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1C22CA-FD19-4872-B105-C681E69698CE}" type="datetimeFigureOut">
              <a:rPr lang="en-US" smtClean="0"/>
              <a:pPr/>
              <a:t>14-Dec-18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1C22CA-FD19-4872-B105-C681E69698CE}" type="datetimeFigureOut">
              <a:rPr lang="en-US" smtClean="0"/>
              <a:pPr/>
              <a:t>14-Dec-18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1C22CA-FD19-4872-B105-C681E69698CE}" type="datetimeFigureOut">
              <a:rPr lang="en-US" smtClean="0"/>
              <a:pPr/>
              <a:t>14-Dec-18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1C22CA-FD19-4872-B105-C681E69698CE}" type="datetimeFigureOut">
              <a:rPr lang="en-US" smtClean="0"/>
              <a:pPr/>
              <a:t>14-Dec-18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1C22CA-FD19-4872-B105-C681E69698CE}" type="datetimeFigureOut">
              <a:rPr lang="en-US" smtClean="0"/>
              <a:pPr/>
              <a:t>14-Dec-18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1C22CA-FD19-4872-B105-C681E69698CE}" type="datetimeFigureOut">
              <a:rPr lang="en-US" smtClean="0"/>
              <a:pPr/>
              <a:t>14-Dec-18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1C22CA-FD19-4872-B105-C681E69698CE}" type="datetimeFigureOut">
              <a:rPr lang="en-US" smtClean="0"/>
              <a:pPr/>
              <a:t>14-Dec-18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1C22CA-FD19-4872-B105-C681E69698CE}" type="datetimeFigureOut">
              <a:rPr lang="en-US" smtClean="0"/>
              <a:pPr/>
              <a:t>14-Dec-18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C22CA-FD19-4872-B105-C681E69698CE}" type="datetimeFigureOut">
              <a:rPr lang="en-US" smtClean="0"/>
              <a:pPr/>
              <a:t>14-Dec-18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1C22CA-FD19-4872-B105-C681E69698CE}" type="datetimeFigureOut">
              <a:rPr lang="en-US" smtClean="0"/>
              <a:pPr/>
              <a:t>14-Dec-18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1C22CA-FD19-4872-B105-C681E69698CE}" type="datetimeFigureOut">
              <a:rPr lang="en-US" smtClean="0"/>
              <a:pPr/>
              <a:t>14-Dec-18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0BEAC-1B59-4201-804D-1C83054027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C22CA-FD19-4872-B105-C681E69698CE}" type="datetimeFigureOut">
              <a:rPr lang="en-US" smtClean="0"/>
              <a:pPr/>
              <a:t>14-Dec-18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BEAC-1B59-4201-804D-1C83054027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Intervention </a:t>
            </a:r>
            <a:r>
              <a:rPr lang="en-US" b="1" dirty="0" smtClean="0"/>
              <a:t>5</a:t>
            </a:r>
            <a:endParaRPr lang="en-US" dirty="0"/>
          </a:p>
        </p:txBody>
      </p:sp>
      <p:sp>
        <p:nvSpPr>
          <p:cNvPr id="3" name="Subtitle 2"/>
          <p:cNvSpPr>
            <a:spLocks noGrp="1"/>
          </p:cNvSpPr>
          <p:nvPr>
            <p:ph type="subTitle" idx="1"/>
          </p:nvPr>
        </p:nvSpPr>
        <p:spPr/>
        <p:txBody>
          <a:bodyPr/>
          <a:lstStyle/>
          <a:p>
            <a:pPr algn="just"/>
            <a:r>
              <a:rPr lang="en-US" b="1" dirty="0"/>
              <a:t>Management of Moderate Acute Malnutrition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94640"/>
          <a:ext cx="8229600" cy="1381760"/>
        </p:xfrm>
        <a:graphic>
          <a:graphicData uri="http://schemas.openxmlformats.org/drawingml/2006/table">
            <a:tbl>
              <a:tblPr firstRow="1" bandRow="1">
                <a:tableStyleId>{5C22544A-7EE6-4342-B048-85BDC9FD1C3A}</a:tableStyleId>
              </a:tblPr>
              <a:tblGrid>
                <a:gridCol w="8229600"/>
              </a:tblGrid>
              <a:tr h="370840">
                <a:tc>
                  <a:txBody>
                    <a:bodyPr/>
                    <a:lstStyle/>
                    <a:p>
                      <a:r>
                        <a:rPr lang="en-US" sz="1800" b="1" kern="1200" baseline="0" dirty="0" smtClean="0">
                          <a:solidFill>
                            <a:schemeClr val="lt1"/>
                          </a:solidFill>
                          <a:latin typeface="+mn-lt"/>
                          <a:ea typeface="+mn-ea"/>
                          <a:cs typeface="+mn-cs"/>
                        </a:rPr>
                        <a:t>Likelihood of food sharing. </a:t>
                      </a:r>
                    </a:p>
                  </a:txBody>
                  <a:tcPr/>
                </a:tc>
              </a:tr>
              <a:tr h="370840">
                <a:tc>
                  <a:txBody>
                    <a:bodyPr/>
                    <a:lstStyle/>
                    <a:p>
                      <a:r>
                        <a:rPr lang="en-US" sz="1800" kern="1200" baseline="0" dirty="0" smtClean="0">
                          <a:solidFill>
                            <a:schemeClr val="dk1"/>
                          </a:solidFill>
                          <a:latin typeface="+mn-lt"/>
                          <a:ea typeface="+mn-ea"/>
                          <a:cs typeface="+mn-cs"/>
                        </a:rPr>
                        <a:t>Variation in prevalence rates within a given geographical area and the implications these would have on type of intervention and coverage. </a:t>
                      </a:r>
                    </a:p>
                  </a:txBody>
                  <a:tcPr/>
                </a:tc>
              </a:tr>
              <a:tr h="370840">
                <a:tc>
                  <a:txBody>
                    <a:bodyPr/>
                    <a:lstStyle/>
                    <a:p>
                      <a:r>
                        <a:rPr lang="en-US" sz="1800" kern="1200" baseline="0" dirty="0" smtClean="0">
                          <a:solidFill>
                            <a:schemeClr val="dk1"/>
                          </a:solidFill>
                          <a:latin typeface="+mn-lt"/>
                          <a:ea typeface="+mn-ea"/>
                          <a:cs typeface="+mn-cs"/>
                        </a:rPr>
                        <a:t>Capacity to implement </a:t>
                      </a:r>
                      <a:r>
                        <a:rPr lang="en-US" sz="1800" kern="1200" baseline="0" dirty="0" err="1" smtClean="0">
                          <a:solidFill>
                            <a:schemeClr val="dk1"/>
                          </a:solidFill>
                          <a:latin typeface="+mn-lt"/>
                          <a:ea typeface="+mn-ea"/>
                          <a:cs typeface="+mn-cs"/>
                        </a:rPr>
                        <a:t>programmes</a:t>
                      </a:r>
                      <a:r>
                        <a:rPr lang="en-US" sz="1800" kern="1200" baseline="0" dirty="0" smtClean="0">
                          <a:solidFill>
                            <a:schemeClr val="dk1"/>
                          </a:solidFill>
                          <a:latin typeface="+mn-lt"/>
                          <a:ea typeface="+mn-ea"/>
                          <a:cs typeface="+mn-cs"/>
                        </a:rPr>
                        <a:t>. </a:t>
                      </a:r>
                    </a:p>
                  </a:txBody>
                  <a:tcPr/>
                </a:tc>
              </a:tr>
            </a:tbl>
          </a:graphicData>
        </a:graphic>
      </p:graphicFrame>
      <p:sp>
        <p:nvSpPr>
          <p:cNvPr id="5" name="TextBox 4"/>
          <p:cNvSpPr txBox="1"/>
          <p:nvPr/>
        </p:nvSpPr>
        <p:spPr>
          <a:xfrm>
            <a:off x="609600" y="1981200"/>
            <a:ext cx="8001000" cy="923330"/>
          </a:xfrm>
          <a:prstGeom prst="rect">
            <a:avLst/>
          </a:prstGeom>
          <a:noFill/>
        </p:spPr>
        <p:txBody>
          <a:bodyPr wrap="square" rtlCol="0">
            <a:spAutoFit/>
          </a:bodyPr>
          <a:lstStyle/>
          <a:p>
            <a:r>
              <a:rPr lang="en-US" dirty="0" smtClean="0"/>
              <a:t>Targeted </a:t>
            </a:r>
            <a:r>
              <a:rPr lang="en-US" dirty="0"/>
              <a:t>supplementary feeding </a:t>
            </a:r>
            <a:r>
              <a:rPr lang="en-US" dirty="0" err="1"/>
              <a:t>programmes</a:t>
            </a:r>
            <a:r>
              <a:rPr lang="en-US" dirty="0"/>
              <a:t> are ideally implemented when nutrition/anthropometric surveys have been conducted and where the underlying causes of malnutrition are simultaneously being addressed.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How is a SFP implemented?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SFP should be implemented alongside an adequate general ration. </a:t>
            </a:r>
            <a:endParaRPr lang="en-US" dirty="0" smtClean="0"/>
          </a:p>
          <a:p>
            <a:pPr algn="just"/>
            <a:r>
              <a:rPr lang="en-US" dirty="0" smtClean="0"/>
              <a:t>However</a:t>
            </a:r>
            <a:r>
              <a:rPr lang="en-US" dirty="0" smtClean="0"/>
              <a:t>, in some cases they may be implemented in the absence of a general ration such as in the early stages of emergencies when the food pipeline is strained and resources are limited. </a:t>
            </a:r>
            <a:endParaRPr lang="en-US" dirty="0" smtClean="0"/>
          </a:p>
          <a:p>
            <a:pPr algn="just"/>
            <a:r>
              <a:rPr lang="en-US" dirty="0" smtClean="0"/>
              <a:t>There </a:t>
            </a:r>
            <a:r>
              <a:rPr lang="en-US" dirty="0" smtClean="0"/>
              <a:t>are two primary types of SFP to address moderate malnutrition so it should be determined which type of </a:t>
            </a:r>
            <a:r>
              <a:rPr lang="en-US" dirty="0" err="1" smtClean="0"/>
              <a:t>programme</a:t>
            </a:r>
            <a:r>
              <a:rPr lang="en-US" dirty="0" smtClean="0"/>
              <a:t> will be best suited for the given situation.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Targeted SFP </a:t>
            </a:r>
            <a:br>
              <a:rPr lang="en-US" b="1"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main aim of a targeted SFP is to support the moderately malnourished; usually children under five years and pregnant and lactating women. </a:t>
            </a:r>
            <a:endParaRPr lang="en-US" dirty="0" smtClean="0"/>
          </a:p>
          <a:p>
            <a:pPr algn="just"/>
            <a:r>
              <a:rPr lang="en-US" dirty="0" smtClean="0"/>
              <a:t>SFP </a:t>
            </a:r>
            <a:r>
              <a:rPr lang="en-US" dirty="0" smtClean="0"/>
              <a:t>also play a role in continued support for those who have been discharged from therapeutic feeding </a:t>
            </a:r>
            <a:r>
              <a:rPr lang="en-US" dirty="0" err="1" smtClean="0"/>
              <a:t>programmes</a:t>
            </a:r>
            <a:r>
              <a:rPr lang="en-US" dirty="0" smtClean="0"/>
              <a:t> for the treatment for severe acute malnutrition. </a:t>
            </a:r>
            <a:endParaRPr lang="en-US" dirty="0" smtClean="0"/>
          </a:p>
          <a:p>
            <a:pPr algn="just"/>
            <a:r>
              <a:rPr lang="en-US" dirty="0" smtClean="0"/>
              <a:t>Box </a:t>
            </a:r>
            <a:r>
              <a:rPr lang="en-US" dirty="0" smtClean="0"/>
              <a:t>8 shows when to implement a targeted SFP.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Box 8: When to Implement a Targeted SFP </a:t>
            </a:r>
            <a:endParaRPr lang="en-US" dirty="0"/>
          </a:p>
        </p:txBody>
      </p:sp>
      <p:graphicFrame>
        <p:nvGraphicFramePr>
          <p:cNvPr id="4" name="Content Placeholder 3"/>
          <p:cNvGraphicFramePr>
            <a:graphicFrameLocks noGrp="1"/>
          </p:cNvGraphicFramePr>
          <p:nvPr>
            <p:ph idx="1"/>
          </p:nvPr>
        </p:nvGraphicFramePr>
        <p:xfrm>
          <a:off x="457200" y="1600200"/>
          <a:ext cx="8229600" cy="4800599"/>
        </p:xfrm>
        <a:graphic>
          <a:graphicData uri="http://schemas.openxmlformats.org/drawingml/2006/table">
            <a:tbl>
              <a:tblPr firstRow="1" bandRow="1">
                <a:tableStyleId>{5C22544A-7EE6-4342-B048-85BDC9FD1C3A}</a:tableStyleId>
              </a:tblPr>
              <a:tblGrid>
                <a:gridCol w="8229600"/>
              </a:tblGrid>
              <a:tr h="763732">
                <a:tc>
                  <a:txBody>
                    <a:bodyPr/>
                    <a:lstStyle/>
                    <a:p>
                      <a:r>
                        <a:rPr lang="en-US" sz="1800" b="1" kern="1200" baseline="0" dirty="0" smtClean="0">
                          <a:solidFill>
                            <a:schemeClr val="lt1"/>
                          </a:solidFill>
                          <a:latin typeface="+mn-lt"/>
                          <a:ea typeface="+mn-ea"/>
                          <a:cs typeface="+mn-cs"/>
                        </a:rPr>
                        <a:t>Targeted SFP should be implemented when one or more of the following situations occur: </a:t>
                      </a:r>
                    </a:p>
                  </a:txBody>
                  <a:tcPr/>
                </a:tc>
              </a:tr>
              <a:tr h="763732">
                <a:tc>
                  <a:txBody>
                    <a:bodyPr/>
                    <a:lstStyle/>
                    <a:p>
                      <a:r>
                        <a:rPr lang="en-US" sz="1800" kern="1200" baseline="0" dirty="0" smtClean="0">
                          <a:solidFill>
                            <a:schemeClr val="dk1"/>
                          </a:solidFill>
                          <a:latin typeface="+mn-lt"/>
                          <a:ea typeface="+mn-ea"/>
                          <a:cs typeface="+mn-cs"/>
                        </a:rPr>
                        <a:t>There are large numbers of malnourished individuals        prevalence of 10-14% global acute malnutrition among children.</a:t>
                      </a:r>
                    </a:p>
                  </a:txBody>
                  <a:tcPr/>
                </a:tc>
              </a:tr>
              <a:tr h="1091045">
                <a:tc>
                  <a:txBody>
                    <a:bodyPr/>
                    <a:lstStyle/>
                    <a:p>
                      <a:r>
                        <a:rPr lang="en-US" sz="1800" kern="1200" baseline="0" dirty="0" smtClean="0">
                          <a:solidFill>
                            <a:schemeClr val="dk1"/>
                          </a:solidFill>
                          <a:latin typeface="+mn-lt"/>
                          <a:ea typeface="+mn-ea"/>
                          <a:cs typeface="+mn-cs"/>
                        </a:rPr>
                        <a:t>There are large numbers of children predicted to become malnourished due to factors like poor food security and high rates of disease            prevalence of 5-9% global acute malnutrition plus the presence of aggravating factors.</a:t>
                      </a:r>
                    </a:p>
                  </a:txBody>
                  <a:tcPr/>
                </a:tc>
              </a:tr>
              <a:tr h="1091045">
                <a:tc>
                  <a:txBody>
                    <a:bodyPr/>
                    <a:lstStyle/>
                    <a:p>
                      <a:r>
                        <a:rPr lang="en-US" sz="1800" kern="1200" baseline="0" dirty="0" smtClean="0">
                          <a:solidFill>
                            <a:schemeClr val="dk1"/>
                          </a:solidFill>
                          <a:latin typeface="+mn-lt"/>
                          <a:ea typeface="+mn-ea"/>
                          <a:cs typeface="+mn-cs"/>
                        </a:rPr>
                        <a:t>Prevalence of global acute malnutrition reflects the proportion of the child population (6 months to 5 years) with weight-for-height below -2 Z-scores or less than 80% of the median NCHS/WHO reference values, and/or with </a:t>
                      </a:r>
                      <a:r>
                        <a:rPr lang="en-US" sz="1800" kern="1200" baseline="0" dirty="0" err="1" smtClean="0">
                          <a:solidFill>
                            <a:schemeClr val="dk1"/>
                          </a:solidFill>
                          <a:latin typeface="+mn-lt"/>
                          <a:ea typeface="+mn-ea"/>
                          <a:cs typeface="+mn-cs"/>
                        </a:rPr>
                        <a:t>oedema</a:t>
                      </a:r>
                      <a:r>
                        <a:rPr lang="en-US" sz="1800" kern="1200" baseline="0" dirty="0" smtClean="0">
                          <a:solidFill>
                            <a:schemeClr val="dk1"/>
                          </a:solidFill>
                          <a:latin typeface="+mn-lt"/>
                          <a:ea typeface="+mn-ea"/>
                          <a:cs typeface="+mn-cs"/>
                        </a:rPr>
                        <a:t>. </a:t>
                      </a:r>
                    </a:p>
                  </a:txBody>
                  <a:tcPr/>
                </a:tc>
              </a:tr>
              <a:tr h="1091045">
                <a:tc>
                  <a:txBody>
                    <a:bodyPr/>
                    <a:lstStyle/>
                    <a:p>
                      <a:r>
                        <a:rPr lang="en-US" sz="1800" kern="1200" baseline="0" dirty="0" smtClean="0">
                          <a:solidFill>
                            <a:schemeClr val="dk1"/>
                          </a:solidFill>
                          <a:latin typeface="+mn-lt"/>
                          <a:ea typeface="+mn-ea"/>
                          <a:cs typeface="+mn-cs"/>
                        </a:rPr>
                        <a:t>Aggravating factors are normally defined as absent or inadequate general food ration, crude mortality rate above 1/10,000/day, epidemics of measles or whooping cough, and high prevalence of respiratory or </a:t>
                      </a:r>
                      <a:r>
                        <a:rPr lang="en-US" sz="1800" kern="1200" baseline="0" dirty="0" err="1" smtClean="0">
                          <a:solidFill>
                            <a:schemeClr val="dk1"/>
                          </a:solidFill>
                          <a:latin typeface="+mn-lt"/>
                          <a:ea typeface="+mn-ea"/>
                          <a:cs typeface="+mn-cs"/>
                        </a:rPr>
                        <a:t>diarrhoeal</a:t>
                      </a:r>
                      <a:r>
                        <a:rPr lang="en-US" sz="1800" kern="1200" baseline="0" dirty="0" smtClean="0">
                          <a:solidFill>
                            <a:schemeClr val="dk1"/>
                          </a:solidFill>
                          <a:latin typeface="+mn-lt"/>
                          <a:ea typeface="+mn-ea"/>
                          <a:cs typeface="+mn-cs"/>
                        </a:rPr>
                        <a:t> diseases. </a:t>
                      </a:r>
                    </a:p>
                  </a:txBody>
                  <a:tcPr/>
                </a:tc>
              </a:tr>
            </a:tbl>
          </a:graphicData>
        </a:graphic>
      </p:graphicFrame>
      <p:sp>
        <p:nvSpPr>
          <p:cNvPr id="5" name="Right Arrow 4"/>
          <p:cNvSpPr/>
          <p:nvPr/>
        </p:nvSpPr>
        <p:spPr>
          <a:xfrm>
            <a:off x="5486400" y="2438400"/>
            <a:ext cx="3048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6" name="Right Arrow 5"/>
          <p:cNvSpPr/>
          <p:nvPr/>
        </p:nvSpPr>
        <p:spPr>
          <a:xfrm>
            <a:off x="5105400" y="3352800"/>
            <a:ext cx="3048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dirty="0" smtClean="0"/>
              <a:t/>
            </a:r>
            <a:br>
              <a:rPr lang="en-US" dirty="0" smtClean="0"/>
            </a:br>
            <a:r>
              <a:rPr lang="en-US" b="1" i="1" dirty="0" smtClean="0"/>
              <a:t>Blanket SFP </a:t>
            </a:r>
            <a:br>
              <a:rPr lang="en-US" b="1" i="1"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pPr algn="just"/>
            <a:r>
              <a:rPr lang="en-US" dirty="0" smtClean="0"/>
              <a:t>The main aim of a blanket SFP is to prevent widespread malnutrition and to reduce excess mortality among those at-risk by providing a food/micronutrient supplement for all members of a group (e.g. all children under five years, pregnant and lactating mothers, etc.). </a:t>
            </a:r>
            <a:endParaRPr lang="en-US" dirty="0" smtClean="0"/>
          </a:p>
          <a:p>
            <a:pPr algn="just"/>
            <a:r>
              <a:rPr lang="en-US" dirty="0" smtClean="0"/>
              <a:t>Blanket </a:t>
            </a:r>
            <a:r>
              <a:rPr lang="en-US" dirty="0" smtClean="0"/>
              <a:t>SFP should be implemented where the prevalence of acute malnutrition is extraordinarily high (above or equal to 15% or 10-14% with aggravating factors). </a:t>
            </a:r>
            <a:endParaRPr lang="en-US" dirty="0" smtClean="0"/>
          </a:p>
          <a:p>
            <a:pPr algn="just"/>
            <a:r>
              <a:rPr lang="en-US" dirty="0" smtClean="0"/>
              <a:t>Priority</a:t>
            </a:r>
            <a:r>
              <a:rPr lang="en-US" dirty="0" smtClean="0"/>
              <a:t>, however, should be given to establishing the general ration, given that the entire population and not just targeted groups may be in need of food.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i="1" dirty="0" smtClean="0"/>
              <a:t>Supplementary food can be distributed in two ways:</a:t>
            </a:r>
            <a:endParaRPr lang="en-US" dirty="0"/>
          </a:p>
        </p:txBody>
      </p:sp>
      <p:sp>
        <p:nvSpPr>
          <p:cNvPr id="3" name="Content Placeholder 2"/>
          <p:cNvSpPr>
            <a:spLocks noGrp="1"/>
          </p:cNvSpPr>
          <p:nvPr>
            <p:ph idx="1"/>
          </p:nvPr>
        </p:nvSpPr>
        <p:spPr/>
        <p:txBody>
          <a:bodyPr>
            <a:normAutofit fontScale="55000" lnSpcReduction="20000"/>
          </a:bodyPr>
          <a:lstStyle/>
          <a:p>
            <a:pPr algn="just">
              <a:buNone/>
            </a:pPr>
            <a:r>
              <a:rPr lang="en-US" dirty="0" smtClean="0"/>
              <a:t>	</a:t>
            </a:r>
            <a:r>
              <a:rPr lang="en-US" b="1" dirty="0" smtClean="0"/>
              <a:t>On-site </a:t>
            </a:r>
            <a:r>
              <a:rPr lang="en-US" b="1" dirty="0" smtClean="0"/>
              <a:t>feeding (‘wet’ ration) </a:t>
            </a:r>
          </a:p>
          <a:p>
            <a:pPr algn="just"/>
            <a:r>
              <a:rPr lang="en-US" dirty="0" smtClean="0"/>
              <a:t>The </a:t>
            </a:r>
            <a:r>
              <a:rPr lang="en-US" dirty="0" smtClean="0"/>
              <a:t>daily distribution of cooked food/meals is provided at feeding </a:t>
            </a:r>
            <a:r>
              <a:rPr lang="en-US" dirty="0" err="1" smtClean="0"/>
              <a:t>centres</a:t>
            </a:r>
            <a:r>
              <a:rPr lang="en-US" dirty="0" smtClean="0"/>
              <a:t>. </a:t>
            </a:r>
            <a:endParaRPr lang="en-US" dirty="0" smtClean="0"/>
          </a:p>
          <a:p>
            <a:pPr algn="just"/>
            <a:r>
              <a:rPr lang="en-US" dirty="0" smtClean="0"/>
              <a:t>The </a:t>
            </a:r>
            <a:r>
              <a:rPr lang="en-US" dirty="0" smtClean="0"/>
              <a:t>number of meals can vary in specific situations, but usually two to three meals should be provided per day</a:t>
            </a:r>
            <a:r>
              <a:rPr lang="en-US" dirty="0" smtClean="0"/>
              <a:t>.</a:t>
            </a:r>
          </a:p>
          <a:p>
            <a:pPr algn="just">
              <a:buNone/>
            </a:pPr>
            <a:r>
              <a:rPr lang="en-US" b="1" dirty="0" smtClean="0"/>
              <a:t>	Take-home </a:t>
            </a:r>
            <a:r>
              <a:rPr lang="en-US" b="1" dirty="0" smtClean="0"/>
              <a:t>(‘dry’ ration) </a:t>
            </a:r>
            <a:endParaRPr lang="en-US" b="1" dirty="0" smtClean="0"/>
          </a:p>
          <a:p>
            <a:pPr algn="just"/>
            <a:r>
              <a:rPr lang="en-US" dirty="0" smtClean="0"/>
              <a:t>Rations of dry ingredients such as cereal, pulses, sugar and oil are distributed for home preparation. </a:t>
            </a:r>
            <a:endParaRPr lang="en-US" dirty="0" smtClean="0"/>
          </a:p>
          <a:p>
            <a:pPr algn="just"/>
            <a:r>
              <a:rPr lang="en-US" dirty="0" smtClean="0"/>
              <a:t>This </a:t>
            </a:r>
            <a:r>
              <a:rPr lang="en-US" dirty="0" smtClean="0"/>
              <a:t>can be weekly or bi-weekly depending on external factors such a location, logistics and security. </a:t>
            </a:r>
            <a:endParaRPr lang="en-US" dirty="0" smtClean="0"/>
          </a:p>
          <a:p>
            <a:pPr algn="just"/>
            <a:r>
              <a:rPr lang="en-US" dirty="0" smtClean="0"/>
              <a:t>It </a:t>
            </a:r>
            <a:r>
              <a:rPr lang="en-US" dirty="0" smtClean="0"/>
              <a:t>is necessary to increase the ration per person compared to wet feeding to compensate for intra-household sharing. </a:t>
            </a:r>
            <a:endParaRPr lang="en-US" dirty="0" smtClean="0"/>
          </a:p>
          <a:p>
            <a:pPr algn="just"/>
            <a:r>
              <a:rPr lang="en-US" dirty="0" smtClean="0"/>
              <a:t>Dry </a:t>
            </a:r>
            <a:r>
              <a:rPr lang="en-US" dirty="0" smtClean="0"/>
              <a:t>ration SFP can be done from a health centre or through community-based </a:t>
            </a:r>
            <a:r>
              <a:rPr lang="en-US" dirty="0" err="1" smtClean="0"/>
              <a:t>programmes</a:t>
            </a:r>
            <a:r>
              <a:rPr lang="en-US" dirty="0" smtClean="0"/>
              <a:t>. </a:t>
            </a:r>
          </a:p>
          <a:p>
            <a:pPr algn="just"/>
            <a:r>
              <a:rPr lang="en-US" dirty="0" smtClean="0"/>
              <a:t>Regardless of which type of program is used (targeted or blanket, wet or dry) clearly defined objectives and criteria for set-up and closure of the </a:t>
            </a:r>
            <a:r>
              <a:rPr lang="en-US" dirty="0" err="1" smtClean="0"/>
              <a:t>programme</a:t>
            </a:r>
            <a:r>
              <a:rPr lang="en-US" dirty="0" smtClean="0"/>
              <a:t> must be established from the outset. </a:t>
            </a:r>
            <a:endParaRPr lang="en-US" dirty="0" smtClean="0"/>
          </a:p>
          <a:p>
            <a:pPr algn="just"/>
            <a:r>
              <a:rPr lang="en-US" dirty="0" smtClean="0"/>
              <a:t>The </a:t>
            </a:r>
            <a:r>
              <a:rPr lang="en-US" dirty="0" smtClean="0"/>
              <a:t>following points should also be considered:</a:t>
            </a:r>
            <a:endParaRPr lang="en-US" b="1" dirty="0" smtClean="0"/>
          </a:p>
          <a:p>
            <a:pPr algn="just">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dirty="0" smtClean="0"/>
              <a:t>More </a:t>
            </a:r>
            <a:r>
              <a:rPr lang="en-US" dirty="0" smtClean="0"/>
              <a:t>than 90% of the target population should be within &lt;1 day's return walk (including time for treatment) of the distribution centre for dry ration SFP and &lt;1hour walk for on-site SFP. </a:t>
            </a:r>
          </a:p>
          <a:p>
            <a:pPr algn="just"/>
            <a:r>
              <a:rPr lang="en-US" dirty="0" smtClean="0"/>
              <a:t>Admission </a:t>
            </a:r>
            <a:r>
              <a:rPr lang="en-US" dirty="0" smtClean="0"/>
              <a:t>of individuals to targeted SFP is based on assessment against internationally accepted anthropometric </a:t>
            </a:r>
            <a:r>
              <a:rPr lang="en-US" dirty="0" smtClean="0"/>
              <a:t>criteria.</a:t>
            </a:r>
          </a:p>
          <a:p>
            <a:pPr algn="just"/>
            <a:r>
              <a:rPr lang="en-US" dirty="0" smtClean="0"/>
              <a:t>The </a:t>
            </a:r>
            <a:r>
              <a:rPr lang="en-US" dirty="0" smtClean="0"/>
              <a:t>objectives of the feeding </a:t>
            </a:r>
            <a:r>
              <a:rPr lang="en-US" dirty="0" err="1" smtClean="0"/>
              <a:t>programme</a:t>
            </a:r>
            <a:r>
              <a:rPr lang="en-US" dirty="0" smtClean="0"/>
              <a:t> are realistic and achievable within a period determined in advance.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algn="just"/>
            <a:r>
              <a:rPr lang="en-US" dirty="0" smtClean="0"/>
              <a:t>Targeted </a:t>
            </a:r>
            <a:r>
              <a:rPr lang="en-US" dirty="0" smtClean="0"/>
              <a:t>supplementary feeding </a:t>
            </a:r>
            <a:r>
              <a:rPr lang="en-US" dirty="0" err="1" smtClean="0"/>
              <a:t>programmes</a:t>
            </a:r>
            <a:r>
              <a:rPr lang="en-US" dirty="0" smtClean="0"/>
              <a:t> are linked to existing health structures and protocols are followed to identify health problems and refer accordingly. </a:t>
            </a:r>
            <a:endParaRPr lang="en-US" dirty="0" smtClean="0"/>
          </a:p>
          <a:p>
            <a:pPr algn="just"/>
            <a:r>
              <a:rPr lang="en-US" dirty="0" smtClean="0"/>
              <a:t>Supplementary </a:t>
            </a:r>
            <a:r>
              <a:rPr lang="en-US" dirty="0" smtClean="0"/>
              <a:t>feeding is based on the distribution of dry take-home rations unless there is a clear rationale for on-site feeding. </a:t>
            </a:r>
          </a:p>
          <a:p>
            <a:pPr algn="just"/>
            <a:r>
              <a:rPr lang="en-US" dirty="0" smtClean="0"/>
              <a:t>Monitoring </a:t>
            </a:r>
            <a:r>
              <a:rPr lang="en-US" dirty="0" smtClean="0"/>
              <a:t>systems are in </a:t>
            </a:r>
            <a:r>
              <a:rPr lang="en-US" dirty="0" smtClean="0"/>
              <a:t>place. </a:t>
            </a:r>
          </a:p>
          <a:p>
            <a:pPr algn="just"/>
            <a:r>
              <a:rPr lang="en-US" dirty="0" smtClean="0"/>
              <a:t>Families </a:t>
            </a:r>
            <a:r>
              <a:rPr lang="en-US" dirty="0" smtClean="0"/>
              <a:t>with children who are moderately malnourished should be given the appropriate information and support needed to care for and feed their children with appropriate practices, using local foods where available. Women with young children need to be encouraged and supported to breastfeed. </a:t>
            </a:r>
          </a:p>
          <a:p>
            <a:pPr algn="just"/>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i="1" dirty="0" smtClean="0"/>
              <a:t>When to close a SFP</a:t>
            </a:r>
            <a:endParaRPr lang="en-US" dirty="0"/>
          </a:p>
        </p:txBody>
      </p:sp>
      <p:sp>
        <p:nvSpPr>
          <p:cNvPr id="3" name="Content Placeholder 2"/>
          <p:cNvSpPr>
            <a:spLocks noGrp="1"/>
          </p:cNvSpPr>
          <p:nvPr>
            <p:ph idx="1"/>
          </p:nvPr>
        </p:nvSpPr>
        <p:spPr>
          <a:xfrm>
            <a:off x="457200" y="838200"/>
            <a:ext cx="8229600" cy="5867400"/>
          </a:xfrm>
        </p:spPr>
        <p:txBody>
          <a:bodyPr>
            <a:normAutofit lnSpcReduction="10000"/>
          </a:bodyPr>
          <a:lstStyle/>
          <a:p>
            <a:pPr algn="just">
              <a:buNone/>
            </a:pPr>
            <a:r>
              <a:rPr lang="en-US" dirty="0" smtClean="0"/>
              <a:t>	Closure </a:t>
            </a:r>
            <a:r>
              <a:rPr lang="en-US" dirty="0" smtClean="0"/>
              <a:t>criteria should be defined at the start of a </a:t>
            </a:r>
            <a:r>
              <a:rPr lang="en-US" dirty="0" err="1" smtClean="0"/>
              <a:t>programme</a:t>
            </a:r>
            <a:r>
              <a:rPr lang="en-US" dirty="0" smtClean="0"/>
              <a:t>. It is usual practice to close down a </a:t>
            </a:r>
            <a:r>
              <a:rPr lang="en-US" dirty="0" err="1" smtClean="0"/>
              <a:t>programme</a:t>
            </a:r>
            <a:r>
              <a:rPr lang="en-US" dirty="0" smtClean="0"/>
              <a:t> when there are less than 30 patients. New cases should then be referred to health </a:t>
            </a:r>
            <a:r>
              <a:rPr lang="en-US" dirty="0" err="1" smtClean="0"/>
              <a:t>centres</a:t>
            </a:r>
            <a:r>
              <a:rPr lang="en-US" dirty="0" smtClean="0"/>
              <a:t> or hospitals</a:t>
            </a:r>
            <a:r>
              <a:rPr lang="en-US" dirty="0" smtClean="0"/>
              <a:t>.</a:t>
            </a:r>
          </a:p>
          <a:p>
            <a:pPr lvl="1" algn="just"/>
            <a:r>
              <a:rPr lang="en-US" dirty="0" smtClean="0"/>
              <a:t>Targeted SFP can be closed when all the following criteria are </a:t>
            </a:r>
            <a:r>
              <a:rPr lang="en-US" dirty="0" smtClean="0"/>
              <a:t>satisfied:</a:t>
            </a:r>
          </a:p>
          <a:p>
            <a:pPr lvl="2" algn="just"/>
            <a:r>
              <a:rPr lang="en-US" dirty="0" smtClean="0"/>
              <a:t>General </a:t>
            </a:r>
            <a:r>
              <a:rPr lang="en-US" dirty="0" smtClean="0"/>
              <a:t>food distribution is adequate (meeting planned nutritional requirements). </a:t>
            </a:r>
            <a:endParaRPr lang="en-US" dirty="0" smtClean="0"/>
          </a:p>
          <a:p>
            <a:pPr lvl="2" algn="just"/>
            <a:r>
              <a:rPr lang="en-US" dirty="0" smtClean="0"/>
              <a:t>Prevalence </a:t>
            </a:r>
            <a:r>
              <a:rPr lang="en-US" dirty="0" smtClean="0"/>
              <a:t>of acute malnutrition is below 10% without aggravating factors. </a:t>
            </a:r>
            <a:endParaRPr lang="en-US" dirty="0" smtClean="0"/>
          </a:p>
          <a:p>
            <a:pPr lvl="2"/>
            <a:r>
              <a:rPr lang="en-US" dirty="0" smtClean="0"/>
              <a:t>Control </a:t>
            </a:r>
            <a:r>
              <a:rPr lang="en-US" dirty="0" smtClean="0"/>
              <a:t>measures for infectious diseases are effective. </a:t>
            </a:r>
            <a:endParaRPr lang="en-US" dirty="0" smtClean="0"/>
          </a:p>
          <a:p>
            <a:pPr lvl="2"/>
            <a:r>
              <a:rPr lang="en-US" dirty="0" smtClean="0"/>
              <a:t>Deterioration </a:t>
            </a:r>
            <a:r>
              <a:rPr lang="en-US" dirty="0" smtClean="0"/>
              <a:t>in nutritional situations is not anticipated; i.e. seasonal deterioration. </a:t>
            </a:r>
          </a:p>
          <a:p>
            <a:pPr lvl="2"/>
            <a:endParaRPr lang="en-US" dirty="0" smtClean="0"/>
          </a:p>
          <a:p>
            <a:pPr lvl="2" algn="just"/>
            <a:endParaRPr lang="en-US" dirty="0" smtClean="0"/>
          </a:p>
          <a:p>
            <a:pPr lvl="2" algn="just"/>
            <a:endParaRPr lang="en-US" dirty="0" smtClean="0"/>
          </a:p>
          <a:p>
            <a:pPr lvl="1"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20000"/>
          </a:bodyPr>
          <a:lstStyle/>
          <a:p>
            <a:pPr algn="just"/>
            <a:r>
              <a:rPr lang="en-US" dirty="0" smtClean="0"/>
              <a:t>In </a:t>
            </a:r>
            <a:r>
              <a:rPr lang="en-US" dirty="0" smtClean="0"/>
              <a:t>some situations where prevalence of acute malnutrition is below 5% (in presence of aggravating factors) or 10% (with no aggravating factors) but the absolute number of malnourished children is still considerable, the closure of targeted SFP may not be appropriate. </a:t>
            </a:r>
            <a:endParaRPr lang="en-US" dirty="0" smtClean="0"/>
          </a:p>
          <a:p>
            <a:pPr algn="just"/>
            <a:r>
              <a:rPr lang="en-US" dirty="0" smtClean="0"/>
              <a:t>The </a:t>
            </a:r>
            <a:r>
              <a:rPr lang="en-US" dirty="0" smtClean="0"/>
              <a:t>same may apply in unstable and insecure situations where these </a:t>
            </a:r>
            <a:r>
              <a:rPr lang="en-US" dirty="0" err="1" smtClean="0"/>
              <a:t>programmes</a:t>
            </a:r>
            <a:r>
              <a:rPr lang="en-US" dirty="0" smtClean="0"/>
              <a:t> may be maintained as a ‘safety net’. </a:t>
            </a:r>
            <a:endParaRPr lang="en-US" dirty="0" smtClean="0"/>
          </a:p>
          <a:p>
            <a:pPr algn="just"/>
            <a:r>
              <a:rPr lang="en-US" dirty="0" smtClean="0"/>
              <a:t>However</a:t>
            </a:r>
            <a:r>
              <a:rPr lang="en-US" dirty="0" smtClean="0"/>
              <a:t>, care must be taken that food supplements are not distributed in an inappropriate context (e.g. where the local food production is potentially sufficient), as it can lead to adverse effects such as sales of SFP products in the market which can affect the local prices; cereals from SFP being used to brew alcoholic beverage etc.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fontScale="90000"/>
          </a:bodyPr>
          <a:lstStyle/>
          <a:p>
            <a:pPr algn="just"/>
            <a:r>
              <a:rPr lang="en-US" b="1" dirty="0" smtClean="0"/>
              <a:t>What is Moderate Acute Malnutrition?</a:t>
            </a:r>
            <a:endParaRPr lang="en-US" dirty="0"/>
          </a:p>
        </p:txBody>
      </p:sp>
      <p:sp>
        <p:nvSpPr>
          <p:cNvPr id="3" name="Content Placeholder 2"/>
          <p:cNvSpPr>
            <a:spLocks noGrp="1"/>
          </p:cNvSpPr>
          <p:nvPr>
            <p:ph idx="1"/>
          </p:nvPr>
        </p:nvSpPr>
        <p:spPr>
          <a:xfrm>
            <a:off x="457200" y="1219200"/>
            <a:ext cx="8229600" cy="5257800"/>
          </a:xfrm>
        </p:spPr>
        <p:txBody>
          <a:bodyPr>
            <a:normAutofit fontScale="92500"/>
          </a:bodyPr>
          <a:lstStyle/>
          <a:p>
            <a:r>
              <a:rPr lang="en-US" dirty="0" smtClean="0"/>
              <a:t>Malnutrition </a:t>
            </a:r>
            <a:r>
              <a:rPr lang="en-US" dirty="0"/>
              <a:t>is not a disease, but rather an outcome of one or more negative factors (insufficient food, insufficient care, poor hygiene and insufficient access to health services) that stress the body. Acute malnutrition (wasting and/or </a:t>
            </a:r>
            <a:r>
              <a:rPr lang="en-US" dirty="0" err="1"/>
              <a:t>oedema</a:t>
            </a:r>
            <a:r>
              <a:rPr lang="en-US" dirty="0"/>
              <a:t>) is caused by insufficient and poor quality food intake, </a:t>
            </a:r>
            <a:r>
              <a:rPr lang="en-US" dirty="0" err="1"/>
              <a:t>malabsorption</a:t>
            </a:r>
            <a:r>
              <a:rPr lang="en-US" dirty="0"/>
              <a:t> or loss of nutrients due to increased metabolic needs associated with illness. Moderate acute malnutrition in children is characterized by one of the following: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Measuring Success/Benchmarks</a:t>
            </a:r>
            <a:endParaRPr lang="en-US" dirty="0"/>
          </a:p>
        </p:txBody>
      </p:sp>
      <p:sp>
        <p:nvSpPr>
          <p:cNvPr id="3" name="Content Placeholder 2"/>
          <p:cNvSpPr>
            <a:spLocks noGrp="1"/>
          </p:cNvSpPr>
          <p:nvPr>
            <p:ph idx="1"/>
          </p:nvPr>
        </p:nvSpPr>
        <p:spPr>
          <a:xfrm>
            <a:off x="457200" y="914400"/>
            <a:ext cx="8229600" cy="5791200"/>
          </a:xfrm>
        </p:spPr>
        <p:txBody>
          <a:bodyPr>
            <a:normAutofit fontScale="92500"/>
          </a:bodyPr>
          <a:lstStyle/>
          <a:p>
            <a:pPr algn="just"/>
            <a:r>
              <a:rPr lang="en-US" dirty="0" smtClean="0"/>
              <a:t>Ongoing monitoring should include routine collection of data to </a:t>
            </a:r>
            <a:r>
              <a:rPr lang="en-US" dirty="0" err="1" smtClean="0"/>
              <a:t>analyse</a:t>
            </a:r>
            <a:r>
              <a:rPr lang="en-US" dirty="0" smtClean="0"/>
              <a:t> the efficiency and effectiveness of SFP in accordance with </a:t>
            </a:r>
            <a:r>
              <a:rPr lang="en-US" dirty="0" err="1" smtClean="0"/>
              <a:t>programme</a:t>
            </a:r>
            <a:r>
              <a:rPr lang="en-US" dirty="0" smtClean="0"/>
              <a:t> objectives. </a:t>
            </a:r>
            <a:endParaRPr lang="en-US" dirty="0" smtClean="0"/>
          </a:p>
          <a:p>
            <a:pPr algn="just"/>
            <a:r>
              <a:rPr lang="en-US" dirty="0" smtClean="0"/>
              <a:t>Feeding </a:t>
            </a:r>
            <a:r>
              <a:rPr lang="en-US" dirty="0" smtClean="0"/>
              <a:t>centre statistics including rates of recovery, defaulters, deaths and coverage should be recorded. A sample of SFP indicators and acceptable standards are provided in table 3. </a:t>
            </a:r>
            <a:endParaRPr lang="en-US" dirty="0" smtClean="0"/>
          </a:p>
          <a:p>
            <a:pPr algn="just"/>
            <a:r>
              <a:rPr lang="en-US" dirty="0" smtClean="0"/>
              <a:t>Wider </a:t>
            </a:r>
            <a:r>
              <a:rPr lang="en-US" dirty="0" smtClean="0"/>
              <a:t>impact of SFP can be measured through anthropometrical surveys and growth monitoring of the population by using rates of global acute malnutrition and/or MUAC.</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i="1" dirty="0" smtClean="0"/>
              <a:t>Table 5: SFP Indicators and Acceptable Standards</a:t>
            </a:r>
            <a:endParaRPr lang="en-US" dirty="0"/>
          </a:p>
        </p:txBody>
      </p:sp>
      <p:graphicFrame>
        <p:nvGraphicFramePr>
          <p:cNvPr id="4" name="Content Placeholder 3"/>
          <p:cNvGraphicFramePr>
            <a:graphicFrameLocks noGrp="1"/>
          </p:cNvGraphicFramePr>
          <p:nvPr>
            <p:ph idx="1"/>
          </p:nvPr>
        </p:nvGraphicFramePr>
        <p:xfrm>
          <a:off x="457200" y="1600200"/>
          <a:ext cx="8229600" cy="3876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SFP Indicators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Acceptable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Alarming 	</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 	</a:t>
                      </a:r>
                    </a:p>
                  </a:txBody>
                  <a:tcPr/>
                </a:tc>
              </a:tr>
              <a:tr h="370840">
                <a:tc>
                  <a:txBody>
                    <a:bodyPr/>
                    <a:lstStyle/>
                    <a:p>
                      <a:pPr algn="l"/>
                      <a:r>
                        <a:rPr lang="en-US" sz="1800" kern="1200" baseline="0" dirty="0" smtClean="0">
                          <a:solidFill>
                            <a:schemeClr val="dk1"/>
                          </a:solidFill>
                          <a:latin typeface="+mn-lt"/>
                          <a:ea typeface="+mn-ea"/>
                          <a:cs typeface="+mn-cs"/>
                        </a:rPr>
                        <a:t>Recovery rate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&gt;70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&lt;50 	</a:t>
                      </a:r>
                    </a:p>
                  </a:txBody>
                  <a:tcPr/>
                </a:tc>
              </a:tr>
              <a:tr h="370840">
                <a:tc>
                  <a:txBody>
                    <a:bodyPr/>
                    <a:lstStyle/>
                    <a:p>
                      <a:pPr marL="0" algn="l" defTabSz="914400" rtl="0" eaLnBrk="1" latinLnBrk="0" hangingPunct="1"/>
                      <a:r>
                        <a:rPr lang="en-US" sz="1800" kern="1200" baseline="0" dirty="0" smtClean="0">
                          <a:solidFill>
                            <a:schemeClr val="dk1"/>
                          </a:solidFill>
                          <a:latin typeface="+mn-lt"/>
                          <a:ea typeface="+mn-ea"/>
                          <a:cs typeface="+mn-cs"/>
                        </a:rPr>
                        <a:t>Death rate 		</a:t>
                      </a:r>
                    </a:p>
                  </a:txBody>
                  <a:tcPr/>
                </a:tc>
                <a:tc>
                  <a:txBody>
                    <a:bodyPr/>
                    <a:lstStyle/>
                    <a:p>
                      <a:pPr algn="ctr"/>
                      <a:r>
                        <a:rPr lang="en-US" sz="1800" kern="1200" baseline="0" dirty="0" smtClean="0">
                          <a:solidFill>
                            <a:schemeClr val="dk1"/>
                          </a:solidFill>
                          <a:latin typeface="+mn-lt"/>
                          <a:ea typeface="+mn-ea"/>
                          <a:cs typeface="+mn-cs"/>
                        </a:rPr>
                        <a:t>&lt;3 	</a:t>
                      </a:r>
                    </a:p>
                  </a:txBody>
                  <a:tcPr/>
                </a:tc>
                <a:tc>
                  <a:txBody>
                    <a:bodyPr/>
                    <a:lstStyle/>
                    <a:p>
                      <a:pPr algn="ctr"/>
                      <a:r>
                        <a:rPr lang="en-US" sz="1800" kern="1200" baseline="0" dirty="0" smtClean="0">
                          <a:solidFill>
                            <a:schemeClr val="dk1"/>
                          </a:solidFill>
                          <a:latin typeface="+mn-lt"/>
                          <a:ea typeface="+mn-ea"/>
                          <a:cs typeface="+mn-cs"/>
                        </a:rPr>
                        <a:t>&gt;10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Defaulting rate 	</a:t>
                      </a:r>
                    </a:p>
                  </a:txBody>
                  <a:tcPr/>
                </a:tc>
                <a:tc>
                  <a:txBody>
                    <a:bodyPr/>
                    <a:lstStyle/>
                    <a:p>
                      <a:pPr algn="ctr"/>
                      <a:r>
                        <a:rPr lang="en-US" sz="1800" kern="1200" baseline="0" dirty="0" smtClean="0">
                          <a:solidFill>
                            <a:schemeClr val="dk1"/>
                          </a:solidFill>
                          <a:latin typeface="+mn-lt"/>
                          <a:ea typeface="+mn-ea"/>
                          <a:cs typeface="+mn-cs"/>
                        </a:rPr>
                        <a:t>&lt;15 	</a:t>
                      </a:r>
                    </a:p>
                  </a:txBody>
                  <a:tcPr/>
                </a:tc>
                <a:tc>
                  <a:txBody>
                    <a:bodyPr/>
                    <a:lstStyle/>
                    <a:p>
                      <a:pPr algn="ctr"/>
                      <a:r>
                        <a:rPr lang="en-US" sz="1800" kern="1200" baseline="0" dirty="0" smtClean="0">
                          <a:solidFill>
                            <a:schemeClr val="dk1"/>
                          </a:solidFill>
                          <a:latin typeface="+mn-lt"/>
                          <a:ea typeface="+mn-ea"/>
                          <a:cs typeface="+mn-cs"/>
                        </a:rPr>
                        <a:t>&gt;30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Coverage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&gt;50% in rural areas 	</a:t>
                      </a:r>
                    </a:p>
                  </a:txBody>
                  <a:tcPr/>
                </a:tc>
                <a:tc>
                  <a:txBody>
                    <a:bodyPr/>
                    <a:lstStyle/>
                    <a:p>
                      <a:pPr algn="ctr"/>
                      <a:endParaRPr lang="en-US" sz="1800" kern="1200" baseline="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baseline="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&gt;70% in urban areas </a:t>
                      </a:r>
                    </a:p>
                  </a:txBody>
                  <a:tcPr/>
                </a:tc>
                <a:tc>
                  <a:txBody>
                    <a:bodyPr/>
                    <a:lstStyle/>
                    <a:p>
                      <a:pPr algn="ctr"/>
                      <a:endParaRPr lang="en-US" sz="1800" kern="1200" baseline="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baseline="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&gt;90% in a camp situation </a:t>
                      </a:r>
                    </a:p>
                  </a:txBody>
                  <a:tcPr/>
                </a:tc>
                <a:tc>
                  <a:txBody>
                    <a:bodyPr/>
                    <a:lstStyle/>
                    <a:p>
                      <a:pPr algn="ctr"/>
                      <a:endParaRPr lang="en-US" sz="1800" kern="1200" baseline="0" dirty="0" smtClean="0">
                        <a:solidFill>
                          <a:schemeClr val="dk1"/>
                        </a:solidFill>
                        <a:latin typeface="+mn-lt"/>
                        <a:ea typeface="+mn-ea"/>
                        <a:cs typeface="+mn-cs"/>
                      </a:endParaRPr>
                    </a:p>
                  </a:txBody>
                  <a:tcPr/>
                </a:tc>
              </a:tr>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It is essential that Non-Response also be included in the SFP Indicator rates to ensure correct statistical response 	</a:t>
                      </a: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baseline="0" dirty="0" smtClean="0">
                        <a:solidFill>
                          <a:schemeClr val="dk1"/>
                        </a:solidFill>
                        <a:latin typeface="+mn-lt"/>
                        <a:ea typeface="+mn-ea"/>
                        <a:cs typeface="+mn-cs"/>
                      </a:endParaRPr>
                    </a:p>
                  </a:txBody>
                  <a:tcPr/>
                </a:tc>
                <a:tc hMerge="1">
                  <a:txBody>
                    <a:bodyPr/>
                    <a:lstStyle/>
                    <a:p>
                      <a:pPr algn="ctr"/>
                      <a:endParaRPr lang="en-US" sz="1800" kern="1200" baseline="0" dirty="0" smtClean="0">
                        <a:solidFill>
                          <a:schemeClr val="dk1"/>
                        </a:solidFill>
                        <a:latin typeface="+mn-lt"/>
                        <a:ea typeface="+mn-ea"/>
                        <a:cs typeface="+mn-cs"/>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fontScale="92500" lnSpcReduction="10000"/>
          </a:bodyPr>
          <a:lstStyle/>
          <a:p>
            <a:pPr algn="just"/>
            <a:r>
              <a:rPr lang="en-US" dirty="0" smtClean="0"/>
              <a:t>Defaulting continues to be a serious constraint to the effectiveness of supplementary feeding programs. </a:t>
            </a:r>
            <a:endParaRPr lang="en-US" dirty="0" smtClean="0"/>
          </a:p>
          <a:p>
            <a:pPr algn="just"/>
            <a:r>
              <a:rPr lang="en-US" dirty="0" smtClean="0"/>
              <a:t>It </a:t>
            </a:r>
            <a:r>
              <a:rPr lang="en-US" dirty="0" smtClean="0"/>
              <a:t>is essential that the underlying reasons for defaulting are well understood in each context in order to reduce default rates. </a:t>
            </a:r>
            <a:endParaRPr lang="en-US" dirty="0" smtClean="0"/>
          </a:p>
          <a:p>
            <a:pPr algn="just"/>
            <a:r>
              <a:rPr lang="en-US" dirty="0" smtClean="0"/>
              <a:t>Opportunity </a:t>
            </a:r>
            <a:r>
              <a:rPr lang="en-US" dirty="0" smtClean="0"/>
              <a:t>costs for the beneficiary families attending SFP need to be explored to both </a:t>
            </a:r>
            <a:r>
              <a:rPr lang="en-US" dirty="0" err="1" smtClean="0"/>
              <a:t>minimise</a:t>
            </a:r>
            <a:r>
              <a:rPr lang="en-US" dirty="0" smtClean="0"/>
              <a:t> the costs and to adapt the SFP management to the </a:t>
            </a:r>
            <a:r>
              <a:rPr lang="en-US" dirty="0" err="1" smtClean="0"/>
              <a:t>prioritised</a:t>
            </a:r>
            <a:r>
              <a:rPr lang="en-US" dirty="0" smtClean="0"/>
              <a:t> needs of the community. </a:t>
            </a:r>
            <a:endParaRPr lang="en-US" dirty="0" smtClean="0"/>
          </a:p>
          <a:p>
            <a:pPr algn="just"/>
            <a:r>
              <a:rPr lang="en-US" dirty="0" smtClean="0"/>
              <a:t>Follow-up </a:t>
            </a:r>
            <a:r>
              <a:rPr lang="en-US" dirty="0" smtClean="0"/>
              <a:t>visits with defaulters to understand the causes of defaulting and the current status of the child, whilst evaluating the effect of different foodstuffs are useful exercises.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Other Issues/Debates:</a:t>
            </a:r>
            <a:endParaRPr lang="en-US" dirty="0"/>
          </a:p>
        </p:txBody>
      </p:sp>
      <p:sp>
        <p:nvSpPr>
          <p:cNvPr id="3" name="Content Placeholder 2"/>
          <p:cNvSpPr>
            <a:spLocks noGrp="1"/>
          </p:cNvSpPr>
          <p:nvPr>
            <p:ph idx="1"/>
          </p:nvPr>
        </p:nvSpPr>
        <p:spPr>
          <a:xfrm>
            <a:off x="457200" y="914400"/>
            <a:ext cx="8229600" cy="5791200"/>
          </a:xfrm>
        </p:spPr>
        <p:txBody>
          <a:bodyPr>
            <a:normAutofit lnSpcReduction="10000"/>
          </a:bodyPr>
          <a:lstStyle/>
          <a:p>
            <a:pPr algn="just"/>
            <a:r>
              <a:rPr lang="en-US" dirty="0" smtClean="0"/>
              <a:t>Many </a:t>
            </a:r>
            <a:r>
              <a:rPr lang="en-US" dirty="0" smtClean="0"/>
              <a:t>factors influence nutritional status. </a:t>
            </a:r>
            <a:endParaRPr lang="en-US" dirty="0" smtClean="0"/>
          </a:p>
          <a:p>
            <a:pPr algn="just"/>
            <a:r>
              <a:rPr lang="en-US" dirty="0" smtClean="0"/>
              <a:t>It </a:t>
            </a:r>
            <a:r>
              <a:rPr lang="en-US" dirty="0" smtClean="0"/>
              <a:t>should therefore be kept in mind that interventions must be multi-</a:t>
            </a:r>
            <a:r>
              <a:rPr lang="en-US" dirty="0" err="1" smtClean="0"/>
              <a:t>sectoral</a:t>
            </a:r>
            <a:r>
              <a:rPr lang="en-US" dirty="0" smtClean="0"/>
              <a:t> and integrate food, health, hygiene, sanitation and care. </a:t>
            </a:r>
            <a:endParaRPr lang="en-US" dirty="0" smtClean="0"/>
          </a:p>
          <a:p>
            <a:pPr algn="just"/>
            <a:r>
              <a:rPr lang="en-US" dirty="0" smtClean="0"/>
              <a:t>The </a:t>
            </a:r>
            <a:r>
              <a:rPr lang="en-US" dirty="0" smtClean="0"/>
              <a:t>impact of services to treat moderate malnutrition will be considerably reduced if appropriate general support such as access to health clinics, clean water, sanitation, appropriate shelter and support for better agricultural and livestock inputs, micro credit initiatives etc. is not in place.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algn="just"/>
            <a:r>
              <a:rPr lang="en-US" dirty="0" smtClean="0"/>
              <a:t>In </a:t>
            </a:r>
            <a:r>
              <a:rPr lang="en-US" dirty="0" smtClean="0"/>
              <a:t>order to be effective, SFP in prolonged emergencies need to be integrated into Community Health </a:t>
            </a:r>
            <a:r>
              <a:rPr lang="en-US" dirty="0" err="1" smtClean="0"/>
              <a:t>Programmes</a:t>
            </a:r>
            <a:r>
              <a:rPr lang="en-US" dirty="0" smtClean="0"/>
              <a:t>, which offer health and nutrition services like Safe Motherhood, </a:t>
            </a:r>
            <a:r>
              <a:rPr lang="en-US" dirty="0" err="1" smtClean="0"/>
              <a:t>immunisations</a:t>
            </a:r>
            <a:r>
              <a:rPr lang="en-US" dirty="0" smtClean="0"/>
              <a:t>, nutrition and health education and growth monitoring</a:t>
            </a:r>
            <a:r>
              <a:rPr lang="en-US" dirty="0" smtClean="0"/>
              <a:t>.</a:t>
            </a:r>
          </a:p>
          <a:p>
            <a:pPr algn="just"/>
            <a:r>
              <a:rPr lang="en-US" dirty="0" smtClean="0"/>
              <a:t> More </a:t>
            </a:r>
            <a:r>
              <a:rPr lang="en-US" dirty="0" smtClean="0"/>
              <a:t>effort is required to integrate emergency SFP into existing Government structures. </a:t>
            </a:r>
            <a:endParaRPr lang="en-US" dirty="0" smtClean="0"/>
          </a:p>
          <a:p>
            <a:pPr algn="just"/>
            <a:r>
              <a:rPr lang="en-US" dirty="0" smtClean="0"/>
              <a:t>Criteria </a:t>
            </a:r>
            <a:r>
              <a:rPr lang="en-US" dirty="0" smtClean="0"/>
              <a:t>for admission and treatment of moderately malnourished children less than 6 months remains unclear. </a:t>
            </a:r>
          </a:p>
          <a:p>
            <a:pPr algn="just"/>
            <a:endParaRPr lang="en-US" dirty="0" smtClean="0"/>
          </a:p>
          <a:p>
            <a:pPr algn="just"/>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92500" lnSpcReduction="20000"/>
          </a:bodyPr>
          <a:lstStyle/>
          <a:p>
            <a:pPr algn="just"/>
            <a:r>
              <a:rPr lang="en-US" dirty="0" smtClean="0"/>
              <a:t>The </a:t>
            </a:r>
            <a:r>
              <a:rPr lang="en-US" dirty="0" smtClean="0"/>
              <a:t>above describes the traditional and still most common approach to run SFP but the poor coverage associated with these types of </a:t>
            </a:r>
            <a:r>
              <a:rPr lang="en-US" dirty="0" err="1" smtClean="0"/>
              <a:t>programmes</a:t>
            </a:r>
            <a:r>
              <a:rPr lang="en-US" dirty="0" smtClean="0"/>
              <a:t> limits impact at the population level. </a:t>
            </a:r>
            <a:endParaRPr lang="en-US" dirty="0" smtClean="0"/>
          </a:p>
          <a:p>
            <a:pPr algn="just"/>
            <a:r>
              <a:rPr lang="en-US" dirty="0" smtClean="0"/>
              <a:t>Newer </a:t>
            </a:r>
            <a:r>
              <a:rPr lang="en-US" dirty="0" smtClean="0"/>
              <a:t>community-based approaches are used in the treatment of severe malnutrition but it is unclear if this approach would be as effective with the bulkier lower cost commodities available for SFP. </a:t>
            </a:r>
            <a:endParaRPr lang="en-US" dirty="0" smtClean="0"/>
          </a:p>
          <a:p>
            <a:pPr algn="just"/>
            <a:r>
              <a:rPr lang="en-US" dirty="0" smtClean="0"/>
              <a:t>The </a:t>
            </a:r>
            <a:r>
              <a:rPr lang="en-US" dirty="0" smtClean="0"/>
              <a:t>greater prevalence of moderately malnourished children compared to severely malnourished children suggests that community-based </a:t>
            </a:r>
            <a:r>
              <a:rPr lang="en-US" dirty="0" err="1" smtClean="0"/>
              <a:t>programmes</a:t>
            </a:r>
            <a:r>
              <a:rPr lang="en-US" dirty="0" smtClean="0"/>
              <a:t> would have to be prepared for considerable scaling up if they were to include the treatment of moderate malnutrition.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553200"/>
          </a:xfrm>
        </p:spPr>
        <p:txBody>
          <a:bodyPr>
            <a:normAutofit fontScale="85000" lnSpcReduction="20000"/>
          </a:bodyPr>
          <a:lstStyle/>
          <a:p>
            <a:pPr algn="just"/>
            <a:r>
              <a:rPr lang="en-US" dirty="0" smtClean="0"/>
              <a:t>Protection </a:t>
            </a:r>
            <a:r>
              <a:rPr lang="en-US" dirty="0" smtClean="0"/>
              <a:t>rations are a relatively recent development and need additional assessment in light of their objectives (to prevent sharing). </a:t>
            </a:r>
            <a:endParaRPr lang="en-US" dirty="0" smtClean="0"/>
          </a:p>
          <a:p>
            <a:pPr algn="just"/>
            <a:r>
              <a:rPr lang="en-US" dirty="0" smtClean="0"/>
              <a:t>They </a:t>
            </a:r>
            <a:r>
              <a:rPr lang="en-US" dirty="0" smtClean="0"/>
              <a:t>should not be required in the presence of a general ration. </a:t>
            </a:r>
          </a:p>
          <a:p>
            <a:pPr algn="just"/>
            <a:r>
              <a:rPr lang="en-US" dirty="0" smtClean="0"/>
              <a:t>The </a:t>
            </a:r>
            <a:r>
              <a:rPr lang="en-US" dirty="0" smtClean="0"/>
              <a:t>nutritional impact and effectiveness of the current </a:t>
            </a:r>
            <a:r>
              <a:rPr lang="en-US" i="1" dirty="0" smtClean="0"/>
              <a:t>standard SFP foods used in supplemental feeding </a:t>
            </a:r>
            <a:r>
              <a:rPr lang="en-US" i="1" dirty="0" err="1" smtClean="0"/>
              <a:t>programmes</a:t>
            </a:r>
            <a:r>
              <a:rPr lang="en-US" i="1" dirty="0" smtClean="0"/>
              <a:t> has been questioned. </a:t>
            </a:r>
            <a:endParaRPr lang="en-US" i="1" dirty="0" smtClean="0"/>
          </a:p>
          <a:p>
            <a:pPr algn="just"/>
            <a:r>
              <a:rPr lang="en-US" i="1" dirty="0" smtClean="0"/>
              <a:t>Work </a:t>
            </a:r>
            <a:r>
              <a:rPr lang="en-US" i="1" dirty="0" smtClean="0"/>
              <a:t>is underway to produce a ready-to-eat supplemental food (RUSF) as well as experimentation on different formulations of cereal blends to increase the nutritional value. </a:t>
            </a:r>
          </a:p>
          <a:p>
            <a:pPr algn="just"/>
            <a:r>
              <a:rPr lang="en-US" dirty="0" smtClean="0"/>
              <a:t>There </a:t>
            </a:r>
            <a:r>
              <a:rPr lang="en-US" dirty="0" smtClean="0"/>
              <a:t>remains little documented evidence to support the general effectiveness of SFP alone to address moderate </a:t>
            </a:r>
            <a:r>
              <a:rPr lang="en-US" dirty="0" smtClean="0"/>
              <a:t>malnutrition </a:t>
            </a:r>
            <a:r>
              <a:rPr lang="en-US" dirty="0" err="1" smtClean="0"/>
              <a:t>emphasising</a:t>
            </a:r>
            <a:r>
              <a:rPr lang="en-US" dirty="0" smtClean="0"/>
              <a:t> the importance of diversifying the types of interventions used to address moderate malnutrition.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Supplies:</a:t>
            </a:r>
            <a:endParaRPr lang="en-US" dirty="0"/>
          </a:p>
        </p:txBody>
      </p:sp>
      <p:sp>
        <p:nvSpPr>
          <p:cNvPr id="3" name="Content Placeholder 2"/>
          <p:cNvSpPr>
            <a:spLocks noGrp="1"/>
          </p:cNvSpPr>
          <p:nvPr>
            <p:ph idx="1"/>
          </p:nvPr>
        </p:nvSpPr>
        <p:spPr>
          <a:xfrm>
            <a:off x="457200" y="990600"/>
            <a:ext cx="8229600" cy="5562600"/>
          </a:xfrm>
        </p:spPr>
        <p:txBody>
          <a:bodyPr>
            <a:normAutofit fontScale="77500" lnSpcReduction="20000"/>
          </a:bodyPr>
          <a:lstStyle/>
          <a:p>
            <a:r>
              <a:rPr lang="en-US" dirty="0" smtClean="0"/>
              <a:t>Support </a:t>
            </a:r>
            <a:r>
              <a:rPr lang="en-US" dirty="0" smtClean="0"/>
              <a:t>of nutrition surveys including training expertise and facilities, logistical support (transport) and equipment (height boards, scales, MUAC, stationary and computer analysis support) </a:t>
            </a:r>
          </a:p>
          <a:p>
            <a:r>
              <a:rPr lang="en-US" dirty="0" smtClean="0"/>
              <a:t>Construction </a:t>
            </a:r>
            <a:r>
              <a:rPr lang="en-US" dirty="0" smtClean="0"/>
              <a:t>materials (plastic sheeting/ tarpaulin etc). </a:t>
            </a:r>
          </a:p>
          <a:p>
            <a:r>
              <a:rPr lang="en-US" dirty="0" smtClean="0"/>
              <a:t>Provision </a:t>
            </a:r>
            <a:r>
              <a:rPr lang="en-US" dirty="0" smtClean="0"/>
              <a:t>of treatment guidelines/monitoring stationary </a:t>
            </a:r>
          </a:p>
          <a:p>
            <a:r>
              <a:rPr lang="en-US" dirty="0" smtClean="0"/>
              <a:t>Food </a:t>
            </a:r>
            <a:r>
              <a:rPr lang="en-US" dirty="0" smtClean="0"/>
              <a:t>commodities (CSB/UNIMIX/RUSF/high energy biscuits etc) with SAFE storage or security measures </a:t>
            </a:r>
          </a:p>
          <a:p>
            <a:r>
              <a:rPr lang="en-US" dirty="0" smtClean="0"/>
              <a:t>Essential </a:t>
            </a:r>
            <a:r>
              <a:rPr lang="en-US" dirty="0" smtClean="0"/>
              <a:t>drugs and supplements (minimum 2yr shelf life) </a:t>
            </a:r>
          </a:p>
          <a:p>
            <a:r>
              <a:rPr lang="en-US" dirty="0" smtClean="0"/>
              <a:t>Non </a:t>
            </a:r>
            <a:r>
              <a:rPr lang="en-US" dirty="0" smtClean="0"/>
              <a:t>food items (blankets/soap/kitchen items/fuel)-OXFAM kits2 </a:t>
            </a:r>
          </a:p>
          <a:p>
            <a:r>
              <a:rPr lang="en-US" dirty="0" smtClean="0"/>
              <a:t>Name </a:t>
            </a:r>
            <a:r>
              <a:rPr lang="en-US" dirty="0" smtClean="0"/>
              <a:t>bands </a:t>
            </a:r>
          </a:p>
          <a:p>
            <a:r>
              <a:rPr lang="en-US" dirty="0" smtClean="0"/>
              <a:t>Available </a:t>
            </a:r>
            <a:r>
              <a:rPr lang="en-US" dirty="0" smtClean="0"/>
              <a:t>transport for distribution of commodities between </a:t>
            </a:r>
            <a:r>
              <a:rPr lang="en-US" dirty="0" err="1" smtClean="0"/>
              <a:t>centres</a:t>
            </a:r>
            <a:r>
              <a:rPr lang="en-US" dirty="0" smtClean="0"/>
              <a:t>/referrals to TFP </a:t>
            </a:r>
          </a:p>
          <a:p>
            <a:r>
              <a:rPr lang="en-US" dirty="0" smtClean="0"/>
              <a:t>Health </a:t>
            </a:r>
            <a:r>
              <a:rPr lang="en-US" dirty="0" smtClean="0"/>
              <a:t>and nutrition education materials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Weight-for-height </a:t>
            </a:r>
            <a:r>
              <a:rPr lang="en-US" dirty="0"/>
              <a:t>measurement between minus 3 and -2 Z-scores below the median weight-for-height compared to the reference </a:t>
            </a:r>
            <a:r>
              <a:rPr lang="en-US" dirty="0" smtClean="0"/>
              <a:t>population</a:t>
            </a:r>
          </a:p>
          <a:p>
            <a:r>
              <a:rPr lang="en-US" dirty="0" smtClean="0"/>
              <a:t>Weight </a:t>
            </a:r>
            <a:r>
              <a:rPr lang="en-US" dirty="0"/>
              <a:t>for height 70% - 80% of the median compared to the reference </a:t>
            </a:r>
            <a:r>
              <a:rPr lang="en-US" dirty="0" smtClean="0"/>
              <a:t>population </a:t>
            </a:r>
            <a:endParaRPr lang="en-US" dirty="0"/>
          </a:p>
          <a:p>
            <a:r>
              <a:rPr lang="en-US" dirty="0" smtClean="0"/>
              <a:t> Mid-Upper </a:t>
            </a:r>
            <a:r>
              <a:rPr lang="en-US" dirty="0"/>
              <a:t>Arm Circumference (MUAC) measurement between </a:t>
            </a:r>
            <a:r>
              <a:rPr lang="en-US" dirty="0" smtClean="0"/>
              <a:t>110mm-124mmx</a:t>
            </a:r>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t>Why is addressing moderate acute malnutrition key in emergencies?</a:t>
            </a:r>
            <a:endParaRPr lang="en-US" dirty="0"/>
          </a:p>
        </p:txBody>
      </p:sp>
      <p:sp>
        <p:nvSpPr>
          <p:cNvPr id="3" name="Content Placeholder 2"/>
          <p:cNvSpPr>
            <a:spLocks noGrp="1"/>
          </p:cNvSpPr>
          <p:nvPr>
            <p:ph idx="1"/>
          </p:nvPr>
        </p:nvSpPr>
        <p:spPr/>
        <p:txBody>
          <a:bodyPr>
            <a:normAutofit/>
          </a:bodyPr>
          <a:lstStyle/>
          <a:p>
            <a:pPr algn="just"/>
            <a:r>
              <a:rPr lang="en-US" dirty="0"/>
              <a:t>The UNICEF conceptual framework shown in Annex 4 </a:t>
            </a:r>
            <a:endParaRPr lang="en-US" dirty="0" smtClean="0"/>
          </a:p>
          <a:p>
            <a:pPr algn="just">
              <a:buNone/>
            </a:pPr>
            <a:r>
              <a:rPr lang="en-US" b="1" dirty="0" smtClean="0"/>
              <a:t>	</a:t>
            </a:r>
          </a:p>
          <a:p>
            <a:pPr algn="just">
              <a:buNone/>
            </a:pPr>
            <a:endParaRPr lang="en-US" b="1" dirty="0" smtClean="0"/>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smtClean="0"/>
              <a:t>Annex 4: UNICEF Conceptual Framework for Malnutrition</a:t>
            </a:r>
            <a:endParaRPr lang="en-US" sz="3600" dirty="0"/>
          </a:p>
        </p:txBody>
      </p:sp>
      <p:pic>
        <p:nvPicPr>
          <p:cNvPr id="2050" name="Picture 2" descr="C:\Users\SOFTAGE\Desktop\Conceptual-framework-of-the-causes-of-malnutrition.png"/>
          <p:cNvPicPr>
            <a:picLocks noGrp="1" noChangeAspect="1" noChangeArrowheads="1"/>
          </p:cNvPicPr>
          <p:nvPr>
            <p:ph idx="1"/>
          </p:nvPr>
        </p:nvPicPr>
        <p:blipFill>
          <a:blip r:embed="rId2"/>
          <a:srcRect/>
          <a:stretch>
            <a:fillRect/>
          </a:stretch>
        </p:blipFill>
        <p:spPr bwMode="auto">
          <a:xfrm>
            <a:off x="609600" y="1295400"/>
            <a:ext cx="7772400" cy="5334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r>
              <a:rPr lang="en-US" dirty="0" smtClean="0"/>
              <a:t>depicts the causality of malnutrition including primary and underlying causes. </a:t>
            </a:r>
          </a:p>
          <a:p>
            <a:pPr algn="just"/>
            <a:r>
              <a:rPr lang="en-US" dirty="0" smtClean="0"/>
              <a:t>In emergency situations, essential services and support structures are often greatly disrupted, increasing the malnutrition risk to the population. </a:t>
            </a:r>
          </a:p>
          <a:p>
            <a:pPr algn="just"/>
            <a:r>
              <a:rPr lang="en-US" dirty="0" smtClean="0"/>
              <a:t>Once malnourished, an individual’s ability to manage infection is compromised exacerbating the effects of potentially fatal diseases such as malaria, measles, </a:t>
            </a:r>
            <a:r>
              <a:rPr lang="en-US" dirty="0" err="1" smtClean="0"/>
              <a:t>diarrhoeal</a:t>
            </a:r>
            <a:r>
              <a:rPr lang="en-US" dirty="0" smtClean="0"/>
              <a:t> disease, pneumonia, HIV and AIDS. </a:t>
            </a:r>
          </a:p>
          <a:p>
            <a:pPr algn="just"/>
            <a:r>
              <a:rPr lang="en-US" dirty="0" smtClean="0"/>
              <a:t>Moderate acute malnutrition needs to be addressed in the emergency context both to support a child’s right to sufficient food, growth and well-being and to prevent more serious illness and death. </a:t>
            </a:r>
          </a:p>
          <a:p>
            <a:pPr algn="just"/>
            <a:r>
              <a:rPr lang="en-US" dirty="0" smtClean="0"/>
              <a:t>From a cost perspective, moderate malnutrition is also significantly cheaper to treat than severe malnutrition.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algn="just"/>
            <a:r>
              <a:rPr lang="en-US" sz="3200" b="1" dirty="0"/>
              <a:t>When is an emergency supplementary feeding </a:t>
            </a:r>
            <a:r>
              <a:rPr lang="en-US" sz="3200" b="1" dirty="0" err="1"/>
              <a:t>programme</a:t>
            </a:r>
            <a:r>
              <a:rPr lang="en-US" sz="3200" b="1" dirty="0"/>
              <a:t> (SFP) required to address moderate acute malnutrition?</a:t>
            </a:r>
            <a:endParaRPr lang="en-US" sz="3200" dirty="0"/>
          </a:p>
        </p:txBody>
      </p:sp>
      <p:sp>
        <p:nvSpPr>
          <p:cNvPr id="3" name="Content Placeholder 2"/>
          <p:cNvSpPr>
            <a:spLocks noGrp="1"/>
          </p:cNvSpPr>
          <p:nvPr>
            <p:ph idx="1"/>
          </p:nvPr>
        </p:nvSpPr>
        <p:spPr>
          <a:xfrm>
            <a:off x="457200" y="1447800"/>
            <a:ext cx="8229600" cy="4678363"/>
          </a:xfrm>
        </p:spPr>
        <p:txBody>
          <a:bodyPr>
            <a:normAutofit fontScale="85000" lnSpcReduction="10000"/>
          </a:bodyPr>
          <a:lstStyle/>
          <a:p>
            <a:pPr algn="just"/>
            <a:r>
              <a:rPr lang="en-US" dirty="0"/>
              <a:t>An </a:t>
            </a:r>
            <a:r>
              <a:rPr lang="en-US" dirty="0" err="1"/>
              <a:t>intersectoral</a:t>
            </a:r>
            <a:r>
              <a:rPr lang="en-US" dirty="0"/>
              <a:t> approach is necessary to address moderate acute malnutrition: e.g. through the improvement of a general food ration; improving food </a:t>
            </a:r>
            <a:r>
              <a:rPr lang="en-US" dirty="0" err="1"/>
              <a:t>securityxiii</a:t>
            </a:r>
            <a:r>
              <a:rPr lang="en-US" dirty="0"/>
              <a:t>; improving access to health care; and improving access to sanitation and potable water. </a:t>
            </a:r>
            <a:endParaRPr lang="en-US" dirty="0" smtClean="0"/>
          </a:p>
          <a:p>
            <a:pPr algn="just"/>
            <a:r>
              <a:rPr lang="en-US" dirty="0" smtClean="0"/>
              <a:t>Implementing </a:t>
            </a:r>
            <a:r>
              <a:rPr lang="en-US" dirty="0"/>
              <a:t>a supplementary feeding </a:t>
            </a:r>
            <a:r>
              <a:rPr lang="en-US" dirty="0" err="1"/>
              <a:t>programme</a:t>
            </a:r>
            <a:r>
              <a:rPr lang="en-US" dirty="0"/>
              <a:t> (SFP) should be a short-term measure and not be seen as a means of compensating for inadequate household </a:t>
            </a:r>
            <a:r>
              <a:rPr lang="en-US" dirty="0" smtClean="0"/>
              <a:t>food</a:t>
            </a:r>
            <a:r>
              <a:rPr lang="en-US" dirty="0"/>
              <a:t> security. The impact of SFP without adequate general food security or an adequate general emergency food ration has proven very limited and not cost-effective.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a:t>In order to determine if and how a feeding </a:t>
            </a:r>
            <a:r>
              <a:rPr lang="en-US" dirty="0" err="1"/>
              <a:t>programme</a:t>
            </a:r>
            <a:r>
              <a:rPr lang="en-US" dirty="0"/>
              <a:t> should be implemented, it is essential that an assessment is carried out to give feedback and information on the current nutritional situation and </a:t>
            </a:r>
            <a:r>
              <a:rPr lang="en-US" dirty="0" smtClean="0"/>
              <a:t>the presence/absence </a:t>
            </a:r>
            <a:r>
              <a:rPr lang="en-US" dirty="0"/>
              <a:t>of aggravating factors that can exacerbate nutritional insecurity. </a:t>
            </a:r>
            <a:endParaRPr lang="en-US" dirty="0" smtClean="0"/>
          </a:p>
          <a:p>
            <a:pPr algn="just"/>
            <a:r>
              <a:rPr lang="en-US" dirty="0" smtClean="0"/>
              <a:t>Guidance </a:t>
            </a:r>
            <a:r>
              <a:rPr lang="en-US" dirty="0"/>
              <a:t>regarding the information needed to consider SFP implementation is provided in boxes 7 and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pPr algn="just"/>
            <a:r>
              <a:rPr lang="en-US" sz="3200" b="1" i="1" dirty="0"/>
              <a:t>Box 7: Minimum Information Needed to Consider a Supplementary Feeding </a:t>
            </a:r>
            <a:r>
              <a:rPr lang="en-US" sz="3200" b="1" i="1" dirty="0" err="1"/>
              <a:t>Programme</a:t>
            </a:r>
            <a:endParaRPr lang="en-US" sz="3200" dirty="0"/>
          </a:p>
        </p:txBody>
      </p:sp>
      <p:sp>
        <p:nvSpPr>
          <p:cNvPr id="3" name="Content Placeholder 2"/>
          <p:cNvSpPr>
            <a:spLocks noGrp="1"/>
          </p:cNvSpPr>
          <p:nvPr>
            <p:ph idx="1"/>
          </p:nvPr>
        </p:nvSpPr>
        <p:spPr>
          <a:xfrm>
            <a:off x="457200" y="1295400"/>
            <a:ext cx="8229600" cy="4830763"/>
          </a:xfrm>
        </p:spPr>
        <p:txBody>
          <a:bodyPr/>
          <a:lstStyle/>
          <a:p>
            <a:pPr>
              <a:buNone/>
            </a:pPr>
            <a:r>
              <a:rPr lang="en-US" b="1" dirty="0" smtClean="0"/>
              <a:t>	Minimum </a:t>
            </a:r>
            <a:r>
              <a:rPr lang="en-US" b="1" dirty="0"/>
              <a:t>Information Needed to Consider an </a:t>
            </a:r>
            <a:r>
              <a:rPr lang="en-US" b="1" dirty="0" smtClean="0"/>
              <a:t>SFP</a:t>
            </a:r>
          </a:p>
          <a:p>
            <a:pPr>
              <a:buNone/>
            </a:pPr>
            <a:r>
              <a:rPr lang="en-US" dirty="0" smtClean="0"/>
              <a:t>	</a:t>
            </a:r>
            <a:r>
              <a:rPr lang="en-US" dirty="0" err="1" smtClean="0"/>
              <a:t>Programme</a:t>
            </a:r>
            <a:r>
              <a:rPr lang="en-US" dirty="0" smtClean="0"/>
              <a:t> </a:t>
            </a:r>
            <a:r>
              <a:rPr lang="en-US" dirty="0"/>
              <a:t>design must be based on the complexity and dynamics of the nutrition situation</a:t>
            </a:r>
            <a:r>
              <a:rPr lang="en-US" dirty="0" smtClean="0"/>
              <a:t>:</a:t>
            </a:r>
          </a:p>
          <a:p>
            <a:pPr>
              <a:buNone/>
            </a:pPr>
            <a:endParaRPr lang="en-US" dirty="0"/>
          </a:p>
        </p:txBody>
      </p:sp>
      <p:graphicFrame>
        <p:nvGraphicFramePr>
          <p:cNvPr id="4" name="Table 3"/>
          <p:cNvGraphicFramePr>
            <a:graphicFrameLocks noGrp="1"/>
          </p:cNvGraphicFramePr>
          <p:nvPr/>
        </p:nvGraphicFramePr>
        <p:xfrm>
          <a:off x="838200" y="3962400"/>
          <a:ext cx="7696200" cy="2661920"/>
        </p:xfrm>
        <a:graphic>
          <a:graphicData uri="http://schemas.openxmlformats.org/drawingml/2006/table">
            <a:tbl>
              <a:tblPr firstRow="1" bandRow="1">
                <a:tableStyleId>{5C22544A-7EE6-4342-B048-85BDC9FD1C3A}</a:tableStyleId>
              </a:tblPr>
              <a:tblGrid>
                <a:gridCol w="7696200"/>
              </a:tblGrid>
              <a:tr h="370840">
                <a:tc>
                  <a:txBody>
                    <a:bodyPr/>
                    <a:lstStyle/>
                    <a:p>
                      <a:r>
                        <a:rPr lang="en-US" sz="1800" b="1" kern="1200" baseline="0" dirty="0" smtClean="0">
                          <a:solidFill>
                            <a:schemeClr val="lt1"/>
                          </a:solidFill>
                          <a:latin typeface="+mn-lt"/>
                          <a:ea typeface="+mn-ea"/>
                          <a:cs typeface="+mn-cs"/>
                        </a:rPr>
                        <a:t>Pre-crisis prevalence rates including malnutrition, food insecurity, disease, access to health services and micronutrient deficiencies. </a:t>
                      </a:r>
                      <a:endParaRPr lang="en-US" dirty="0"/>
                    </a:p>
                  </a:txBody>
                  <a:tcPr/>
                </a:tc>
              </a:tr>
              <a:tr h="370840">
                <a:tc>
                  <a:txBody>
                    <a:bodyPr/>
                    <a:lstStyle/>
                    <a:p>
                      <a:r>
                        <a:rPr lang="en-US" sz="1800" kern="1200" baseline="0" dirty="0" smtClean="0">
                          <a:solidFill>
                            <a:schemeClr val="dk1"/>
                          </a:solidFill>
                          <a:latin typeface="+mn-lt"/>
                          <a:ea typeface="+mn-ea"/>
                          <a:cs typeface="+mn-cs"/>
                        </a:rPr>
                        <a:t>Likely scenarios of change in the nutritional status of the under five population based on a food security assessment. </a:t>
                      </a:r>
                      <a:endParaRPr lang="en-US" dirty="0"/>
                    </a:p>
                  </a:txBody>
                  <a:tcPr/>
                </a:tc>
              </a:tr>
              <a:tr h="370840">
                <a:tc>
                  <a:txBody>
                    <a:bodyPr/>
                    <a:lstStyle/>
                    <a:p>
                      <a:r>
                        <a:rPr lang="en-US" sz="1800" kern="1200" baseline="0" dirty="0" smtClean="0">
                          <a:solidFill>
                            <a:schemeClr val="dk1"/>
                          </a:solidFill>
                          <a:latin typeface="+mn-lt"/>
                          <a:ea typeface="+mn-ea"/>
                          <a:cs typeface="+mn-cs"/>
                        </a:rPr>
                        <a:t>Understanding the seasonal dynamics and projecting forward regarding health and social support available during the emergency. </a:t>
                      </a:r>
                      <a:endParaRPr lang="en-US" dirty="0"/>
                    </a:p>
                  </a:txBody>
                  <a:tcPr/>
                </a:tc>
              </a:tr>
              <a:tr h="370840">
                <a:tc>
                  <a:txBody>
                    <a:bodyPr/>
                    <a:lstStyle/>
                    <a:p>
                      <a:r>
                        <a:rPr lang="en-US" sz="1800" kern="1200" baseline="0" dirty="0" smtClean="0">
                          <a:solidFill>
                            <a:schemeClr val="dk1"/>
                          </a:solidFill>
                          <a:latin typeface="+mn-lt"/>
                          <a:ea typeface="+mn-ea"/>
                          <a:cs typeface="+mn-cs"/>
                        </a:rPr>
                        <a:t>Social support networks and psychological stress on caretakers. </a:t>
                      </a:r>
                    </a:p>
                  </a:txBody>
                  <a:tcPr/>
                </a:tc>
              </a:tr>
              <a:tr h="370840">
                <a:tc>
                  <a:txBody>
                    <a:bodyPr/>
                    <a:lstStyle/>
                    <a:p>
                      <a:r>
                        <a:rPr lang="en-US" sz="1800" kern="1200" baseline="0" dirty="0" smtClean="0">
                          <a:solidFill>
                            <a:schemeClr val="dk1"/>
                          </a:solidFill>
                          <a:latin typeface="+mn-lt"/>
                          <a:ea typeface="+mn-ea"/>
                          <a:cs typeface="+mn-cs"/>
                        </a:rPr>
                        <a:t>Trends of disease and malnutrition (past and projected). </a:t>
                      </a: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2017</Words>
  <Application>Microsoft Office PowerPoint</Application>
  <PresentationFormat>On-screen Show (4:3)</PresentationFormat>
  <Paragraphs>138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Intervention 5</vt:lpstr>
      <vt:lpstr>What is Moderate Acute Malnutrition?</vt:lpstr>
      <vt:lpstr>Slide 3</vt:lpstr>
      <vt:lpstr>Why is addressing moderate acute malnutrition key in emergencies?</vt:lpstr>
      <vt:lpstr>Annex 4: UNICEF Conceptual Framework for Malnutrition</vt:lpstr>
      <vt:lpstr>Slide 6</vt:lpstr>
      <vt:lpstr>When is an emergency supplementary feeding programme (SFP) required to address moderate acute malnutrition?</vt:lpstr>
      <vt:lpstr>Slide 8</vt:lpstr>
      <vt:lpstr>Box 7: Minimum Information Needed to Consider a Supplementary Feeding Programme</vt:lpstr>
      <vt:lpstr>Slide 10</vt:lpstr>
      <vt:lpstr>How is a SFP implemented? </vt:lpstr>
      <vt:lpstr> Targeted SFP  </vt:lpstr>
      <vt:lpstr>Box 8: When to Implement a Targeted SFP </vt:lpstr>
      <vt:lpstr> Blanket SFP  </vt:lpstr>
      <vt:lpstr>Supplementary food can be distributed in two ways:</vt:lpstr>
      <vt:lpstr>Slide 16</vt:lpstr>
      <vt:lpstr>Slide 17</vt:lpstr>
      <vt:lpstr>When to close a SFP</vt:lpstr>
      <vt:lpstr>Slide 19</vt:lpstr>
      <vt:lpstr>Measuring Success/Benchmarks</vt:lpstr>
      <vt:lpstr>Table 5: SFP Indicators and Acceptable Standards</vt:lpstr>
      <vt:lpstr>Slide 22</vt:lpstr>
      <vt:lpstr>Other Issues/Debates:</vt:lpstr>
      <vt:lpstr>Slide 24</vt:lpstr>
      <vt:lpstr>Slide 25</vt:lpstr>
      <vt:lpstr>Slide 26</vt:lpstr>
      <vt:lpstr>Supplies: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5</dc:title>
  <dc:creator>SOFTAGE</dc:creator>
  <cp:lastModifiedBy>SOFTAGE</cp:lastModifiedBy>
  <cp:revision>116</cp:revision>
  <dcterms:created xsi:type="dcterms:W3CDTF">2018-12-13T18:40:04Z</dcterms:created>
  <dcterms:modified xsi:type="dcterms:W3CDTF">2018-12-14T19:37:53Z</dcterms:modified>
</cp:coreProperties>
</file>