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5" r:id="rId3"/>
    <p:sldId id="257" r:id="rId4"/>
    <p:sldId id="258" r:id="rId5"/>
    <p:sldId id="259" r:id="rId6"/>
    <p:sldId id="260" r:id="rId7"/>
    <p:sldId id="261" r:id="rId8"/>
    <p:sldId id="262" r:id="rId9"/>
    <p:sldId id="263" r:id="rId10"/>
    <p:sldId id="264"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69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12/21/2020</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8" name="Title 1"/>
          <p:cNvSpPr>
            <a:spLocks noGrp="1"/>
          </p:cNvSpPr>
          <p:nvPr>
            <p:ph type="title"/>
          </p:nvPr>
        </p:nvSpPr>
        <p:spPr>
          <a:xfrm>
            <a:off x="685801" y="609600"/>
            <a:ext cx="10131425" cy="1456267"/>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12/21/2020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12/21/2020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12/21/2020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12/21/2020</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PRINT MEDIA: BOOKS, NEWSPAPER, MAGAZINE ETC</a:t>
            </a:r>
          </a:p>
        </p:txBody>
      </p:sp>
      <p:sp>
        <p:nvSpPr>
          <p:cNvPr id="3" name="Subtitle 2"/>
          <p:cNvSpPr>
            <a:spLocks noGrp="1"/>
          </p:cNvSpPr>
          <p:nvPr>
            <p:ph type="subTitle" idx="1"/>
          </p:nvPr>
        </p:nvSpPr>
        <p:spPr/>
        <p:txBody>
          <a:bodyPr/>
          <a:lstStyle/>
          <a:p>
            <a:r>
              <a:rPr lang="en-US" dirty="0" smtClean="0"/>
              <a:t>Dr. </a:t>
            </a:r>
            <a:r>
              <a:rPr lang="en-US" dirty="0" err="1" smtClean="0"/>
              <a:t>mudassar</a:t>
            </a:r>
            <a:r>
              <a:rPr lang="en-US" dirty="0" smtClean="0"/>
              <a:t> H. shah</a:t>
            </a:r>
          </a:p>
          <a:p>
            <a:r>
              <a:rPr lang="en-US" dirty="0" smtClean="0"/>
              <a:t>Department of communication and media studies</a:t>
            </a:r>
          </a:p>
          <a:p>
            <a:r>
              <a:rPr lang="en-US" dirty="0" smtClean="0"/>
              <a:t>Sargodha university, </a:t>
            </a:r>
            <a:r>
              <a:rPr lang="en-US" dirty="0" err="1" smtClean="0"/>
              <a:t>sargodha</a:t>
            </a:r>
            <a:endParaRPr lang="en-US" dirty="0"/>
          </a:p>
        </p:txBody>
      </p:sp>
    </p:spTree>
    <p:extLst>
      <p:ext uri="{BB962C8B-B14F-4D97-AF65-F5344CB8AC3E}">
        <p14:creationId xmlns:p14="http://schemas.microsoft.com/office/powerpoint/2010/main" val="33409165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a:t>
            </a:r>
            <a:endParaRPr lang="en-US" dirty="0"/>
          </a:p>
        </p:txBody>
      </p:sp>
      <p:sp>
        <p:nvSpPr>
          <p:cNvPr id="3" name="Content Placeholder 2"/>
          <p:cNvSpPr>
            <a:spLocks noGrp="1"/>
          </p:cNvSpPr>
          <p:nvPr>
            <p:ph idx="1"/>
          </p:nvPr>
        </p:nvSpPr>
        <p:spPr/>
        <p:txBody>
          <a:bodyPr>
            <a:normAutofit fontScale="92500"/>
          </a:bodyPr>
          <a:lstStyle/>
          <a:p>
            <a:r>
              <a:rPr lang="en-US" dirty="0"/>
              <a:t>In 1704, postmaster </a:t>
            </a:r>
            <a:r>
              <a:rPr lang="en-US" dirty="0" err="1"/>
              <a:t>Jelm</a:t>
            </a:r>
            <a:r>
              <a:rPr lang="en-US" dirty="0"/>
              <a:t> </a:t>
            </a:r>
            <a:r>
              <a:rPr lang="en-US" dirty="0" err="1"/>
              <a:t>Campell</a:t>
            </a:r>
            <a:r>
              <a:rPr lang="en-US" dirty="0"/>
              <a:t> joined with Bartholomew Green to publish a newspaper called the Boston News-Letter. By 1721, The News-letter received competition from the News England Courant published by James Franklin, the older brother of Benjamin Franklin. The Courant was popular and controversial; it distinguished itself and carried forth numerous editorial crusades against both church and state</a:t>
            </a:r>
            <a:r>
              <a:rPr lang="en-US" dirty="0" smtClean="0"/>
              <a:t>.</a:t>
            </a:r>
          </a:p>
          <a:p>
            <a:r>
              <a:rPr lang="en-US" dirty="0"/>
              <a:t>By 1729, in Philadelphia, Benjamin Franklin took over a family newspaper, started by Samuel </a:t>
            </a:r>
            <a:r>
              <a:rPr lang="en-US" dirty="0" err="1"/>
              <a:t>keimer</a:t>
            </a:r>
            <a:r>
              <a:rPr lang="en-US" dirty="0"/>
              <a:t> and renamed it as the Pennsylvania Gazette and the Virginia Gazette. </a:t>
            </a:r>
            <a:endParaRPr lang="en-US" dirty="0" smtClean="0"/>
          </a:p>
          <a:p>
            <a:r>
              <a:rPr lang="en-US" dirty="0"/>
              <a:t>In 1734, John Peter Zenger began publishing the New York Weekly to counter Bradford’s newspaper, the New York Gazette who mostly expressed the government line</a:t>
            </a:r>
            <a:r>
              <a:rPr lang="en-US" dirty="0" smtClean="0"/>
              <a:t>.</a:t>
            </a:r>
          </a:p>
          <a:p>
            <a:r>
              <a:rPr lang="en-US" dirty="0"/>
              <a:t>After the American independence, the government of U.S had to determine for itself just how free a press it was willing to tolerate .In 1790, the congress adopted the first 10 amendments to the constitution, called The Bills of Rights. The first Amendment reads! Congress shall make no law … abridging the freedom of speech, or of the press …</a:t>
            </a:r>
          </a:p>
        </p:txBody>
      </p:sp>
    </p:spTree>
    <p:extLst>
      <p:ext uri="{BB962C8B-B14F-4D97-AF65-F5344CB8AC3E}">
        <p14:creationId xmlns:p14="http://schemas.microsoft.com/office/powerpoint/2010/main" val="25547526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1" y="551329"/>
            <a:ext cx="10609728" cy="5239871"/>
          </a:xfrm>
        </p:spPr>
        <p:txBody>
          <a:bodyPr>
            <a:normAutofit/>
          </a:bodyPr>
          <a:lstStyle/>
          <a:p>
            <a:pPr marL="914400" indent="-914400">
              <a:buFont typeface="+mj-lt"/>
              <a:buAutoNum type="arabicPeriod"/>
            </a:pPr>
            <a:r>
              <a:rPr lang="en-US" sz="5800" dirty="0" smtClean="0"/>
              <a:t>7 Habits of  Highly effective People (Sean Covey)</a:t>
            </a:r>
          </a:p>
          <a:p>
            <a:pPr marL="914400" indent="-914400">
              <a:buFont typeface="+mj-lt"/>
              <a:buAutoNum type="arabicPeriod"/>
            </a:pPr>
            <a:r>
              <a:rPr lang="en-US" sz="5800" dirty="0"/>
              <a:t>7 Habits of  Highly effective </a:t>
            </a:r>
            <a:r>
              <a:rPr lang="en-US" sz="5800" dirty="0" smtClean="0"/>
              <a:t>Teen </a:t>
            </a:r>
            <a:r>
              <a:rPr lang="en-US" sz="5800" dirty="0"/>
              <a:t>(</a:t>
            </a:r>
            <a:r>
              <a:rPr lang="en-US" sz="5800" dirty="0" smtClean="0"/>
              <a:t>Stephen Covey)</a:t>
            </a:r>
          </a:p>
          <a:p>
            <a:pPr marL="914400" indent="-914400">
              <a:buFont typeface="+mj-lt"/>
              <a:buAutoNum type="arabicPeriod"/>
            </a:pPr>
            <a:r>
              <a:rPr lang="en-US" sz="5800" b="1" dirty="0" smtClean="0"/>
              <a:t>Sophie’s world</a:t>
            </a:r>
            <a:r>
              <a:rPr lang="en-US" sz="5800" dirty="0"/>
              <a:t> </a:t>
            </a:r>
            <a:r>
              <a:rPr lang="en-US" sz="5800" dirty="0" smtClean="0"/>
              <a:t>(</a:t>
            </a:r>
            <a:r>
              <a:rPr lang="en-US" sz="5800" dirty="0" err="1" smtClean="0"/>
              <a:t>Jestin</a:t>
            </a:r>
            <a:r>
              <a:rPr lang="en-US" sz="5800" dirty="0" smtClean="0"/>
              <a:t> </a:t>
            </a:r>
            <a:r>
              <a:rPr lang="en-US" sz="5800" dirty="0" err="1" smtClean="0"/>
              <a:t>Gaader</a:t>
            </a:r>
            <a:r>
              <a:rPr lang="en-US" sz="5800" dirty="0" smtClean="0"/>
              <a:t>)</a:t>
            </a:r>
          </a:p>
          <a:p>
            <a:pPr marL="0" indent="0">
              <a:buNone/>
            </a:pPr>
            <a:endParaRPr lang="en-US" sz="5400" dirty="0"/>
          </a:p>
        </p:txBody>
      </p:sp>
    </p:spTree>
    <p:extLst>
      <p:ext uri="{BB962C8B-B14F-4D97-AF65-F5344CB8AC3E}">
        <p14:creationId xmlns:p14="http://schemas.microsoft.com/office/powerpoint/2010/main" val="3684003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7200" dirty="0" smtClean="0"/>
              <a:t>Lms.su.edu.pk</a:t>
            </a:r>
            <a:endParaRPr lang="en-US" sz="7200" dirty="0"/>
          </a:p>
        </p:txBody>
      </p:sp>
    </p:spTree>
    <p:extLst>
      <p:ext uri="{BB962C8B-B14F-4D97-AF65-F5344CB8AC3E}">
        <p14:creationId xmlns:p14="http://schemas.microsoft.com/office/powerpoint/2010/main" val="17227225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Printing Revolution </a:t>
            </a:r>
          </a:p>
        </p:txBody>
      </p:sp>
      <p:sp>
        <p:nvSpPr>
          <p:cNvPr id="3" name="Content Placeholder 2"/>
          <p:cNvSpPr>
            <a:spLocks noGrp="1"/>
          </p:cNvSpPr>
          <p:nvPr>
            <p:ph idx="1"/>
          </p:nvPr>
        </p:nvSpPr>
        <p:spPr/>
        <p:txBody>
          <a:bodyPr>
            <a:normAutofit lnSpcReduction="10000"/>
          </a:bodyPr>
          <a:lstStyle/>
          <a:p>
            <a:r>
              <a:rPr lang="en-US" dirty="0"/>
              <a:t>The advent of printing is the key to our modern consciousness, argued Marshall McLuhan. Printing was so important because it allowed mass communication. </a:t>
            </a:r>
            <a:endParaRPr lang="en-US" dirty="0" smtClean="0"/>
          </a:p>
          <a:p>
            <a:r>
              <a:rPr lang="en-US" dirty="0"/>
              <a:t>The Chinese were using wooden block presses as early as A.D 600 and had movable clay type byA.D1000.A simple movable metal type was even in use in Korea in the 13th </a:t>
            </a:r>
            <a:r>
              <a:rPr lang="en-US" dirty="0" smtClean="0"/>
              <a:t>century.</a:t>
            </a:r>
          </a:p>
          <a:p>
            <a:r>
              <a:rPr lang="en-US" dirty="0"/>
              <a:t>Gutenberg was a goldsmith and metallurgist. He hit upon his idea of using metal type crafted from lead </a:t>
            </a:r>
            <a:r>
              <a:rPr lang="en-US" dirty="0" smtClean="0"/>
              <a:t>molds </a:t>
            </a:r>
            <a:r>
              <a:rPr lang="en-US" dirty="0"/>
              <a:t>in place of type made from wood or clay in </a:t>
            </a:r>
            <a:r>
              <a:rPr lang="en-US" dirty="0" smtClean="0"/>
              <a:t>1446.</a:t>
            </a:r>
          </a:p>
          <a:p>
            <a:r>
              <a:rPr lang="en-US" dirty="0"/>
              <a:t>He stressed quality over quantity; partly because of his reverence for the book he was printing- the Bible. He used the highest quality paper and ink and turned out far fewer volumes than he could have. The first Gutenberg Bible appeared in 1456</a:t>
            </a:r>
            <a:r>
              <a:rPr lang="en-US" dirty="0" smtClean="0"/>
              <a:t>.</a:t>
            </a:r>
          </a:p>
          <a:p>
            <a:r>
              <a:rPr lang="en-US" dirty="0"/>
              <a:t>By the end of that century, 44 years later, printing operations existed in 12 Europeans countries, and the continent was flooded with 20 millions volumes of 7,000 titles in 35,000 different editions.</a:t>
            </a:r>
          </a:p>
          <a:p>
            <a:pPr marL="0" indent="0">
              <a:buNone/>
            </a:pPr>
            <a:endParaRPr lang="en-US" dirty="0"/>
          </a:p>
        </p:txBody>
      </p:sp>
    </p:spTree>
    <p:extLst>
      <p:ext uri="{BB962C8B-B14F-4D97-AF65-F5344CB8AC3E}">
        <p14:creationId xmlns:p14="http://schemas.microsoft.com/office/powerpoint/2010/main" val="10381568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a:t>
            </a:r>
            <a:endParaRPr lang="en-US" dirty="0"/>
          </a:p>
        </p:txBody>
      </p:sp>
      <p:sp>
        <p:nvSpPr>
          <p:cNvPr id="3" name="Content Placeholder 2"/>
          <p:cNvSpPr>
            <a:spLocks noGrp="1"/>
          </p:cNvSpPr>
          <p:nvPr>
            <p:ph idx="1"/>
          </p:nvPr>
        </p:nvSpPr>
        <p:spPr/>
        <p:txBody>
          <a:bodyPr/>
          <a:lstStyle/>
          <a:p>
            <a:r>
              <a:rPr lang="en-US" dirty="0"/>
              <a:t>The first printing press arrived in North America in 1638, operated by a company called Cambridge press. Printing was limited to religious and government documents</a:t>
            </a:r>
            <a:r>
              <a:rPr lang="en-US" dirty="0" smtClean="0"/>
              <a:t>.</a:t>
            </a:r>
          </a:p>
          <a:p>
            <a:r>
              <a:rPr lang="en-US" dirty="0"/>
              <a:t>The first book printed was The </a:t>
            </a:r>
            <a:r>
              <a:rPr lang="en-US" b="1" dirty="0"/>
              <a:t>Whole </a:t>
            </a:r>
            <a:r>
              <a:rPr lang="en-US" b="1" dirty="0" err="1"/>
              <a:t>Booke</a:t>
            </a:r>
            <a:r>
              <a:rPr lang="en-US" b="1" dirty="0"/>
              <a:t> of Psalms</a:t>
            </a:r>
            <a:r>
              <a:rPr lang="en-US" dirty="0"/>
              <a:t>, sometimes referred to as the Bay Psalm Book published in 1644. </a:t>
            </a:r>
            <a:endParaRPr lang="en-US" dirty="0" smtClean="0"/>
          </a:p>
          <a:p>
            <a:r>
              <a:rPr lang="en-US" dirty="0"/>
              <a:t>Publishing then required the permission of the colonial government before it could be done. Consequently, books continued to grow rapidly as printing technology improved. </a:t>
            </a:r>
          </a:p>
        </p:txBody>
      </p:sp>
    </p:spTree>
    <p:extLst>
      <p:ext uri="{BB962C8B-B14F-4D97-AF65-F5344CB8AC3E}">
        <p14:creationId xmlns:p14="http://schemas.microsoft.com/office/powerpoint/2010/main" val="30295071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Books : Development of Books </a:t>
            </a:r>
          </a:p>
        </p:txBody>
      </p:sp>
      <p:sp>
        <p:nvSpPr>
          <p:cNvPr id="3" name="Content Placeholder 2"/>
          <p:cNvSpPr>
            <a:spLocks noGrp="1"/>
          </p:cNvSpPr>
          <p:nvPr>
            <p:ph idx="1"/>
          </p:nvPr>
        </p:nvSpPr>
        <p:spPr/>
        <p:txBody>
          <a:bodyPr>
            <a:normAutofit lnSpcReduction="10000"/>
          </a:bodyPr>
          <a:lstStyle/>
          <a:p>
            <a:r>
              <a:rPr lang="en-US" dirty="0"/>
              <a:t>Development of books started with the invention of writing. Over 5,000 years ago, alphabets were developed independently in several places around the world</a:t>
            </a:r>
            <a:r>
              <a:rPr lang="en-US" dirty="0" smtClean="0"/>
              <a:t>.</a:t>
            </a:r>
          </a:p>
          <a:p>
            <a:r>
              <a:rPr lang="en-US" dirty="0" err="1"/>
              <a:t>Ideogrammatic</a:t>
            </a:r>
            <a:r>
              <a:rPr lang="en-US" dirty="0"/>
              <a:t> (picture-based) alphabets appeared in Egypt (as hieroglyphics), Sumerian (as cuneiform) and urban </a:t>
            </a:r>
            <a:r>
              <a:rPr lang="en-US" dirty="0" smtClean="0"/>
              <a:t>China.</a:t>
            </a:r>
          </a:p>
          <a:p>
            <a:r>
              <a:rPr lang="en-US" dirty="0" err="1"/>
              <a:t>Ideogrammatic</a:t>
            </a:r>
            <a:r>
              <a:rPr lang="en-US" dirty="0"/>
              <a:t> alphabets require a huge number of symbols to convey even the simplest idea. Their complex nature meant that only a very selected few, intellectual elites, could read or write. </a:t>
            </a:r>
            <a:endParaRPr lang="en-US" dirty="0" smtClean="0"/>
          </a:p>
          <a:p>
            <a:r>
              <a:rPr lang="en-US" dirty="0"/>
              <a:t>The Sumerians developed the cuneiform to meet their need of a more precise writing, other than face-to-face communication as those enjoyed in their international trade across the Europe, Africa and Asia. Sumerians cuneiform slowly expanded, using symbols to represent sounds rather than objects and ideas</a:t>
            </a:r>
            <a:r>
              <a:rPr lang="en-US" dirty="0" smtClean="0"/>
              <a:t>.</a:t>
            </a:r>
          </a:p>
          <a:p>
            <a:r>
              <a:rPr lang="en-US" dirty="0"/>
              <a:t>Around 1800 B.C, these were the first elements of a syllable alphabet -an alphabet employing sequences of vowels and consonants, that is, words</a:t>
            </a:r>
          </a:p>
        </p:txBody>
      </p:sp>
    </p:spTree>
    <p:extLst>
      <p:ext uri="{BB962C8B-B14F-4D97-AF65-F5344CB8AC3E}">
        <p14:creationId xmlns:p14="http://schemas.microsoft.com/office/powerpoint/2010/main" val="14178412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a:t>
            </a:r>
            <a:endParaRPr lang="en-US" dirty="0"/>
          </a:p>
        </p:txBody>
      </p:sp>
      <p:sp>
        <p:nvSpPr>
          <p:cNvPr id="3" name="Content Placeholder 2"/>
          <p:cNvSpPr>
            <a:spLocks noGrp="1"/>
          </p:cNvSpPr>
          <p:nvPr>
            <p:ph idx="1"/>
          </p:nvPr>
        </p:nvSpPr>
        <p:spPr/>
        <p:txBody>
          <a:bodyPr/>
          <a:lstStyle/>
          <a:p>
            <a:r>
              <a:rPr lang="en-US" dirty="0"/>
              <a:t>The syllable alphabet, aided by Semitic cultures, slowly developed, and eventually flowered in Greece around 800 B.C and was subsequently perfected. These alphabets of necessity were used for writing in trading, a development which helped their Greek city-states to thrive in business. </a:t>
            </a:r>
            <a:endParaRPr lang="en-US" dirty="0" smtClean="0"/>
          </a:p>
          <a:p>
            <a:r>
              <a:rPr lang="en-US" dirty="0"/>
              <a:t>The Sumerians had used clay tablets, but the Egyptians, Greeks, and Romans eventually employed Papyrus, rolls of sliced strips of reed pressed together. Around 100 B.C the Romans began using parchment, a writing material made from prepared animal skins and in A.D 105 mid level Chinese bureaucrat </a:t>
            </a:r>
            <a:r>
              <a:rPr lang="en-US" dirty="0" err="1"/>
              <a:t>Ts’ai</a:t>
            </a:r>
            <a:r>
              <a:rPr lang="en-US" dirty="0"/>
              <a:t> </a:t>
            </a:r>
            <a:r>
              <a:rPr lang="en-US" dirty="0" err="1"/>
              <a:t>Lun</a:t>
            </a:r>
            <a:r>
              <a:rPr lang="en-US" dirty="0"/>
              <a:t> perfected a paper making process employing a mixture of pressed mulberry tree bark, water, rags and a sophisticated frame for drying and stretching the resulting sheet of paper</a:t>
            </a:r>
            <a:r>
              <a:rPr lang="en-US" dirty="0" smtClean="0"/>
              <a:t>.</a:t>
            </a:r>
          </a:p>
          <a:p>
            <a:r>
              <a:rPr lang="en-US" dirty="0"/>
              <a:t>With the emergence of literacy-the ability to effectively and efficiently comprehend and use written symbols-the social and cultural rules and structures of preliterate times began to change.</a:t>
            </a:r>
          </a:p>
        </p:txBody>
      </p:sp>
    </p:spTree>
    <p:extLst>
      <p:ext uri="{BB962C8B-B14F-4D97-AF65-F5344CB8AC3E}">
        <p14:creationId xmlns:p14="http://schemas.microsoft.com/office/powerpoint/2010/main" val="31781495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Convergence in Books</a:t>
            </a:r>
          </a:p>
        </p:txBody>
      </p:sp>
      <p:sp>
        <p:nvSpPr>
          <p:cNvPr id="3" name="Content Placeholder 2"/>
          <p:cNvSpPr>
            <a:spLocks noGrp="1"/>
          </p:cNvSpPr>
          <p:nvPr>
            <p:ph idx="1"/>
          </p:nvPr>
        </p:nvSpPr>
        <p:spPr/>
        <p:txBody>
          <a:bodyPr/>
          <a:lstStyle/>
          <a:p>
            <a:r>
              <a:rPr lang="en-US" dirty="0"/>
              <a:t>Internet is changing the way books are distributed and sold. But this new technology, in the form of e-publishing, the publication of books initially or exclusively, online, offer a new way for writers ideas to be published</a:t>
            </a:r>
            <a:r>
              <a:rPr lang="en-US" dirty="0" smtClean="0"/>
              <a:t>.</a:t>
            </a:r>
          </a:p>
          <a:p>
            <a:r>
              <a:rPr lang="en-US" dirty="0"/>
              <a:t>The physical form of books is changing. E-publishing can take the form of the d-books (digital books) and print on demand (POD) and many d-books are designed to be read on handheld computers called e-books. </a:t>
            </a:r>
            <a:endParaRPr lang="en-US" b="1" dirty="0"/>
          </a:p>
        </p:txBody>
      </p:sp>
    </p:spTree>
    <p:extLst>
      <p:ext uri="{BB962C8B-B14F-4D97-AF65-F5344CB8AC3E}">
        <p14:creationId xmlns:p14="http://schemas.microsoft.com/office/powerpoint/2010/main" val="9684556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Newspaper: History of Newspaper</a:t>
            </a:r>
          </a:p>
        </p:txBody>
      </p:sp>
      <p:sp>
        <p:nvSpPr>
          <p:cNvPr id="3" name="Content Placeholder 2"/>
          <p:cNvSpPr>
            <a:spLocks noGrp="1"/>
          </p:cNvSpPr>
          <p:nvPr>
            <p:ph idx="1"/>
          </p:nvPr>
        </p:nvSpPr>
        <p:spPr/>
        <p:txBody>
          <a:bodyPr/>
          <a:lstStyle/>
          <a:p>
            <a:r>
              <a:rPr lang="en-US" dirty="0"/>
              <a:t>The first printed forerunners of the newspaper appeared in Germany in the late 1400's in the form of news pamphlets or broadsides, often highly sensationalized in content</a:t>
            </a:r>
            <a:r>
              <a:rPr lang="en-US" dirty="0" smtClean="0"/>
              <a:t>.</a:t>
            </a:r>
          </a:p>
          <a:p>
            <a:r>
              <a:rPr lang="en-US" dirty="0"/>
              <a:t>Some of the most famous of these report the atrocities against Germans in Transylvania perpetrated by a sadistic </a:t>
            </a:r>
            <a:r>
              <a:rPr lang="en-US" dirty="0" err="1"/>
              <a:t>veovod</a:t>
            </a:r>
            <a:r>
              <a:rPr lang="en-US" dirty="0"/>
              <a:t> named Vlad </a:t>
            </a:r>
            <a:r>
              <a:rPr lang="en-US" dirty="0" err="1"/>
              <a:t>Tsepes</a:t>
            </a:r>
            <a:r>
              <a:rPr lang="en-US" dirty="0"/>
              <a:t> </a:t>
            </a:r>
            <a:r>
              <a:rPr lang="en-US" dirty="0" err="1"/>
              <a:t>Drakul</a:t>
            </a:r>
            <a:r>
              <a:rPr lang="en-US" dirty="0"/>
              <a:t>, who became the Count Dracula of later folklore. </a:t>
            </a:r>
            <a:endParaRPr lang="en-US" dirty="0" smtClean="0"/>
          </a:p>
          <a:p>
            <a:r>
              <a:rPr lang="en-US" dirty="0"/>
              <a:t>In the English-speaking world, the earliest predecessors of the newspaper were </a:t>
            </a:r>
            <a:r>
              <a:rPr lang="en-US" dirty="0" err="1"/>
              <a:t>corantos</a:t>
            </a:r>
            <a:r>
              <a:rPr lang="en-US" dirty="0"/>
              <a:t>, small news pamphlets produced only when some event worthy of notice occurred</a:t>
            </a:r>
            <a:r>
              <a:rPr lang="en-US" dirty="0" smtClean="0"/>
              <a:t>.</a:t>
            </a:r>
          </a:p>
          <a:p>
            <a:r>
              <a:rPr lang="en-US" dirty="0"/>
              <a:t>The first successively published title was The Weekly </a:t>
            </a:r>
            <a:r>
              <a:rPr lang="en-US" dirty="0" err="1"/>
              <a:t>Newes</a:t>
            </a:r>
            <a:r>
              <a:rPr lang="en-US" dirty="0"/>
              <a:t> of 1622. It was followed in the 1640's and 1650's by a plethora of different titles in the similar </a:t>
            </a:r>
            <a:r>
              <a:rPr lang="en-US" dirty="0" err="1"/>
              <a:t>newsbook</a:t>
            </a:r>
            <a:r>
              <a:rPr lang="en-US" dirty="0"/>
              <a:t> format</a:t>
            </a:r>
            <a:r>
              <a:rPr lang="en-US" dirty="0" smtClean="0"/>
              <a:t>.</a:t>
            </a:r>
          </a:p>
          <a:p>
            <a:r>
              <a:rPr lang="en-US" dirty="0"/>
              <a:t>The first true newspaper in English was the London Gazette of 1666. For a generation it was the only officially sanctioned newspaper, though many periodical titles were in print by the century's end. </a:t>
            </a:r>
          </a:p>
        </p:txBody>
      </p:sp>
    </p:spTree>
    <p:extLst>
      <p:ext uri="{BB962C8B-B14F-4D97-AF65-F5344CB8AC3E}">
        <p14:creationId xmlns:p14="http://schemas.microsoft.com/office/powerpoint/2010/main" val="28656577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a:t>
            </a:r>
            <a:endParaRPr lang="en-US" dirty="0"/>
          </a:p>
        </p:txBody>
      </p:sp>
      <p:sp>
        <p:nvSpPr>
          <p:cNvPr id="3" name="Content Placeholder 2"/>
          <p:cNvSpPr>
            <a:spLocks noGrp="1"/>
          </p:cNvSpPr>
          <p:nvPr>
            <p:ph idx="1"/>
          </p:nvPr>
        </p:nvSpPr>
        <p:spPr/>
        <p:txBody>
          <a:bodyPr/>
          <a:lstStyle/>
          <a:p>
            <a:r>
              <a:rPr lang="en-US" dirty="0"/>
              <a:t>In England the press developed under the authoritarian atmosphere of the early seventeenth century. </a:t>
            </a:r>
            <a:r>
              <a:rPr lang="en-US" dirty="0" err="1"/>
              <a:t>Corantos</a:t>
            </a:r>
            <a:r>
              <a:rPr lang="en-US" dirty="0"/>
              <a:t>, one-page news sheets were printed in English in Holland in 1620</a:t>
            </a:r>
            <a:r>
              <a:rPr lang="en-US" dirty="0" smtClean="0"/>
              <a:t>.</a:t>
            </a:r>
          </a:p>
          <a:p>
            <a:r>
              <a:rPr lang="en-US" dirty="0"/>
              <a:t>English men Nathaniel Butter, Thomas Archer and Nicholas Bourne eventually began printing their own occasional news sheet. They stopped publishing in 1641, the same year that regular, daily account of local news started appearing in other news sheets. These true forerunners of daily newspaper were called </a:t>
            </a:r>
            <a:r>
              <a:rPr lang="en-US" dirty="0" smtClean="0"/>
              <a:t>diurnals.</a:t>
            </a:r>
          </a:p>
          <a:p>
            <a:r>
              <a:rPr lang="en-US" dirty="0"/>
              <a:t>In Italy as early as 59 B.C, there was a publication of daily events bulletins called </a:t>
            </a:r>
            <a:r>
              <a:rPr lang="en-US" dirty="0" err="1"/>
              <a:t>Acta</a:t>
            </a:r>
            <a:r>
              <a:rPr lang="en-US" dirty="0"/>
              <a:t> </a:t>
            </a:r>
            <a:r>
              <a:rPr lang="en-US" dirty="0" err="1"/>
              <a:t>Diurna</a:t>
            </a:r>
            <a:r>
              <a:rPr lang="en-US" dirty="0"/>
              <a:t> (Actions of the day). They were posted in a public place for all to read. The earliest forerunner of the modern newspaper can be credited to the Chinese, with the publication of Tsing </a:t>
            </a:r>
            <a:r>
              <a:rPr lang="en-US" dirty="0" err="1"/>
              <a:t>Pao</a:t>
            </a:r>
            <a:r>
              <a:rPr lang="en-US" dirty="0"/>
              <a:t> at about 500 A.D. </a:t>
            </a:r>
            <a:endParaRPr lang="en-US" dirty="0" smtClean="0"/>
          </a:p>
          <a:p>
            <a:r>
              <a:rPr lang="en-US" dirty="0"/>
              <a:t>The first newspaper published in Germany was found in 1609 by </a:t>
            </a:r>
            <a:r>
              <a:rPr lang="en-US" dirty="0" err="1"/>
              <a:t>Egenolph</a:t>
            </a:r>
            <a:r>
              <a:rPr lang="en-US" dirty="0"/>
              <a:t> </a:t>
            </a:r>
            <a:r>
              <a:rPr lang="en-US" dirty="0" err="1"/>
              <a:t>Emmel</a:t>
            </a:r>
            <a:r>
              <a:rPr lang="en-US" dirty="0"/>
              <a:t>. As at 1633 there were at least 16 newspapers in Germany.</a:t>
            </a:r>
          </a:p>
        </p:txBody>
      </p:sp>
    </p:spTree>
    <p:extLst>
      <p:ext uri="{BB962C8B-B14F-4D97-AF65-F5344CB8AC3E}">
        <p14:creationId xmlns:p14="http://schemas.microsoft.com/office/powerpoint/2010/main" val="274042530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3F296A"/>
      </a:dk2>
      <a:lt2>
        <a:srgbClr val="EBEBEB"/>
      </a:lt2>
      <a:accent1>
        <a:srgbClr val="E84574"/>
      </a:accent1>
      <a:accent2>
        <a:srgbClr val="798FF2"/>
      </a:accent2>
      <a:accent3>
        <a:srgbClr val="95C369"/>
      </a:accent3>
      <a:accent4>
        <a:srgbClr val="EE875A"/>
      </a:accent4>
      <a:accent5>
        <a:srgbClr val="C363E8"/>
      </a:accent5>
      <a:accent6>
        <a:srgbClr val="6AADC8"/>
      </a:accent6>
      <a:hlink>
        <a:srgbClr val="FE80C7"/>
      </a:hlink>
      <a:folHlink>
        <a:srgbClr val="FBA3EC"/>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61DDDE80-2DFA-4F2A-B66F-72059846BDAA}"/>
    </a:ext>
  </a:extLst>
</a:theme>
</file>

<file path=docProps/app.xml><?xml version="1.0" encoding="utf-8"?>
<Properties xmlns="http://schemas.openxmlformats.org/officeDocument/2006/extended-properties" xmlns:vt="http://schemas.openxmlformats.org/officeDocument/2006/docPropsVTypes">
  <Template>Celestial</Template>
  <TotalTime>192</TotalTime>
  <Words>1245</Words>
  <Application>Microsoft Office PowerPoint</Application>
  <PresentationFormat>Widescreen</PresentationFormat>
  <Paragraphs>47</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Celestial</vt:lpstr>
      <vt:lpstr>PRINT MEDIA: BOOKS, NEWSPAPER, MAGAZINE ETC</vt:lpstr>
      <vt:lpstr>PowerPoint Presentation</vt:lpstr>
      <vt:lpstr>The Printing Revolution </vt:lpstr>
      <vt:lpstr>Conti..</vt:lpstr>
      <vt:lpstr>Books : Development of Books </vt:lpstr>
      <vt:lpstr>Conti..</vt:lpstr>
      <vt:lpstr>Convergence in Books</vt:lpstr>
      <vt:lpstr>Newspaper: History of Newspaper</vt:lpstr>
      <vt:lpstr>Conti..</vt:lpstr>
      <vt:lpstr>Conti..</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PRINT MEDIA: BOOKS, NEWSPAPER, MAGAZINE ETC</dc:title>
  <dc:creator>lenovo</dc:creator>
  <cp:lastModifiedBy>lenovo</cp:lastModifiedBy>
  <cp:revision>16</cp:revision>
  <dcterms:created xsi:type="dcterms:W3CDTF">2020-12-14T02:22:29Z</dcterms:created>
  <dcterms:modified xsi:type="dcterms:W3CDTF">2020-12-21T05:58:32Z</dcterms:modified>
</cp:coreProperties>
</file>