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256" r:id="rId2"/>
    <p:sldId id="257" r:id="rId3"/>
    <p:sldId id="281" r:id="rId4"/>
    <p:sldId id="282" r:id="rId5"/>
    <p:sldId id="283" r:id="rId6"/>
    <p:sldId id="258" r:id="rId7"/>
    <p:sldId id="284" r:id="rId8"/>
    <p:sldId id="285" r:id="rId9"/>
    <p:sldId id="286" r:id="rId10"/>
    <p:sldId id="260" r:id="rId11"/>
    <p:sldId id="262" r:id="rId12"/>
    <p:sldId id="268" r:id="rId13"/>
    <p:sldId id="269" r:id="rId14"/>
    <p:sldId id="259" r:id="rId15"/>
    <p:sldId id="261" r:id="rId16"/>
    <p:sldId id="263" r:id="rId17"/>
    <p:sldId id="264" r:id="rId18"/>
    <p:sldId id="267" r:id="rId19"/>
    <p:sldId id="272" r:id="rId20"/>
    <p:sldId id="266" r:id="rId21"/>
    <p:sldId id="288" r:id="rId22"/>
    <p:sldId id="289" r:id="rId23"/>
    <p:sldId id="290" r:id="rId24"/>
    <p:sldId id="273" r:id="rId25"/>
    <p:sldId id="274" r:id="rId26"/>
    <p:sldId id="292" r:id="rId27"/>
    <p:sldId id="275" r:id="rId28"/>
    <p:sldId id="276" r:id="rId29"/>
    <p:sldId id="277" r:id="rId30"/>
    <p:sldId id="278" r:id="rId31"/>
    <p:sldId id="279" r:id="rId32"/>
    <p:sldId id="280" r:id="rId33"/>
    <p:sldId id="29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2359" autoAdjust="0"/>
  </p:normalViewPr>
  <p:slideViewPr>
    <p:cSldViewPr>
      <p:cViewPr varScale="1">
        <p:scale>
          <a:sx n="54" d="100"/>
          <a:sy n="54" d="100"/>
        </p:scale>
        <p:origin x="1277"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3DB41C-D689-426F-8FF0-66261FA96C26}" type="datetimeFigureOut">
              <a:rPr lang="en-US" smtClean="0"/>
              <a:t>4/1/2020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D3B278-B83D-42FE-AEC1-32B25050C2FC}" type="slidenum">
              <a:rPr lang="en-US" smtClean="0"/>
              <a:t>‹#›</a:t>
            </a:fld>
            <a:endParaRPr lang="en-US"/>
          </a:p>
        </p:txBody>
      </p:sp>
    </p:spTree>
    <p:extLst>
      <p:ext uri="{BB962C8B-B14F-4D97-AF65-F5344CB8AC3E}">
        <p14:creationId xmlns:p14="http://schemas.microsoft.com/office/powerpoint/2010/main" val="874795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FD3B278-B83D-42FE-AEC1-32B25050C2FC}" type="slidenum">
              <a:rPr lang="en-US" smtClean="0"/>
              <a:t>1</a:t>
            </a:fld>
            <a:endParaRPr lang="en-US"/>
          </a:p>
        </p:txBody>
      </p:sp>
    </p:spTree>
    <p:extLst>
      <p:ext uri="{BB962C8B-B14F-4D97-AF65-F5344CB8AC3E}">
        <p14:creationId xmlns:p14="http://schemas.microsoft.com/office/powerpoint/2010/main" val="2758044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Implementation of presence follows the software design pattern known</a:t>
            </a:r>
          </a:p>
          <a:p>
            <a:r>
              <a:rPr lang="en-US" dirty="0" smtClean="0"/>
              <a:t>as publish-and-subscribe (pub-sub). This means that a user or application</a:t>
            </a:r>
          </a:p>
          <a:p>
            <a:r>
              <a:rPr lang="en-US" dirty="0" smtClean="0"/>
              <a:t>publishes information about its network availability to a centralized location</a:t>
            </a:r>
          </a:p>
          <a:p>
            <a:r>
              <a:rPr lang="en-US" dirty="0" smtClean="0"/>
              <a:t>and that information is broadcast to all entities that are authorized to</a:t>
            </a:r>
          </a:p>
          <a:p>
            <a:r>
              <a:rPr lang="en-US" dirty="0" smtClean="0"/>
              <a:t>receive it. The authorization usually takes the form of a subscription. In IM</a:t>
            </a:r>
          </a:p>
          <a:p>
            <a:r>
              <a:rPr lang="en-US" dirty="0" smtClean="0"/>
              <a:t>implementations, contacts or buddies are the authorized entities. The popularity</a:t>
            </a:r>
          </a:p>
          <a:p>
            <a:r>
              <a:rPr lang="en-US" dirty="0" smtClean="0"/>
              <a:t>of these services among millions of people validated the value of the</a:t>
            </a:r>
          </a:p>
          <a:p>
            <a:r>
              <a:rPr lang="en-US" dirty="0" smtClean="0"/>
              <a:t>concept of presence.</a:t>
            </a:r>
          </a:p>
          <a:p>
            <a:endParaRPr lang="en-US" dirty="0" smtClean="0"/>
          </a:p>
          <a:p>
            <a:r>
              <a:rPr lang="en-US" dirty="0" smtClean="0"/>
              <a:t>The modern, reliable method to determine another entity’s capabilities</a:t>
            </a:r>
          </a:p>
          <a:p>
            <a:r>
              <a:rPr lang="en-US" dirty="0" smtClean="0"/>
              <a:t>is called</a:t>
            </a:r>
            <a:r>
              <a:rPr lang="en-US" baseline="0" dirty="0" smtClean="0"/>
              <a:t> </a:t>
            </a:r>
            <a:r>
              <a:rPr lang="en-US" dirty="0" smtClean="0"/>
              <a:t>service </a:t>
            </a:r>
            <a:r>
              <a:rPr lang="en-US" dirty="0" err="1" smtClean="0"/>
              <a:t>discovery,wherein</a:t>
            </a:r>
            <a:r>
              <a:rPr lang="en-US" dirty="0" smtClean="0"/>
              <a:t> applications and devices exchange information</a:t>
            </a:r>
          </a:p>
          <a:p>
            <a:r>
              <a:rPr lang="en-US" dirty="0" smtClean="0"/>
              <a:t>about their capabilities directly, without human involvement.</a:t>
            </a:r>
            <a:endParaRPr lang="en-US" dirty="0"/>
          </a:p>
        </p:txBody>
      </p:sp>
      <p:sp>
        <p:nvSpPr>
          <p:cNvPr id="4" name="Slide Number Placeholder 3"/>
          <p:cNvSpPr>
            <a:spLocks noGrp="1"/>
          </p:cNvSpPr>
          <p:nvPr>
            <p:ph type="sldNum" sz="quarter" idx="10"/>
          </p:nvPr>
        </p:nvSpPr>
        <p:spPr/>
        <p:txBody>
          <a:bodyPr/>
          <a:lstStyle/>
          <a:p>
            <a:fld id="{3FD3B278-B83D-42FE-AEC1-32B25050C2FC}" type="slidenum">
              <a:rPr lang="en-US" smtClean="0"/>
              <a:t>14</a:t>
            </a:fld>
            <a:endParaRPr lang="en-US"/>
          </a:p>
        </p:txBody>
      </p:sp>
    </p:spTree>
    <p:extLst>
      <p:ext uri="{BB962C8B-B14F-4D97-AF65-F5344CB8AC3E}">
        <p14:creationId xmlns:p14="http://schemas.microsoft.com/office/powerpoint/2010/main" val="796019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principal underlying standard for federated identity is the Security</a:t>
            </a:r>
          </a:p>
          <a:p>
            <a:r>
              <a:rPr lang="en-US" sz="1200" b="0" i="0" u="none" strike="noStrike" kern="1200" baseline="0" dirty="0" smtClean="0">
                <a:solidFill>
                  <a:schemeClr val="tx1"/>
                </a:solidFill>
                <a:latin typeface="+mn-lt"/>
                <a:ea typeface="+mn-ea"/>
                <a:cs typeface="+mn-cs"/>
              </a:rPr>
              <a:t>Assertion Markup Language (SAML), which defines the exchange of security information</a:t>
            </a:r>
          </a:p>
          <a:p>
            <a:r>
              <a:rPr lang="en-US" sz="1200" b="0" i="0" u="none" strike="noStrike" kern="1200" baseline="0" dirty="0" smtClean="0">
                <a:solidFill>
                  <a:schemeClr val="tx1"/>
                </a:solidFill>
                <a:latin typeface="+mn-lt"/>
                <a:ea typeface="+mn-ea"/>
                <a:cs typeface="+mn-cs"/>
              </a:rPr>
              <a:t>between online business partners. SAML conveys authentication information</a:t>
            </a:r>
          </a:p>
          <a:p>
            <a:r>
              <a:rPr lang="en-US" sz="1200" b="0" i="0" u="none" strike="noStrike" kern="1200" baseline="0" dirty="0" smtClean="0">
                <a:solidFill>
                  <a:schemeClr val="tx1"/>
                </a:solidFill>
                <a:latin typeface="+mn-lt"/>
                <a:ea typeface="+mn-ea"/>
                <a:cs typeface="+mn-cs"/>
              </a:rPr>
              <a:t>in the form of assertions about subjects. Assertions are statements about the</a:t>
            </a:r>
          </a:p>
          <a:p>
            <a:r>
              <a:rPr lang="en-US" sz="1200" b="0" i="0" u="none" strike="noStrike" kern="1200" baseline="0" dirty="0" smtClean="0">
                <a:solidFill>
                  <a:schemeClr val="tx1"/>
                </a:solidFill>
                <a:latin typeface="+mn-lt"/>
                <a:ea typeface="+mn-ea"/>
                <a:cs typeface="+mn-cs"/>
              </a:rPr>
              <a:t>subject issued by an authoritative entity.</a:t>
            </a:r>
          </a:p>
          <a:p>
            <a:r>
              <a:rPr lang="en-US" sz="1200" b="0" i="0" u="none" strike="noStrike" kern="1200" baseline="0" dirty="0" err="1" smtClean="0">
                <a:solidFill>
                  <a:schemeClr val="tx1"/>
                </a:solidFill>
                <a:latin typeface="+mn-lt"/>
                <a:ea typeface="+mn-ea"/>
                <a:cs typeface="+mn-cs"/>
              </a:rPr>
              <a:t>OASIS:Organization</a:t>
            </a:r>
            <a:r>
              <a:rPr lang="en-US" sz="1200" b="0" i="0" u="none" strike="noStrike" kern="1200" baseline="0" dirty="0" smtClean="0">
                <a:solidFill>
                  <a:schemeClr val="tx1"/>
                </a:solidFill>
                <a:latin typeface="+mn-lt"/>
                <a:ea typeface="+mn-ea"/>
                <a:cs typeface="+mn-cs"/>
              </a:rPr>
              <a:t> for the Advancement of Structured Information Standards</a:t>
            </a:r>
            <a:endParaRPr lang="en-US" dirty="0"/>
          </a:p>
        </p:txBody>
      </p:sp>
      <p:sp>
        <p:nvSpPr>
          <p:cNvPr id="4" name="Slide Number Placeholder 3"/>
          <p:cNvSpPr>
            <a:spLocks noGrp="1"/>
          </p:cNvSpPr>
          <p:nvPr>
            <p:ph type="sldNum" sz="quarter" idx="10"/>
          </p:nvPr>
        </p:nvSpPr>
        <p:spPr/>
        <p:txBody>
          <a:bodyPr/>
          <a:lstStyle/>
          <a:p>
            <a:fld id="{3FD3B278-B83D-42FE-AEC1-32B25050C2FC}" type="slidenum">
              <a:rPr lang="en-US" smtClean="0"/>
              <a:t>16</a:t>
            </a:fld>
            <a:endParaRPr lang="en-US"/>
          </a:p>
        </p:txBody>
      </p:sp>
    </p:spTree>
    <p:extLst>
      <p:ext uri="{BB962C8B-B14F-4D97-AF65-F5344CB8AC3E}">
        <p14:creationId xmlns:p14="http://schemas.microsoft.com/office/powerpoint/2010/main" val="2501310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FD3B278-B83D-42FE-AEC1-32B25050C2FC}" type="slidenum">
              <a:rPr lang="en-US" smtClean="0"/>
              <a:t>17</a:t>
            </a:fld>
            <a:endParaRPr lang="en-US"/>
          </a:p>
        </p:txBody>
      </p:sp>
    </p:spTree>
    <p:extLst>
      <p:ext uri="{BB962C8B-B14F-4D97-AF65-F5344CB8AC3E}">
        <p14:creationId xmlns:p14="http://schemas.microsoft.com/office/powerpoint/2010/main" val="1419518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6726B2-31D8-4FC3-B83A-8559B1E1B4B8}" type="slidenum">
              <a:rPr lang="en-US" smtClean="0"/>
              <a:t>22</a:t>
            </a:fld>
            <a:endParaRPr lang="en-US"/>
          </a:p>
        </p:txBody>
      </p:sp>
    </p:spTree>
    <p:extLst>
      <p:ext uri="{BB962C8B-B14F-4D97-AF65-F5344CB8AC3E}">
        <p14:creationId xmlns:p14="http://schemas.microsoft.com/office/powerpoint/2010/main" val="2749676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6726B2-31D8-4FC3-B83A-8559B1E1B4B8}" type="slidenum">
              <a:rPr lang="en-US" smtClean="0"/>
              <a:t>23</a:t>
            </a:fld>
            <a:endParaRPr lang="en-US"/>
          </a:p>
        </p:txBody>
      </p:sp>
    </p:spTree>
    <p:extLst>
      <p:ext uri="{BB962C8B-B14F-4D97-AF65-F5344CB8AC3E}">
        <p14:creationId xmlns:p14="http://schemas.microsoft.com/office/powerpoint/2010/main" val="34194795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Systems that provide or consume SAML services are generically called </a:t>
            </a:r>
            <a:r>
              <a:rPr lang="en-US" sz="1200" b="0" i="1" kern="1200" dirty="0" smtClean="0">
                <a:solidFill>
                  <a:schemeClr val="tx1"/>
                </a:solidFill>
                <a:effectLst/>
                <a:latin typeface="+mn-lt"/>
                <a:ea typeface="+mn-ea"/>
                <a:cs typeface="+mn-cs"/>
              </a:rPr>
              <a:t>service providers; </a:t>
            </a:r>
            <a:r>
              <a:rPr lang="en-US" sz="1200" b="0" i="0" kern="1200" dirty="0" smtClean="0">
                <a:solidFill>
                  <a:schemeClr val="tx1"/>
                </a:solidFill>
                <a:effectLst/>
                <a:latin typeface="+mn-lt"/>
                <a:ea typeface="+mn-ea"/>
                <a:cs typeface="+mn-cs"/>
              </a:rPr>
              <a:t>the most important kind of service provider is an </a:t>
            </a:r>
            <a:r>
              <a:rPr lang="en-US" sz="1200" b="0" i="1" kern="1200" dirty="0" smtClean="0">
                <a:solidFill>
                  <a:schemeClr val="tx1"/>
                </a:solidFill>
                <a:effectLst/>
                <a:latin typeface="+mn-lt"/>
                <a:ea typeface="+mn-ea"/>
                <a:cs typeface="+mn-cs"/>
              </a:rPr>
              <a:t>identity provider.</a:t>
            </a:r>
          </a:p>
          <a:p>
            <a:r>
              <a:rPr lang="en-GB" sz="1200" b="0" i="0" kern="1200" dirty="0" smtClean="0">
                <a:solidFill>
                  <a:schemeClr val="tx1"/>
                </a:solidFill>
                <a:effectLst/>
                <a:latin typeface="+mn-lt"/>
                <a:ea typeface="+mn-ea"/>
                <a:cs typeface="+mn-cs"/>
              </a:rPr>
              <a:t>assertions (statements that service providers use to make access-control decisions)</a:t>
            </a:r>
          </a:p>
          <a:p>
            <a:r>
              <a:rPr lang="en-GB" sz="1200" b="0" i="0" kern="1200" dirty="0" smtClean="0">
                <a:solidFill>
                  <a:schemeClr val="tx1"/>
                </a:solidFill>
                <a:effectLst/>
                <a:latin typeface="+mn-lt"/>
                <a:ea typeface="+mn-ea"/>
                <a:cs typeface="+mn-cs"/>
              </a:rPr>
              <a:t>Loosely speaking, a relying party interprets an assertion as follows:</a:t>
            </a:r>
          </a:p>
          <a:p>
            <a:r>
              <a:rPr lang="en-GB" dirty="0" smtClean="0">
                <a:effectLst/>
              </a:rPr>
              <a:t>Assertion </a:t>
            </a:r>
            <a:r>
              <a:rPr lang="en-GB" i="1" dirty="0" smtClean="0">
                <a:effectLst/>
              </a:rPr>
              <a:t>A</a:t>
            </a:r>
            <a:r>
              <a:rPr lang="en-GB" dirty="0" smtClean="0">
                <a:effectLst/>
              </a:rPr>
              <a:t> was issued at time </a:t>
            </a:r>
            <a:r>
              <a:rPr lang="en-GB" i="1" dirty="0" smtClean="0">
                <a:effectLst/>
              </a:rPr>
              <a:t>t</a:t>
            </a:r>
            <a:r>
              <a:rPr lang="en-GB" dirty="0" smtClean="0">
                <a:effectLst/>
              </a:rPr>
              <a:t> by issuer </a:t>
            </a:r>
            <a:r>
              <a:rPr lang="en-GB" i="1" dirty="0" smtClean="0">
                <a:effectLst/>
              </a:rPr>
              <a:t>R</a:t>
            </a:r>
            <a:r>
              <a:rPr lang="en-GB" dirty="0" smtClean="0">
                <a:effectLst/>
              </a:rPr>
              <a:t> regarding subject </a:t>
            </a:r>
            <a:r>
              <a:rPr lang="en-GB" i="1" dirty="0" smtClean="0">
                <a:effectLst/>
              </a:rPr>
              <a:t>S</a:t>
            </a:r>
            <a:r>
              <a:rPr lang="en-GB" dirty="0" smtClean="0">
                <a:effectLst/>
              </a:rPr>
              <a:t> provided conditions </a:t>
            </a:r>
            <a:r>
              <a:rPr lang="en-GB" i="1" dirty="0" smtClean="0">
                <a:effectLst/>
              </a:rPr>
              <a:t>C</a:t>
            </a:r>
            <a:r>
              <a:rPr lang="en-GB" dirty="0" smtClean="0">
                <a:effectLst/>
              </a:rPr>
              <a:t> are valid.</a:t>
            </a:r>
          </a:p>
          <a:p>
            <a:r>
              <a:rPr lang="en-GB" sz="1200" b="0" i="0" kern="1200" dirty="0" smtClean="0">
                <a:solidFill>
                  <a:schemeClr val="tx1"/>
                </a:solidFill>
                <a:effectLst/>
                <a:latin typeface="+mn-lt"/>
                <a:ea typeface="+mn-ea"/>
                <a:cs typeface="+mn-cs"/>
              </a:rPr>
              <a:t>SAML assertions are usually transferred from identity providers to service providers. Assertions contain </a:t>
            </a:r>
            <a:r>
              <a:rPr lang="en-GB" sz="1200" b="0" i="1" kern="1200" dirty="0" smtClean="0">
                <a:solidFill>
                  <a:schemeClr val="tx1"/>
                </a:solidFill>
                <a:effectLst/>
                <a:latin typeface="+mn-lt"/>
                <a:ea typeface="+mn-ea"/>
                <a:cs typeface="+mn-cs"/>
              </a:rPr>
              <a:t>statements</a:t>
            </a:r>
            <a:r>
              <a:rPr lang="en-GB" sz="1200" b="0" i="0" kern="1200" dirty="0" smtClean="0">
                <a:solidFill>
                  <a:schemeClr val="tx1"/>
                </a:solidFill>
                <a:effectLst/>
                <a:latin typeface="+mn-lt"/>
                <a:ea typeface="+mn-ea"/>
                <a:cs typeface="+mn-cs"/>
              </a:rPr>
              <a:t> that service providers use to make access-control decisions. Three types of statements are provided by SAML:</a:t>
            </a:r>
          </a:p>
          <a:p>
            <a:r>
              <a:rPr lang="en-GB" sz="1200" b="0" i="0" kern="1200" dirty="0" smtClean="0">
                <a:solidFill>
                  <a:schemeClr val="tx1"/>
                </a:solidFill>
                <a:effectLst/>
                <a:latin typeface="+mn-lt"/>
                <a:ea typeface="+mn-ea"/>
                <a:cs typeface="+mn-cs"/>
              </a:rPr>
              <a:t>Authentication statements</a:t>
            </a:r>
          </a:p>
          <a:p>
            <a:r>
              <a:rPr lang="en-GB" sz="1200" b="0" i="0" kern="1200" dirty="0" smtClean="0">
                <a:solidFill>
                  <a:schemeClr val="tx1"/>
                </a:solidFill>
                <a:effectLst/>
                <a:latin typeface="+mn-lt"/>
                <a:ea typeface="+mn-ea"/>
                <a:cs typeface="+mn-cs"/>
              </a:rPr>
              <a:t>Attribute statements</a:t>
            </a:r>
          </a:p>
          <a:p>
            <a:r>
              <a:rPr lang="en-GB" sz="1200" b="1" i="0" kern="1200" dirty="0" smtClean="0">
                <a:solidFill>
                  <a:schemeClr val="tx1"/>
                </a:solidFill>
                <a:effectLst/>
                <a:latin typeface="+mn-lt"/>
                <a:ea typeface="+mn-ea"/>
                <a:cs typeface="+mn-cs"/>
              </a:rPr>
              <a:t>Authorization decision statements:</a:t>
            </a:r>
          </a:p>
          <a:p>
            <a:r>
              <a:rPr lang="en-GB" sz="1200" b="1" i="1" kern="1200" dirty="0" smtClean="0">
                <a:solidFill>
                  <a:schemeClr val="tx1"/>
                </a:solidFill>
                <a:effectLst/>
                <a:latin typeface="+mn-lt"/>
                <a:ea typeface="+mn-ea"/>
                <a:cs typeface="+mn-cs"/>
              </a:rPr>
              <a:t>Authentication statements</a:t>
            </a:r>
            <a:r>
              <a:rPr lang="en-GB" sz="1200" b="0" i="0" kern="1200" dirty="0" smtClean="0">
                <a:solidFill>
                  <a:schemeClr val="tx1"/>
                </a:solidFill>
                <a:effectLst/>
                <a:latin typeface="+mn-lt"/>
                <a:ea typeface="+mn-ea"/>
                <a:cs typeface="+mn-cs"/>
              </a:rPr>
              <a:t> assert to the service provider that the principal did indeed authenticate with the identity provider at a particular time using a particular method of authentication. Other information about the authenticated principal (called the </a:t>
            </a:r>
            <a:r>
              <a:rPr lang="en-GB" sz="1200" b="0" i="1" kern="1200" dirty="0" smtClean="0">
                <a:solidFill>
                  <a:schemeClr val="tx1"/>
                </a:solidFill>
                <a:effectLst/>
                <a:latin typeface="+mn-lt"/>
                <a:ea typeface="+mn-ea"/>
                <a:cs typeface="+mn-cs"/>
              </a:rPr>
              <a:t>authentication context</a:t>
            </a:r>
            <a:r>
              <a:rPr lang="en-GB" sz="1200" b="0" i="0" kern="1200" dirty="0" smtClean="0">
                <a:solidFill>
                  <a:schemeClr val="tx1"/>
                </a:solidFill>
                <a:effectLst/>
                <a:latin typeface="+mn-lt"/>
                <a:ea typeface="+mn-ea"/>
                <a:cs typeface="+mn-cs"/>
              </a:rPr>
              <a:t>) may be disclosed in an authentication statement.</a:t>
            </a:r>
          </a:p>
          <a:p>
            <a:r>
              <a:rPr lang="en-GB" sz="1200" b="0" i="0" kern="1200" dirty="0" smtClean="0">
                <a:solidFill>
                  <a:schemeClr val="tx1"/>
                </a:solidFill>
                <a:effectLst/>
                <a:latin typeface="+mn-lt"/>
                <a:ea typeface="+mn-ea"/>
                <a:cs typeface="+mn-cs"/>
              </a:rPr>
              <a:t>An </a:t>
            </a:r>
            <a:r>
              <a:rPr lang="en-GB" sz="1200" b="1" i="1" kern="1200" dirty="0" smtClean="0">
                <a:solidFill>
                  <a:schemeClr val="tx1"/>
                </a:solidFill>
                <a:effectLst/>
                <a:latin typeface="+mn-lt"/>
                <a:ea typeface="+mn-ea"/>
                <a:cs typeface="+mn-cs"/>
              </a:rPr>
              <a:t>attribute statement</a:t>
            </a:r>
            <a:r>
              <a:rPr lang="en-GB" sz="1200" b="0" i="0" kern="1200" dirty="0" smtClean="0">
                <a:solidFill>
                  <a:schemeClr val="tx1"/>
                </a:solidFill>
                <a:effectLst/>
                <a:latin typeface="+mn-lt"/>
                <a:ea typeface="+mn-ea"/>
                <a:cs typeface="+mn-cs"/>
              </a:rPr>
              <a:t> asserts that a principal is associated with certain attributes. An </a:t>
            </a:r>
            <a:r>
              <a:rPr lang="en-GB" sz="1200" b="0" i="1" kern="1200" dirty="0" smtClean="0">
                <a:solidFill>
                  <a:schemeClr val="tx1"/>
                </a:solidFill>
                <a:effectLst/>
                <a:latin typeface="+mn-lt"/>
                <a:ea typeface="+mn-ea"/>
                <a:cs typeface="+mn-cs"/>
              </a:rPr>
              <a:t>attribute</a:t>
            </a:r>
            <a:r>
              <a:rPr lang="en-GB" sz="1200" b="0" i="0" kern="1200" dirty="0" smtClean="0">
                <a:solidFill>
                  <a:schemeClr val="tx1"/>
                </a:solidFill>
                <a:effectLst/>
                <a:latin typeface="+mn-lt"/>
                <a:ea typeface="+mn-ea"/>
                <a:cs typeface="+mn-cs"/>
              </a:rPr>
              <a:t> is simply a name-value pair. Relying parties use attributes to make access-control decisions.</a:t>
            </a:r>
          </a:p>
          <a:p>
            <a:r>
              <a:rPr lang="en-GB" sz="1200" b="0" i="0" kern="1200" dirty="0" smtClean="0">
                <a:solidFill>
                  <a:schemeClr val="tx1"/>
                </a:solidFill>
                <a:effectLst/>
                <a:latin typeface="+mn-lt"/>
                <a:ea typeface="+mn-ea"/>
                <a:cs typeface="+mn-cs"/>
              </a:rPr>
              <a:t>An </a:t>
            </a:r>
            <a:r>
              <a:rPr lang="en-GB" sz="1200" b="1" i="1" kern="1200" dirty="0" smtClean="0">
                <a:solidFill>
                  <a:schemeClr val="tx1"/>
                </a:solidFill>
                <a:effectLst/>
                <a:latin typeface="+mn-lt"/>
                <a:ea typeface="+mn-ea"/>
                <a:cs typeface="+mn-cs"/>
              </a:rPr>
              <a:t>authorization decision statement</a:t>
            </a:r>
            <a:r>
              <a:rPr lang="en-GB" sz="1200" b="0" i="0" kern="1200" dirty="0" smtClean="0">
                <a:solidFill>
                  <a:schemeClr val="tx1"/>
                </a:solidFill>
                <a:effectLst/>
                <a:latin typeface="+mn-lt"/>
                <a:ea typeface="+mn-ea"/>
                <a:cs typeface="+mn-cs"/>
              </a:rPr>
              <a:t> asserts that a principal is permitted to perform action </a:t>
            </a:r>
            <a:r>
              <a:rPr lang="en-GB" sz="1200" b="0" i="1" kern="1200" dirty="0" smtClean="0">
                <a:solidFill>
                  <a:schemeClr val="tx1"/>
                </a:solidFill>
                <a:effectLst/>
                <a:latin typeface="+mn-lt"/>
                <a:ea typeface="+mn-ea"/>
                <a:cs typeface="+mn-cs"/>
              </a:rPr>
              <a:t>A</a:t>
            </a:r>
            <a:r>
              <a:rPr lang="en-GB" sz="1200" b="0" i="0" kern="1200" dirty="0" smtClean="0">
                <a:solidFill>
                  <a:schemeClr val="tx1"/>
                </a:solidFill>
                <a:effectLst/>
                <a:latin typeface="+mn-lt"/>
                <a:ea typeface="+mn-ea"/>
                <a:cs typeface="+mn-cs"/>
              </a:rPr>
              <a:t> on resource </a:t>
            </a:r>
            <a:r>
              <a:rPr lang="en-GB" sz="1200" b="0" i="1" kern="1200" dirty="0" smtClean="0">
                <a:solidFill>
                  <a:schemeClr val="tx1"/>
                </a:solidFill>
                <a:effectLst/>
                <a:latin typeface="+mn-lt"/>
                <a:ea typeface="+mn-ea"/>
                <a:cs typeface="+mn-cs"/>
              </a:rPr>
              <a:t>R</a:t>
            </a:r>
            <a:r>
              <a:rPr lang="en-GB" sz="1200" b="0" i="0" kern="1200" dirty="0" smtClean="0">
                <a:solidFill>
                  <a:schemeClr val="tx1"/>
                </a:solidFill>
                <a:effectLst/>
                <a:latin typeface="+mn-lt"/>
                <a:ea typeface="+mn-ea"/>
                <a:cs typeface="+mn-cs"/>
              </a:rPr>
              <a:t> given evidence </a:t>
            </a:r>
            <a:r>
              <a:rPr lang="en-GB" sz="1200" b="0" i="1" kern="1200" dirty="0" smtClean="0">
                <a:solidFill>
                  <a:schemeClr val="tx1"/>
                </a:solidFill>
                <a:effectLst/>
                <a:latin typeface="+mn-lt"/>
                <a:ea typeface="+mn-ea"/>
                <a:cs typeface="+mn-cs"/>
              </a:rPr>
              <a:t>E</a:t>
            </a:r>
            <a:r>
              <a:rPr lang="en-GB" sz="1200" b="0" i="0" kern="1200" dirty="0" smtClean="0">
                <a:solidFill>
                  <a:schemeClr val="tx1"/>
                </a:solidFill>
                <a:effectLst/>
                <a:latin typeface="+mn-lt"/>
                <a:ea typeface="+mn-ea"/>
                <a:cs typeface="+mn-cs"/>
              </a:rPr>
              <a:t>. The expressiveness of authorization decision statements in SAML is intentionally limited. </a:t>
            </a:r>
          </a:p>
          <a:p>
            <a:endParaRPr lang="en-US" dirty="0"/>
          </a:p>
        </p:txBody>
      </p:sp>
      <p:sp>
        <p:nvSpPr>
          <p:cNvPr id="4" name="Slide Number Placeholder 3"/>
          <p:cNvSpPr>
            <a:spLocks noGrp="1"/>
          </p:cNvSpPr>
          <p:nvPr>
            <p:ph type="sldNum" sz="quarter" idx="10"/>
          </p:nvPr>
        </p:nvSpPr>
        <p:spPr/>
        <p:txBody>
          <a:bodyPr/>
          <a:lstStyle/>
          <a:p>
            <a:fld id="{3FD3B278-B83D-42FE-AEC1-32B25050C2FC}" type="slidenum">
              <a:rPr lang="en-US" smtClean="0"/>
              <a:t>24</a:t>
            </a:fld>
            <a:endParaRPr lang="en-US"/>
          </a:p>
        </p:txBody>
      </p:sp>
    </p:spTree>
    <p:extLst>
      <p:ext uri="{BB962C8B-B14F-4D97-AF65-F5344CB8AC3E}">
        <p14:creationId xmlns:p14="http://schemas.microsoft.com/office/powerpoint/2010/main" val="40289137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FD3B278-B83D-42FE-AEC1-32B25050C2FC}" type="slidenum">
              <a:rPr lang="en-US" smtClean="0"/>
              <a:t>25</a:t>
            </a:fld>
            <a:endParaRPr lang="en-US"/>
          </a:p>
        </p:txBody>
      </p:sp>
    </p:spTree>
    <p:extLst>
      <p:ext uri="{BB962C8B-B14F-4D97-AF65-F5344CB8AC3E}">
        <p14:creationId xmlns:p14="http://schemas.microsoft.com/office/powerpoint/2010/main" val="247870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Essentially, cloud customers need to look at the effective security provisions of their vendors the same way they would look at their own internal security. They will need to figure out whether their cloud vendor services match the compliance that they need. There are several ways to go about this. In some cases, companies can just look for vendors that certify compliance, and choose their services without any further input. However, sometimes clients may need to actually get involved in accessing the cloud vendor's security, to make sure that it complies with the industry standards and regulations.</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In assessing cloud security, experts suggest that cloud customers ask certain kinds of questions, such as -- where is the data going to be stored? And who will be able to access it? In addition, companies are choosing between public, private and hybrid cloud computing services. This is also relevant to security, in that private cloud solutions can sometimes be more secure than public cloud solutions. In public cloud services, clients essentially share the same data platforms, and that means that in some cases, there is a concern about data crossover or unauthorized access.</a:t>
            </a:r>
            <a:endParaRPr lang="en-US" dirty="0"/>
          </a:p>
        </p:txBody>
      </p:sp>
      <p:sp>
        <p:nvSpPr>
          <p:cNvPr id="4" name="Slide Number Placeholder 3"/>
          <p:cNvSpPr>
            <a:spLocks noGrp="1"/>
          </p:cNvSpPr>
          <p:nvPr>
            <p:ph type="sldNum" sz="quarter" idx="10"/>
          </p:nvPr>
        </p:nvSpPr>
        <p:spPr/>
        <p:txBody>
          <a:bodyPr/>
          <a:lstStyle/>
          <a:p>
            <a:fld id="{3FD3B278-B83D-42FE-AEC1-32B25050C2FC}" type="slidenum">
              <a:rPr lang="en-US" smtClean="0"/>
              <a:t>27</a:t>
            </a:fld>
            <a:endParaRPr lang="en-US"/>
          </a:p>
        </p:txBody>
      </p:sp>
    </p:spTree>
    <p:extLst>
      <p:ext uri="{BB962C8B-B14F-4D97-AF65-F5344CB8AC3E}">
        <p14:creationId xmlns:p14="http://schemas.microsoft.com/office/powerpoint/2010/main" val="2163072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smtClean="0">
                <a:solidFill>
                  <a:schemeClr val="tx1"/>
                </a:solidFill>
                <a:effectLst/>
                <a:latin typeface="+mn-lt"/>
                <a:ea typeface="+mn-ea"/>
                <a:cs typeface="+mn-cs"/>
              </a:rPr>
              <a:t> General Data Protection Regulation (GDRP)</a:t>
            </a:r>
            <a:endParaRPr lang="en-US"/>
          </a:p>
        </p:txBody>
      </p:sp>
      <p:sp>
        <p:nvSpPr>
          <p:cNvPr id="4" name="Slide Number Placeholder 3"/>
          <p:cNvSpPr>
            <a:spLocks noGrp="1"/>
          </p:cNvSpPr>
          <p:nvPr>
            <p:ph type="sldNum" sz="quarter" idx="10"/>
          </p:nvPr>
        </p:nvSpPr>
        <p:spPr/>
        <p:txBody>
          <a:bodyPr/>
          <a:lstStyle/>
          <a:p>
            <a:fld id="{3FD3B278-B83D-42FE-AEC1-32B25050C2FC}" type="slidenum">
              <a:rPr lang="en-US" smtClean="0"/>
              <a:t>28</a:t>
            </a:fld>
            <a:endParaRPr lang="en-US"/>
          </a:p>
        </p:txBody>
      </p:sp>
    </p:spTree>
    <p:extLst>
      <p:ext uri="{BB962C8B-B14F-4D97-AF65-F5344CB8AC3E}">
        <p14:creationId xmlns:p14="http://schemas.microsoft.com/office/powerpoint/2010/main" val="41040491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37892" name="Date Placeholder 3"/>
          <p:cNvSpPr>
            <a:spLocks noGrp="1"/>
          </p:cNvSpPr>
          <p:nvPr>
            <p:ph type="dt" sz="quarter" idx="1"/>
          </p:nvPr>
        </p:nvSpPr>
        <p:spPr>
          <a:noFill/>
        </p:spPr>
        <p:txBody>
          <a:bodyPr/>
          <a:lstStyle/>
          <a:p>
            <a:fld id="{9773DA47-9AE1-4754-A05B-53C4C62D9818}" type="datetime1">
              <a:rPr lang="en-US" smtClean="0">
                <a:solidFill>
                  <a:prstClr val="black"/>
                </a:solidFill>
                <a:latin typeface="Times New Roman" pitchFamily="18" charset="0"/>
              </a:rPr>
              <a:pPr/>
              <a:t>4/1/2020</a:t>
            </a:fld>
            <a:endParaRPr lang="en-US" smtClean="0">
              <a:solidFill>
                <a:prstClr val="black"/>
              </a:solidFill>
              <a:latin typeface="Times New Roman" pitchFamily="18" charset="0"/>
            </a:endParaRPr>
          </a:p>
        </p:txBody>
      </p:sp>
      <p:sp>
        <p:nvSpPr>
          <p:cNvPr id="37893" name="Footer Placeholder 4"/>
          <p:cNvSpPr>
            <a:spLocks noGrp="1"/>
          </p:cNvSpPr>
          <p:nvPr>
            <p:ph type="ftr" sz="quarter" idx="4"/>
          </p:nvPr>
        </p:nvSpPr>
        <p:spPr>
          <a:noFill/>
        </p:spPr>
        <p:txBody>
          <a:bodyPr/>
          <a:lstStyle/>
          <a:p>
            <a:endParaRPr lang="en-US" smtClean="0">
              <a:solidFill>
                <a:prstClr val="black"/>
              </a:solidFill>
              <a:latin typeface="Times New Roman" pitchFamily="18" charset="0"/>
            </a:endParaRPr>
          </a:p>
        </p:txBody>
      </p:sp>
      <p:sp>
        <p:nvSpPr>
          <p:cNvPr id="37894" name="Slide Number Placeholder 5"/>
          <p:cNvSpPr>
            <a:spLocks noGrp="1"/>
          </p:cNvSpPr>
          <p:nvPr>
            <p:ph type="sldNum" sz="quarter" idx="5"/>
          </p:nvPr>
        </p:nvSpPr>
        <p:spPr>
          <a:noFill/>
        </p:spPr>
        <p:txBody>
          <a:bodyPr/>
          <a:lstStyle/>
          <a:p>
            <a:fld id="{3E5DC756-28F6-45CD-8529-1CCAB3436B4D}" type="slidenum">
              <a:rPr lang="en-US" smtClean="0">
                <a:solidFill>
                  <a:prstClr val="black"/>
                </a:solidFill>
                <a:latin typeface="Times New Roman" pitchFamily="18" charset="0"/>
              </a:rPr>
              <a:pPr/>
              <a:t>30</a:t>
            </a:fld>
            <a:endParaRPr lang="en-US" smtClean="0">
              <a:solidFill>
                <a:prstClr val="black"/>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https://pdfs.semanticscholar.org/5d84/1fce8946ad9cbf6960827fa402b3551cc4c3.pdf</a:t>
            </a:r>
          </a:p>
          <a:p>
            <a:r>
              <a:rPr lang="en-US" dirty="0" smtClean="0"/>
              <a:t>https://pdfs.semanticscholar.org/ba91/e27e10d839a9aba5b3cfe7438bba9ead3858.pdf</a:t>
            </a:r>
          </a:p>
          <a:p>
            <a:endParaRPr lang="en-US" dirty="0"/>
          </a:p>
        </p:txBody>
      </p:sp>
      <p:sp>
        <p:nvSpPr>
          <p:cNvPr id="4" name="Slide Number Placeholder 3"/>
          <p:cNvSpPr>
            <a:spLocks noGrp="1"/>
          </p:cNvSpPr>
          <p:nvPr>
            <p:ph type="sldNum" sz="quarter" idx="10"/>
          </p:nvPr>
        </p:nvSpPr>
        <p:spPr/>
        <p:txBody>
          <a:bodyPr/>
          <a:lstStyle/>
          <a:p>
            <a:fld id="{3FD3B278-B83D-42FE-AEC1-32B25050C2FC}" type="slidenum">
              <a:rPr lang="en-US" smtClean="0"/>
              <a:t>2</a:t>
            </a:fld>
            <a:endParaRPr lang="en-US"/>
          </a:p>
        </p:txBody>
      </p:sp>
    </p:spTree>
    <p:extLst>
      <p:ext uri="{BB962C8B-B14F-4D97-AF65-F5344CB8AC3E}">
        <p14:creationId xmlns:p14="http://schemas.microsoft.com/office/powerpoint/2010/main" val="4147810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37892" name="Date Placeholder 3"/>
          <p:cNvSpPr>
            <a:spLocks noGrp="1"/>
          </p:cNvSpPr>
          <p:nvPr>
            <p:ph type="dt" sz="quarter" idx="1"/>
          </p:nvPr>
        </p:nvSpPr>
        <p:spPr>
          <a:noFill/>
        </p:spPr>
        <p:txBody>
          <a:bodyPr/>
          <a:lstStyle/>
          <a:p>
            <a:fld id="{9773DA47-9AE1-4754-A05B-53C4C62D9818}" type="datetime1">
              <a:rPr lang="en-US" smtClean="0">
                <a:solidFill>
                  <a:prstClr val="black"/>
                </a:solidFill>
                <a:latin typeface="Times New Roman" pitchFamily="18" charset="0"/>
              </a:rPr>
              <a:pPr/>
              <a:t>4/1/2020</a:t>
            </a:fld>
            <a:endParaRPr lang="en-US" smtClean="0">
              <a:solidFill>
                <a:prstClr val="black"/>
              </a:solidFill>
              <a:latin typeface="Times New Roman" pitchFamily="18" charset="0"/>
            </a:endParaRPr>
          </a:p>
        </p:txBody>
      </p:sp>
      <p:sp>
        <p:nvSpPr>
          <p:cNvPr id="37893" name="Footer Placeholder 4"/>
          <p:cNvSpPr>
            <a:spLocks noGrp="1"/>
          </p:cNvSpPr>
          <p:nvPr>
            <p:ph type="ftr" sz="quarter" idx="4"/>
          </p:nvPr>
        </p:nvSpPr>
        <p:spPr>
          <a:noFill/>
        </p:spPr>
        <p:txBody>
          <a:bodyPr/>
          <a:lstStyle/>
          <a:p>
            <a:endParaRPr lang="en-US" smtClean="0">
              <a:solidFill>
                <a:prstClr val="black"/>
              </a:solidFill>
              <a:latin typeface="Times New Roman" pitchFamily="18" charset="0"/>
            </a:endParaRPr>
          </a:p>
        </p:txBody>
      </p:sp>
      <p:sp>
        <p:nvSpPr>
          <p:cNvPr id="37894" name="Slide Number Placeholder 5"/>
          <p:cNvSpPr>
            <a:spLocks noGrp="1"/>
          </p:cNvSpPr>
          <p:nvPr>
            <p:ph type="sldNum" sz="quarter" idx="5"/>
          </p:nvPr>
        </p:nvSpPr>
        <p:spPr>
          <a:noFill/>
        </p:spPr>
        <p:txBody>
          <a:bodyPr/>
          <a:lstStyle/>
          <a:p>
            <a:fld id="{3E5DC756-28F6-45CD-8529-1CCAB3436B4D}" type="slidenum">
              <a:rPr lang="en-US" smtClean="0">
                <a:solidFill>
                  <a:prstClr val="black"/>
                </a:solidFill>
                <a:latin typeface="Times New Roman" pitchFamily="18" charset="0"/>
              </a:rPr>
              <a:pPr/>
              <a:t>31</a:t>
            </a:fld>
            <a:endParaRPr lang="en-US" smtClean="0">
              <a:solidFill>
                <a:prstClr val="black"/>
              </a:solidFill>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A cloud model that, for the purpose of guaranteeing</a:t>
            </a:r>
          </a:p>
          <a:p>
            <a:r>
              <a:rPr lang="en-GB" sz="1200" b="0" i="0" u="none" strike="noStrike" kern="1200" baseline="0" dirty="0" smtClean="0">
                <a:solidFill>
                  <a:schemeClr val="tx1"/>
                </a:solidFill>
                <a:latin typeface="+mn-lt"/>
                <a:ea typeface="+mn-ea"/>
                <a:cs typeface="+mn-cs"/>
              </a:rPr>
              <a:t>service quality, such as the performance and availability</a:t>
            </a:r>
          </a:p>
          <a:p>
            <a:r>
              <a:rPr lang="en-GB" sz="1200" b="0" i="0" u="none" strike="noStrike" kern="1200" baseline="0" dirty="0" smtClean="0">
                <a:solidFill>
                  <a:schemeClr val="tx1"/>
                </a:solidFill>
                <a:latin typeface="+mn-lt"/>
                <a:ea typeface="+mn-ea"/>
                <a:cs typeface="+mn-cs"/>
              </a:rPr>
              <a:t>of each service, allows on-demand reassignment</a:t>
            </a:r>
          </a:p>
          <a:p>
            <a:r>
              <a:rPr lang="en-GB" sz="1200" b="0" i="0" u="none" strike="noStrike" kern="1200" baseline="0" dirty="0" smtClean="0">
                <a:solidFill>
                  <a:schemeClr val="tx1"/>
                </a:solidFill>
                <a:latin typeface="+mn-lt"/>
                <a:ea typeface="+mn-ea"/>
                <a:cs typeface="+mn-cs"/>
              </a:rPr>
              <a:t>of resources and transfer of workload through</a:t>
            </a:r>
          </a:p>
          <a:p>
            <a:r>
              <a:rPr lang="en-GB" sz="1200" b="0" i="0" u="none" strike="noStrike" kern="1200" baseline="0" dirty="0" smtClean="0">
                <a:solidFill>
                  <a:schemeClr val="tx1"/>
                </a:solidFill>
                <a:latin typeface="+mn-lt"/>
                <a:ea typeface="+mn-ea"/>
                <a:cs typeface="+mn-cs"/>
              </a:rPr>
              <a:t>a interworking of cloud systems of different cloud</a:t>
            </a:r>
          </a:p>
          <a:p>
            <a:r>
              <a:rPr lang="en-GB" sz="1200" b="0" i="0" u="none" strike="noStrike" kern="1200" baseline="0" dirty="0" smtClean="0">
                <a:solidFill>
                  <a:schemeClr val="tx1"/>
                </a:solidFill>
                <a:latin typeface="+mn-lt"/>
                <a:ea typeface="+mn-ea"/>
                <a:cs typeface="+mn-cs"/>
              </a:rPr>
              <a:t>providers based on coordination of each consumers</a:t>
            </a:r>
          </a:p>
          <a:p>
            <a:r>
              <a:rPr lang="en-GB" sz="1200" b="0" i="0" u="none" strike="noStrike" kern="1200" baseline="0" dirty="0" smtClean="0">
                <a:solidFill>
                  <a:schemeClr val="tx1"/>
                </a:solidFill>
                <a:latin typeface="+mn-lt"/>
                <a:ea typeface="+mn-ea"/>
                <a:cs typeface="+mn-cs"/>
              </a:rPr>
              <a:t>requirements for service quality with each providers</a:t>
            </a:r>
          </a:p>
          <a:p>
            <a:r>
              <a:rPr lang="en-GB" sz="1200" b="0" i="0" u="none" strike="noStrike" kern="1200" baseline="0" dirty="0" smtClean="0">
                <a:solidFill>
                  <a:schemeClr val="tx1"/>
                </a:solidFill>
                <a:latin typeface="+mn-lt"/>
                <a:ea typeface="+mn-ea"/>
                <a:cs typeface="+mn-cs"/>
              </a:rPr>
              <a:t>SLA and use of standard interfaces.</a:t>
            </a:r>
            <a:endParaRPr lang="en-GB" dirty="0"/>
          </a:p>
        </p:txBody>
      </p:sp>
      <p:sp>
        <p:nvSpPr>
          <p:cNvPr id="4" name="Slide Number Placeholder 3"/>
          <p:cNvSpPr>
            <a:spLocks noGrp="1"/>
          </p:cNvSpPr>
          <p:nvPr>
            <p:ph type="sldNum" sz="quarter" idx="10"/>
          </p:nvPr>
        </p:nvSpPr>
        <p:spPr/>
        <p:txBody>
          <a:bodyPr/>
          <a:lstStyle/>
          <a:p>
            <a:fld id="{3FD3B278-B83D-42FE-AEC1-32B25050C2FC}" type="slidenum">
              <a:rPr lang="en-US" smtClean="0"/>
              <a:t>3</a:t>
            </a:fld>
            <a:endParaRPr lang="en-US"/>
          </a:p>
        </p:txBody>
      </p:sp>
    </p:spTree>
    <p:extLst>
      <p:ext uri="{BB962C8B-B14F-4D97-AF65-F5344CB8AC3E}">
        <p14:creationId xmlns:p14="http://schemas.microsoft.com/office/powerpoint/2010/main" val="3223122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Research Paper: </a:t>
            </a:r>
            <a:r>
              <a:rPr lang="en-GB" sz="1200" b="0" i="0" u="none" strike="noStrike" kern="1200" baseline="0" dirty="0" smtClean="0">
                <a:solidFill>
                  <a:schemeClr val="tx1"/>
                </a:solidFill>
                <a:latin typeface="+mn-lt"/>
                <a:ea typeface="+mn-ea"/>
                <a:cs typeface="+mn-cs"/>
              </a:rPr>
              <a:t>Cloud Federation: characterization and conceptual model</a:t>
            </a:r>
            <a:endParaRPr lang="en-GB" dirty="0" smtClean="0"/>
          </a:p>
          <a:p>
            <a:endParaRPr lang="en-GB" dirty="0"/>
          </a:p>
        </p:txBody>
      </p:sp>
      <p:sp>
        <p:nvSpPr>
          <p:cNvPr id="4" name="Slide Number Placeholder 3"/>
          <p:cNvSpPr>
            <a:spLocks noGrp="1"/>
          </p:cNvSpPr>
          <p:nvPr>
            <p:ph type="sldNum" sz="quarter" idx="10"/>
          </p:nvPr>
        </p:nvSpPr>
        <p:spPr/>
        <p:txBody>
          <a:bodyPr/>
          <a:lstStyle/>
          <a:p>
            <a:fld id="{3FD3B278-B83D-42FE-AEC1-32B25050C2FC}" type="slidenum">
              <a:rPr lang="en-US" smtClean="0"/>
              <a:t>5</a:t>
            </a:fld>
            <a:endParaRPr lang="en-US"/>
          </a:p>
        </p:txBody>
      </p:sp>
    </p:spTree>
    <p:extLst>
      <p:ext uri="{BB962C8B-B14F-4D97-AF65-F5344CB8AC3E}">
        <p14:creationId xmlns:p14="http://schemas.microsoft.com/office/powerpoint/2010/main" val="898548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Book: Dan C. </a:t>
            </a:r>
            <a:r>
              <a:rPr lang="en-US" dirty="0" err="1" smtClean="0"/>
              <a:t>Marinescu</a:t>
            </a:r>
            <a:r>
              <a:rPr lang="en-US" dirty="0" smtClean="0"/>
              <a:t> Cloud Computing_ Theory and Practice  2013  (Topic</a:t>
            </a:r>
            <a:r>
              <a:rPr lang="en-US" baseline="0" dirty="0" smtClean="0"/>
              <a:t> 3.6)</a:t>
            </a:r>
            <a:endParaRPr lang="en-US" dirty="0"/>
          </a:p>
        </p:txBody>
      </p:sp>
      <p:sp>
        <p:nvSpPr>
          <p:cNvPr id="4" name="Slide Number Placeholder 3"/>
          <p:cNvSpPr>
            <a:spLocks noGrp="1"/>
          </p:cNvSpPr>
          <p:nvPr>
            <p:ph type="sldNum" sz="quarter" idx="10"/>
          </p:nvPr>
        </p:nvSpPr>
        <p:spPr/>
        <p:txBody>
          <a:bodyPr/>
          <a:lstStyle/>
          <a:p>
            <a:fld id="{3FD3B278-B83D-42FE-AEC1-32B25050C2FC}" type="slidenum">
              <a:rPr lang="en-US" smtClean="0"/>
              <a:t>6</a:t>
            </a:fld>
            <a:endParaRPr lang="en-US"/>
          </a:p>
        </p:txBody>
      </p:sp>
    </p:spTree>
    <p:extLst>
      <p:ext uri="{BB962C8B-B14F-4D97-AF65-F5344CB8AC3E}">
        <p14:creationId xmlns:p14="http://schemas.microsoft.com/office/powerpoint/2010/main" val="4233117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Research Paper: </a:t>
            </a:r>
            <a:r>
              <a:rPr lang="en-GB" sz="1200" b="0" i="0" u="none" strike="noStrike" kern="1200" baseline="0" dirty="0" smtClean="0">
                <a:solidFill>
                  <a:schemeClr val="tx1"/>
                </a:solidFill>
                <a:latin typeface="+mn-lt"/>
                <a:ea typeface="+mn-ea"/>
                <a:cs typeface="+mn-cs"/>
              </a:rPr>
              <a:t>Cloud Federation: characterization and conceptual model</a:t>
            </a:r>
            <a:endParaRPr lang="en-GB" dirty="0"/>
          </a:p>
        </p:txBody>
      </p:sp>
      <p:sp>
        <p:nvSpPr>
          <p:cNvPr id="4" name="Slide Number Placeholder 3"/>
          <p:cNvSpPr>
            <a:spLocks noGrp="1"/>
          </p:cNvSpPr>
          <p:nvPr>
            <p:ph type="sldNum" sz="quarter" idx="10"/>
          </p:nvPr>
        </p:nvSpPr>
        <p:spPr/>
        <p:txBody>
          <a:bodyPr/>
          <a:lstStyle/>
          <a:p>
            <a:fld id="{3FD3B278-B83D-42FE-AEC1-32B25050C2FC}" type="slidenum">
              <a:rPr lang="en-US" smtClean="0"/>
              <a:t>7</a:t>
            </a:fld>
            <a:endParaRPr lang="en-US"/>
          </a:p>
        </p:txBody>
      </p:sp>
    </p:spTree>
    <p:extLst>
      <p:ext uri="{BB962C8B-B14F-4D97-AF65-F5344CB8AC3E}">
        <p14:creationId xmlns:p14="http://schemas.microsoft.com/office/powerpoint/2010/main" val="445346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Session Initiation Protocol, or SIP for short, is a signaling protocol used primarily for setting up communications within an IP network. The role of SIP within an IP communications network is to allow callers to easily locate their targeted recipients, and deliver session invitations effectively regardless of where the end users are located or what devices they are using. Its purpose is actually quite simple, but characteristics of the technology make SIP particularly powerful when used in conjunction with other protocols. Currently, SIP is the de facto standard protocol for establishing, manipulating and terminating VoIP communication sessions.</a:t>
            </a:r>
            <a:endParaRPr lang="en-US" dirty="0"/>
          </a:p>
        </p:txBody>
      </p:sp>
      <p:sp>
        <p:nvSpPr>
          <p:cNvPr id="4" name="Slide Number Placeholder 3"/>
          <p:cNvSpPr>
            <a:spLocks noGrp="1"/>
          </p:cNvSpPr>
          <p:nvPr>
            <p:ph type="sldNum" sz="quarter" idx="10"/>
          </p:nvPr>
        </p:nvSpPr>
        <p:spPr/>
        <p:txBody>
          <a:bodyPr/>
          <a:lstStyle/>
          <a:p>
            <a:fld id="{3FD3B278-B83D-42FE-AEC1-32B25050C2FC}" type="slidenum">
              <a:rPr lang="en-US" smtClean="0"/>
              <a:t>10</a:t>
            </a:fld>
            <a:endParaRPr lang="en-US"/>
          </a:p>
        </p:txBody>
      </p:sp>
    </p:spTree>
    <p:extLst>
      <p:ext uri="{BB962C8B-B14F-4D97-AF65-F5344CB8AC3E}">
        <p14:creationId xmlns:p14="http://schemas.microsoft.com/office/powerpoint/2010/main" val="441195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 The protocol enables XMPP entities to create nodes (topics) at a </a:t>
            </a:r>
            <a:r>
              <a:rPr lang="en-GB" sz="1200" b="0" i="0" kern="1200" dirty="0" err="1" smtClean="0">
                <a:solidFill>
                  <a:schemeClr val="tx1"/>
                </a:solidFill>
                <a:effectLst/>
                <a:latin typeface="+mn-lt"/>
                <a:ea typeface="+mn-ea"/>
                <a:cs typeface="+mn-cs"/>
              </a:rPr>
              <a:t>pubsub</a:t>
            </a:r>
            <a:r>
              <a:rPr lang="en-GB" sz="1200" b="0" i="0" kern="1200" dirty="0" smtClean="0">
                <a:solidFill>
                  <a:schemeClr val="tx1"/>
                </a:solidFill>
                <a:effectLst/>
                <a:latin typeface="+mn-lt"/>
                <a:ea typeface="+mn-ea"/>
                <a:cs typeface="+mn-cs"/>
              </a:rPr>
              <a:t> service and publish information at those nodes; an event notification (with or without payload) is then broadcasted to all entities that have subscribed to the node. </a:t>
            </a:r>
            <a:r>
              <a:rPr lang="en-GB" sz="1200" b="0" i="0" kern="1200" dirty="0" err="1" smtClean="0">
                <a:solidFill>
                  <a:schemeClr val="tx1"/>
                </a:solidFill>
                <a:effectLst/>
                <a:latin typeface="+mn-lt"/>
                <a:ea typeface="+mn-ea"/>
                <a:cs typeface="+mn-cs"/>
              </a:rPr>
              <a:t>Pubsub</a:t>
            </a:r>
            <a:r>
              <a:rPr lang="en-GB" sz="1200" b="0" i="0" kern="1200" dirty="0" smtClean="0">
                <a:solidFill>
                  <a:schemeClr val="tx1"/>
                </a:solidFill>
                <a:effectLst/>
                <a:latin typeface="+mn-lt"/>
                <a:ea typeface="+mn-ea"/>
                <a:cs typeface="+mn-cs"/>
              </a:rPr>
              <a:t> therefore adheres to the classic Observer design pattern and can serve as the foundation for a wide variety of applications, including news feeds, content syndication, rich presence, geolocation, workflow systems, network management systems, and any other application that requires event notifications.</a:t>
            </a:r>
            <a:endParaRPr lang="en-GB" dirty="0"/>
          </a:p>
        </p:txBody>
      </p:sp>
      <p:sp>
        <p:nvSpPr>
          <p:cNvPr id="4" name="Slide Number Placeholder 3"/>
          <p:cNvSpPr>
            <a:spLocks noGrp="1"/>
          </p:cNvSpPr>
          <p:nvPr>
            <p:ph type="sldNum" sz="quarter" idx="10"/>
          </p:nvPr>
        </p:nvSpPr>
        <p:spPr/>
        <p:txBody>
          <a:bodyPr/>
          <a:lstStyle/>
          <a:p>
            <a:fld id="{3FD3B278-B83D-42FE-AEC1-32B25050C2FC}" type="slidenum">
              <a:rPr lang="en-US" smtClean="0"/>
              <a:t>11</a:t>
            </a:fld>
            <a:endParaRPr lang="en-US"/>
          </a:p>
        </p:txBody>
      </p:sp>
    </p:spTree>
    <p:extLst>
      <p:ext uri="{BB962C8B-B14F-4D97-AF65-F5344CB8AC3E}">
        <p14:creationId xmlns:p14="http://schemas.microsoft.com/office/powerpoint/2010/main" val="1195930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certificate authority (CA) is a trusted entity that issues electronic documents that verify a digital entity's identity on the Internet. The electronic documents, which are called </a:t>
            </a:r>
            <a:r>
              <a:rPr lang="en-US" sz="1200" b="1" i="0" kern="1200" dirty="0" smtClean="0">
                <a:solidFill>
                  <a:schemeClr val="tx1"/>
                </a:solidFill>
                <a:effectLst/>
                <a:latin typeface="+mn-lt"/>
                <a:ea typeface="+mn-ea"/>
                <a:cs typeface="+mn-cs"/>
              </a:rPr>
              <a:t>digital certificates</a:t>
            </a:r>
            <a:r>
              <a:rPr lang="en-US" sz="1200" b="0" i="0" kern="1200" dirty="0" smtClean="0">
                <a:solidFill>
                  <a:schemeClr val="tx1"/>
                </a:solidFill>
                <a:effectLst/>
                <a:latin typeface="+mn-lt"/>
                <a:ea typeface="+mn-ea"/>
                <a:cs typeface="+mn-cs"/>
              </a:rPr>
              <a:t>, are an essential part of secure communication and play an important part in the </a:t>
            </a:r>
            <a:r>
              <a:rPr lang="en-US" sz="1200" b="1" i="0" kern="1200" dirty="0" smtClean="0">
                <a:solidFill>
                  <a:schemeClr val="tx1"/>
                </a:solidFill>
                <a:effectLst/>
                <a:latin typeface="+mn-lt"/>
                <a:ea typeface="+mn-ea"/>
                <a:cs typeface="+mn-cs"/>
              </a:rPr>
              <a:t>public key infrastructure</a:t>
            </a:r>
            <a:r>
              <a:rPr lang="en-US" sz="1200" b="0" i="0" kern="1200" dirty="0" smtClean="0">
                <a:solidFill>
                  <a:schemeClr val="tx1"/>
                </a:solidFill>
                <a:effectLst/>
                <a:latin typeface="+mn-lt"/>
                <a:ea typeface="+mn-ea"/>
                <a:cs typeface="+mn-cs"/>
              </a:rPr>
              <a:t> (</a:t>
            </a:r>
            <a:r>
              <a:rPr lang="en-US" sz="1200" b="1" i="0" kern="1200" dirty="0" smtClean="0">
                <a:solidFill>
                  <a:schemeClr val="tx1"/>
                </a:solidFill>
                <a:effectLst/>
                <a:latin typeface="+mn-lt"/>
                <a:ea typeface="+mn-ea"/>
                <a:cs typeface="+mn-cs"/>
              </a:rPr>
              <a:t>PKI</a:t>
            </a:r>
            <a:r>
              <a:rPr lang="en-US" sz="1200" b="0" i="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3FD3B278-B83D-42FE-AEC1-32B25050C2FC}" type="slidenum">
              <a:rPr lang="en-US" smtClean="0"/>
              <a:t>12</a:t>
            </a:fld>
            <a:endParaRPr lang="en-US"/>
          </a:p>
        </p:txBody>
      </p:sp>
    </p:spTree>
    <p:extLst>
      <p:ext uri="{BB962C8B-B14F-4D97-AF65-F5344CB8AC3E}">
        <p14:creationId xmlns:p14="http://schemas.microsoft.com/office/powerpoint/2010/main" val="3146650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32AD6A-1F5D-4DC6-AA98-9576707DD9DF}"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34F5EB-A2B4-4B2C-84C4-B15C8843A9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32AD6A-1F5D-4DC6-AA98-9576707DD9DF}"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34F5EB-A2B4-4B2C-84C4-B15C8843A9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32AD6A-1F5D-4DC6-AA98-9576707DD9DF}"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34F5EB-A2B4-4B2C-84C4-B15C8843A9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32AD6A-1F5D-4DC6-AA98-9576707DD9DF}"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34F5EB-A2B4-4B2C-84C4-B15C8843A9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32AD6A-1F5D-4DC6-AA98-9576707DD9DF}" type="datetimeFigureOut">
              <a:rPr lang="en-US" smtClean="0"/>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34F5EB-A2B4-4B2C-84C4-B15C8843A9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A32AD6A-1F5D-4DC6-AA98-9576707DD9DF}" type="datetimeFigureOut">
              <a:rPr lang="en-US" smtClean="0"/>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34F5EB-A2B4-4B2C-84C4-B15C8843A9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32AD6A-1F5D-4DC6-AA98-9576707DD9DF}" type="datetimeFigureOut">
              <a:rPr lang="en-US" smtClean="0"/>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34F5EB-A2B4-4B2C-84C4-B15C8843A9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32AD6A-1F5D-4DC6-AA98-9576707DD9DF}" type="datetimeFigureOut">
              <a:rPr lang="en-US" smtClean="0"/>
              <a:t>4/1/2020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34F5EB-A2B4-4B2C-84C4-B15C8843A9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32AD6A-1F5D-4DC6-AA98-9576707DD9DF}" type="datetimeFigureOut">
              <a:rPr lang="en-US" smtClean="0"/>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34F5EB-A2B4-4B2C-84C4-B15C8843A9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32AD6A-1F5D-4DC6-AA98-9576707DD9DF}" type="datetimeFigureOut">
              <a:rPr lang="en-US" smtClean="0"/>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34F5EB-A2B4-4B2C-84C4-B15C8843A92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A32AD6A-1F5D-4DC6-AA98-9576707DD9DF}" type="datetimeFigureOut">
              <a:rPr lang="en-US" smtClean="0"/>
              <a:t>4/1/2020</a:t>
            </a:fld>
            <a:endParaRPr lang="en-US"/>
          </a:p>
        </p:txBody>
      </p:sp>
      <p:sp>
        <p:nvSpPr>
          <p:cNvPr id="9" name="Slide Number Placeholder 8"/>
          <p:cNvSpPr>
            <a:spLocks noGrp="1"/>
          </p:cNvSpPr>
          <p:nvPr>
            <p:ph type="sldNum" sz="quarter" idx="11"/>
          </p:nvPr>
        </p:nvSpPr>
        <p:spPr/>
        <p:txBody>
          <a:bodyPr/>
          <a:lstStyle/>
          <a:p>
            <a:fld id="{6434F5EB-A2B4-4B2C-84C4-B15C8843A92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434F5EB-A2B4-4B2C-84C4-B15C8843A92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A32AD6A-1F5D-4DC6-AA98-9576707DD9DF}" type="datetimeFigureOut">
              <a:rPr lang="en-US" smtClean="0"/>
              <a:t>4/1/2020</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assets1.csc.com/cybersecurity/downloads/FIM_White_Paper_Identity_Federation_Concepts.pdf"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developer.salesforce.com/docs/atlas.en-us.sso.meta/sso/sso_saml_assertion_examples.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Federation, Presence, Identity and Privacy in cloud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76091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 and protocols available</a:t>
            </a:r>
            <a:endParaRPr lang="en-US" dirty="0"/>
          </a:p>
        </p:txBody>
      </p:sp>
      <p:sp>
        <p:nvSpPr>
          <p:cNvPr id="3" name="Content Placeholder 2"/>
          <p:cNvSpPr>
            <a:spLocks noGrp="1"/>
          </p:cNvSpPr>
          <p:nvPr>
            <p:ph idx="1"/>
          </p:nvPr>
        </p:nvSpPr>
        <p:spPr/>
        <p:txBody>
          <a:bodyPr/>
          <a:lstStyle/>
          <a:p>
            <a:r>
              <a:rPr lang="en-US" dirty="0" smtClean="0"/>
              <a:t>Extensible Messaging and </a:t>
            </a:r>
            <a:r>
              <a:rPr lang="en-US" dirty="0"/>
              <a:t>Presence Protocol (XMPP</a:t>
            </a:r>
            <a:r>
              <a:rPr lang="en-US" dirty="0" smtClean="0"/>
              <a:t>)</a:t>
            </a:r>
          </a:p>
          <a:p>
            <a:endParaRPr lang="en-US" dirty="0"/>
          </a:p>
          <a:p>
            <a:r>
              <a:rPr lang="en-US" dirty="0"/>
              <a:t>Jabber </a:t>
            </a:r>
            <a:r>
              <a:rPr lang="en-US" dirty="0" smtClean="0"/>
              <a:t>XCP based on XMPP</a:t>
            </a:r>
          </a:p>
          <a:p>
            <a:pPr lvl="1"/>
            <a:r>
              <a:rPr lang="en-US" dirty="0"/>
              <a:t>highly programmable platform, which makes </a:t>
            </a:r>
            <a:r>
              <a:rPr lang="en-US" dirty="0" smtClean="0"/>
              <a:t>it ideal </a:t>
            </a:r>
            <a:r>
              <a:rPr lang="en-US" dirty="0"/>
              <a:t>for adding presence and messaging to existing applications or </a:t>
            </a:r>
            <a:r>
              <a:rPr lang="en-US" dirty="0" smtClean="0"/>
              <a:t>services and </a:t>
            </a:r>
            <a:r>
              <a:rPr lang="en-US" dirty="0"/>
              <a:t>for building next-generation, presence-based solutions.</a:t>
            </a:r>
            <a:endParaRPr lang="en-US" dirty="0" smtClean="0"/>
          </a:p>
          <a:p>
            <a:endParaRPr lang="en-US" dirty="0"/>
          </a:p>
          <a:p>
            <a:r>
              <a:rPr lang="en-US" dirty="0"/>
              <a:t>Session Initiation </a:t>
            </a:r>
            <a:r>
              <a:rPr lang="en-US" dirty="0" smtClean="0"/>
              <a:t>Protocol (SIP)</a:t>
            </a:r>
            <a:endParaRPr lang="en-US" dirty="0"/>
          </a:p>
        </p:txBody>
      </p:sp>
    </p:spTree>
    <p:extLst>
      <p:ext uri="{BB962C8B-B14F-4D97-AF65-F5344CB8AC3E}">
        <p14:creationId xmlns:p14="http://schemas.microsoft.com/office/powerpoint/2010/main" val="871700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XMPP?</a:t>
            </a:r>
            <a:endParaRPr lang="en-US" dirty="0"/>
          </a:p>
        </p:txBody>
      </p:sp>
      <p:sp>
        <p:nvSpPr>
          <p:cNvPr id="3" name="Content Placeholder 2"/>
          <p:cNvSpPr>
            <a:spLocks noGrp="1"/>
          </p:cNvSpPr>
          <p:nvPr>
            <p:ph idx="1"/>
          </p:nvPr>
        </p:nvSpPr>
        <p:spPr/>
        <p:txBody>
          <a:bodyPr>
            <a:normAutofit/>
          </a:bodyPr>
          <a:lstStyle/>
          <a:p>
            <a:r>
              <a:rPr lang="en-US" dirty="0"/>
              <a:t>It is decentralized, meaning anyone may set up an XMPP server.</a:t>
            </a:r>
          </a:p>
          <a:p>
            <a:endParaRPr lang="en-US" dirty="0"/>
          </a:p>
          <a:p>
            <a:r>
              <a:rPr lang="en-US" dirty="0"/>
              <a:t>It is based on open standards.</a:t>
            </a:r>
          </a:p>
          <a:p>
            <a:endParaRPr lang="en-US" dirty="0"/>
          </a:p>
          <a:p>
            <a:r>
              <a:rPr lang="en-US" dirty="0"/>
              <a:t>It is mature—multiple implementations of clients and servers</a:t>
            </a:r>
          </a:p>
          <a:p>
            <a:pPr marL="114300" indent="0">
              <a:buNone/>
            </a:pPr>
            <a:r>
              <a:rPr lang="en-US" dirty="0" smtClean="0"/>
              <a:t>    exist</a:t>
            </a:r>
            <a:r>
              <a:rPr lang="en-US" dirty="0"/>
              <a:t>.</a:t>
            </a:r>
          </a:p>
          <a:p>
            <a:endParaRPr lang="en-US" dirty="0"/>
          </a:p>
          <a:p>
            <a:r>
              <a:rPr lang="en-US" dirty="0"/>
              <a:t>Robust security is supported via Simple Authentication and </a:t>
            </a:r>
            <a:r>
              <a:rPr lang="en-US" dirty="0" smtClean="0"/>
              <a:t>Security Layer </a:t>
            </a:r>
            <a:r>
              <a:rPr lang="en-US" dirty="0"/>
              <a:t>(SASL) and Transport Layer Security (TLS).</a:t>
            </a:r>
          </a:p>
          <a:p>
            <a:endParaRPr lang="en-US" dirty="0"/>
          </a:p>
          <a:p>
            <a:r>
              <a:rPr lang="en-US" dirty="0"/>
              <a:t>It is flexible and designed to be extended.</a:t>
            </a:r>
          </a:p>
        </p:txBody>
      </p:sp>
    </p:spTree>
    <p:extLst>
      <p:ext uri="{BB962C8B-B14F-4D97-AF65-F5344CB8AC3E}">
        <p14:creationId xmlns:p14="http://schemas.microsoft.com/office/powerpoint/2010/main" val="755832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620000" cy="1143000"/>
          </a:xfrm>
        </p:spPr>
        <p:txBody>
          <a:bodyPr/>
          <a:lstStyle/>
          <a:p>
            <a:r>
              <a:rPr lang="en-US" b="1" dirty="0"/>
              <a:t>Protecting and Controlling Federated Communication</a:t>
            </a:r>
            <a:endParaRPr lang="en-US" dirty="0"/>
          </a:p>
        </p:txBody>
      </p:sp>
      <p:sp>
        <p:nvSpPr>
          <p:cNvPr id="3" name="Content Placeholder 2"/>
          <p:cNvSpPr>
            <a:spLocks noGrp="1"/>
          </p:cNvSpPr>
          <p:nvPr>
            <p:ph idx="1"/>
          </p:nvPr>
        </p:nvSpPr>
        <p:spPr/>
        <p:txBody>
          <a:bodyPr/>
          <a:lstStyle/>
          <a:p>
            <a:r>
              <a:rPr lang="en-US" dirty="0"/>
              <a:t>Designers of technologies like XMPP learned from past </a:t>
            </a:r>
            <a:r>
              <a:rPr lang="en-US" dirty="0" smtClean="0"/>
              <a:t>problems with </a:t>
            </a:r>
            <a:r>
              <a:rPr lang="en-US" dirty="0"/>
              <a:t>email systems and incorporated these lessons to </a:t>
            </a:r>
            <a:r>
              <a:rPr lang="en-US" dirty="0" smtClean="0"/>
              <a:t>prevent address </a:t>
            </a:r>
            <a:r>
              <a:rPr lang="en-US" dirty="0"/>
              <a:t>spoofing, unlimited binary attachments, inline scripts, </a:t>
            </a:r>
            <a:r>
              <a:rPr lang="en-US" dirty="0" smtClean="0"/>
              <a:t>and other </a:t>
            </a:r>
            <a:r>
              <a:rPr lang="en-US" dirty="0"/>
              <a:t>attack tactics in XMPP</a:t>
            </a:r>
            <a:r>
              <a:rPr lang="en-US" dirty="0" smtClean="0"/>
              <a:t>.</a:t>
            </a:r>
          </a:p>
          <a:p>
            <a:endParaRPr lang="en-US" dirty="0" smtClean="0"/>
          </a:p>
          <a:p>
            <a:r>
              <a:rPr lang="en-US" dirty="0"/>
              <a:t>The use of point-to-point federation will avoid problem that </a:t>
            </a:r>
            <a:r>
              <a:rPr lang="en-US" dirty="0" smtClean="0"/>
              <a:t>occur with </a:t>
            </a:r>
            <a:r>
              <a:rPr lang="en-US" dirty="0" err="1"/>
              <a:t>multihop</a:t>
            </a:r>
            <a:r>
              <a:rPr lang="en-US" dirty="0"/>
              <a:t> federation. This includes injection attacks, </a:t>
            </a:r>
            <a:r>
              <a:rPr lang="en-US" dirty="0" smtClean="0"/>
              <a:t>data loss</a:t>
            </a:r>
            <a:r>
              <a:rPr lang="en-US" dirty="0"/>
              <a:t>, and unencrypted intermediate links</a:t>
            </a:r>
            <a:r>
              <a:rPr lang="en-US" dirty="0" smtClean="0"/>
              <a:t>.</a:t>
            </a:r>
          </a:p>
          <a:p>
            <a:endParaRPr lang="en-US" dirty="0" smtClean="0"/>
          </a:p>
          <a:p>
            <a:r>
              <a:rPr lang="en-US" dirty="0"/>
              <a:t>Using certificates issued by trusted root CAs ensures </a:t>
            </a:r>
            <a:r>
              <a:rPr lang="en-US" dirty="0" smtClean="0"/>
              <a:t>encrypted connections </a:t>
            </a:r>
            <a:r>
              <a:rPr lang="en-US" dirty="0"/>
              <a:t>and strong authentication, both of which are </a:t>
            </a:r>
            <a:r>
              <a:rPr lang="en-US" dirty="0" smtClean="0"/>
              <a:t>currently feasible </a:t>
            </a:r>
            <a:r>
              <a:rPr lang="en-US" dirty="0"/>
              <a:t>with an email network.</a:t>
            </a:r>
          </a:p>
        </p:txBody>
      </p:sp>
    </p:spTree>
    <p:extLst>
      <p:ext uri="{BB962C8B-B14F-4D97-AF65-F5344CB8AC3E}">
        <p14:creationId xmlns:p14="http://schemas.microsoft.com/office/powerpoint/2010/main" val="2537668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Employing intelligent servers that have the ability to </a:t>
            </a:r>
            <a:r>
              <a:rPr lang="en-US" dirty="0" smtClean="0"/>
              <a:t>blacklist (explicitly </a:t>
            </a:r>
            <a:r>
              <a:rPr lang="en-US" dirty="0"/>
              <a:t>block) and whitelist (explicitly permit) foreign </a:t>
            </a:r>
            <a:r>
              <a:rPr lang="en-US" dirty="0" smtClean="0"/>
              <a:t>services, either </a:t>
            </a:r>
            <a:r>
              <a:rPr lang="en-US" dirty="0"/>
              <a:t>at the host level or the IP address level, is a significant </a:t>
            </a:r>
            <a:r>
              <a:rPr lang="en-US" dirty="0" smtClean="0"/>
              <a:t>mitigating factor</a:t>
            </a:r>
            <a:r>
              <a:rPr lang="en-US" dirty="0"/>
              <a:t>.</a:t>
            </a:r>
          </a:p>
        </p:txBody>
      </p:sp>
    </p:spTree>
    <p:extLst>
      <p:ext uri="{BB962C8B-B14F-4D97-AF65-F5344CB8AC3E}">
        <p14:creationId xmlns:p14="http://schemas.microsoft.com/office/powerpoint/2010/main" val="188960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Presence</a:t>
            </a:r>
            <a:endParaRPr lang="en-US" dirty="0"/>
          </a:p>
        </p:txBody>
      </p:sp>
      <p:sp>
        <p:nvSpPr>
          <p:cNvPr id="3" name="Content Placeholder 2"/>
          <p:cNvSpPr>
            <a:spLocks noGrp="1"/>
          </p:cNvSpPr>
          <p:nvPr>
            <p:ph idx="1"/>
          </p:nvPr>
        </p:nvSpPr>
        <p:spPr/>
        <p:txBody>
          <a:bodyPr/>
          <a:lstStyle/>
          <a:p>
            <a:pPr algn="just"/>
            <a:r>
              <a:rPr lang="en-US" dirty="0" smtClean="0"/>
              <a:t>It provides true-or-false answers to queries about the network availability of a person, device, or application. Presence is a core component of an entity’s </a:t>
            </a:r>
            <a:r>
              <a:rPr lang="en-US" i="1" dirty="0" smtClean="0"/>
              <a:t>real-time </a:t>
            </a:r>
            <a:r>
              <a:rPr lang="en-US" dirty="0" smtClean="0"/>
              <a:t>identity.</a:t>
            </a:r>
          </a:p>
          <a:p>
            <a:pPr algn="just"/>
            <a:r>
              <a:rPr lang="en-US" dirty="0" smtClean="0"/>
              <a:t>Signal availability for interaction over a network.</a:t>
            </a:r>
          </a:p>
          <a:p>
            <a:pPr algn="just"/>
            <a:r>
              <a:rPr lang="en-US" dirty="0" smtClean="0"/>
              <a:t>Enabling </a:t>
            </a:r>
            <a:r>
              <a:rPr lang="en-US" dirty="0"/>
              <a:t>technology for peer-to-peer </a:t>
            </a:r>
            <a:r>
              <a:rPr lang="en-US" dirty="0" smtClean="0"/>
              <a:t>interaction</a:t>
            </a:r>
          </a:p>
          <a:p>
            <a:pPr algn="just"/>
            <a:r>
              <a:rPr lang="en-US" dirty="0" smtClean="0"/>
              <a:t>Design pattern – publish and subscribe</a:t>
            </a:r>
          </a:p>
          <a:p>
            <a:r>
              <a:rPr lang="en-US" dirty="0" smtClean="0"/>
              <a:t>Ability </a:t>
            </a:r>
            <a:r>
              <a:rPr lang="en-US" dirty="0"/>
              <a:t>to integrate </a:t>
            </a:r>
            <a:r>
              <a:rPr lang="en-US" dirty="0" smtClean="0"/>
              <a:t>presence information </a:t>
            </a:r>
            <a:r>
              <a:rPr lang="en-US" dirty="0"/>
              <a:t>with existing organizational </a:t>
            </a:r>
            <a:r>
              <a:rPr lang="en-US" dirty="0" smtClean="0"/>
              <a:t>infrastructure is required</a:t>
            </a:r>
          </a:p>
          <a:p>
            <a:r>
              <a:rPr lang="en-US" dirty="0" smtClean="0"/>
              <a:t>Read 5.3.3 ( Ref: Text book)</a:t>
            </a:r>
            <a:endParaRPr lang="en-US" dirty="0"/>
          </a:p>
        </p:txBody>
      </p:sp>
    </p:spTree>
    <p:extLst>
      <p:ext uri="{BB962C8B-B14F-4D97-AF65-F5344CB8AC3E}">
        <p14:creationId xmlns:p14="http://schemas.microsoft.com/office/powerpoint/2010/main" val="659167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Identity</a:t>
            </a:r>
            <a:endParaRPr lang="en-US" dirty="0"/>
          </a:p>
        </p:txBody>
      </p:sp>
      <p:sp>
        <p:nvSpPr>
          <p:cNvPr id="3" name="Content Placeholder 2"/>
          <p:cNvSpPr>
            <a:spLocks noGrp="1"/>
          </p:cNvSpPr>
          <p:nvPr>
            <p:ph idx="1"/>
          </p:nvPr>
        </p:nvSpPr>
        <p:spPr/>
        <p:txBody>
          <a:bodyPr/>
          <a:lstStyle/>
          <a:p>
            <a:r>
              <a:rPr lang="en-US" i="1" dirty="0"/>
              <a:t>Digital </a:t>
            </a:r>
            <a:r>
              <a:rPr lang="en-US" i="1" dirty="0" smtClean="0"/>
              <a:t>identity </a:t>
            </a:r>
            <a:r>
              <a:rPr lang="en-US" dirty="0" smtClean="0"/>
              <a:t>refers to the traits, attributes, and preferences on which one may receive personalized services.</a:t>
            </a:r>
          </a:p>
          <a:p>
            <a:r>
              <a:rPr lang="en-US" dirty="0" smtClean="0"/>
              <a:t>Two attributes - presence and location</a:t>
            </a:r>
            <a:endParaRPr lang="en-US" dirty="0"/>
          </a:p>
        </p:txBody>
      </p:sp>
    </p:spTree>
    <p:extLst>
      <p:ext uri="{BB962C8B-B14F-4D97-AF65-F5344CB8AC3E}">
        <p14:creationId xmlns:p14="http://schemas.microsoft.com/office/powerpoint/2010/main" val="32194358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Federated identity management</a:t>
            </a:r>
          </a:p>
        </p:txBody>
      </p:sp>
      <p:sp>
        <p:nvSpPr>
          <p:cNvPr id="3" name="Content Placeholder 2"/>
          <p:cNvSpPr>
            <a:spLocks noGrp="1"/>
          </p:cNvSpPr>
          <p:nvPr>
            <p:ph idx="1"/>
          </p:nvPr>
        </p:nvSpPr>
        <p:spPr/>
        <p:txBody>
          <a:bodyPr>
            <a:normAutofit/>
          </a:bodyPr>
          <a:lstStyle/>
          <a:p>
            <a:r>
              <a:rPr lang="en-US" dirty="0"/>
              <a:t>Federated identity management (</a:t>
            </a:r>
            <a:r>
              <a:rPr lang="en-US" dirty="0" err="1"/>
              <a:t>IdM</a:t>
            </a:r>
            <a:r>
              <a:rPr lang="en-US" dirty="0"/>
              <a:t>) refers </a:t>
            </a:r>
            <a:r>
              <a:rPr lang="en-US" dirty="0" smtClean="0"/>
              <a:t>to standards-based </a:t>
            </a:r>
            <a:r>
              <a:rPr lang="en-US" dirty="0"/>
              <a:t>approaches for handling authentication, single </a:t>
            </a:r>
            <a:r>
              <a:rPr lang="en-US" dirty="0" smtClean="0"/>
              <a:t>sign-on (SSO</a:t>
            </a:r>
            <a:r>
              <a:rPr lang="en-US" dirty="0"/>
              <a:t>, a property of access control for multiple related but </a:t>
            </a:r>
            <a:r>
              <a:rPr lang="en-US" dirty="0" smtClean="0"/>
              <a:t>independent software </a:t>
            </a:r>
            <a:r>
              <a:rPr lang="en-US" dirty="0"/>
              <a:t>systems), role-based access control, and session management </a:t>
            </a:r>
            <a:r>
              <a:rPr lang="en-US" dirty="0" smtClean="0"/>
              <a:t>across diverse </a:t>
            </a:r>
            <a:r>
              <a:rPr lang="en-US" dirty="0"/>
              <a:t>organizations, security domains, and application platforms</a:t>
            </a:r>
            <a:r>
              <a:rPr lang="en-US" dirty="0" smtClean="0"/>
              <a:t>.</a:t>
            </a:r>
          </a:p>
          <a:p>
            <a:r>
              <a:rPr lang="en-US" dirty="0"/>
              <a:t>It is </a:t>
            </a:r>
            <a:r>
              <a:rPr lang="en-US" dirty="0" smtClean="0"/>
              <a:t>a system </a:t>
            </a:r>
            <a:r>
              <a:rPr lang="en-US" dirty="0"/>
              <a:t>that allows individuals to use the same user name, password, or </a:t>
            </a:r>
            <a:r>
              <a:rPr lang="en-US" dirty="0" smtClean="0"/>
              <a:t>other personal </a:t>
            </a:r>
            <a:r>
              <a:rPr lang="en-US" dirty="0"/>
              <a:t>identification to sign on to the networks of more than one entity </a:t>
            </a:r>
            <a:r>
              <a:rPr lang="en-US" dirty="0" smtClean="0"/>
              <a:t>in order </a:t>
            </a:r>
            <a:r>
              <a:rPr lang="en-US" dirty="0"/>
              <a:t>to conduct </a:t>
            </a:r>
            <a:r>
              <a:rPr lang="en-US" dirty="0" smtClean="0"/>
              <a:t>transactions.</a:t>
            </a:r>
          </a:p>
          <a:p>
            <a:r>
              <a:rPr lang="en-US" dirty="0"/>
              <a:t>Liberty Alliance Identity Federation Framework (ID-FF), </a:t>
            </a:r>
            <a:r>
              <a:rPr lang="en-US" dirty="0" smtClean="0"/>
              <a:t>OASIS’s Security Assertion </a:t>
            </a:r>
            <a:r>
              <a:rPr lang="en-US" dirty="0"/>
              <a:t>Markup Language (SAML), and WS-Federation</a:t>
            </a:r>
          </a:p>
        </p:txBody>
      </p:sp>
    </p:spTree>
    <p:extLst>
      <p:ext uri="{BB962C8B-B14F-4D97-AF65-F5344CB8AC3E}">
        <p14:creationId xmlns:p14="http://schemas.microsoft.com/office/powerpoint/2010/main" val="2968845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Federated identity </a:t>
            </a:r>
            <a:r>
              <a:rPr lang="en-US" dirty="0" smtClean="0"/>
              <a:t>management (cont.)</a:t>
            </a:r>
            <a:endParaRPr lang="en-US" dirty="0"/>
          </a:p>
        </p:txBody>
      </p:sp>
      <p:sp>
        <p:nvSpPr>
          <p:cNvPr id="3" name="Content Placeholder 2"/>
          <p:cNvSpPr>
            <a:spLocks noGrp="1"/>
          </p:cNvSpPr>
          <p:nvPr>
            <p:ph idx="1"/>
          </p:nvPr>
        </p:nvSpPr>
        <p:spPr/>
        <p:txBody>
          <a:bodyPr/>
          <a:lstStyle/>
          <a:p>
            <a:r>
              <a:rPr lang="en-US" dirty="0"/>
              <a:t>Federated identity management enables:</a:t>
            </a:r>
          </a:p>
          <a:p>
            <a:r>
              <a:rPr lang="en-US" dirty="0" smtClean="0"/>
              <a:t>Easier </a:t>
            </a:r>
            <a:r>
              <a:rPr lang="en-US" dirty="0"/>
              <a:t>access to consume cloud resources</a:t>
            </a:r>
          </a:p>
          <a:p>
            <a:r>
              <a:rPr lang="en-US" dirty="0" smtClean="0"/>
              <a:t>Superior </a:t>
            </a:r>
            <a:r>
              <a:rPr lang="en-US" dirty="0"/>
              <a:t>end-user experience through SSO and just-in-time account provisioning</a:t>
            </a:r>
          </a:p>
          <a:p>
            <a:r>
              <a:rPr lang="en-US" dirty="0" smtClean="0"/>
              <a:t>Reduced </a:t>
            </a:r>
            <a:r>
              <a:rPr lang="en-US" dirty="0"/>
              <a:t>cost and time to incorporate authentication and authorization</a:t>
            </a:r>
          </a:p>
          <a:p>
            <a:r>
              <a:rPr lang="en-US" dirty="0" smtClean="0"/>
              <a:t>Elimination </a:t>
            </a:r>
            <a:r>
              <a:rPr lang="en-US" dirty="0"/>
              <a:t>of non-scalable proprietary SSO applications</a:t>
            </a:r>
          </a:p>
        </p:txBody>
      </p:sp>
    </p:spTree>
    <p:extLst>
      <p:ext uri="{BB962C8B-B14F-4D97-AF65-F5344CB8AC3E}">
        <p14:creationId xmlns:p14="http://schemas.microsoft.com/office/powerpoint/2010/main" val="6475643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Federated identity management (cont.)</a:t>
            </a:r>
          </a:p>
        </p:txBody>
      </p:sp>
      <p:sp>
        <p:nvSpPr>
          <p:cNvPr id="3" name="Content Placeholder 2"/>
          <p:cNvSpPr>
            <a:spLocks noGrp="1"/>
          </p:cNvSpPr>
          <p:nvPr>
            <p:ph idx="1"/>
          </p:nvPr>
        </p:nvSpPr>
        <p:spPr/>
        <p:txBody>
          <a:bodyPr/>
          <a:lstStyle/>
          <a:p>
            <a:r>
              <a:rPr lang="en-US" dirty="0"/>
              <a:t>The challenge with federated identity management is to integrate </a:t>
            </a:r>
            <a:r>
              <a:rPr lang="en-US" dirty="0" smtClean="0"/>
              <a:t>multiple technologies</a:t>
            </a:r>
            <a:r>
              <a:rPr lang="en-US" dirty="0"/>
              <a:t>, standards, and services to provide a secure, user-friendly utility. </a:t>
            </a:r>
            <a:r>
              <a:rPr lang="en-US" dirty="0" smtClean="0"/>
              <a:t>The key</a:t>
            </a:r>
            <a:r>
              <a:rPr lang="en-US" dirty="0"/>
              <a:t>, as in most areas of security and networking, is the reliance on a few </a:t>
            </a:r>
            <a:r>
              <a:rPr lang="en-US" dirty="0" smtClean="0"/>
              <a:t>mature standards </a:t>
            </a:r>
            <a:r>
              <a:rPr lang="en-US" dirty="0"/>
              <a:t>widely accepted by industry. Federated identity management seems </a:t>
            </a:r>
            <a:r>
              <a:rPr lang="en-US" dirty="0" smtClean="0"/>
              <a:t>to have </a:t>
            </a:r>
            <a:r>
              <a:rPr lang="en-US" dirty="0"/>
              <a:t>reached this level of maturity.</a:t>
            </a:r>
          </a:p>
        </p:txBody>
      </p:sp>
    </p:spTree>
    <p:extLst>
      <p:ext uri="{BB962C8B-B14F-4D97-AF65-F5344CB8AC3E}">
        <p14:creationId xmlns:p14="http://schemas.microsoft.com/office/powerpoint/2010/main" val="42700147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616"/>
            <a:ext cx="7620000" cy="1143000"/>
          </a:xfrm>
        </p:spPr>
        <p:txBody>
          <a:bodyPr/>
          <a:lstStyle/>
          <a:p>
            <a:r>
              <a:rPr lang="en-US" dirty="0"/>
              <a:t>Federated identity management (cont.)</a:t>
            </a:r>
          </a:p>
        </p:txBody>
      </p:sp>
      <p:sp>
        <p:nvSpPr>
          <p:cNvPr id="3" name="Content Placeholder 2"/>
          <p:cNvSpPr>
            <a:spLocks noGrp="1"/>
          </p:cNvSpPr>
          <p:nvPr>
            <p:ph idx="1"/>
          </p:nvPr>
        </p:nvSpPr>
        <p:spPr/>
        <p:txBody>
          <a:bodyPr/>
          <a:lstStyle/>
          <a:p>
            <a:r>
              <a:rPr lang="en-US" dirty="0"/>
              <a:t>There are four common </a:t>
            </a:r>
            <a:r>
              <a:rPr lang="en-US" dirty="0" smtClean="0"/>
              <a:t>methods to </a:t>
            </a:r>
            <a:r>
              <a:rPr lang="en-US" dirty="0"/>
              <a:t>achieve identity federation</a:t>
            </a:r>
            <a:r>
              <a:rPr lang="en-US" dirty="0" smtClean="0"/>
              <a:t>:</a:t>
            </a:r>
          </a:p>
          <a:p>
            <a:pPr lvl="1"/>
            <a:r>
              <a:rPr lang="en-US" dirty="0" smtClean="0"/>
              <a:t>Proprietary solutions</a:t>
            </a:r>
          </a:p>
          <a:p>
            <a:pPr lvl="1"/>
            <a:r>
              <a:rPr lang="en-US" dirty="0" smtClean="0"/>
              <a:t>Open source solutions</a:t>
            </a:r>
          </a:p>
          <a:p>
            <a:pPr lvl="1"/>
            <a:r>
              <a:rPr lang="en-US" dirty="0"/>
              <a:t>contract a vendor to do </a:t>
            </a:r>
            <a:r>
              <a:rPr lang="en-US" dirty="0" smtClean="0"/>
              <a:t>it</a:t>
            </a:r>
          </a:p>
          <a:p>
            <a:pPr lvl="1"/>
            <a:r>
              <a:rPr lang="en-US" dirty="0" smtClean="0"/>
              <a:t>Implement a standards based </a:t>
            </a:r>
            <a:r>
              <a:rPr lang="en-US" dirty="0"/>
              <a:t>federated </a:t>
            </a:r>
            <a:r>
              <a:rPr lang="en-US" dirty="0" smtClean="0"/>
              <a:t>solution</a:t>
            </a:r>
          </a:p>
          <a:p>
            <a:pPr lvl="2"/>
            <a:r>
              <a:rPr lang="en-US" dirty="0" smtClean="0"/>
              <a:t>SAML</a:t>
            </a:r>
            <a:endParaRPr lang="en-US" dirty="0"/>
          </a:p>
        </p:txBody>
      </p:sp>
    </p:spTree>
    <p:extLst>
      <p:ext uri="{BB962C8B-B14F-4D97-AF65-F5344CB8AC3E}">
        <p14:creationId xmlns:p14="http://schemas.microsoft.com/office/powerpoint/2010/main" val="3002187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Problems that led to Cloud Federation:</a:t>
            </a:r>
            <a:endParaRPr lang="en-US" dirty="0"/>
          </a:p>
        </p:txBody>
      </p:sp>
      <p:sp>
        <p:nvSpPr>
          <p:cNvPr id="2" name="Content Placeholder 1"/>
          <p:cNvSpPr>
            <a:spLocks noGrp="1"/>
          </p:cNvSpPr>
          <p:nvPr>
            <p:ph idx="1"/>
          </p:nvPr>
        </p:nvSpPr>
        <p:spPr/>
        <p:txBody>
          <a:bodyPr/>
          <a:lstStyle/>
          <a:p>
            <a:r>
              <a:rPr lang="en-US" dirty="0" smtClean="0"/>
              <a:t>Decentralized cloud computing environment</a:t>
            </a:r>
          </a:p>
          <a:p>
            <a:r>
              <a:rPr lang="en-US" dirty="0" smtClean="0"/>
              <a:t>Untrusted Components</a:t>
            </a:r>
          </a:p>
          <a:p>
            <a:r>
              <a:rPr lang="en-US" dirty="0" smtClean="0"/>
              <a:t>Vendor lock-in</a:t>
            </a:r>
          </a:p>
          <a:p>
            <a:r>
              <a:rPr lang="en-US" dirty="0" smtClean="0"/>
              <a:t>No standards for storage </a:t>
            </a:r>
            <a:r>
              <a:rPr lang="en-US" dirty="0" err="1" smtClean="0"/>
              <a:t>etc</a:t>
            </a:r>
            <a:endParaRPr lang="en-US" dirty="0" smtClean="0"/>
          </a:p>
          <a:p>
            <a:r>
              <a:rPr lang="en-US" dirty="0" smtClean="0"/>
              <a:t>Different delivery models</a:t>
            </a:r>
          </a:p>
          <a:p>
            <a:r>
              <a:rPr lang="en-US" dirty="0" smtClean="0"/>
              <a:t>New services</a:t>
            </a:r>
          </a:p>
          <a:p>
            <a:r>
              <a:rPr lang="en-US" dirty="0" smtClean="0"/>
              <a:t>3 A’s</a:t>
            </a:r>
          </a:p>
          <a:p>
            <a:pPr lvl="1"/>
            <a:r>
              <a:rPr lang="en-US" dirty="0" smtClean="0"/>
              <a:t>Authentication</a:t>
            </a:r>
          </a:p>
          <a:p>
            <a:pPr lvl="1"/>
            <a:r>
              <a:rPr lang="en-US" dirty="0" smtClean="0"/>
              <a:t>Auditing/Accountability</a:t>
            </a:r>
          </a:p>
          <a:p>
            <a:pPr lvl="1"/>
            <a:r>
              <a:rPr lang="en-US" dirty="0" smtClean="0"/>
              <a:t>Authorization </a:t>
            </a:r>
            <a:endParaRPr lang="en-US" dirty="0"/>
          </a:p>
        </p:txBody>
      </p:sp>
    </p:spTree>
    <p:extLst>
      <p:ext uri="{BB962C8B-B14F-4D97-AF65-F5344CB8AC3E}">
        <p14:creationId xmlns:p14="http://schemas.microsoft.com/office/powerpoint/2010/main" val="326525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Federated Identity Operation</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71600"/>
            <a:ext cx="6629400" cy="532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1066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742950" y="1245394"/>
            <a:ext cx="7886700"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300" dirty="0"/>
              <a:t>SSO</a:t>
            </a:r>
            <a:br>
              <a:rPr lang="en-US" sz="3300" dirty="0"/>
            </a:br>
            <a:r>
              <a:rPr lang="en-US" sz="2400" dirty="0"/>
              <a:t>(Traditional vs. Federated)</a:t>
            </a:r>
            <a:r>
              <a:rPr lang="en-US" sz="3300" dirty="0"/>
              <a:t> </a:t>
            </a:r>
            <a:r>
              <a:rPr lang="en-US" sz="2400" baseline="30000" dirty="0"/>
              <a:t>(*)</a:t>
            </a:r>
          </a:p>
        </p:txBody>
      </p:sp>
      <p:sp>
        <p:nvSpPr>
          <p:cNvPr id="8" name="Title 1"/>
          <p:cNvSpPr txBox="1">
            <a:spLocks/>
          </p:cNvSpPr>
          <p:nvPr/>
        </p:nvSpPr>
        <p:spPr>
          <a:xfrm>
            <a:off x="545242" y="5518203"/>
            <a:ext cx="7886700" cy="28175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r>
              <a:rPr lang="en-US" sz="1050" dirty="0"/>
              <a:t>(*) </a:t>
            </a:r>
            <a:r>
              <a:rPr lang="en-GB" sz="1050" dirty="0"/>
              <a:t>“</a:t>
            </a:r>
            <a:r>
              <a:rPr lang="en-US" sz="1050" dirty="0"/>
              <a:t>CSC White Paper: “Identity Federation Concepts” </a:t>
            </a:r>
            <a:r>
              <a:rPr lang="en-US" sz="1050" dirty="0">
                <a:hlinkClick r:id="rId2"/>
              </a:rPr>
              <a:t>http://assets1.csc.com/cybersecurity/downloads/FIM_White_Paper_Identity_Federation_Concepts.pdf</a:t>
            </a:r>
            <a:endParaRPr lang="en-US" sz="1050" dirty="0"/>
          </a:p>
        </p:txBody>
      </p:sp>
      <p:pic>
        <p:nvPicPr>
          <p:cNvPr id="4" name="Picture 3"/>
          <p:cNvPicPr>
            <a:picLocks noChangeAspect="1"/>
          </p:cNvPicPr>
          <p:nvPr/>
        </p:nvPicPr>
        <p:blipFill>
          <a:blip r:embed="rId3"/>
          <a:stretch>
            <a:fillRect/>
          </a:stretch>
        </p:blipFill>
        <p:spPr>
          <a:xfrm>
            <a:off x="911938" y="2239566"/>
            <a:ext cx="3294632" cy="2094526"/>
          </a:xfrm>
          <a:prstGeom prst="rect">
            <a:avLst/>
          </a:prstGeom>
        </p:spPr>
      </p:pic>
      <p:pic>
        <p:nvPicPr>
          <p:cNvPr id="5" name="Picture 4"/>
          <p:cNvPicPr>
            <a:picLocks noChangeAspect="1"/>
          </p:cNvPicPr>
          <p:nvPr/>
        </p:nvPicPr>
        <p:blipFill>
          <a:blip r:embed="rId4"/>
          <a:stretch>
            <a:fillRect/>
          </a:stretch>
        </p:blipFill>
        <p:spPr>
          <a:xfrm>
            <a:off x="4985850" y="3108739"/>
            <a:ext cx="2564129" cy="2023433"/>
          </a:xfrm>
          <a:prstGeom prst="rect">
            <a:avLst/>
          </a:prstGeom>
        </p:spPr>
      </p:pic>
    </p:spTree>
    <p:extLst>
      <p:ext uri="{BB962C8B-B14F-4D97-AF65-F5344CB8AC3E}">
        <p14:creationId xmlns:p14="http://schemas.microsoft.com/office/powerpoint/2010/main" val="2187767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671" y="857251"/>
            <a:ext cx="7886700" cy="994172"/>
          </a:xfrm>
        </p:spPr>
        <p:txBody>
          <a:bodyPr/>
          <a:lstStyle/>
          <a:p>
            <a:pPr algn="ctr"/>
            <a:r>
              <a:rPr lang="en-US" dirty="0" smtClean="0"/>
              <a:t>Benefits</a:t>
            </a:r>
            <a:endParaRPr lang="en-US" dirty="0"/>
          </a:p>
        </p:txBody>
      </p:sp>
      <p:sp>
        <p:nvSpPr>
          <p:cNvPr id="3" name="Content Placeholder 2"/>
          <p:cNvSpPr>
            <a:spLocks noGrp="1"/>
          </p:cNvSpPr>
          <p:nvPr>
            <p:ph idx="1"/>
          </p:nvPr>
        </p:nvSpPr>
        <p:spPr>
          <a:xfrm>
            <a:off x="617220" y="1883569"/>
            <a:ext cx="7886700" cy="3263504"/>
          </a:xfrm>
        </p:spPr>
        <p:txBody>
          <a:bodyPr>
            <a:normAutofit/>
          </a:bodyPr>
          <a:lstStyle/>
          <a:p>
            <a:r>
              <a:rPr lang="en-US" sz="2325" dirty="0"/>
              <a:t>Single Sign-On (SSO) – a user is prompted to authenticate once and allowed access to multiple systems for which he/she is authorized. This may be internally as well as across organization domains.</a:t>
            </a:r>
          </a:p>
          <a:p>
            <a:endParaRPr lang="en-US" sz="2325" dirty="0"/>
          </a:p>
          <a:p>
            <a:r>
              <a:rPr lang="en-US" sz="2325" dirty="0"/>
              <a:t>Cost Reduction</a:t>
            </a:r>
          </a:p>
          <a:p>
            <a:pPr marL="0" indent="0">
              <a:buNone/>
            </a:pPr>
            <a:endParaRPr lang="en-US" sz="2325" dirty="0"/>
          </a:p>
          <a:p>
            <a:r>
              <a:rPr lang="en-US" sz="2325" dirty="0"/>
              <a:t> Effective use of resources</a:t>
            </a:r>
          </a:p>
          <a:p>
            <a:endParaRPr lang="en-US" sz="2325" dirty="0"/>
          </a:p>
          <a:p>
            <a:pPr marL="0" indent="0">
              <a:buNone/>
            </a:pPr>
            <a:endParaRPr lang="en-US" sz="1650" dirty="0"/>
          </a:p>
        </p:txBody>
      </p:sp>
      <p:sp>
        <p:nvSpPr>
          <p:cNvPr id="6" name="TextBox 5"/>
          <p:cNvSpPr txBox="1"/>
          <p:nvPr/>
        </p:nvSpPr>
        <p:spPr>
          <a:xfrm>
            <a:off x="96042" y="5241682"/>
            <a:ext cx="9086077" cy="300082"/>
          </a:xfrm>
          <a:prstGeom prst="rect">
            <a:avLst/>
          </a:prstGeom>
          <a:noFill/>
        </p:spPr>
        <p:txBody>
          <a:bodyPr wrap="none" rtlCol="0">
            <a:spAutoFit/>
          </a:bodyPr>
          <a:lstStyle/>
          <a:p>
            <a:r>
              <a:rPr lang="en-US" sz="1350" dirty="0"/>
              <a:t>(*)S. Landau and T. Moore, “Economic tussles in federated identity management,” </a:t>
            </a:r>
            <a:r>
              <a:rPr lang="en-US" sz="1350" i="1" dirty="0"/>
              <a:t>First Monday</a:t>
            </a:r>
            <a:r>
              <a:rPr lang="en-US" sz="1350" dirty="0"/>
              <a:t>, vol. 17, no. 10, pp. 1–20, 2012</a:t>
            </a:r>
          </a:p>
        </p:txBody>
      </p:sp>
    </p:spTree>
    <p:extLst>
      <p:ext uri="{BB962C8B-B14F-4D97-AF65-F5344CB8AC3E}">
        <p14:creationId xmlns:p14="http://schemas.microsoft.com/office/powerpoint/2010/main" val="28969959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982504"/>
            <a:ext cx="7886700" cy="800576"/>
          </a:xfrm>
        </p:spPr>
        <p:txBody>
          <a:bodyPr/>
          <a:lstStyle/>
          <a:p>
            <a:pPr algn="ctr"/>
            <a:r>
              <a:rPr lang="en-US" dirty="0" smtClean="0"/>
              <a:t>Risks</a:t>
            </a:r>
            <a:endParaRPr lang="en-US" dirty="0"/>
          </a:p>
        </p:txBody>
      </p:sp>
      <p:sp>
        <p:nvSpPr>
          <p:cNvPr id="3" name="Content Placeholder 2"/>
          <p:cNvSpPr>
            <a:spLocks noGrp="1"/>
          </p:cNvSpPr>
          <p:nvPr>
            <p:ph idx="1"/>
          </p:nvPr>
        </p:nvSpPr>
        <p:spPr>
          <a:xfrm>
            <a:off x="594360" y="1654969"/>
            <a:ext cx="7886700" cy="3535995"/>
          </a:xfrm>
        </p:spPr>
        <p:txBody>
          <a:bodyPr>
            <a:normAutofit fontScale="92500" lnSpcReduction="20000"/>
          </a:bodyPr>
          <a:lstStyle/>
          <a:p>
            <a:r>
              <a:rPr lang="en-US" dirty="0" smtClean="0"/>
              <a:t>Trust (*)</a:t>
            </a:r>
          </a:p>
          <a:p>
            <a:pPr lvl="1">
              <a:buFont typeface="Calibri" panose="020F0502020204030204" pitchFamily="34" charset="0"/>
              <a:buChar char="₋"/>
            </a:pPr>
            <a:r>
              <a:rPr lang="en-US" dirty="0"/>
              <a:t>t</a:t>
            </a:r>
            <a:r>
              <a:rPr lang="en-US" dirty="0" smtClean="0"/>
              <a:t>rustworthiness of the user</a:t>
            </a:r>
          </a:p>
          <a:p>
            <a:pPr lvl="1">
              <a:buFont typeface="Calibri" panose="020F0502020204030204" pitchFamily="34" charset="0"/>
              <a:buChar char="₋"/>
            </a:pPr>
            <a:r>
              <a:rPr lang="en-US" dirty="0"/>
              <a:t>s</a:t>
            </a:r>
            <a:r>
              <a:rPr lang="en-US" dirty="0" smtClean="0"/>
              <a:t>ervice provider and identity provider’s inability to prevent Man in the middle attacks which lead to theft of user’s identity </a:t>
            </a:r>
          </a:p>
          <a:p>
            <a:pPr lvl="1">
              <a:buFont typeface="Calibri" panose="020F0502020204030204" pitchFamily="34" charset="0"/>
              <a:buChar char="₋"/>
            </a:pPr>
            <a:r>
              <a:rPr lang="en-US" dirty="0"/>
              <a:t>t</a:t>
            </a:r>
            <a:r>
              <a:rPr lang="en-US" dirty="0" smtClean="0"/>
              <a:t>rustworthiness of the IDPs and SPs </a:t>
            </a:r>
          </a:p>
          <a:p>
            <a:pPr lvl="1"/>
            <a:endParaRPr lang="en-US" dirty="0" smtClean="0"/>
          </a:p>
          <a:p>
            <a:r>
              <a:rPr lang="en-US" dirty="0" smtClean="0"/>
              <a:t>Security (*)</a:t>
            </a:r>
          </a:p>
          <a:p>
            <a:pPr lvl="1">
              <a:buFont typeface="Calibri" panose="020F0502020204030204" pitchFamily="34" charset="0"/>
              <a:buChar char="₋"/>
            </a:pPr>
            <a:r>
              <a:rPr lang="en-US" dirty="0" smtClean="0"/>
              <a:t> logic flaws from browser relayed messages (browser)</a:t>
            </a:r>
          </a:p>
          <a:p>
            <a:pPr lvl="1">
              <a:buFont typeface="Calibri" panose="020F0502020204030204" pitchFamily="34" charset="0"/>
              <a:buChar char="₋"/>
            </a:pPr>
            <a:r>
              <a:rPr lang="en-US" dirty="0"/>
              <a:t> </a:t>
            </a:r>
            <a:r>
              <a:rPr lang="en-US" dirty="0" smtClean="0"/>
              <a:t>insecure channel (network)</a:t>
            </a:r>
          </a:p>
          <a:p>
            <a:endParaRPr lang="en-US" dirty="0" smtClean="0"/>
          </a:p>
          <a:p>
            <a:r>
              <a:rPr lang="en-US" dirty="0" smtClean="0"/>
              <a:t>Liability(**)</a:t>
            </a:r>
          </a:p>
          <a:p>
            <a:pPr lvl="1">
              <a:buFont typeface="Calibri" panose="020F0502020204030204" pitchFamily="34" charset="0"/>
              <a:buChar char="₋"/>
            </a:pPr>
            <a:r>
              <a:rPr lang="en-US" dirty="0"/>
              <a:t>Who is responsible when something goes wrong? </a:t>
            </a:r>
          </a:p>
        </p:txBody>
      </p:sp>
      <p:sp>
        <p:nvSpPr>
          <p:cNvPr id="5" name="TextBox 4"/>
          <p:cNvSpPr txBox="1"/>
          <p:nvPr/>
        </p:nvSpPr>
        <p:spPr>
          <a:xfrm>
            <a:off x="125731" y="5288406"/>
            <a:ext cx="9211111" cy="715581"/>
          </a:xfrm>
          <a:prstGeom prst="rect">
            <a:avLst/>
          </a:prstGeom>
          <a:noFill/>
        </p:spPr>
        <p:txBody>
          <a:bodyPr wrap="none" rtlCol="0">
            <a:spAutoFit/>
          </a:bodyPr>
          <a:lstStyle/>
          <a:p>
            <a:r>
              <a:rPr lang="en-US" sz="1350" dirty="0"/>
              <a:t>(*) E. </a:t>
            </a:r>
            <a:r>
              <a:rPr lang="en-US" sz="1350" dirty="0" err="1"/>
              <a:t>Ghazizadeh</a:t>
            </a:r>
            <a:r>
              <a:rPr lang="en-US" sz="1350" dirty="0"/>
              <a:t>, M. </a:t>
            </a:r>
            <a:r>
              <a:rPr lang="en-US" sz="1350" dirty="0" err="1"/>
              <a:t>Zamani</a:t>
            </a:r>
            <a:r>
              <a:rPr lang="en-US" sz="1350" dirty="0"/>
              <a:t>, A. </a:t>
            </a:r>
            <a:r>
              <a:rPr lang="en-US" sz="1350" dirty="0" err="1"/>
              <a:t>Pashang</a:t>
            </a:r>
            <a:r>
              <a:rPr lang="en-US" sz="1350" dirty="0"/>
              <a:t> and J. A. </a:t>
            </a:r>
            <a:r>
              <a:rPr lang="en-US" sz="1350" dirty="0" err="1"/>
              <a:t>Manan</a:t>
            </a:r>
            <a:r>
              <a:rPr lang="en-US" sz="1350" dirty="0"/>
              <a:t>, “A survey on security issues of federated identity in the cloud </a:t>
            </a:r>
          </a:p>
          <a:p>
            <a:r>
              <a:rPr lang="en-US" sz="1350" dirty="0"/>
              <a:t>     computing,  2012 IEEE, pp. 562–565, 2012</a:t>
            </a:r>
          </a:p>
          <a:p>
            <a:r>
              <a:rPr lang="en-US" sz="1350" dirty="0"/>
              <a:t>(**) S. Landau and T. Moore, “Economic tussles in federated identity management,” </a:t>
            </a:r>
            <a:r>
              <a:rPr lang="en-US" sz="1350" i="1" dirty="0"/>
              <a:t>First Monday</a:t>
            </a:r>
            <a:r>
              <a:rPr lang="en-US" sz="1350" dirty="0"/>
              <a:t>, vol. 17, no. 10, pp. 1–20, 2012</a:t>
            </a:r>
          </a:p>
        </p:txBody>
      </p:sp>
    </p:spTree>
    <p:extLst>
      <p:ext uri="{BB962C8B-B14F-4D97-AF65-F5344CB8AC3E}">
        <p14:creationId xmlns:p14="http://schemas.microsoft.com/office/powerpoint/2010/main" val="31611673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SAML (</a:t>
            </a:r>
            <a:r>
              <a:rPr lang="en-US" dirty="0"/>
              <a:t>Security Assertion Markup </a:t>
            </a:r>
            <a:r>
              <a:rPr lang="en-US" dirty="0" smtClean="0"/>
              <a:t>Language)</a:t>
            </a:r>
            <a:endParaRPr lang="en-US" dirty="0"/>
          </a:p>
        </p:txBody>
      </p:sp>
      <p:sp>
        <p:nvSpPr>
          <p:cNvPr id="3" name="Content Placeholder 2"/>
          <p:cNvSpPr>
            <a:spLocks noGrp="1"/>
          </p:cNvSpPr>
          <p:nvPr>
            <p:ph idx="1"/>
          </p:nvPr>
        </p:nvSpPr>
        <p:spPr/>
        <p:txBody>
          <a:bodyPr/>
          <a:lstStyle/>
          <a:p>
            <a:r>
              <a:rPr lang="en-US" dirty="0"/>
              <a:t>The Security Assertion Markup Language (SAML) standard defines how providers can offer both authentication and authorization services.</a:t>
            </a:r>
          </a:p>
          <a:p>
            <a:r>
              <a:rPr lang="en-US" b="1" i="1" dirty="0"/>
              <a:t>Authentication: </a:t>
            </a:r>
            <a:r>
              <a:rPr lang="en-US" dirty="0"/>
              <a:t>Determining that the users are who they claim to be</a:t>
            </a:r>
          </a:p>
          <a:p>
            <a:r>
              <a:rPr lang="en-US" b="1" i="1" dirty="0"/>
              <a:t>Authorization</a:t>
            </a:r>
            <a:r>
              <a:rPr lang="en-US" b="1" dirty="0"/>
              <a:t>: </a:t>
            </a:r>
            <a:r>
              <a:rPr lang="en-US" dirty="0"/>
              <a:t>Determining if users have the right to access certain systems or content  </a:t>
            </a:r>
          </a:p>
          <a:p>
            <a:r>
              <a:rPr lang="en-US" dirty="0" smtClean="0"/>
              <a:t>SAML provider (service provider, identity provider)</a:t>
            </a:r>
          </a:p>
          <a:p>
            <a:r>
              <a:rPr lang="en-US" dirty="0" smtClean="0"/>
              <a:t>SAML assertion</a:t>
            </a:r>
          </a:p>
        </p:txBody>
      </p:sp>
    </p:spTree>
    <p:extLst>
      <p:ext uri="{BB962C8B-B14F-4D97-AF65-F5344CB8AC3E}">
        <p14:creationId xmlns:p14="http://schemas.microsoft.com/office/powerpoint/2010/main" val="39243798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SAML authentication sequence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524001"/>
            <a:ext cx="7391400" cy="4772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14066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SAML examples</a:t>
            </a:r>
            <a:endParaRPr lang="en-GB" dirty="0"/>
          </a:p>
        </p:txBody>
      </p:sp>
      <p:sp>
        <p:nvSpPr>
          <p:cNvPr id="3" name="Content Placeholder 2"/>
          <p:cNvSpPr>
            <a:spLocks noGrp="1"/>
          </p:cNvSpPr>
          <p:nvPr>
            <p:ph idx="1"/>
          </p:nvPr>
        </p:nvSpPr>
        <p:spPr/>
        <p:txBody>
          <a:bodyPr/>
          <a:lstStyle/>
          <a:p>
            <a:r>
              <a:rPr lang="en-GB" dirty="0">
                <a:hlinkClick r:id="rId2"/>
              </a:rPr>
              <a:t>https://developer.salesforce.com/docs/atlas.en-us.sso.meta/sso/sso_saml_assertion_examples.htm</a:t>
            </a:r>
            <a:endParaRPr lang="en-GB" dirty="0"/>
          </a:p>
        </p:txBody>
      </p:sp>
    </p:spTree>
    <p:extLst>
      <p:ext uri="{BB962C8B-B14F-4D97-AF65-F5344CB8AC3E}">
        <p14:creationId xmlns:p14="http://schemas.microsoft.com/office/powerpoint/2010/main" val="16687220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Compliance-as-a-Service (</a:t>
            </a:r>
            <a:r>
              <a:rPr lang="en-US" b="1" dirty="0" err="1"/>
              <a:t>CaaS</a:t>
            </a:r>
            <a:r>
              <a:rPr lang="en-US" b="1" dirty="0"/>
              <a:t>)</a:t>
            </a:r>
            <a:endParaRPr lang="en-US" dirty="0"/>
          </a:p>
        </p:txBody>
      </p:sp>
      <p:sp>
        <p:nvSpPr>
          <p:cNvPr id="3" name="Content Placeholder 2"/>
          <p:cNvSpPr>
            <a:spLocks noGrp="1"/>
          </p:cNvSpPr>
          <p:nvPr>
            <p:ph idx="1"/>
          </p:nvPr>
        </p:nvSpPr>
        <p:spPr/>
        <p:txBody>
          <a:bodyPr>
            <a:normAutofit/>
          </a:bodyPr>
          <a:lstStyle/>
          <a:p>
            <a:r>
              <a:rPr lang="en-US" dirty="0"/>
              <a:t>Managed services providers historically have faced contractual </a:t>
            </a:r>
            <a:r>
              <a:rPr lang="en-US" dirty="0" smtClean="0"/>
              <a:t>difficulties with </a:t>
            </a:r>
            <a:r>
              <a:rPr lang="en-US" dirty="0"/>
              <a:t>their customers in negotiating information assurance </a:t>
            </a:r>
            <a:r>
              <a:rPr lang="en-US" dirty="0" smtClean="0"/>
              <a:t>requirements, particularly </a:t>
            </a:r>
            <a:r>
              <a:rPr lang="en-US" dirty="0"/>
              <a:t>regarding regulatory compliance verification</a:t>
            </a:r>
            <a:r>
              <a:rPr lang="en-US" dirty="0" smtClean="0"/>
              <a:t>.</a:t>
            </a:r>
          </a:p>
          <a:p>
            <a:r>
              <a:rPr lang="en-US" dirty="0" smtClean="0"/>
              <a:t>Cloud </a:t>
            </a:r>
            <a:r>
              <a:rPr lang="en-US" dirty="0"/>
              <a:t>compliance is the general principle that cloud-delivered systems must be compliant with standards that the cloud customers face. This is a very important issue with new cloud computing services, and it is something that lots of IT professionals look at very closely</a:t>
            </a:r>
            <a:r>
              <a:rPr lang="en-US" dirty="0" smtClean="0"/>
              <a:t>.</a:t>
            </a:r>
          </a:p>
          <a:p>
            <a:pPr marL="114300" indent="0">
              <a:buNone/>
            </a:pPr>
            <a:endParaRPr lang="en-US" dirty="0" smtClean="0"/>
          </a:p>
          <a:p>
            <a:r>
              <a:rPr lang="en-US" b="1" dirty="0"/>
              <a:t>Cost-effective </a:t>
            </a:r>
            <a:r>
              <a:rPr lang="en-US" b="1" dirty="0" err="1"/>
              <a:t>multiregulation</a:t>
            </a:r>
            <a:r>
              <a:rPr lang="en-US" b="1" dirty="0"/>
              <a:t> compliance </a:t>
            </a:r>
            <a:r>
              <a:rPr lang="en-US" b="1" dirty="0" smtClean="0"/>
              <a:t>verification</a:t>
            </a:r>
          </a:p>
          <a:p>
            <a:r>
              <a:rPr lang="en-US" b="1" dirty="0" smtClean="0"/>
              <a:t>Read 5.3.11 from book</a:t>
            </a:r>
          </a:p>
          <a:p>
            <a:endParaRPr lang="en-US" b="1" dirty="0"/>
          </a:p>
          <a:p>
            <a:endParaRPr lang="en-US" b="1" dirty="0" smtClean="0"/>
          </a:p>
          <a:p>
            <a:endParaRPr lang="en-US" b="1" dirty="0"/>
          </a:p>
          <a:p>
            <a:endParaRPr lang="en-US" b="1" dirty="0"/>
          </a:p>
          <a:p>
            <a:endParaRPr lang="en-US" dirty="0"/>
          </a:p>
        </p:txBody>
      </p:sp>
    </p:spTree>
    <p:extLst>
      <p:ext uri="{BB962C8B-B14F-4D97-AF65-F5344CB8AC3E}">
        <p14:creationId xmlns:p14="http://schemas.microsoft.com/office/powerpoint/2010/main" val="36773738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Configurable</a:t>
            </a:r>
          </a:p>
          <a:p>
            <a:r>
              <a:rPr lang="en-US" b="1" dirty="0"/>
              <a:t>Automatic Updates</a:t>
            </a:r>
          </a:p>
          <a:p>
            <a:r>
              <a:rPr lang="en-US" b="1" dirty="0"/>
              <a:t>Continuous audit</a:t>
            </a:r>
          </a:p>
          <a:p>
            <a:r>
              <a:rPr lang="en-US" b="1" dirty="0"/>
              <a:t>Threat intelligence</a:t>
            </a:r>
          </a:p>
          <a:p>
            <a:r>
              <a:rPr lang="en-US" b="1" dirty="0"/>
              <a:t>Simplifies the Process</a:t>
            </a:r>
          </a:p>
          <a:p>
            <a:endParaRPr lang="en-US" dirty="0"/>
          </a:p>
          <a:p>
            <a:endParaRPr lang="en-US" dirty="0"/>
          </a:p>
        </p:txBody>
      </p:sp>
    </p:spTree>
    <p:extLst>
      <p:ext uri="{BB962C8B-B14F-4D97-AF65-F5344CB8AC3E}">
        <p14:creationId xmlns:p14="http://schemas.microsoft.com/office/powerpoint/2010/main" val="4262071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Privacy (5.4)</a:t>
            </a:r>
            <a:endParaRPr lang="en-US" dirty="0"/>
          </a:p>
        </p:txBody>
      </p:sp>
      <p:sp>
        <p:nvSpPr>
          <p:cNvPr id="3" name="Content Placeholder 2"/>
          <p:cNvSpPr>
            <a:spLocks noGrp="1"/>
          </p:cNvSpPr>
          <p:nvPr>
            <p:ph idx="1"/>
          </p:nvPr>
        </p:nvSpPr>
        <p:spPr/>
        <p:txBody>
          <a:bodyPr/>
          <a:lstStyle/>
          <a:p>
            <a:r>
              <a:rPr lang="en-US" b="1" dirty="0" smtClean="0"/>
              <a:t>Collection</a:t>
            </a:r>
          </a:p>
          <a:p>
            <a:r>
              <a:rPr lang="en-US" b="1" dirty="0" smtClean="0"/>
              <a:t>Notice</a:t>
            </a:r>
          </a:p>
          <a:p>
            <a:r>
              <a:rPr lang="en-US" b="1" dirty="0"/>
              <a:t>Choice and </a:t>
            </a:r>
            <a:r>
              <a:rPr lang="en-US" b="1" dirty="0" smtClean="0"/>
              <a:t>consent</a:t>
            </a:r>
          </a:p>
          <a:p>
            <a:r>
              <a:rPr lang="en-US" b="1" dirty="0" smtClean="0"/>
              <a:t>Use</a:t>
            </a:r>
          </a:p>
          <a:p>
            <a:r>
              <a:rPr lang="en-US" b="1" dirty="0" smtClean="0"/>
              <a:t>Security</a:t>
            </a:r>
          </a:p>
          <a:p>
            <a:r>
              <a:rPr lang="en-US" b="1" dirty="0" smtClean="0"/>
              <a:t>Access</a:t>
            </a:r>
          </a:p>
          <a:p>
            <a:r>
              <a:rPr lang="en-US" b="1" dirty="0" smtClean="0"/>
              <a:t>Retention</a:t>
            </a:r>
          </a:p>
          <a:p>
            <a:r>
              <a:rPr lang="en-US" b="1" dirty="0"/>
              <a:t>Disposal</a:t>
            </a:r>
            <a:endParaRPr lang="en-US" dirty="0"/>
          </a:p>
        </p:txBody>
      </p:sp>
    </p:spTree>
    <p:extLst>
      <p:ext uri="{BB962C8B-B14F-4D97-AF65-F5344CB8AC3E}">
        <p14:creationId xmlns:p14="http://schemas.microsoft.com/office/powerpoint/2010/main" val="3784498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Inter-Clouds</a:t>
            </a:r>
            <a:endParaRPr lang="en-GB" dirty="0"/>
          </a:p>
        </p:txBody>
      </p:sp>
      <p:sp>
        <p:nvSpPr>
          <p:cNvPr id="3" name="Content Placeholder 2"/>
          <p:cNvSpPr>
            <a:spLocks noGrp="1"/>
          </p:cNvSpPr>
          <p:nvPr>
            <p:ph idx="1"/>
          </p:nvPr>
        </p:nvSpPr>
        <p:spPr/>
        <p:txBody>
          <a:bodyPr/>
          <a:lstStyle/>
          <a:p>
            <a:r>
              <a:rPr lang="en-GB" dirty="0"/>
              <a:t>The Inter-Cloud is an interconnected global "cloud of clouds" and an extension of the Internet "network of networks" on which it is </a:t>
            </a:r>
            <a:r>
              <a:rPr lang="en-GB" dirty="0" smtClean="0"/>
              <a:t>based. </a:t>
            </a:r>
            <a:r>
              <a:rPr lang="en-GB" dirty="0"/>
              <a:t>Inter-Cloud computing is interconnecting multiple cloud providers’ infrastructures. The main focus is on direct interoperability between public cloud service </a:t>
            </a:r>
            <a:r>
              <a:rPr lang="en-GB" dirty="0" smtClean="0"/>
              <a:t>providers. To </a:t>
            </a:r>
            <a:r>
              <a:rPr lang="en-GB" dirty="0"/>
              <a:t>provide cloud services as utility successfully, interconnected clouds are required and interoperability and portability are important factors in </a:t>
            </a:r>
            <a:r>
              <a:rPr lang="en-GB" dirty="0" smtClean="0"/>
              <a:t>Inter-Cloud.</a:t>
            </a:r>
            <a:endParaRPr lang="en-GB" dirty="0"/>
          </a:p>
        </p:txBody>
      </p:sp>
    </p:spTree>
    <p:extLst>
      <p:ext uri="{BB962C8B-B14F-4D97-AF65-F5344CB8AC3E}">
        <p14:creationId xmlns:p14="http://schemas.microsoft.com/office/powerpoint/2010/main" val="21762167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9750" y="304800"/>
            <a:ext cx="8299450" cy="768350"/>
          </a:xfrm>
        </p:spPr>
        <p:txBody>
          <a:bodyPr/>
          <a:lstStyle/>
          <a:p>
            <a:r>
              <a:rPr lang="en-US" sz="3600" dirty="0">
                <a:ea typeface="ＭＳ Ｐゴシック" pitchFamily="34" charset="-128"/>
              </a:rPr>
              <a:t>Examples of U.S. Regulations</a:t>
            </a:r>
            <a:endParaRPr lang="en-US" sz="3600" dirty="0" smtClean="0">
              <a:ea typeface="ＭＳ Ｐゴシック" pitchFamily="34" charset="-128"/>
            </a:endParaRPr>
          </a:p>
        </p:txBody>
      </p:sp>
      <p:graphicFrame>
        <p:nvGraphicFramePr>
          <p:cNvPr id="6" name="Table 5"/>
          <p:cNvGraphicFramePr>
            <a:graphicFrameLocks noGrp="1"/>
          </p:cNvGraphicFramePr>
          <p:nvPr>
            <p:extLst>
              <p:ext uri="{D42A27DB-BD31-4B8C-83A1-F6EECF244321}">
                <p14:modId xmlns:p14="http://schemas.microsoft.com/office/powerpoint/2010/main" val="2470049153"/>
              </p:ext>
            </p:extLst>
          </p:nvPr>
        </p:nvGraphicFramePr>
        <p:xfrm>
          <a:off x="539749" y="1119238"/>
          <a:ext cx="8083389" cy="4766227"/>
        </p:xfrm>
        <a:graphic>
          <a:graphicData uri="http://schemas.openxmlformats.org/drawingml/2006/table">
            <a:tbl>
              <a:tblPr firstRow="1" bandRow="1">
                <a:tableStyleId>{5C22544A-7EE6-4342-B048-85BDC9FD1C3A}</a:tableStyleId>
              </a:tblPr>
              <a:tblGrid>
                <a:gridCol w="2596990">
                  <a:extLst>
                    <a:ext uri="{9D8B030D-6E8A-4147-A177-3AD203B41FA5}">
                      <a16:colId xmlns:a16="http://schemas.microsoft.com/office/drawing/2014/main" val="20000"/>
                    </a:ext>
                  </a:extLst>
                </a:gridCol>
                <a:gridCol w="2777924">
                  <a:extLst>
                    <a:ext uri="{9D8B030D-6E8A-4147-A177-3AD203B41FA5}">
                      <a16:colId xmlns:a16="http://schemas.microsoft.com/office/drawing/2014/main" val="20001"/>
                    </a:ext>
                  </a:extLst>
                </a:gridCol>
                <a:gridCol w="2708475">
                  <a:extLst>
                    <a:ext uri="{9D8B030D-6E8A-4147-A177-3AD203B41FA5}">
                      <a16:colId xmlns:a16="http://schemas.microsoft.com/office/drawing/2014/main" val="20002"/>
                    </a:ext>
                  </a:extLst>
                </a:gridCol>
              </a:tblGrid>
              <a:tr h="559987">
                <a:tc>
                  <a:txBody>
                    <a:bodyPr/>
                    <a:lstStyle/>
                    <a:p>
                      <a:r>
                        <a:rPr lang="en-US" sz="2400" dirty="0" smtClean="0"/>
                        <a:t>Regulation</a:t>
                      </a:r>
                      <a:endParaRPr lang="en-US" sz="2400" dirty="0"/>
                    </a:p>
                  </a:txBody>
                  <a:tcPr/>
                </a:tc>
                <a:tc>
                  <a:txBody>
                    <a:bodyPr/>
                    <a:lstStyle/>
                    <a:p>
                      <a:r>
                        <a:rPr lang="en-US" sz="2400" dirty="0" smtClean="0"/>
                        <a:t>Applies to</a:t>
                      </a:r>
                      <a:endParaRPr lang="en-US" sz="2400" dirty="0"/>
                    </a:p>
                  </a:txBody>
                  <a:tcPr/>
                </a:tc>
                <a:tc>
                  <a:txBody>
                    <a:bodyPr/>
                    <a:lstStyle/>
                    <a:p>
                      <a:r>
                        <a:rPr lang="en-US" sz="2400" dirty="0" smtClean="0"/>
                        <a:t>Regulates</a:t>
                      </a:r>
                      <a:endParaRPr lang="en-US" sz="2400" dirty="0"/>
                    </a:p>
                  </a:txBody>
                  <a:tcPr/>
                </a:tc>
                <a:extLst>
                  <a:ext uri="{0D108BD9-81ED-4DB2-BD59-A6C34878D82A}">
                    <a16:rowId xmlns:a16="http://schemas.microsoft.com/office/drawing/2014/main" val="10000"/>
                  </a:ext>
                </a:extLst>
              </a:tr>
              <a:tr h="1514040">
                <a:tc>
                  <a:txBody>
                    <a:bodyPr/>
                    <a:lstStyle/>
                    <a:p>
                      <a:r>
                        <a:rPr lang="en-US" sz="2400" dirty="0" smtClean="0">
                          <a:ea typeface="ＭＳ Ｐゴシック" pitchFamily="34" charset="-128"/>
                        </a:rPr>
                        <a:t>Federal Information Security Management Act (FISMA)</a:t>
                      </a:r>
                    </a:p>
                  </a:txBody>
                  <a:tcPr/>
                </a:tc>
                <a:tc>
                  <a:txBody>
                    <a:bodyPr/>
                    <a:lstStyle/>
                    <a:p>
                      <a:pPr marL="342900" indent="-342900">
                        <a:buFont typeface="Wingdings" pitchFamily="2" charset="2"/>
                        <a:buChar char="§"/>
                      </a:pPr>
                      <a:r>
                        <a:rPr lang="en-US" sz="2400" dirty="0" smtClean="0"/>
                        <a:t>Federal government</a:t>
                      </a:r>
                    </a:p>
                    <a:p>
                      <a:pPr marL="342900" indent="-342900">
                        <a:buFont typeface="Wingdings" pitchFamily="2" charset="2"/>
                        <a:buChar char="§"/>
                      </a:pPr>
                      <a:r>
                        <a:rPr lang="en-US" sz="2400" dirty="0" smtClean="0"/>
                        <a:t>Other organizations that process government data</a:t>
                      </a:r>
                    </a:p>
                  </a:txBody>
                  <a:tcPr/>
                </a:tc>
                <a:tc>
                  <a:txBody>
                    <a:bodyPr/>
                    <a:lstStyle/>
                    <a:p>
                      <a:r>
                        <a:rPr lang="en-US" sz="2400" dirty="0" smtClean="0"/>
                        <a:t>Information security for government agencies</a:t>
                      </a:r>
                      <a:endParaRPr lang="en-US" sz="2400" dirty="0"/>
                    </a:p>
                  </a:txBody>
                  <a:tcPr/>
                </a:tc>
                <a:extLst>
                  <a:ext uri="{0D108BD9-81ED-4DB2-BD59-A6C34878D82A}">
                    <a16:rowId xmlns:a16="http://schemas.microsoft.com/office/drawing/2014/main" val="10001"/>
                  </a:ext>
                </a:extLst>
              </a:tr>
              <a:tr h="1514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ea typeface="ＭＳ Ｐゴシック" pitchFamily="34" charset="-128"/>
                        </a:rPr>
                        <a:t>Health Insurance Portability and Accountability Act (HIPAA)</a:t>
                      </a:r>
                      <a:endParaRPr lang="en-US" sz="2400" dirty="0"/>
                    </a:p>
                  </a:txBody>
                  <a:tcPr/>
                </a:tc>
                <a:tc>
                  <a:txBody>
                    <a:bodyPr/>
                    <a:lstStyle/>
                    <a:p>
                      <a:pPr marL="342900" indent="-342900">
                        <a:buFont typeface="Wingdings" pitchFamily="2" charset="2"/>
                        <a:buChar char="§"/>
                      </a:pPr>
                      <a:r>
                        <a:rPr lang="en-US" sz="2400" dirty="0" smtClean="0"/>
                        <a:t>Health care providers</a:t>
                      </a:r>
                    </a:p>
                    <a:p>
                      <a:pPr marL="342900" indent="-342900">
                        <a:buFont typeface="Wingdings" pitchFamily="2" charset="2"/>
                        <a:buChar char="§"/>
                      </a:pPr>
                      <a:r>
                        <a:rPr lang="en-US" sz="2400" dirty="0" smtClean="0"/>
                        <a:t>Health plans</a:t>
                      </a:r>
                    </a:p>
                    <a:p>
                      <a:pPr marL="342900" indent="-342900">
                        <a:buFont typeface="Wingdings" pitchFamily="2" charset="2"/>
                        <a:buChar char="§"/>
                      </a:pPr>
                      <a:r>
                        <a:rPr lang="en-US" sz="2400" dirty="0" smtClean="0"/>
                        <a:t>Health care clearinghouses</a:t>
                      </a:r>
                    </a:p>
                  </a:txBody>
                  <a:tcPr/>
                </a:tc>
                <a:tc>
                  <a:txBody>
                    <a:bodyPr/>
                    <a:lstStyle/>
                    <a:p>
                      <a:r>
                        <a:rPr lang="en-US" sz="2400" dirty="0" smtClean="0"/>
                        <a:t>Regulates privacy of protected health information</a:t>
                      </a:r>
                    </a:p>
                    <a:p>
                      <a:endParaRPr lang="en-US" sz="2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11358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9750" y="304800"/>
            <a:ext cx="8299450" cy="768350"/>
          </a:xfrm>
        </p:spPr>
        <p:txBody>
          <a:bodyPr/>
          <a:lstStyle/>
          <a:p>
            <a:r>
              <a:rPr lang="en-US" sz="3600" dirty="0">
                <a:ea typeface="ＭＳ Ｐゴシック" pitchFamily="34" charset="-128"/>
              </a:rPr>
              <a:t>Examples of U.S. Regulations</a:t>
            </a:r>
            <a:endParaRPr lang="en-US" sz="3600" dirty="0" smtClean="0">
              <a:ea typeface="ＭＳ Ｐゴシック" pitchFamily="34" charset="-128"/>
            </a:endParaRPr>
          </a:p>
        </p:txBody>
      </p:sp>
      <p:graphicFrame>
        <p:nvGraphicFramePr>
          <p:cNvPr id="6" name="Table 5"/>
          <p:cNvGraphicFramePr>
            <a:graphicFrameLocks noGrp="1"/>
          </p:cNvGraphicFramePr>
          <p:nvPr>
            <p:extLst>
              <p:ext uri="{D42A27DB-BD31-4B8C-83A1-F6EECF244321}">
                <p14:modId xmlns:p14="http://schemas.microsoft.com/office/powerpoint/2010/main" val="702462695"/>
              </p:ext>
            </p:extLst>
          </p:nvPr>
        </p:nvGraphicFramePr>
        <p:xfrm>
          <a:off x="539749" y="1228425"/>
          <a:ext cx="8083389" cy="4311137"/>
        </p:xfrm>
        <a:graphic>
          <a:graphicData uri="http://schemas.openxmlformats.org/drawingml/2006/table">
            <a:tbl>
              <a:tblPr firstRow="1" bandRow="1">
                <a:tableStyleId>{5C22544A-7EE6-4342-B048-85BDC9FD1C3A}</a:tableStyleId>
              </a:tblPr>
              <a:tblGrid>
                <a:gridCol w="2596990">
                  <a:extLst>
                    <a:ext uri="{9D8B030D-6E8A-4147-A177-3AD203B41FA5}">
                      <a16:colId xmlns:a16="http://schemas.microsoft.com/office/drawing/2014/main" val="20000"/>
                    </a:ext>
                  </a:extLst>
                </a:gridCol>
                <a:gridCol w="2777924">
                  <a:extLst>
                    <a:ext uri="{9D8B030D-6E8A-4147-A177-3AD203B41FA5}">
                      <a16:colId xmlns:a16="http://schemas.microsoft.com/office/drawing/2014/main" val="20001"/>
                    </a:ext>
                  </a:extLst>
                </a:gridCol>
                <a:gridCol w="2708475">
                  <a:extLst>
                    <a:ext uri="{9D8B030D-6E8A-4147-A177-3AD203B41FA5}">
                      <a16:colId xmlns:a16="http://schemas.microsoft.com/office/drawing/2014/main" val="20002"/>
                    </a:ext>
                  </a:extLst>
                </a:gridCol>
              </a:tblGrid>
              <a:tr h="635871">
                <a:tc>
                  <a:txBody>
                    <a:bodyPr/>
                    <a:lstStyle/>
                    <a:p>
                      <a:r>
                        <a:rPr lang="en-US" sz="2400" dirty="0" smtClean="0"/>
                        <a:t>Regulation</a:t>
                      </a:r>
                      <a:endParaRPr lang="en-US" sz="2400" dirty="0"/>
                    </a:p>
                  </a:txBody>
                  <a:tcPr/>
                </a:tc>
                <a:tc>
                  <a:txBody>
                    <a:bodyPr/>
                    <a:lstStyle/>
                    <a:p>
                      <a:r>
                        <a:rPr lang="en-US" sz="2400" dirty="0" smtClean="0"/>
                        <a:t>Applies to</a:t>
                      </a:r>
                      <a:endParaRPr lang="en-US" sz="2400" dirty="0"/>
                    </a:p>
                  </a:txBody>
                  <a:tcPr/>
                </a:tc>
                <a:tc>
                  <a:txBody>
                    <a:bodyPr/>
                    <a:lstStyle/>
                    <a:p>
                      <a:r>
                        <a:rPr lang="en-US" sz="2400" dirty="0" smtClean="0"/>
                        <a:t>Regulates</a:t>
                      </a:r>
                      <a:endParaRPr lang="en-US" sz="2400" dirty="0"/>
                    </a:p>
                  </a:txBody>
                  <a:tcPr/>
                </a:tc>
                <a:extLst>
                  <a:ext uri="{0D108BD9-81ED-4DB2-BD59-A6C34878D82A}">
                    <a16:rowId xmlns:a16="http://schemas.microsoft.com/office/drawing/2014/main" val="10000"/>
                  </a:ext>
                </a:extLst>
              </a:tr>
              <a:tr h="20310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ea typeface="ＭＳ Ｐゴシック" pitchFamily="34" charset="-128"/>
                        </a:rPr>
                        <a:t>Gramm-Leach- Bliley Act (GLBA)</a:t>
                      </a:r>
                      <a:endParaRPr lang="en-US" sz="2400" dirty="0"/>
                    </a:p>
                  </a:txBody>
                  <a:tcPr/>
                </a:tc>
                <a:tc>
                  <a:txBody>
                    <a:bodyPr/>
                    <a:lstStyle/>
                    <a:p>
                      <a:pPr marL="342900" indent="-342900">
                        <a:buFont typeface="Wingdings" pitchFamily="2" charset="2"/>
                        <a:buChar char="§"/>
                      </a:pPr>
                      <a:r>
                        <a:rPr lang="en-US" sz="2400" dirty="0" smtClean="0"/>
                        <a:t>Banks</a:t>
                      </a:r>
                    </a:p>
                    <a:p>
                      <a:pPr marL="342900" indent="-342900">
                        <a:buFont typeface="Wingdings" pitchFamily="2" charset="2"/>
                        <a:buChar char="§"/>
                      </a:pPr>
                      <a:r>
                        <a:rPr lang="en-US" sz="2400" dirty="0" smtClean="0"/>
                        <a:t>Investment companies</a:t>
                      </a:r>
                    </a:p>
                    <a:p>
                      <a:pPr marL="342900" indent="-342900">
                        <a:buFont typeface="Wingdings" pitchFamily="2" charset="2"/>
                        <a:buChar char="§"/>
                      </a:pPr>
                      <a:r>
                        <a:rPr lang="en-US" sz="2400" dirty="0" smtClean="0"/>
                        <a:t>Other financial services</a:t>
                      </a:r>
                      <a:endParaRPr lang="en-US" sz="2400" dirty="0"/>
                    </a:p>
                  </a:txBody>
                  <a:tcPr/>
                </a:tc>
                <a:tc>
                  <a:txBody>
                    <a:bodyPr/>
                    <a:lstStyle/>
                    <a:p>
                      <a:r>
                        <a:rPr lang="en-US" sz="2400" dirty="0" smtClean="0"/>
                        <a:t>Customer</a:t>
                      </a:r>
                      <a:r>
                        <a:rPr lang="en-US" sz="2400" baseline="0" dirty="0" smtClean="0"/>
                        <a:t> data privacy</a:t>
                      </a:r>
                      <a:endParaRPr lang="en-US" sz="2400" dirty="0"/>
                    </a:p>
                  </a:txBody>
                  <a:tcPr/>
                </a:tc>
                <a:extLst>
                  <a:ext uri="{0D108BD9-81ED-4DB2-BD59-A6C34878D82A}">
                    <a16:rowId xmlns:a16="http://schemas.microsoft.com/office/drawing/2014/main" val="10001"/>
                  </a:ext>
                </a:extLst>
              </a:tr>
              <a:tr h="16441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ea typeface="ＭＳ Ｐゴシック" pitchFamily="34" charset="-128"/>
                        </a:rPr>
                        <a:t>Sarbanes-Oxley (SOX) Act</a:t>
                      </a:r>
                    </a:p>
                  </a:txBody>
                  <a:tcPr/>
                </a:tc>
                <a:tc>
                  <a:txBody>
                    <a:bodyPr/>
                    <a:lstStyle/>
                    <a:p>
                      <a:pPr marL="342900" indent="-342900">
                        <a:buFont typeface="Wingdings" pitchFamily="2" charset="2"/>
                        <a:buChar char="§"/>
                      </a:pPr>
                      <a:r>
                        <a:rPr lang="en-US" sz="2400" dirty="0" smtClean="0"/>
                        <a:t>Public corporations</a:t>
                      </a:r>
                      <a:endParaRPr lang="en-US" sz="2400" dirty="0"/>
                    </a:p>
                  </a:txBody>
                  <a:tcPr/>
                </a:tc>
                <a:tc>
                  <a:txBody>
                    <a:bodyPr/>
                    <a:lstStyle/>
                    <a:p>
                      <a:r>
                        <a:rPr lang="en-US" sz="2400" dirty="0" smtClean="0"/>
                        <a:t>Financial accuracy and</a:t>
                      </a:r>
                      <a:r>
                        <a:rPr lang="en-US" sz="2400" baseline="0" dirty="0" smtClean="0"/>
                        <a:t> public disclosure to investors</a:t>
                      </a:r>
                      <a:endParaRPr lang="en-US" sz="2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00054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for self reading</a:t>
            </a:r>
            <a:endParaRPr lang="en-US" dirty="0"/>
          </a:p>
        </p:txBody>
      </p:sp>
      <p:sp>
        <p:nvSpPr>
          <p:cNvPr id="3" name="Content Placeholder 2"/>
          <p:cNvSpPr>
            <a:spLocks noGrp="1"/>
          </p:cNvSpPr>
          <p:nvPr>
            <p:ph idx="1"/>
          </p:nvPr>
        </p:nvSpPr>
        <p:spPr/>
        <p:txBody>
          <a:bodyPr/>
          <a:lstStyle/>
          <a:p>
            <a:r>
              <a:rPr lang="en-GB" dirty="0" err="1"/>
              <a:t>Rittinghouse</a:t>
            </a:r>
            <a:r>
              <a:rPr lang="en-GB" dirty="0"/>
              <a:t> John, </a:t>
            </a:r>
            <a:r>
              <a:rPr lang="en-GB" dirty="0" err="1"/>
              <a:t>Ransome</a:t>
            </a:r>
            <a:r>
              <a:rPr lang="en-GB" dirty="0"/>
              <a:t> James Cloud Computing_ Implementation, Management, and Security (2009)</a:t>
            </a:r>
            <a:endParaRPr lang="en-US" dirty="0" smtClean="0"/>
          </a:p>
          <a:p>
            <a:r>
              <a:rPr lang="en-US" dirty="0" smtClean="0"/>
              <a:t>5.4</a:t>
            </a:r>
            <a:endParaRPr lang="en-US" dirty="0"/>
          </a:p>
        </p:txBody>
      </p:sp>
    </p:spTree>
    <p:extLst>
      <p:ext uri="{BB962C8B-B14F-4D97-AF65-F5344CB8AC3E}">
        <p14:creationId xmlns:p14="http://schemas.microsoft.com/office/powerpoint/2010/main" val="39812013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5" name="Content Placeholder 4"/>
          <p:cNvSpPr>
            <a:spLocks noGrp="1"/>
          </p:cNvSpPr>
          <p:nvPr>
            <p:ph idx="1"/>
          </p:nvPr>
        </p:nvSpPr>
        <p:spPr/>
        <p:txBody>
          <a:bodyPr/>
          <a:lstStyle/>
          <a:p>
            <a:endParaRPr lang="en-GB" dirty="0"/>
          </a:p>
        </p:txBody>
      </p:sp>
    </p:spTree>
    <p:extLst>
      <p:ext uri="{BB962C8B-B14F-4D97-AF65-F5344CB8AC3E}">
        <p14:creationId xmlns:p14="http://schemas.microsoft.com/office/powerpoint/2010/main" val="3623693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Need of inter-clouds</a:t>
            </a:r>
            <a:endParaRPr lang="en-GB" dirty="0"/>
          </a:p>
        </p:txBody>
      </p:sp>
      <p:sp>
        <p:nvSpPr>
          <p:cNvPr id="3" name="Content Placeholder 2"/>
          <p:cNvSpPr>
            <a:spLocks noGrp="1"/>
          </p:cNvSpPr>
          <p:nvPr>
            <p:ph idx="1"/>
          </p:nvPr>
        </p:nvSpPr>
        <p:spPr/>
        <p:txBody>
          <a:bodyPr/>
          <a:lstStyle/>
          <a:p>
            <a:r>
              <a:rPr lang="en-GB" dirty="0"/>
              <a:t>The limitations of cloud are that they have limited physical resources. If a cloud has exhausted all the computational and storage resources, it cannot provide service to the clients. The Inter-Cloud addresses such situations where each cloud would use the computational, storage, or any kind of resource of the infrastructures of other </a:t>
            </a:r>
            <a:r>
              <a:rPr lang="en-GB" dirty="0" smtClean="0"/>
              <a:t>clouds. </a:t>
            </a:r>
            <a:r>
              <a:rPr lang="en-GB" dirty="0"/>
              <a:t>The Inter-Cloud environment provides benefits like diverse Geographical locations, better application resilience and avoiding vendor lock-in to the cloud client. Benefits for the cloud provider are expand-on-demand and better service level agreements (SLA) to the cloud </a:t>
            </a:r>
            <a:r>
              <a:rPr lang="en-GB" dirty="0" smtClean="0"/>
              <a:t>client.</a:t>
            </a:r>
            <a:endParaRPr lang="en-GB" dirty="0"/>
          </a:p>
        </p:txBody>
      </p:sp>
    </p:spTree>
    <p:extLst>
      <p:ext uri="{BB962C8B-B14F-4D97-AF65-F5344CB8AC3E}">
        <p14:creationId xmlns:p14="http://schemas.microsoft.com/office/powerpoint/2010/main" val="3248261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Inter clouds:</a:t>
            </a:r>
            <a:endParaRPr lang="en-GB" dirty="0"/>
          </a:p>
        </p:txBody>
      </p:sp>
      <p:sp>
        <p:nvSpPr>
          <p:cNvPr id="3" name="Content Placeholder 2"/>
          <p:cNvSpPr>
            <a:spLocks noGrp="1"/>
          </p:cNvSpPr>
          <p:nvPr>
            <p:ph idx="1"/>
          </p:nvPr>
        </p:nvSpPr>
        <p:spPr/>
        <p:txBody>
          <a:bodyPr>
            <a:normAutofit/>
          </a:bodyPr>
          <a:lstStyle/>
          <a:p>
            <a:r>
              <a:rPr lang="en-GB" dirty="0"/>
              <a:t>M</a:t>
            </a:r>
            <a:r>
              <a:rPr lang="en-GB" dirty="0" smtClean="0"/>
              <a:t>ultiple </a:t>
            </a:r>
            <a:r>
              <a:rPr lang="en-GB" dirty="0"/>
              <a:t>cloud </a:t>
            </a:r>
            <a:r>
              <a:rPr lang="en-GB" dirty="0" smtClean="0"/>
              <a:t>organisations can </a:t>
            </a:r>
            <a:r>
              <a:rPr lang="en-GB" dirty="0"/>
              <a:t>be realised under a </a:t>
            </a:r>
            <a:r>
              <a:rPr lang="en-GB" b="1" i="1" dirty="0"/>
              <a:t>voluntary or independent model</a:t>
            </a:r>
            <a:r>
              <a:rPr lang="en-GB" dirty="0"/>
              <a:t>. In </a:t>
            </a:r>
            <a:r>
              <a:rPr lang="en-GB" dirty="0" smtClean="0"/>
              <a:t>the </a:t>
            </a:r>
            <a:r>
              <a:rPr lang="en-GB" b="1" dirty="0" smtClean="0"/>
              <a:t>voluntary </a:t>
            </a:r>
            <a:r>
              <a:rPr lang="en-GB" b="1" dirty="0"/>
              <a:t>model</a:t>
            </a:r>
            <a:r>
              <a:rPr lang="en-GB" dirty="0"/>
              <a:t>, clouds participating explicitly know they </a:t>
            </a:r>
            <a:r>
              <a:rPr lang="en-GB" dirty="0" smtClean="0"/>
              <a:t>are taking </a:t>
            </a:r>
            <a:r>
              <a:rPr lang="en-GB" dirty="0"/>
              <a:t>part in an inter-cloud and their </a:t>
            </a:r>
            <a:r>
              <a:rPr lang="en-GB" dirty="0" smtClean="0"/>
              <a:t>behaviour </a:t>
            </a:r>
            <a:r>
              <a:rPr lang="en-GB" dirty="0"/>
              <a:t>is ruled in </a:t>
            </a:r>
            <a:r>
              <a:rPr lang="en-GB" dirty="0" smtClean="0"/>
              <a:t>terms of </a:t>
            </a:r>
            <a:r>
              <a:rPr lang="en-GB" dirty="0"/>
              <a:t>a contract that defines how the items so that the resources </a:t>
            </a:r>
            <a:r>
              <a:rPr lang="en-GB" dirty="0" smtClean="0"/>
              <a:t>of each </a:t>
            </a:r>
            <a:r>
              <a:rPr lang="en-GB" dirty="0"/>
              <a:t>cloud are shared by the other clouds</a:t>
            </a:r>
            <a:r>
              <a:rPr lang="en-GB" dirty="0" smtClean="0"/>
              <a:t>. E.g. Cloud Federation</a:t>
            </a:r>
          </a:p>
          <a:p>
            <a:r>
              <a:rPr lang="en-GB" dirty="0"/>
              <a:t>In the </a:t>
            </a:r>
            <a:r>
              <a:rPr lang="en-GB" b="1" i="1" dirty="0" smtClean="0"/>
              <a:t>independent model</a:t>
            </a:r>
            <a:r>
              <a:rPr lang="en-GB" dirty="0" smtClean="0"/>
              <a:t>, </a:t>
            </a:r>
            <a:r>
              <a:rPr lang="en-GB" dirty="0"/>
              <a:t>clouds work in conjunction in </a:t>
            </a:r>
            <a:r>
              <a:rPr lang="en-GB" dirty="0" smtClean="0"/>
              <a:t>an </a:t>
            </a:r>
            <a:r>
              <a:rPr lang="en-GB" dirty="0"/>
              <a:t>orchestrated </a:t>
            </a:r>
            <a:r>
              <a:rPr lang="en-GB" dirty="0" smtClean="0"/>
              <a:t>manner provide </a:t>
            </a:r>
            <a:r>
              <a:rPr lang="en-GB" dirty="0"/>
              <a:t>by third part </a:t>
            </a:r>
            <a:r>
              <a:rPr lang="en-GB" dirty="0" smtClean="0"/>
              <a:t>service </a:t>
            </a:r>
            <a:r>
              <a:rPr lang="en-GB" dirty="0"/>
              <a:t>and the </a:t>
            </a:r>
            <a:r>
              <a:rPr lang="en-GB" dirty="0" smtClean="0"/>
              <a:t>participating are </a:t>
            </a:r>
            <a:r>
              <a:rPr lang="en-GB" dirty="0"/>
              <a:t>not aware of the orchestration or the existence </a:t>
            </a:r>
            <a:r>
              <a:rPr lang="en-GB" dirty="0" smtClean="0"/>
              <a:t>of the </a:t>
            </a:r>
            <a:r>
              <a:rPr lang="en-GB" dirty="0"/>
              <a:t>other clouds. In this approach we can mention the </a:t>
            </a:r>
            <a:r>
              <a:rPr lang="en-GB" dirty="0" smtClean="0"/>
              <a:t>hybrid clouds, service and libraries.</a:t>
            </a:r>
            <a:endParaRPr lang="en-GB" dirty="0"/>
          </a:p>
        </p:txBody>
      </p:sp>
    </p:spTree>
    <p:extLst>
      <p:ext uri="{BB962C8B-B14F-4D97-AF65-F5344CB8AC3E}">
        <p14:creationId xmlns:p14="http://schemas.microsoft.com/office/powerpoint/2010/main" val="3957283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Federation</a:t>
            </a:r>
            <a:endParaRPr lang="en-US" dirty="0"/>
          </a:p>
        </p:txBody>
      </p:sp>
      <p:sp>
        <p:nvSpPr>
          <p:cNvPr id="3" name="Content Placeholder 2"/>
          <p:cNvSpPr>
            <a:spLocks noGrp="1"/>
          </p:cNvSpPr>
          <p:nvPr>
            <p:ph idx="1"/>
          </p:nvPr>
        </p:nvSpPr>
        <p:spPr/>
        <p:txBody>
          <a:bodyPr/>
          <a:lstStyle/>
          <a:p>
            <a:r>
              <a:rPr lang="en-US" dirty="0"/>
              <a:t>Cloud Federation refers to the unionization of software, infrastructure and platform services from disparate networks that can be accessed by a client via the internet. The federation of cloud resources is facilitated through network gateways that connect public or external clouds, private or internal clouds (owned by a single entity) and/or community clouds (owned by several cooperating entities); creating a hybrid cloud computing environment.</a:t>
            </a:r>
          </a:p>
        </p:txBody>
      </p:sp>
    </p:spTree>
    <p:extLst>
      <p:ext uri="{BB962C8B-B14F-4D97-AF65-F5344CB8AC3E}">
        <p14:creationId xmlns:p14="http://schemas.microsoft.com/office/powerpoint/2010/main" val="2382851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Federation Classification</a:t>
            </a:r>
            <a:endParaRPr lang="en-GB" dirty="0"/>
          </a:p>
        </p:txBody>
      </p:sp>
      <p:sp>
        <p:nvSpPr>
          <p:cNvPr id="3" name="Content Placeholder 2"/>
          <p:cNvSpPr>
            <a:spLocks noGrp="1"/>
          </p:cNvSpPr>
          <p:nvPr>
            <p:ph idx="1"/>
          </p:nvPr>
        </p:nvSpPr>
        <p:spPr>
          <a:xfrm>
            <a:off x="460159" y="1676400"/>
            <a:ext cx="7620000" cy="4800600"/>
          </a:xfrm>
        </p:spPr>
        <p:txBody>
          <a:bodyPr/>
          <a:lstStyle/>
          <a:p>
            <a:r>
              <a:rPr lang="en-GB" dirty="0" smtClean="0"/>
              <a:t>Horizontal, vertical</a:t>
            </a:r>
            <a:r>
              <a:rPr lang="en-GB" dirty="0"/>
              <a:t>, and hybrid. In the horizontal class, the </a:t>
            </a:r>
            <a:r>
              <a:rPr lang="en-GB" dirty="0" smtClean="0"/>
              <a:t>inter-cloud expands </a:t>
            </a:r>
            <a:r>
              <a:rPr lang="en-GB" dirty="0"/>
              <a:t>within the same type of service. In the vertical </a:t>
            </a:r>
            <a:r>
              <a:rPr lang="en-GB" dirty="0" smtClean="0"/>
              <a:t>class, the </a:t>
            </a:r>
            <a:r>
              <a:rPr lang="en-GB" dirty="0"/>
              <a:t>multiple cloud organisation expands along a variety </a:t>
            </a:r>
            <a:r>
              <a:rPr lang="en-GB" dirty="0" smtClean="0"/>
              <a:t>of services</a:t>
            </a:r>
            <a:r>
              <a:rPr lang="en-GB" dirty="0"/>
              <a:t>, as IaaS and PaaS, for instance. In the hybrid </a:t>
            </a:r>
            <a:r>
              <a:rPr lang="en-GB" dirty="0" smtClean="0"/>
              <a:t>class, both vertical </a:t>
            </a:r>
            <a:r>
              <a:rPr lang="en-GB" dirty="0"/>
              <a:t>and horizontal expansion can take place</a:t>
            </a:r>
            <a:r>
              <a:rPr lang="en-GB" dirty="0" smtClean="0"/>
              <a:t>.</a:t>
            </a:r>
          </a:p>
          <a:p>
            <a:endParaRPr lang="en-GB" dirty="0"/>
          </a:p>
          <a:p>
            <a:endParaRPr lang="en-GB" dirty="0"/>
          </a:p>
        </p:txBody>
      </p:sp>
    </p:spTree>
    <p:extLst>
      <p:ext uri="{BB962C8B-B14F-4D97-AF65-F5344CB8AC3E}">
        <p14:creationId xmlns:p14="http://schemas.microsoft.com/office/powerpoint/2010/main" val="904279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a:t>a cloud federation </a:t>
            </a:r>
            <a:r>
              <a:rPr lang="en-GB" dirty="0" smtClean="0"/>
              <a:t>must present </a:t>
            </a:r>
            <a:r>
              <a:rPr lang="en-GB" dirty="0"/>
              <a:t>at least three characteristics to be effectively </a:t>
            </a:r>
            <a:r>
              <a:rPr lang="en-GB" dirty="0" smtClean="0"/>
              <a:t>recognised as </a:t>
            </a:r>
            <a:r>
              <a:rPr lang="en-GB" dirty="0"/>
              <a:t>a federation: </a:t>
            </a:r>
            <a:endParaRPr lang="en-GB" dirty="0" smtClean="0"/>
          </a:p>
          <a:p>
            <a:pPr marL="628650" indent="-514350">
              <a:buAutoNum type="romanLcParenBoth"/>
            </a:pPr>
            <a:r>
              <a:rPr lang="en-GB" dirty="0" smtClean="0"/>
              <a:t>capacity </a:t>
            </a:r>
            <a:r>
              <a:rPr lang="en-GB" dirty="0"/>
              <a:t>to dynamically expand or </a:t>
            </a:r>
            <a:r>
              <a:rPr lang="en-GB" dirty="0" smtClean="0"/>
              <a:t>resize resources </a:t>
            </a:r>
            <a:r>
              <a:rPr lang="en-GB" dirty="0"/>
              <a:t>to fulfil incoming demand; </a:t>
            </a:r>
            <a:endParaRPr lang="en-GB" dirty="0" smtClean="0"/>
          </a:p>
          <a:p>
            <a:pPr marL="628650" indent="-514350">
              <a:buAutoNum type="romanLcParenBoth"/>
            </a:pPr>
            <a:r>
              <a:rPr lang="en-GB" dirty="0" smtClean="0"/>
              <a:t>be </a:t>
            </a:r>
            <a:r>
              <a:rPr lang="en-GB" dirty="0"/>
              <a:t>able to operate as </a:t>
            </a:r>
            <a:r>
              <a:rPr lang="en-GB" dirty="0" smtClean="0"/>
              <a:t>a part </a:t>
            </a:r>
            <a:r>
              <a:rPr lang="en-GB" dirty="0"/>
              <a:t>of a market directed to resource lending; </a:t>
            </a:r>
            <a:r>
              <a:rPr lang="en-GB" dirty="0" smtClean="0"/>
              <a:t>and</a:t>
            </a:r>
          </a:p>
          <a:p>
            <a:pPr marL="628650" indent="-514350">
              <a:buAutoNum type="romanLcParenBoth"/>
            </a:pPr>
            <a:r>
              <a:rPr lang="en-GB" dirty="0" smtClean="0"/>
              <a:t> </a:t>
            </a:r>
            <a:r>
              <a:rPr lang="en-GB" dirty="0"/>
              <a:t>be </a:t>
            </a:r>
            <a:r>
              <a:rPr lang="en-GB" dirty="0" smtClean="0"/>
              <a:t>able to </a:t>
            </a:r>
            <a:r>
              <a:rPr lang="en-GB" dirty="0"/>
              <a:t>deliver reliable services with interesting costs, </a:t>
            </a:r>
            <a:r>
              <a:rPr lang="en-GB" dirty="0" smtClean="0"/>
              <a:t>complying with </a:t>
            </a:r>
            <a:r>
              <a:rPr lang="en-GB" dirty="0"/>
              <a:t>established quality of service requirements.</a:t>
            </a:r>
          </a:p>
        </p:txBody>
      </p:sp>
    </p:spTree>
    <p:extLst>
      <p:ext uri="{BB962C8B-B14F-4D97-AF65-F5344CB8AC3E}">
        <p14:creationId xmlns:p14="http://schemas.microsoft.com/office/powerpoint/2010/main" val="417849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assignment</a:t>
            </a:r>
            <a:endParaRPr lang="en-GB" dirty="0"/>
          </a:p>
        </p:txBody>
      </p:sp>
      <p:sp>
        <p:nvSpPr>
          <p:cNvPr id="3" name="Content Placeholder 2"/>
          <p:cNvSpPr>
            <a:spLocks noGrp="1"/>
          </p:cNvSpPr>
          <p:nvPr>
            <p:ph idx="1"/>
          </p:nvPr>
        </p:nvSpPr>
        <p:spPr/>
        <p:txBody>
          <a:bodyPr/>
          <a:lstStyle/>
          <a:p>
            <a:r>
              <a:rPr lang="en-GB" dirty="0" smtClean="0"/>
              <a:t>Read 5.2.1 (Four levels of federation)</a:t>
            </a:r>
          </a:p>
          <a:p>
            <a:r>
              <a:rPr lang="en-GB" dirty="0" smtClean="0"/>
              <a:t>Read 5.2.2(Difference between </a:t>
            </a:r>
            <a:r>
              <a:rPr lang="en-GB" dirty="0" err="1" smtClean="0"/>
              <a:t>between</a:t>
            </a:r>
            <a:r>
              <a:rPr lang="en-GB" dirty="0" smtClean="0"/>
              <a:t> trusted and </a:t>
            </a:r>
            <a:r>
              <a:rPr lang="en-GB" smtClean="0"/>
              <a:t>encrypted federation)</a:t>
            </a:r>
            <a:endParaRPr lang="en-GB" dirty="0" smtClean="0"/>
          </a:p>
          <a:p>
            <a:r>
              <a:rPr lang="en-GB" dirty="0" smtClean="0"/>
              <a:t>Book – </a:t>
            </a:r>
          </a:p>
          <a:p>
            <a:pPr lvl="1"/>
            <a:r>
              <a:rPr lang="en-GB" dirty="0"/>
              <a:t> </a:t>
            </a:r>
            <a:r>
              <a:rPr lang="en-GB" dirty="0" smtClean="0"/>
              <a:t>   </a:t>
            </a:r>
            <a:r>
              <a:rPr lang="en-GB" dirty="0" err="1"/>
              <a:t>Rittinghouse</a:t>
            </a:r>
            <a:r>
              <a:rPr lang="en-GB" dirty="0"/>
              <a:t> John, </a:t>
            </a:r>
            <a:r>
              <a:rPr lang="en-GB" dirty="0" err="1"/>
              <a:t>Ransome</a:t>
            </a:r>
            <a:r>
              <a:rPr lang="en-GB" dirty="0"/>
              <a:t> James Cloud Computing_ </a:t>
            </a:r>
            <a:r>
              <a:rPr lang="en-GB" dirty="0" smtClean="0"/>
              <a:t>   Implementation</a:t>
            </a:r>
            <a:r>
              <a:rPr lang="en-GB" dirty="0"/>
              <a:t>, Management, and Security (2009)</a:t>
            </a:r>
          </a:p>
        </p:txBody>
      </p:sp>
    </p:spTree>
    <p:extLst>
      <p:ext uri="{BB962C8B-B14F-4D97-AF65-F5344CB8AC3E}">
        <p14:creationId xmlns:p14="http://schemas.microsoft.com/office/powerpoint/2010/main" val="17194426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10443</TotalTime>
  <Words>2250</Words>
  <Application>Microsoft Office PowerPoint</Application>
  <PresentationFormat>On-screen Show (4:3)</PresentationFormat>
  <Paragraphs>242</Paragraphs>
  <Slides>33</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ＭＳ Ｐゴシック</vt:lpstr>
      <vt:lpstr>Arial</vt:lpstr>
      <vt:lpstr>Calibri</vt:lpstr>
      <vt:lpstr>Cambria</vt:lpstr>
      <vt:lpstr>Times New Roman</vt:lpstr>
      <vt:lpstr>Wingdings</vt:lpstr>
      <vt:lpstr>Adjacency</vt:lpstr>
      <vt:lpstr>Federation, Presence, Identity and Privacy in cloud</vt:lpstr>
      <vt:lpstr>Problems that led to Cloud Federation:</vt:lpstr>
      <vt:lpstr>Inter-Clouds</vt:lpstr>
      <vt:lpstr>Need of inter-clouds</vt:lpstr>
      <vt:lpstr>Types of Inter clouds:</vt:lpstr>
      <vt:lpstr>Federation</vt:lpstr>
      <vt:lpstr>Federation Classification</vt:lpstr>
      <vt:lpstr>PowerPoint Presentation</vt:lpstr>
      <vt:lpstr>Reading assignment</vt:lpstr>
      <vt:lpstr>Products and protocols available</vt:lpstr>
      <vt:lpstr>Why XMPP?</vt:lpstr>
      <vt:lpstr>Protecting and Controlling Federated Communication</vt:lpstr>
      <vt:lpstr>PowerPoint Presentation</vt:lpstr>
      <vt:lpstr>Presence</vt:lpstr>
      <vt:lpstr>Identity</vt:lpstr>
      <vt:lpstr>Federated identity management</vt:lpstr>
      <vt:lpstr>Federated identity management (cont.)</vt:lpstr>
      <vt:lpstr>Federated identity management (cont.)</vt:lpstr>
      <vt:lpstr>Federated identity management (cont.)</vt:lpstr>
      <vt:lpstr>Federated Identity Operation</vt:lpstr>
      <vt:lpstr>PowerPoint Presentation</vt:lpstr>
      <vt:lpstr>Benefits</vt:lpstr>
      <vt:lpstr>Risks</vt:lpstr>
      <vt:lpstr>SAML (Security Assertion Markup Language)</vt:lpstr>
      <vt:lpstr>SAML authentication sequence</vt:lpstr>
      <vt:lpstr>SAML examples</vt:lpstr>
      <vt:lpstr>Compliance-as-a-Service (CaaS)</vt:lpstr>
      <vt:lpstr>PowerPoint Presentation</vt:lpstr>
      <vt:lpstr>Privacy (5.4)</vt:lpstr>
      <vt:lpstr>Examples of U.S. Regulations</vt:lpstr>
      <vt:lpstr>Examples of U.S. Regulations</vt:lpstr>
      <vt:lpstr>Topics for self reading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Iqra</dc:creator>
  <cp:lastModifiedBy>Multi Laptops 88 G</cp:lastModifiedBy>
  <cp:revision>133</cp:revision>
  <dcterms:created xsi:type="dcterms:W3CDTF">2018-03-19T03:58:23Z</dcterms:created>
  <dcterms:modified xsi:type="dcterms:W3CDTF">2020-04-01T08:27:06Z</dcterms:modified>
</cp:coreProperties>
</file>