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EC6A87-0756-42F6-9C2D-0F6DD3F1BBD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1653172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C6A87-0756-42F6-9C2D-0F6DD3F1BBD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3902864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C6A87-0756-42F6-9C2D-0F6DD3F1BBD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3929859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C6A87-0756-42F6-9C2D-0F6DD3F1BBD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519318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EC6A87-0756-42F6-9C2D-0F6DD3F1BBD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3740732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EC6A87-0756-42F6-9C2D-0F6DD3F1BBD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3501832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EC6A87-0756-42F6-9C2D-0F6DD3F1BBD0}"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179105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EC6A87-0756-42F6-9C2D-0F6DD3F1BBD0}"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209554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C6A87-0756-42F6-9C2D-0F6DD3F1BBD0}"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173565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C6A87-0756-42F6-9C2D-0F6DD3F1BBD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3093418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C6A87-0756-42F6-9C2D-0F6DD3F1BBD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B9C86-DEDA-4ECF-B352-CC8FF1C7735F}" type="slidenum">
              <a:rPr lang="en-US" smtClean="0"/>
              <a:t>‹#›</a:t>
            </a:fld>
            <a:endParaRPr lang="en-US"/>
          </a:p>
        </p:txBody>
      </p:sp>
    </p:spTree>
    <p:extLst>
      <p:ext uri="{BB962C8B-B14F-4D97-AF65-F5344CB8AC3E}">
        <p14:creationId xmlns:p14="http://schemas.microsoft.com/office/powerpoint/2010/main" val="121940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C6A87-0756-42F6-9C2D-0F6DD3F1BBD0}" type="datetimeFigureOut">
              <a:rPr lang="en-US" smtClean="0"/>
              <a:t>02-Dec-20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DB9C86-DEDA-4ECF-B352-CC8FF1C7735F}" type="slidenum">
              <a:rPr lang="en-US" smtClean="0"/>
              <a:t>‹#›</a:t>
            </a:fld>
            <a:endParaRPr lang="en-US"/>
          </a:p>
        </p:txBody>
      </p:sp>
    </p:spTree>
    <p:extLst>
      <p:ext uri="{BB962C8B-B14F-4D97-AF65-F5344CB8AC3E}">
        <p14:creationId xmlns:p14="http://schemas.microsoft.com/office/powerpoint/2010/main" val="254176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Agriculture, Nutrition &amp; Health </a:t>
            </a:r>
            <a:endParaRPr lang="en-US" dirty="0"/>
          </a:p>
        </p:txBody>
      </p:sp>
      <p:sp>
        <p:nvSpPr>
          <p:cNvPr id="3" name="Content Placeholder 2"/>
          <p:cNvSpPr>
            <a:spLocks noGrp="1"/>
          </p:cNvSpPr>
          <p:nvPr>
            <p:ph idx="1"/>
          </p:nvPr>
        </p:nvSpPr>
        <p:spPr/>
        <p:txBody>
          <a:bodyPr>
            <a:normAutofit/>
          </a:bodyPr>
          <a:lstStyle/>
          <a:p>
            <a:r>
              <a:rPr lang="en-US" dirty="0"/>
              <a:t>Even though nutrition is an outcome of complex processes, and has come to be framed largely as a health sector concern, a broader range of factors, including food adequacy and quality, are likely to remain relevant in the foreseeable </a:t>
            </a:r>
            <a:r>
              <a:rPr lang="en-US" dirty="0" smtClean="0"/>
              <a:t>future. </a:t>
            </a:r>
          </a:p>
          <a:p>
            <a:r>
              <a:rPr lang="en-US" dirty="0" smtClean="0"/>
              <a:t>The </a:t>
            </a:r>
            <a:r>
              <a:rPr lang="en-US" dirty="0"/>
              <a:t>average daily calorie intake per adult equivalent in Pakistan (2400 calories) falls within the range of minimum calorie requirement standards but nearly two-fifth of the households consumed less than 2100 </a:t>
            </a:r>
            <a:r>
              <a:rPr lang="en-US" dirty="0" smtClean="0"/>
              <a:t>kcal/day. </a:t>
            </a:r>
            <a:endParaRPr lang="en-US" dirty="0"/>
          </a:p>
        </p:txBody>
      </p:sp>
    </p:spTree>
    <p:extLst>
      <p:ext uri="{BB962C8B-B14F-4D97-AF65-F5344CB8AC3E}">
        <p14:creationId xmlns:p14="http://schemas.microsoft.com/office/powerpoint/2010/main" val="899444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447800" y="1021080"/>
            <a:ext cx="5821680" cy="609600"/>
          </a:xfrm>
        </p:spPr>
        <p:txBody>
          <a:bodyPr>
            <a:normAutofit fontScale="90000"/>
          </a:bodyPr>
          <a:lstStyle/>
          <a:p>
            <a:pPr eaLnBrk="1" hangingPunct="1"/>
            <a:r>
              <a:rPr lang="en-US" dirty="0" smtClean="0"/>
              <a:t>PRINCIPLES</a:t>
            </a:r>
          </a:p>
        </p:txBody>
      </p:sp>
      <p:sp>
        <p:nvSpPr>
          <p:cNvPr id="15363" name="Content Placeholder 2"/>
          <p:cNvSpPr>
            <a:spLocks noGrp="1"/>
          </p:cNvSpPr>
          <p:nvPr>
            <p:ph idx="1"/>
          </p:nvPr>
        </p:nvSpPr>
        <p:spPr>
          <a:xfrm>
            <a:off x="1325880" y="2087880"/>
            <a:ext cx="9631680" cy="4008120"/>
          </a:xfrm>
        </p:spPr>
        <p:txBody>
          <a:bodyPr>
            <a:normAutofit fontScale="92500" lnSpcReduction="10000"/>
          </a:bodyPr>
          <a:lstStyle/>
          <a:p>
            <a:pPr eaLnBrk="1" hangingPunct="1"/>
            <a:r>
              <a:rPr lang="en-US" b="1" dirty="0" smtClean="0"/>
              <a:t>Agriculture affects nutrition outcomes </a:t>
            </a:r>
            <a:r>
              <a:rPr lang="en-US" b="1" u="sng" dirty="0" smtClean="0"/>
              <a:t>indirectly</a:t>
            </a:r>
            <a:r>
              <a:rPr lang="en-US" b="1" dirty="0" smtClean="0"/>
              <a:t>  </a:t>
            </a:r>
          </a:p>
          <a:p>
            <a:pPr eaLnBrk="1" hangingPunct="1"/>
            <a:r>
              <a:rPr lang="en-US" i="1" dirty="0" smtClean="0"/>
              <a:t>It works through effects on the underlying causes of under nutrition: access to food and food production, health and care, and most directly through the effects of income and prices on household food security</a:t>
            </a:r>
            <a:r>
              <a:rPr lang="en-US" b="1" dirty="0" smtClean="0"/>
              <a:t>  </a:t>
            </a:r>
            <a:endParaRPr lang="en-US" dirty="0" smtClean="0"/>
          </a:p>
          <a:p>
            <a:pPr eaLnBrk="1" hangingPunct="1"/>
            <a:r>
              <a:rPr lang="en-US" b="1" dirty="0" smtClean="0"/>
              <a:t>Nutrition is both an </a:t>
            </a:r>
            <a:r>
              <a:rPr lang="en-US" b="1" i="1" dirty="0" smtClean="0"/>
              <a:t>input for </a:t>
            </a:r>
            <a:r>
              <a:rPr lang="en-US" b="1" dirty="0" smtClean="0"/>
              <a:t>and an </a:t>
            </a:r>
            <a:r>
              <a:rPr lang="en-US" b="1" i="1" dirty="0" smtClean="0"/>
              <a:t>outcome </a:t>
            </a:r>
            <a:r>
              <a:rPr lang="en-US" dirty="0" smtClean="0"/>
              <a:t>of agricultural productivity</a:t>
            </a:r>
          </a:p>
          <a:p>
            <a:pPr eaLnBrk="1" hangingPunct="1"/>
            <a:r>
              <a:rPr lang="en-US" dirty="0" smtClean="0"/>
              <a:t>The </a:t>
            </a:r>
            <a:r>
              <a:rPr lang="en-US" b="1" dirty="0" smtClean="0"/>
              <a:t>appropriate actions </a:t>
            </a:r>
            <a:r>
              <a:rPr lang="en-US" dirty="0" smtClean="0"/>
              <a:t>will be identified through an analysis of determinants of food insecurity/ under nutrition</a:t>
            </a:r>
          </a:p>
          <a:p>
            <a:pPr eaLnBrk="1" hangingPunct="1"/>
            <a:r>
              <a:rPr lang="en-US" b="1" dirty="0" smtClean="0"/>
              <a:t>Plan </a:t>
            </a:r>
            <a:r>
              <a:rPr lang="en-US" b="1" i="1" dirty="0" smtClean="0"/>
              <a:t>multi-</a:t>
            </a:r>
            <a:r>
              <a:rPr lang="en-US" b="1" i="1" dirty="0" err="1" smtClean="0"/>
              <a:t>sectorally</a:t>
            </a:r>
            <a:r>
              <a:rPr lang="en-US" b="1" dirty="0" smtClean="0"/>
              <a:t> and implement </a:t>
            </a:r>
            <a:r>
              <a:rPr lang="en-US" b="1" i="1" dirty="0" err="1" smtClean="0"/>
              <a:t>sectorally</a:t>
            </a:r>
            <a:r>
              <a:rPr lang="en-US" b="1" dirty="0" smtClean="0"/>
              <a:t> </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3889598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food production affecting </a:t>
            </a:r>
            <a:r>
              <a:rPr lang="en-US" dirty="0" smtClean="0"/>
              <a:t>health</a:t>
            </a:r>
            <a:endParaRPr lang="en-US" dirty="0"/>
          </a:p>
        </p:txBody>
      </p:sp>
      <p:sp>
        <p:nvSpPr>
          <p:cNvPr id="3" name="Content Placeholder 2"/>
          <p:cNvSpPr>
            <a:spLocks noGrp="1"/>
          </p:cNvSpPr>
          <p:nvPr>
            <p:ph idx="1"/>
          </p:nvPr>
        </p:nvSpPr>
        <p:spPr/>
        <p:txBody>
          <a:bodyPr>
            <a:normAutofit fontScale="92500" lnSpcReduction="10000"/>
          </a:bodyPr>
          <a:lstStyle/>
          <a:p>
            <a:r>
              <a:rPr lang="en-US" dirty="0"/>
              <a:t>Despite the evident and complex links between health, nutrition, agriculture, </a:t>
            </a:r>
            <a:r>
              <a:rPr lang="en-US" dirty="0" smtClean="0"/>
              <a:t>improving </a:t>
            </a:r>
            <a:r>
              <a:rPr lang="en-US" dirty="0"/>
              <a:t>human health is not generally an explicit goal of agricultural policy. </a:t>
            </a:r>
            <a:endParaRPr lang="en-US" dirty="0" smtClean="0"/>
          </a:p>
          <a:p>
            <a:r>
              <a:rPr lang="en-US" dirty="0" smtClean="0"/>
              <a:t>Agriculture </a:t>
            </a:r>
            <a:r>
              <a:rPr lang="en-US" dirty="0"/>
              <a:t>and AKST can affect a range of health issues including</a:t>
            </a:r>
            <a:r>
              <a:rPr lang="en-US" dirty="0">
                <a:solidFill>
                  <a:schemeClr val="tx1">
                    <a:lumMod val="95000"/>
                    <a:lumOff val="5000"/>
                  </a:schemeClr>
                </a:solidFill>
              </a:rPr>
              <a:t> </a:t>
            </a:r>
            <a:r>
              <a:rPr lang="en-US" dirty="0" smtClean="0">
                <a:solidFill>
                  <a:schemeClr val="bg2">
                    <a:lumMod val="10000"/>
                  </a:schemeClr>
                </a:solidFill>
              </a:rPr>
              <a:t>under nutrition,</a:t>
            </a:r>
            <a:r>
              <a:rPr lang="en-US" dirty="0">
                <a:solidFill>
                  <a:schemeClr val="bg2">
                    <a:lumMod val="10000"/>
                  </a:schemeClr>
                </a:solidFill>
              </a:rPr>
              <a:t> chronic</a:t>
            </a:r>
            <a:r>
              <a:rPr lang="en-US" dirty="0"/>
              <a:t> diseases, infectious diseases, food safety, and </a:t>
            </a:r>
            <a:r>
              <a:rPr lang="en-US" dirty="0" smtClean="0"/>
              <a:t>environmental </a:t>
            </a:r>
            <a:r>
              <a:rPr lang="en-US" dirty="0"/>
              <a:t>and occupational health</a:t>
            </a:r>
            <a:r>
              <a:rPr lang="en-US" dirty="0" smtClean="0"/>
              <a:t>.</a:t>
            </a:r>
          </a:p>
          <a:p>
            <a:r>
              <a:rPr lang="en-US" dirty="0" smtClean="0"/>
              <a:t>Ill </a:t>
            </a:r>
            <a:r>
              <a:rPr lang="en-US" dirty="0"/>
              <a:t>health can result from </a:t>
            </a:r>
            <a:r>
              <a:rPr lang="en-US" dirty="0" smtClean="0"/>
              <a:t>under nutrition, </a:t>
            </a:r>
            <a:r>
              <a:rPr lang="en-US" dirty="0"/>
              <a:t>as well as over-nutrition. </a:t>
            </a:r>
            <a:endParaRPr lang="en-US" dirty="0" smtClean="0"/>
          </a:p>
          <a:p>
            <a:r>
              <a:rPr lang="en-US" dirty="0"/>
              <a:t>Protein energy and micronutrient malnutrition remain challenges, with high variability between and within countries. Food security can be improved through policies and programs to increase dietary diversity and through development and deployment of existing and new technologies for production, processing, preservation, and distribution of food.</a:t>
            </a:r>
          </a:p>
        </p:txBody>
      </p:sp>
    </p:spTree>
    <p:extLst>
      <p:ext uri="{BB962C8B-B14F-4D97-AF65-F5344CB8AC3E}">
        <p14:creationId xmlns:p14="http://schemas.microsoft.com/office/powerpoint/2010/main" val="2225112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lnSpcReduction="10000"/>
          </a:bodyPr>
          <a:lstStyle/>
          <a:p>
            <a:r>
              <a:rPr lang="en-US" dirty="0"/>
              <a:t>Reduced dietary quality and diversity and inexpensive foods with low nutrient density have been associated with increasing rates of worldwide obesity and chronic </a:t>
            </a:r>
            <a:r>
              <a:rPr lang="en-US" dirty="0" smtClean="0"/>
              <a:t>disease.</a:t>
            </a:r>
          </a:p>
          <a:p>
            <a:r>
              <a:rPr lang="en-US" dirty="0" smtClean="0"/>
              <a:t>Poor </a:t>
            </a:r>
            <a:r>
              <a:rPr lang="en-US" dirty="0"/>
              <a:t>diet throughout the life course is a major risk factor for chronic diseases, which are the leading cause of global deaths. </a:t>
            </a:r>
            <a:endParaRPr lang="en-US" dirty="0" smtClean="0"/>
          </a:p>
          <a:p>
            <a:r>
              <a:rPr lang="en-US" dirty="0" smtClean="0"/>
              <a:t>There </a:t>
            </a:r>
            <a:r>
              <a:rPr lang="en-US" dirty="0"/>
              <a:t>is a need to focus on consumers and the importance of dietary quality as main drivers of production, and not merely on quantity or price. </a:t>
            </a:r>
            <a:endParaRPr lang="en-US" dirty="0" smtClean="0"/>
          </a:p>
          <a:p>
            <a:r>
              <a:rPr lang="en-US" dirty="0" smtClean="0"/>
              <a:t>Strategies </a:t>
            </a:r>
            <a:r>
              <a:rPr lang="en-US" dirty="0"/>
              <a:t>include fiscal policies (taxation, trade regimes) for health-promoting foods and regulation of food product formulation, labeling, and commercial </a:t>
            </a:r>
            <a:r>
              <a:rPr lang="en-US" dirty="0" smtClean="0"/>
              <a:t>information. </a:t>
            </a:r>
            <a:endParaRPr lang="en-US" dirty="0"/>
          </a:p>
        </p:txBody>
      </p:sp>
    </p:spTree>
    <p:extLst>
      <p:ext uri="{BB962C8B-B14F-4D97-AF65-F5344CB8AC3E}">
        <p14:creationId xmlns:p14="http://schemas.microsoft.com/office/powerpoint/2010/main" val="1453009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a:t>
            </a:r>
            <a:r>
              <a:rPr lang="en-US" dirty="0" smtClean="0"/>
              <a:t>ro-smallholder </a:t>
            </a:r>
            <a:r>
              <a:rPr lang="en-US" dirty="0"/>
              <a:t>value </a:t>
            </a:r>
            <a:r>
              <a:rPr lang="en-US" dirty="0" smtClean="0"/>
              <a:t>chains</a:t>
            </a:r>
            <a:endParaRPr lang="en-US" dirty="0"/>
          </a:p>
        </p:txBody>
      </p:sp>
      <p:sp>
        <p:nvSpPr>
          <p:cNvPr id="3" name="Content Placeholder 2"/>
          <p:cNvSpPr>
            <a:spLocks noGrp="1"/>
          </p:cNvSpPr>
          <p:nvPr>
            <p:ph idx="1"/>
          </p:nvPr>
        </p:nvSpPr>
        <p:spPr/>
        <p:txBody>
          <a:bodyPr>
            <a:normAutofit lnSpcReduction="10000"/>
          </a:bodyPr>
          <a:lstStyle/>
          <a:p>
            <a:r>
              <a:rPr lang="en-US" dirty="0"/>
              <a:t>Agricultural value chains play an important role in providing financial services that help to reduce risk, improve crop yields, manage liquidity, and transact with markets. </a:t>
            </a:r>
            <a:endParaRPr lang="en-US" dirty="0" smtClean="0"/>
          </a:p>
          <a:p>
            <a:r>
              <a:rPr lang="en-US" dirty="0" smtClean="0"/>
              <a:t>But </a:t>
            </a:r>
            <a:r>
              <a:rPr lang="en-US" dirty="0"/>
              <a:t>for many of the world’s smallholder farming households (smallholders), value chain financing remains either inadequate or entirely out of reach. </a:t>
            </a:r>
            <a:endParaRPr lang="en-US" dirty="0" smtClean="0"/>
          </a:p>
          <a:p>
            <a:r>
              <a:rPr lang="en-US" dirty="0" smtClean="0"/>
              <a:t>In </a:t>
            </a:r>
            <a:r>
              <a:rPr lang="en-US" dirty="0"/>
              <a:t>most markets, value chain financing arrangements are typically accessible only to smallholders who have very tight connections to value chains, such as a contract with a buyer. And even then, available services are often limited to one product (credit) for one purpose (</a:t>
            </a:r>
            <a:r>
              <a:rPr lang="en-US" dirty="0" smtClean="0"/>
              <a:t>inputs). </a:t>
            </a:r>
            <a:endParaRPr lang="en-US" dirty="0"/>
          </a:p>
        </p:txBody>
      </p:sp>
    </p:spTree>
    <p:extLst>
      <p:ext uri="{BB962C8B-B14F-4D97-AF65-F5344CB8AC3E}">
        <p14:creationId xmlns:p14="http://schemas.microsoft.com/office/powerpoint/2010/main" val="3570475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fontScale="92500" lnSpcReduction="10000"/>
          </a:bodyPr>
          <a:lstStyle/>
          <a:p>
            <a:r>
              <a:rPr lang="en-US" dirty="0"/>
              <a:t>As agriculture and financial services move into the digital age, new technologies are emerging with the potential to extend the reach and product diversity of value chain finance to smallholders. </a:t>
            </a:r>
            <a:endParaRPr lang="en-US" dirty="0" smtClean="0"/>
          </a:p>
          <a:p>
            <a:r>
              <a:rPr lang="en-US" dirty="0" smtClean="0"/>
              <a:t>From </a:t>
            </a:r>
            <a:r>
              <a:rPr lang="en-US" dirty="0"/>
              <a:t>commitment savings accounts for inputs to receivables financing and warehouse receipts, the increasing prevalence of mobile devices is helping to unlock a range of new financial products and services that go beyond the traditional offerings available to participants in value chains. </a:t>
            </a:r>
            <a:endParaRPr lang="en-US" dirty="0" smtClean="0"/>
          </a:p>
          <a:p>
            <a:r>
              <a:rPr lang="en-US" dirty="0" smtClean="0"/>
              <a:t>And </a:t>
            </a:r>
            <a:r>
              <a:rPr lang="en-US" dirty="0"/>
              <a:t>while much of the innovation in this space focuses on smallholders with existing connections to buyers, digital technology is increasingly enabling outreach to smallholders who have only loose connections to value chains and who have until recently been largely excluded from the benefits of value chain financing.</a:t>
            </a:r>
          </a:p>
        </p:txBody>
      </p:sp>
    </p:spTree>
    <p:extLst>
      <p:ext uri="{BB962C8B-B14F-4D97-AF65-F5344CB8AC3E}">
        <p14:creationId xmlns:p14="http://schemas.microsoft.com/office/powerpoint/2010/main" val="661335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173480" y="594360"/>
            <a:ext cx="9494520" cy="853440"/>
          </a:xfrm>
        </p:spPr>
        <p:txBody>
          <a:bodyPr/>
          <a:lstStyle/>
          <a:p>
            <a:pPr algn="ctr"/>
            <a:r>
              <a:rPr lang="en-US" dirty="0"/>
              <a:t>Empowering Value Chains</a:t>
            </a:r>
          </a:p>
        </p:txBody>
      </p:sp>
      <p:sp>
        <p:nvSpPr>
          <p:cNvPr id="10243" name="Rectangle 3"/>
          <p:cNvSpPr>
            <a:spLocks noGrp="1" noChangeArrowheads="1"/>
          </p:cNvSpPr>
          <p:nvPr>
            <p:ph idx="1"/>
          </p:nvPr>
        </p:nvSpPr>
        <p:spPr>
          <a:xfrm>
            <a:off x="1173480" y="2011680"/>
            <a:ext cx="9189720" cy="4236721"/>
          </a:xfrm>
        </p:spPr>
        <p:txBody>
          <a:bodyPr>
            <a:normAutofit fontScale="92500"/>
          </a:bodyPr>
          <a:lstStyle/>
          <a:p>
            <a:r>
              <a:rPr lang="en-US" dirty="0"/>
              <a:t>Allow smallholders to seize new opportunities in agriculture by:</a:t>
            </a:r>
          </a:p>
          <a:p>
            <a:pPr lvl="1"/>
            <a:r>
              <a:rPr lang="en-US" sz="2800" dirty="0"/>
              <a:t>Increase producer knowledge of market demand and pricing</a:t>
            </a:r>
          </a:p>
          <a:p>
            <a:pPr lvl="1"/>
            <a:r>
              <a:rPr lang="en-US" sz="2800" dirty="0"/>
              <a:t>Increase investments from farmers and the other private sector</a:t>
            </a:r>
          </a:p>
          <a:p>
            <a:pPr lvl="1"/>
            <a:r>
              <a:rPr lang="en-US" sz="2800" dirty="0"/>
              <a:t>Increase access of smallholders to knowledge, finance, inputs and technology</a:t>
            </a:r>
          </a:p>
          <a:p>
            <a:pPr lvl="1"/>
            <a:r>
              <a:rPr lang="en-US" sz="2800" dirty="0"/>
              <a:t>Reduce transactions costs of the producer-processor/marketing interface</a:t>
            </a:r>
          </a:p>
          <a:p>
            <a:pPr lvl="1"/>
            <a:r>
              <a:rPr lang="en-US" sz="2800" dirty="0"/>
              <a:t>Increase the share of value added captured by primary producers</a:t>
            </a:r>
          </a:p>
          <a:p>
            <a:endParaRPr lang="en-US" sz="2500" dirty="0"/>
          </a:p>
        </p:txBody>
      </p:sp>
    </p:spTree>
    <p:extLst>
      <p:ext uri="{BB962C8B-B14F-4D97-AF65-F5344CB8AC3E}">
        <p14:creationId xmlns:p14="http://schemas.microsoft.com/office/powerpoint/2010/main" val="3902862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mallholder-friendly financing </a:t>
            </a:r>
            <a:r>
              <a:rPr lang="en-US" dirty="0"/>
              <a:t>and investment</a:t>
            </a:r>
          </a:p>
        </p:txBody>
      </p:sp>
      <p:sp>
        <p:nvSpPr>
          <p:cNvPr id="3" name="Content Placeholder 2"/>
          <p:cNvSpPr>
            <a:spLocks noGrp="1"/>
          </p:cNvSpPr>
          <p:nvPr>
            <p:ph idx="1"/>
          </p:nvPr>
        </p:nvSpPr>
        <p:spPr>
          <a:xfrm>
            <a:off x="680321" y="2336872"/>
            <a:ext cx="9613861" cy="4140127"/>
          </a:xfrm>
        </p:spPr>
        <p:txBody>
          <a:bodyPr>
            <a:normAutofit fontScale="77500" lnSpcReduction="20000"/>
          </a:bodyPr>
          <a:lstStyle/>
          <a:p>
            <a:r>
              <a:rPr lang="en-US" dirty="0"/>
              <a:t>The Smallholder Finance Facility </a:t>
            </a:r>
            <a:r>
              <a:rPr lang="en-US" dirty="0" smtClean="0"/>
              <a:t> and investment offers </a:t>
            </a:r>
            <a:r>
              <a:rPr lang="en-US" dirty="0"/>
              <a:t>support for </a:t>
            </a:r>
            <a:r>
              <a:rPr lang="en-US" dirty="0" smtClean="0"/>
              <a:t>better investments </a:t>
            </a:r>
            <a:r>
              <a:rPr lang="en-US" dirty="0"/>
              <a:t>in crucial value chains, co-financing smallholder farmers – together with supply chain actors – in order to improve their productivity and thus livelihoods. </a:t>
            </a:r>
            <a:endParaRPr lang="en-US" dirty="0" smtClean="0"/>
          </a:p>
          <a:p>
            <a:r>
              <a:rPr lang="en-US" dirty="0"/>
              <a:t>Agriculture finance and agricultural insurance are strategically important for eradicating extreme poverty and boosting shared prosperity. </a:t>
            </a:r>
            <a:endParaRPr lang="en-US" dirty="0" smtClean="0"/>
          </a:p>
          <a:p>
            <a:r>
              <a:rPr lang="en-US" dirty="0" smtClean="0"/>
              <a:t>Globally</a:t>
            </a:r>
            <a:r>
              <a:rPr lang="en-US" dirty="0"/>
              <a:t>, there are an estimated 500 million smallholder farming households – representing 2.5 billion people – relying, to varying degrees, on agricultural production for their livelihoods. The benefits of our work include the following: growing income of farmers and agricultural SMEs through commercialization and access to better technologies, increasing resilience through climate smart production, risk diversification and access to financial tools, and smoothing the transition of non-commercial farmers out of agriculture and facilitating the consolidation of farms, assets and production (financing structural change).</a:t>
            </a:r>
            <a:endParaRPr lang="en-US" dirty="0" smtClean="0"/>
          </a:p>
          <a:p>
            <a:endParaRPr lang="en-US" dirty="0"/>
          </a:p>
        </p:txBody>
      </p:sp>
    </p:spTree>
    <p:extLst>
      <p:ext uri="{BB962C8B-B14F-4D97-AF65-F5344CB8AC3E}">
        <p14:creationId xmlns:p14="http://schemas.microsoft.com/office/powerpoint/2010/main" val="3935290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We Do</a:t>
            </a:r>
            <a:endParaRPr lang="en-US" dirty="0"/>
          </a:p>
        </p:txBody>
      </p:sp>
      <p:sp>
        <p:nvSpPr>
          <p:cNvPr id="3" name="Content Placeholder 2"/>
          <p:cNvSpPr>
            <a:spLocks noGrp="1"/>
          </p:cNvSpPr>
          <p:nvPr>
            <p:ph idx="1"/>
          </p:nvPr>
        </p:nvSpPr>
        <p:spPr/>
        <p:txBody>
          <a:bodyPr>
            <a:normAutofit fontScale="92500" lnSpcReduction="10000"/>
          </a:bodyPr>
          <a:lstStyle/>
          <a:p>
            <a:r>
              <a:rPr lang="en-US" dirty="0"/>
              <a:t>We focus on developing and implementing agriculture finance strategies and instruments to crowd-in private sector, enhancing access to suitable financial services to farmers – particularly smallholders – and agricultural Small and Medium Enterprises (SMEs) as a way to increase agricultural productivity and income, and facilitating the consolidation/ integration of production and marketing entities in agriculture to achieve economies of scale and stronger presence in markets.  </a:t>
            </a:r>
            <a:endParaRPr lang="en-US" dirty="0" smtClean="0"/>
          </a:p>
          <a:p>
            <a:r>
              <a:rPr lang="en-US" dirty="0" smtClean="0"/>
              <a:t>Important </a:t>
            </a:r>
            <a:r>
              <a:rPr lang="en-US" dirty="0"/>
              <a:t>instruments for our work are:  diagnostics on the state and areas for improvement of agricultural finance, participation by our team members as technical experts in agricultural finance in lending and advisory projects, and KM/GE activities on topics related to agricultural finance.</a:t>
            </a:r>
          </a:p>
        </p:txBody>
      </p:sp>
    </p:spTree>
    <p:extLst>
      <p:ext uri="{BB962C8B-B14F-4D97-AF65-F5344CB8AC3E}">
        <p14:creationId xmlns:p14="http://schemas.microsoft.com/office/powerpoint/2010/main" val="3036872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636</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Agriculture, Nutrition &amp; Health </vt:lpstr>
      <vt:lpstr>PRINCIPLES</vt:lpstr>
      <vt:lpstr>How is food production affecting health</vt:lpstr>
      <vt:lpstr>Continued.. </vt:lpstr>
      <vt:lpstr>Pro-smallholder value chains</vt:lpstr>
      <vt:lpstr>Continued.. </vt:lpstr>
      <vt:lpstr>Empowering Value Chains</vt:lpstr>
      <vt:lpstr>Smallholder-friendly financing and investment</vt:lpstr>
      <vt:lpstr>What We Do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Nutrition &amp; Health </dc:title>
  <dc:creator>Hyperlink</dc:creator>
  <cp:lastModifiedBy>Hyperlink</cp:lastModifiedBy>
  <cp:revision>1</cp:revision>
  <dcterms:created xsi:type="dcterms:W3CDTF">2020-12-01T19:25:09Z</dcterms:created>
  <dcterms:modified xsi:type="dcterms:W3CDTF">2020-12-01T19:25:17Z</dcterms:modified>
</cp:coreProperties>
</file>