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296" r:id="rId4"/>
    <p:sldId id="297" r:id="rId5"/>
    <p:sldId id="299" r:id="rId6"/>
    <p:sldId id="308" r:id="rId7"/>
    <p:sldId id="309" r:id="rId8"/>
    <p:sldId id="310" r:id="rId9"/>
    <p:sldId id="311" r:id="rId10"/>
    <p:sldId id="312" r:id="rId11"/>
    <p:sldId id="313" r:id="rId12"/>
    <p:sldId id="314" r:id="rId13"/>
    <p:sldId id="28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MALIK" initials="D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110" d="100"/>
          <a:sy n="110" d="100"/>
        </p:scale>
        <p:origin x="-228" y="12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E19671-5109-4A54-B32C-92696021D0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BE369-EA1D-409F-8E61-700736E24F49}" type="datetimeFigureOut">
              <a:rPr lang="en-US" smtClean="0"/>
              <a:pPr/>
              <a:t>11/26/2020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E19671-5109-4A54-B32C-92696021D0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a:bodyPr>
          <a:lstStyle/>
          <a:p>
            <a:pPr lvl="0" algn="ctr"/>
            <a:r>
              <a:rPr lang="en-GB" sz="3600" dirty="0" smtClean="0">
                <a:solidFill>
                  <a:schemeClr val="bg1"/>
                </a:solidFill>
              </a:rPr>
              <a:t>Modes of Education</a:t>
            </a:r>
            <a:r>
              <a:rPr lang="en-GB" sz="3600" dirty="0" smtClean="0"/>
              <a:t/>
            </a:r>
            <a:br>
              <a:rPr lang="en-GB" sz="3600" dirty="0" smtClean="0"/>
            </a:br>
            <a:r>
              <a:rPr lang="en-GB" sz="3600" dirty="0"/>
              <a:t/>
            </a:r>
            <a:br>
              <a:rPr lang="en-GB" sz="3600" dirty="0"/>
            </a:br>
            <a:endParaRPr lang="en-US" sz="3600" dirty="0"/>
          </a:p>
        </p:txBody>
      </p:sp>
      <p:sp>
        <p:nvSpPr>
          <p:cNvPr id="3" name="Subtitle 2"/>
          <p:cNvSpPr>
            <a:spLocks noGrp="1"/>
          </p:cNvSpPr>
          <p:nvPr>
            <p:ph type="subTitle" idx="1"/>
          </p:nvPr>
        </p:nvSpPr>
        <p:spPr>
          <a:xfrm>
            <a:off x="533400" y="3505200"/>
            <a:ext cx="7854696" cy="1752600"/>
          </a:xfrm>
        </p:spPr>
        <p:txBody>
          <a:bodyPr>
            <a:normAutofit fontScale="92500" lnSpcReduction="10000"/>
          </a:bodyPr>
          <a:lstStyle/>
          <a:p>
            <a:pPr algn="ctr"/>
            <a:r>
              <a:rPr lang="en-US" b="1" dirty="0" smtClean="0">
                <a:solidFill>
                  <a:schemeClr val="bg1"/>
                </a:solidFill>
                <a:latin typeface="Times New Roman" pitchFamily="18" charset="0"/>
                <a:cs typeface="Times New Roman" pitchFamily="18" charset="0"/>
              </a:rPr>
              <a:t>BY </a:t>
            </a:r>
          </a:p>
          <a:p>
            <a:pPr algn="ctr"/>
            <a:r>
              <a:rPr lang="en-US" b="1" dirty="0" smtClean="0">
                <a:solidFill>
                  <a:schemeClr val="bg1"/>
                </a:solidFill>
                <a:latin typeface="Times New Roman" pitchFamily="18" charset="0"/>
                <a:cs typeface="Times New Roman" pitchFamily="18" charset="0"/>
              </a:rPr>
              <a:t>ABIDA PARVEEN</a:t>
            </a:r>
          </a:p>
          <a:p>
            <a:pPr algn="ctr"/>
            <a:r>
              <a:rPr lang="en-US" b="1" dirty="0" smtClean="0">
                <a:solidFill>
                  <a:schemeClr val="bg1"/>
                </a:solidFill>
                <a:latin typeface="Times New Roman" pitchFamily="18" charset="0"/>
                <a:cs typeface="Times New Roman" pitchFamily="18" charset="0"/>
              </a:rPr>
              <a:t>Department of Education </a:t>
            </a:r>
          </a:p>
          <a:p>
            <a:pPr algn="ctr"/>
            <a:r>
              <a:rPr lang="en-US" b="1" dirty="0" smtClean="0">
                <a:solidFill>
                  <a:schemeClr val="bg1"/>
                </a:solidFill>
                <a:latin typeface="Times New Roman" pitchFamily="18" charset="0"/>
                <a:cs typeface="Times New Roman" pitchFamily="18" charset="0"/>
              </a:rPr>
              <a:t>University of Sargodha</a:t>
            </a:r>
            <a:endParaRPr lang="en-US"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41772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solidFill>
                  <a:schemeClr val="tx1"/>
                </a:solidFill>
              </a:rPr>
              <a:t>Continue </a:t>
            </a:r>
            <a:endParaRPr lang="en-US" sz="5400" dirty="0">
              <a:solidFill>
                <a:schemeClr val="tx1"/>
              </a:solidFill>
            </a:endParaRPr>
          </a:p>
        </p:txBody>
      </p:sp>
      <p:sp>
        <p:nvSpPr>
          <p:cNvPr id="3" name="Content Placeholder 2"/>
          <p:cNvSpPr>
            <a:spLocks noGrp="1"/>
          </p:cNvSpPr>
          <p:nvPr>
            <p:ph idx="1"/>
          </p:nvPr>
        </p:nvSpPr>
        <p:spPr>
          <a:xfrm>
            <a:off x="304800" y="1905000"/>
            <a:ext cx="8229600" cy="3962400"/>
          </a:xfrm>
        </p:spPr>
        <p:txBody>
          <a:bodyPr>
            <a:normAutofit/>
          </a:bodyPr>
          <a:lstStyle/>
          <a:p>
            <a:r>
              <a:rPr lang="en-US" sz="2400" dirty="0"/>
              <a:t>The learning takes place through day-to-day experience, influence of others and other resources in the environment such as family, relatives, friends, elders. </a:t>
            </a:r>
          </a:p>
          <a:p>
            <a:r>
              <a:rPr lang="en-US" sz="2400" dirty="0"/>
              <a:t>Interaction within situations and with people leads to learning and knowledge. </a:t>
            </a:r>
          </a:p>
          <a:p>
            <a:r>
              <a:rPr lang="en-US" sz="2400" dirty="0"/>
              <a:t>Media is also a large and effective source of informal education, which includes newspapers, magazines, radio, T.V. etc.</a:t>
            </a:r>
          </a:p>
          <a:p>
            <a:pPr marL="0" indent="0">
              <a:buNone/>
            </a:pPr>
            <a:endParaRPr lang="en-US" sz="2400" dirty="0"/>
          </a:p>
        </p:txBody>
      </p:sp>
    </p:spTree>
    <p:extLst>
      <p:ext uri="{BB962C8B-B14F-4D97-AF65-F5344CB8AC3E}">
        <p14:creationId xmlns:p14="http://schemas.microsoft.com/office/powerpoint/2010/main" val="1745046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solidFill>
                  <a:schemeClr val="tx1"/>
                </a:solidFill>
              </a:rPr>
              <a:t>Continue </a:t>
            </a:r>
            <a:endParaRPr lang="en-US" sz="5400" dirty="0">
              <a:solidFill>
                <a:schemeClr val="tx1"/>
              </a:solidFill>
            </a:endParaRPr>
          </a:p>
        </p:txBody>
      </p:sp>
      <p:sp>
        <p:nvSpPr>
          <p:cNvPr id="3" name="Content Placeholder 2"/>
          <p:cNvSpPr>
            <a:spLocks noGrp="1"/>
          </p:cNvSpPr>
          <p:nvPr>
            <p:ph idx="1"/>
          </p:nvPr>
        </p:nvSpPr>
        <p:spPr>
          <a:xfrm>
            <a:off x="304800" y="2286000"/>
            <a:ext cx="8229600" cy="3581400"/>
          </a:xfrm>
        </p:spPr>
        <p:txBody>
          <a:bodyPr>
            <a:normAutofit/>
          </a:bodyPr>
          <a:lstStyle/>
          <a:p>
            <a:r>
              <a:rPr lang="en-US" sz="2400" dirty="0"/>
              <a:t>The information within the family, media, facts and information of the past forms the contents of informal education. </a:t>
            </a:r>
            <a:endParaRPr lang="en-US" sz="2400" dirty="0" smtClean="0"/>
          </a:p>
          <a:p>
            <a:r>
              <a:rPr lang="en-US" sz="2400" dirty="0" smtClean="0"/>
              <a:t>Such </a:t>
            </a:r>
            <a:r>
              <a:rPr lang="en-US" sz="2400" dirty="0"/>
              <a:t>information is uneven in size and quality and the way it is interpreted. </a:t>
            </a:r>
            <a:endParaRPr lang="en-US" sz="2400" dirty="0" smtClean="0"/>
          </a:p>
          <a:p>
            <a:r>
              <a:rPr lang="en-US" sz="2400" dirty="0" smtClean="0"/>
              <a:t>Its </a:t>
            </a:r>
            <a:r>
              <a:rPr lang="en-US" sz="2400" dirty="0"/>
              <a:t>moral and social impacts depend upon the cultural and intellectual level of each individual. </a:t>
            </a:r>
          </a:p>
          <a:p>
            <a:pPr marL="0" indent="0">
              <a:buNone/>
            </a:pPr>
            <a:endParaRPr lang="en-US" sz="2400" dirty="0"/>
          </a:p>
        </p:txBody>
      </p:sp>
    </p:spTree>
    <p:extLst>
      <p:ext uri="{BB962C8B-B14F-4D97-AF65-F5344CB8AC3E}">
        <p14:creationId xmlns:p14="http://schemas.microsoft.com/office/powerpoint/2010/main" val="1745046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solidFill>
                  <a:schemeClr val="tx1"/>
                </a:solidFill>
              </a:rPr>
              <a:t>Continue </a:t>
            </a:r>
            <a:endParaRPr lang="en-US" sz="5400" dirty="0">
              <a:solidFill>
                <a:schemeClr val="tx1"/>
              </a:solidFill>
            </a:endParaRPr>
          </a:p>
        </p:txBody>
      </p:sp>
      <p:sp>
        <p:nvSpPr>
          <p:cNvPr id="3" name="Content Placeholder 2"/>
          <p:cNvSpPr>
            <a:spLocks noGrp="1"/>
          </p:cNvSpPr>
          <p:nvPr>
            <p:ph idx="1"/>
          </p:nvPr>
        </p:nvSpPr>
        <p:spPr>
          <a:xfrm>
            <a:off x="304800" y="1905000"/>
            <a:ext cx="8229600" cy="3962400"/>
          </a:xfrm>
        </p:spPr>
        <p:txBody>
          <a:bodyPr>
            <a:normAutofit/>
          </a:bodyPr>
          <a:lstStyle/>
          <a:p>
            <a:pPr marL="0" indent="0">
              <a:buNone/>
            </a:pPr>
            <a:r>
              <a:rPr lang="en-US" sz="2400" dirty="0"/>
              <a:t>There are two types of formal education</a:t>
            </a:r>
            <a:r>
              <a:rPr lang="en-US" sz="2400" dirty="0" smtClean="0"/>
              <a:t>: </a:t>
            </a:r>
          </a:p>
          <a:p>
            <a:pPr marL="0" indent="0">
              <a:buNone/>
            </a:pPr>
            <a:endParaRPr lang="en-US" sz="2400" dirty="0"/>
          </a:p>
          <a:p>
            <a:pPr marL="0" marR="0" algn="just">
              <a:spcBef>
                <a:spcPts val="0"/>
              </a:spcBef>
              <a:spcAft>
                <a:spcPts val="0"/>
              </a:spcAft>
              <a:tabLst>
                <a:tab pos="228600" algn="l"/>
              </a:tabLst>
            </a:pPr>
            <a:r>
              <a:rPr lang="en-US" sz="2400" dirty="0">
                <a:latin typeface="Times New Roman"/>
                <a:ea typeface="Times New Roman"/>
              </a:rPr>
              <a:t>The highlights of informal education are:</a:t>
            </a:r>
          </a:p>
          <a:p>
            <a:pPr marL="0" marR="0" algn="just">
              <a:spcBef>
                <a:spcPts val="0"/>
              </a:spcBef>
              <a:spcAft>
                <a:spcPts val="0"/>
              </a:spcAft>
              <a:tabLst>
                <a:tab pos="228600" algn="l"/>
              </a:tabLst>
            </a:pPr>
            <a:r>
              <a:rPr lang="en-US" sz="2400" dirty="0">
                <a:latin typeface="Times New Roman"/>
                <a:ea typeface="Times New Roman"/>
              </a:rPr>
              <a:t> </a:t>
            </a:r>
          </a:p>
          <a:p>
            <a:pPr marL="342900" marR="0" lvl="0" indent="-342900" algn="just">
              <a:spcBef>
                <a:spcPts val="0"/>
              </a:spcBef>
              <a:spcAft>
                <a:spcPts val="0"/>
              </a:spcAft>
              <a:buFont typeface="Symbol"/>
              <a:buChar char=""/>
            </a:pPr>
            <a:r>
              <a:rPr lang="en-US" sz="2400" dirty="0">
                <a:latin typeface="Times New Roman"/>
                <a:ea typeface="Times New Roman"/>
              </a:rPr>
              <a:t>Incidental and spontaneous.</a:t>
            </a:r>
          </a:p>
          <a:p>
            <a:pPr marL="342900" marR="0" lvl="0" indent="-342900" algn="just">
              <a:spcBef>
                <a:spcPts val="0"/>
              </a:spcBef>
              <a:spcAft>
                <a:spcPts val="0"/>
              </a:spcAft>
              <a:buFont typeface="Symbol"/>
              <a:buChar char=""/>
            </a:pPr>
            <a:r>
              <a:rPr lang="en-US" sz="2400" dirty="0">
                <a:latin typeface="Times New Roman"/>
                <a:ea typeface="Times New Roman"/>
              </a:rPr>
              <a:t>Not pre-planned.</a:t>
            </a:r>
          </a:p>
          <a:p>
            <a:pPr marL="342900" marR="0" lvl="0" indent="-342900" algn="just">
              <a:spcBef>
                <a:spcPts val="0"/>
              </a:spcBef>
              <a:spcAft>
                <a:spcPts val="0"/>
              </a:spcAft>
              <a:buFont typeface="Symbol"/>
              <a:buChar char=""/>
            </a:pPr>
            <a:r>
              <a:rPr lang="en-US" sz="2400" dirty="0">
                <a:latin typeface="Times New Roman"/>
                <a:ea typeface="Times New Roman"/>
              </a:rPr>
              <a:t>Not imparted by any specialized agency.</a:t>
            </a:r>
          </a:p>
          <a:p>
            <a:pPr marL="342900" marR="0" lvl="0" indent="-342900" algn="just">
              <a:spcBef>
                <a:spcPts val="0"/>
              </a:spcBef>
              <a:spcAft>
                <a:spcPts val="0"/>
              </a:spcAft>
              <a:buFont typeface="Symbol"/>
              <a:buChar char=""/>
            </a:pPr>
            <a:r>
              <a:rPr lang="en-US" sz="2400" dirty="0">
                <a:latin typeface="Times New Roman"/>
                <a:ea typeface="Times New Roman"/>
              </a:rPr>
              <a:t>No prescribed timetable and curriculum.</a:t>
            </a:r>
          </a:p>
          <a:p>
            <a:pPr marL="342900" marR="0" lvl="0" indent="-342900" algn="just">
              <a:spcBef>
                <a:spcPts val="0"/>
              </a:spcBef>
              <a:spcAft>
                <a:spcPts val="0"/>
              </a:spcAft>
              <a:buFont typeface="Symbol"/>
              <a:buChar char=""/>
            </a:pPr>
            <a:r>
              <a:rPr lang="en-US" sz="2400" dirty="0">
                <a:latin typeface="Times New Roman"/>
                <a:ea typeface="Times New Roman"/>
              </a:rPr>
              <a:t>May be negative also.</a:t>
            </a:r>
          </a:p>
          <a:p>
            <a:pPr marL="182880" marR="0" indent="0" algn="just">
              <a:spcBef>
                <a:spcPts val="0"/>
              </a:spcBef>
              <a:spcAft>
                <a:spcPts val="0"/>
              </a:spcAft>
              <a:buNone/>
              <a:tabLst>
                <a:tab pos="457200" algn="l"/>
              </a:tabLst>
            </a:pPr>
            <a:endParaRPr lang="en-US" sz="2400" dirty="0">
              <a:latin typeface="Times New Roman"/>
              <a:ea typeface="Times New Roman"/>
            </a:endParaRPr>
          </a:p>
        </p:txBody>
      </p:sp>
    </p:spTree>
    <p:extLst>
      <p:ext uri="{BB962C8B-B14F-4D97-AF65-F5344CB8AC3E}">
        <p14:creationId xmlns:p14="http://schemas.microsoft.com/office/powerpoint/2010/main" val="1745046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71800" y="3352800"/>
            <a:ext cx="3352800" cy="609600"/>
          </a:xfrm>
          <a:blipFill>
            <a:blip r:embed="rId2"/>
            <a:tile tx="0" ty="0" sx="100000" sy="100000" flip="none" algn="tl"/>
          </a:blipFill>
        </p:spPr>
        <p:txBody>
          <a:bodyPr>
            <a:normAutofit fontScale="77500" lnSpcReduction="20000"/>
          </a:bodyPr>
          <a:lstStyle/>
          <a:p>
            <a:r>
              <a:rPr lang="en-US" sz="4400" b="1" dirty="0" smtClean="0">
                <a:solidFill>
                  <a:schemeClr val="bg1"/>
                </a:solidFill>
              </a:rPr>
              <a:t>ANY QUESTION</a:t>
            </a:r>
            <a:endParaRPr lang="en-US" sz="4400" b="1" dirty="0">
              <a:solidFill>
                <a:schemeClr val="bg1"/>
              </a:solidFill>
            </a:endParaRPr>
          </a:p>
        </p:txBody>
      </p:sp>
      <p:sp>
        <p:nvSpPr>
          <p:cNvPr id="3" name="Title 2"/>
          <p:cNvSpPr>
            <a:spLocks noGrp="1"/>
          </p:cNvSpPr>
          <p:nvPr>
            <p:ph type="ctrTitle"/>
          </p:nvPr>
        </p:nvSpPr>
        <p:spPr/>
        <p:style>
          <a:lnRef idx="0">
            <a:scrgbClr r="0" g="0" b="0"/>
          </a:lnRef>
          <a:fillRef idx="1003">
            <a:schemeClr val="dk1"/>
          </a:fillRef>
          <a:effectRef idx="0">
            <a:scrgbClr r="0" g="0" b="0"/>
          </a:effectRef>
          <a:fontRef idx="major"/>
        </p:style>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dirty="0" smtClean="0">
                <a:ln w="50800"/>
                <a:solidFill>
                  <a:schemeClr val="bg1">
                    <a:shade val="50000"/>
                  </a:schemeClr>
                </a:solidFill>
                <a:effectLst/>
              </a:rPr>
              <a:t>THANKS</a:t>
            </a:r>
            <a:r>
              <a:rPr lang="en-US" dirty="0" smtClean="0">
                <a:ln w="50800"/>
                <a:solidFill>
                  <a:schemeClr val="bg1">
                    <a:shade val="50000"/>
                  </a:schemeClr>
                </a:solidFill>
                <a:effectLst/>
              </a:rPr>
              <a:t> </a:t>
            </a:r>
            <a:endParaRPr lang="en-US" dirty="0">
              <a:ln w="50800"/>
              <a:solidFill>
                <a:schemeClr val="bg1">
                  <a:shade val="50000"/>
                </a:schemeClr>
              </a:solidFill>
              <a:effectLst/>
            </a:endParaRPr>
          </a:p>
        </p:txBody>
      </p:sp>
      <p:sp>
        <p:nvSpPr>
          <p:cNvPr id="4" name="Slide Number Placeholder 3"/>
          <p:cNvSpPr>
            <a:spLocks noGrp="1"/>
          </p:cNvSpPr>
          <p:nvPr>
            <p:ph type="sldNum" sz="quarter" idx="12"/>
          </p:nvPr>
        </p:nvSpPr>
        <p:spPr/>
        <p:txBody>
          <a:bodyPr/>
          <a:lstStyle/>
          <a:p>
            <a:fld id="{725A8964-DFEE-4060-AF70-26D265378689}" type="slidenum">
              <a:rPr lang="en-US" smtClean="0"/>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lvl="1" indent="-285750">
              <a:tabLst>
                <a:tab pos="457200" algn="l"/>
              </a:tabLst>
            </a:pPr>
            <a:r>
              <a:rPr lang="en-US" sz="2800" b="1" dirty="0" smtClean="0"/>
              <a:t>MODES </a:t>
            </a:r>
            <a:r>
              <a:rPr lang="en-US" sz="2800" b="1" dirty="0"/>
              <a:t>OF EDUCATION</a:t>
            </a:r>
            <a:br>
              <a:rPr lang="en-US" sz="2800" b="1" dirty="0"/>
            </a:br>
            <a:endParaRPr lang="en-US" sz="2800" dirty="0"/>
          </a:p>
        </p:txBody>
      </p:sp>
      <p:sp>
        <p:nvSpPr>
          <p:cNvPr id="3" name="Content Placeholder 2"/>
          <p:cNvSpPr>
            <a:spLocks noGrp="1"/>
          </p:cNvSpPr>
          <p:nvPr>
            <p:ph idx="1"/>
          </p:nvPr>
        </p:nvSpPr>
        <p:spPr>
          <a:xfrm>
            <a:off x="304800" y="1752600"/>
            <a:ext cx="8229600" cy="4876800"/>
          </a:xfrm>
        </p:spPr>
        <p:txBody>
          <a:bodyPr>
            <a:noAutofit/>
          </a:bodyPr>
          <a:lstStyle/>
          <a:p>
            <a:pPr marL="0" marR="0" algn="just">
              <a:spcBef>
                <a:spcPts val="0"/>
              </a:spcBef>
              <a:spcAft>
                <a:spcPts val="0"/>
              </a:spcAft>
              <a:tabLst>
                <a:tab pos="228600" algn="l"/>
              </a:tabLst>
            </a:pPr>
            <a:r>
              <a:rPr lang="en-US" sz="2800" dirty="0">
                <a:latin typeface="Times New Roman"/>
                <a:ea typeface="Times New Roman"/>
              </a:rPr>
              <a:t>The education is an effort to change human </a:t>
            </a:r>
            <a:r>
              <a:rPr lang="en-US" sz="2800" dirty="0" err="1">
                <a:latin typeface="Times New Roman"/>
                <a:ea typeface="Times New Roman"/>
              </a:rPr>
              <a:t>behaviour</a:t>
            </a:r>
            <a:r>
              <a:rPr lang="en-US" sz="2800" dirty="0">
                <a:latin typeface="Times New Roman"/>
                <a:ea typeface="Times New Roman"/>
              </a:rPr>
              <a:t>. Besides planned effort in a desired direction as in schools and colleges, human beings also learn from day to day experience and from other sources such as family, newspapers, T.V., radio, other people etc. Keeping in view the various situations of learning there are three forms of education – Formal, Informal and Non-formal. </a:t>
            </a:r>
          </a:p>
          <a:p>
            <a:pPr marL="0" marR="0" indent="0" algn="just">
              <a:spcBef>
                <a:spcPts val="0"/>
              </a:spcBef>
              <a:spcAft>
                <a:spcPts val="0"/>
              </a:spcAft>
              <a:buNone/>
              <a:tabLst>
                <a:tab pos="228600" algn="l"/>
              </a:tabLst>
            </a:pPr>
            <a:r>
              <a:rPr lang="en-US" sz="2800" dirty="0">
                <a:latin typeface="Times New Roman"/>
                <a:ea typeface="Times New Roman"/>
              </a:rPr>
              <a:t>A. Formal</a:t>
            </a:r>
          </a:p>
          <a:p>
            <a:pPr marL="0" marR="0" indent="0">
              <a:spcBef>
                <a:spcPts val="0"/>
              </a:spcBef>
              <a:spcAft>
                <a:spcPts val="0"/>
              </a:spcAft>
              <a:buNone/>
            </a:pPr>
            <a:r>
              <a:rPr lang="en-US" sz="2800" dirty="0">
                <a:latin typeface="Times New Roman"/>
                <a:ea typeface="Times New Roman"/>
              </a:rPr>
              <a:t>B. Non-form</a:t>
            </a:r>
          </a:p>
          <a:p>
            <a:pPr marL="0" marR="0" indent="0">
              <a:spcBef>
                <a:spcPts val="0"/>
              </a:spcBef>
              <a:spcAft>
                <a:spcPts val="0"/>
              </a:spcAft>
              <a:buNone/>
            </a:pPr>
            <a:r>
              <a:rPr lang="en-US" sz="2800" dirty="0">
                <a:latin typeface="Times New Roman"/>
                <a:ea typeface="Times New Roman"/>
              </a:rPr>
              <a:t>C. Informal</a:t>
            </a:r>
            <a:endParaRPr lang="en-US" sz="2800"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p:spPr>
        <p:txBody>
          <a:bodyPr/>
          <a:lstStyle/>
          <a:p>
            <a:r>
              <a:rPr lang="en-US" b="1" dirty="0">
                <a:solidFill>
                  <a:schemeClr val="tx1"/>
                </a:solidFill>
              </a:rPr>
              <a:t>FORMAL EDUCATION</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pPr marL="0" marR="0" algn="just">
              <a:spcBef>
                <a:spcPts val="0"/>
              </a:spcBef>
              <a:spcAft>
                <a:spcPts val="0"/>
              </a:spcAft>
              <a:tabLst>
                <a:tab pos="228600" algn="l"/>
              </a:tabLst>
            </a:pPr>
            <a:r>
              <a:rPr lang="en-US" sz="2800" dirty="0">
                <a:latin typeface="Times New Roman"/>
                <a:ea typeface="Times New Roman"/>
              </a:rPr>
              <a:t> Formal education is a planned program of learning offered in a sequential organization such as primary, secondary and university education. </a:t>
            </a:r>
            <a:endParaRPr lang="en-US" sz="2800" dirty="0" smtClean="0">
              <a:latin typeface="Times New Roman"/>
              <a:ea typeface="Times New Roman"/>
            </a:endParaRPr>
          </a:p>
          <a:p>
            <a:pPr marL="0" marR="0" algn="just">
              <a:spcBef>
                <a:spcPts val="0"/>
              </a:spcBef>
              <a:spcAft>
                <a:spcPts val="0"/>
              </a:spcAft>
              <a:tabLst>
                <a:tab pos="228600" algn="l"/>
              </a:tabLst>
            </a:pPr>
            <a:r>
              <a:rPr lang="en-US" sz="2800" dirty="0" smtClean="0">
                <a:latin typeface="Times New Roman"/>
                <a:ea typeface="Times New Roman"/>
              </a:rPr>
              <a:t>The </a:t>
            </a:r>
            <a:r>
              <a:rPr lang="en-US" sz="2800" dirty="0">
                <a:latin typeface="Times New Roman"/>
                <a:ea typeface="Times New Roman"/>
              </a:rPr>
              <a:t>planned education being offered by schools and colleges is called formal education. </a:t>
            </a:r>
            <a:endParaRPr lang="en-US" sz="2800" dirty="0" smtClean="0">
              <a:latin typeface="Times New Roman"/>
              <a:ea typeface="Times New Roman"/>
            </a:endParaRPr>
          </a:p>
          <a:p>
            <a:pPr marL="0" marR="0" algn="just">
              <a:spcBef>
                <a:spcPts val="0"/>
              </a:spcBef>
              <a:spcAft>
                <a:spcPts val="0"/>
              </a:spcAft>
              <a:tabLst>
                <a:tab pos="228600" algn="l"/>
              </a:tabLst>
            </a:pPr>
            <a:r>
              <a:rPr lang="en-US" sz="2800" dirty="0" smtClean="0">
                <a:latin typeface="Times New Roman"/>
                <a:ea typeface="Times New Roman"/>
              </a:rPr>
              <a:t>It </a:t>
            </a:r>
            <a:r>
              <a:rPr lang="en-US" sz="2800" dirty="0">
                <a:latin typeface="Times New Roman"/>
                <a:ea typeface="Times New Roman"/>
              </a:rPr>
              <a:t>has planned curriculum with specified period and for the specific age group. It is highly institutionalized, graded and vertically linked in schooling structure. </a:t>
            </a:r>
            <a:endParaRPr lang="en-US" sz="2800"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pPr lvl="1" rtl="0"/>
            <a:r>
              <a:rPr lang="en-US" b="1" dirty="0" smtClean="0"/>
              <a:t>Continue </a:t>
            </a:r>
            <a:endParaRPr lang="en-US" dirty="0"/>
          </a:p>
        </p:txBody>
      </p:sp>
      <p:sp>
        <p:nvSpPr>
          <p:cNvPr id="3" name="Content Placeholder 2"/>
          <p:cNvSpPr>
            <a:spLocks noGrp="1"/>
          </p:cNvSpPr>
          <p:nvPr>
            <p:ph idx="1"/>
          </p:nvPr>
        </p:nvSpPr>
        <p:spPr>
          <a:xfrm>
            <a:off x="304800" y="1447800"/>
            <a:ext cx="8229600" cy="5257800"/>
          </a:xfrm>
        </p:spPr>
        <p:txBody>
          <a:bodyPr>
            <a:normAutofit fontScale="92500"/>
          </a:bodyPr>
          <a:lstStyle/>
          <a:p>
            <a:r>
              <a:rPr lang="en-US" sz="2800" dirty="0" smtClean="0"/>
              <a:t>The central or school authorities determine the contents of the formal education. </a:t>
            </a:r>
          </a:p>
          <a:p>
            <a:r>
              <a:rPr lang="en-US" sz="2800" dirty="0" smtClean="0"/>
              <a:t>It is compulsory for the students to assimilate the prescribed contents and their performance is systematically evaluated. </a:t>
            </a:r>
          </a:p>
          <a:p>
            <a:r>
              <a:rPr lang="en-US" sz="2800" dirty="0" smtClean="0"/>
              <a:t>These </a:t>
            </a:r>
            <a:r>
              <a:rPr lang="en-US" sz="2800" dirty="0"/>
              <a:t>contents represent an organized learning experience/material having set aims of education. Teaching and learning in school is systematic and coherent. </a:t>
            </a:r>
            <a:endParaRPr lang="en-US" sz="2800" dirty="0" smtClean="0"/>
          </a:p>
          <a:p>
            <a:r>
              <a:rPr lang="en-US" sz="2800" dirty="0" smtClean="0"/>
              <a:t>Teachers </a:t>
            </a:r>
            <a:r>
              <a:rPr lang="en-US" sz="2800" dirty="0"/>
              <a:t>conduct teaching on the basis of educational level and school timetable. Examinations determine achievements of students.</a:t>
            </a:r>
          </a:p>
          <a:p>
            <a:pPr marL="0" indent="0">
              <a:buNone/>
            </a:pPr>
            <a:endParaRPr lang="en-US" sz="2800" dirty="0"/>
          </a:p>
          <a:p>
            <a:pPr marL="0" marR="0" indent="0" algn="just">
              <a:spcBef>
                <a:spcPts val="0"/>
              </a:spcBef>
              <a:spcAft>
                <a:spcPts val="0"/>
              </a:spcAft>
              <a:buNone/>
              <a:tabLst>
                <a:tab pos="228600" algn="l"/>
              </a:tabLst>
            </a:pPr>
            <a:endParaRPr lang="en-US" sz="2800" dirty="0">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gn="just">
              <a:spcBef>
                <a:spcPts val="0"/>
              </a:spcBef>
              <a:spcAft>
                <a:spcPts val="0"/>
              </a:spcAft>
            </a:pPr>
            <a:r>
              <a:rPr lang="en-US" sz="1800" b="1" dirty="0" smtClean="0">
                <a:solidFill>
                  <a:schemeClr val="tx1"/>
                </a:solidFill>
                <a:latin typeface="Times New Roman"/>
                <a:ea typeface="Times New Roman"/>
              </a:rPr>
              <a:t>Continue </a:t>
            </a:r>
            <a:endParaRPr lang="en-US" sz="1800" dirty="0">
              <a:solidFill>
                <a:schemeClr val="tx1"/>
              </a:solidFill>
              <a:latin typeface="Times New Roman"/>
              <a:ea typeface="Times New Roman"/>
            </a:endParaRPr>
          </a:p>
        </p:txBody>
      </p:sp>
      <p:sp>
        <p:nvSpPr>
          <p:cNvPr id="3" name="Content Placeholder 2"/>
          <p:cNvSpPr>
            <a:spLocks noGrp="1"/>
          </p:cNvSpPr>
          <p:nvPr>
            <p:ph idx="1"/>
          </p:nvPr>
        </p:nvSpPr>
        <p:spPr>
          <a:xfrm>
            <a:off x="304800" y="2362200"/>
            <a:ext cx="8229600" cy="3200400"/>
          </a:xfrm>
        </p:spPr>
        <p:txBody>
          <a:bodyPr>
            <a:normAutofit fontScale="92500" lnSpcReduction="20000"/>
          </a:bodyPr>
          <a:lstStyle/>
          <a:p>
            <a:r>
              <a:rPr lang="en-US" sz="2800" dirty="0"/>
              <a:t>Following are the </a:t>
            </a:r>
            <a:r>
              <a:rPr lang="en-US" sz="2800" b="1" dirty="0"/>
              <a:t>highlights of the formal education</a:t>
            </a:r>
            <a:r>
              <a:rPr lang="en-US" sz="2800" dirty="0"/>
              <a:t>:</a:t>
            </a:r>
          </a:p>
          <a:p>
            <a:pPr lvl="0"/>
            <a:r>
              <a:rPr lang="en-US" sz="2800" dirty="0"/>
              <a:t>Planned with a particular purpose.</a:t>
            </a:r>
          </a:p>
          <a:p>
            <a:pPr lvl="0"/>
            <a:r>
              <a:rPr lang="en-US" sz="2800" dirty="0"/>
              <a:t>Limited to a specific period of time.</a:t>
            </a:r>
          </a:p>
          <a:p>
            <a:pPr lvl="0"/>
            <a:r>
              <a:rPr lang="en-US" sz="2800" dirty="0"/>
              <a:t>Well-defined and systematic curriculum.</a:t>
            </a:r>
          </a:p>
          <a:p>
            <a:pPr lvl="0"/>
            <a:r>
              <a:rPr lang="en-US" sz="2800" dirty="0"/>
              <a:t>Imparted by specialized qualified teachers.</a:t>
            </a:r>
          </a:p>
          <a:p>
            <a:pPr lvl="0"/>
            <a:r>
              <a:rPr lang="en-US" sz="2800" dirty="0"/>
              <a:t>Includes activities outside the classroom.</a:t>
            </a:r>
          </a:p>
          <a:p>
            <a:pPr lvl="0"/>
            <a:r>
              <a:rPr lang="en-US" sz="2800" dirty="0"/>
              <a:t>Observe strict discipline.        </a:t>
            </a:r>
          </a:p>
        </p:txBody>
      </p:sp>
    </p:spTree>
    <p:extLst>
      <p:ext uri="{BB962C8B-B14F-4D97-AF65-F5344CB8AC3E}">
        <p14:creationId xmlns:p14="http://schemas.microsoft.com/office/powerpoint/2010/main" val="155478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solidFill>
                  <a:schemeClr val="tx1"/>
                </a:solidFill>
              </a:rPr>
              <a:t>Continue </a:t>
            </a:r>
            <a:endParaRPr lang="en-US" sz="5400" dirty="0">
              <a:solidFill>
                <a:schemeClr val="tx1"/>
              </a:solidFill>
            </a:endParaRPr>
          </a:p>
        </p:txBody>
      </p:sp>
      <p:sp>
        <p:nvSpPr>
          <p:cNvPr id="3" name="Content Placeholder 2"/>
          <p:cNvSpPr>
            <a:spLocks noGrp="1"/>
          </p:cNvSpPr>
          <p:nvPr>
            <p:ph idx="1"/>
          </p:nvPr>
        </p:nvSpPr>
        <p:spPr>
          <a:xfrm>
            <a:off x="304800" y="1905000"/>
            <a:ext cx="8229600" cy="3962400"/>
          </a:xfrm>
        </p:spPr>
        <p:txBody>
          <a:bodyPr>
            <a:normAutofit/>
          </a:bodyPr>
          <a:lstStyle/>
          <a:p>
            <a:pPr marL="0" indent="0">
              <a:buNone/>
            </a:pPr>
            <a:r>
              <a:rPr lang="en-US" sz="2400" dirty="0"/>
              <a:t>There are two types of formal education</a:t>
            </a:r>
            <a:r>
              <a:rPr lang="en-US" sz="2400" dirty="0" smtClean="0"/>
              <a:t>: </a:t>
            </a:r>
          </a:p>
          <a:p>
            <a:pPr marL="0" indent="0">
              <a:buNone/>
            </a:pPr>
            <a:endParaRPr lang="en-US" sz="2400" dirty="0"/>
          </a:p>
          <a:p>
            <a:pPr marL="0" indent="0">
              <a:buNone/>
            </a:pPr>
            <a:endParaRPr lang="en-US" sz="2400" dirty="0" smtClean="0"/>
          </a:p>
          <a:p>
            <a:pPr marL="457200" indent="-457200">
              <a:buAutoNum type="arabicPeriod"/>
            </a:pPr>
            <a:r>
              <a:rPr lang="en-US" sz="2400" dirty="0" smtClean="0"/>
              <a:t>General Education </a:t>
            </a:r>
          </a:p>
          <a:p>
            <a:pPr marL="457200" indent="-457200">
              <a:buAutoNum type="arabicPeriod"/>
            </a:pPr>
            <a:r>
              <a:rPr lang="en-US" sz="2400" dirty="0" smtClean="0"/>
              <a:t>Professional </a:t>
            </a:r>
            <a:r>
              <a:rPr lang="en-US" sz="2400" dirty="0"/>
              <a:t>or Specific </a:t>
            </a:r>
            <a:r>
              <a:rPr lang="en-US" sz="2400" dirty="0" smtClean="0"/>
              <a:t>Education.</a:t>
            </a:r>
            <a:endParaRPr lang="en-US" sz="2400" dirty="0"/>
          </a:p>
        </p:txBody>
      </p:sp>
    </p:spTree>
    <p:extLst>
      <p:ext uri="{BB962C8B-B14F-4D97-AF65-F5344CB8AC3E}">
        <p14:creationId xmlns:p14="http://schemas.microsoft.com/office/powerpoint/2010/main" val="1545199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p:spPr>
        <p:txBody>
          <a:bodyPr>
            <a:normAutofit fontScale="90000"/>
          </a:bodyPr>
          <a:lstStyle/>
          <a:p>
            <a:r>
              <a:rPr lang="en-US" sz="5400" b="1" dirty="0" smtClean="0">
                <a:solidFill>
                  <a:schemeClr val="tx1"/>
                </a:solidFill>
              </a:rPr>
              <a:t>General </a:t>
            </a:r>
            <a:r>
              <a:rPr lang="en-US" sz="5400" b="1" dirty="0">
                <a:solidFill>
                  <a:schemeClr val="tx1"/>
                </a:solidFill>
              </a:rPr>
              <a:t>Education</a:t>
            </a:r>
            <a:r>
              <a:rPr lang="en-US" sz="5400" dirty="0"/>
              <a:t> </a:t>
            </a:r>
            <a:br>
              <a:rPr lang="en-US" sz="5400" dirty="0"/>
            </a:br>
            <a:endParaRPr lang="en-US" sz="5400" dirty="0">
              <a:solidFill>
                <a:schemeClr val="tx1"/>
              </a:solidFill>
            </a:endParaRPr>
          </a:p>
        </p:txBody>
      </p:sp>
      <p:sp>
        <p:nvSpPr>
          <p:cNvPr id="3" name="Content Placeholder 2"/>
          <p:cNvSpPr>
            <a:spLocks noGrp="1"/>
          </p:cNvSpPr>
          <p:nvPr>
            <p:ph idx="1"/>
          </p:nvPr>
        </p:nvSpPr>
        <p:spPr>
          <a:xfrm>
            <a:off x="304800" y="1905000"/>
            <a:ext cx="8229600" cy="3962400"/>
          </a:xfrm>
        </p:spPr>
        <p:txBody>
          <a:bodyPr>
            <a:normAutofit/>
          </a:bodyPr>
          <a:lstStyle/>
          <a:p>
            <a:r>
              <a:rPr lang="en-US" sz="2400" dirty="0"/>
              <a:t>Education that caters the common needs of every individual is called general education. </a:t>
            </a:r>
          </a:p>
          <a:p>
            <a:r>
              <a:rPr lang="en-US" sz="2400" dirty="0" smtClean="0"/>
              <a:t>It </a:t>
            </a:r>
            <a:r>
              <a:rPr lang="en-US" sz="2400" dirty="0"/>
              <a:t>is the education that every man should have in a society. In Pakistan elementary education (grade I-VIII) is a general education to meet the needs of all. </a:t>
            </a:r>
            <a:endParaRPr lang="en-US" sz="2400" dirty="0" smtClean="0"/>
          </a:p>
          <a:p>
            <a:r>
              <a:rPr lang="en-US" sz="2400" dirty="0" smtClean="0"/>
              <a:t>It </a:t>
            </a:r>
            <a:r>
              <a:rPr lang="en-US" sz="2400" dirty="0"/>
              <a:t>offers knowledge and skills that is useful for every individual such as language for communication, basics of Science, Social Studies, </a:t>
            </a:r>
            <a:r>
              <a:rPr lang="en-US" sz="2400" dirty="0" err="1"/>
              <a:t>Islamiat</a:t>
            </a:r>
            <a:r>
              <a:rPr lang="en-US" sz="2400" dirty="0"/>
              <a:t>, Mathematics and English.</a:t>
            </a:r>
          </a:p>
          <a:p>
            <a:pPr marL="0" indent="0">
              <a:buNone/>
            </a:pPr>
            <a:endParaRPr lang="en-US" sz="2400" dirty="0"/>
          </a:p>
        </p:txBody>
      </p:sp>
    </p:spTree>
    <p:extLst>
      <p:ext uri="{BB962C8B-B14F-4D97-AF65-F5344CB8AC3E}">
        <p14:creationId xmlns:p14="http://schemas.microsoft.com/office/powerpoint/2010/main" val="1745046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tx1"/>
                </a:solidFill>
              </a:rPr>
              <a:t>Professional or Specific Education.</a:t>
            </a:r>
            <a:br>
              <a:rPr lang="en-US" sz="3200" b="1" dirty="0">
                <a:solidFill>
                  <a:schemeClr val="tx1"/>
                </a:solidFill>
              </a:rPr>
            </a:br>
            <a:endParaRPr lang="en-US" sz="3200" b="1" dirty="0">
              <a:solidFill>
                <a:schemeClr val="tx1"/>
              </a:solidFill>
            </a:endParaRPr>
          </a:p>
        </p:txBody>
      </p:sp>
      <p:sp>
        <p:nvSpPr>
          <p:cNvPr id="3" name="Content Placeholder 2"/>
          <p:cNvSpPr>
            <a:spLocks noGrp="1"/>
          </p:cNvSpPr>
          <p:nvPr>
            <p:ph idx="1"/>
          </p:nvPr>
        </p:nvSpPr>
        <p:spPr>
          <a:xfrm>
            <a:off x="304800" y="1905000"/>
            <a:ext cx="8229600" cy="3962400"/>
          </a:xfrm>
        </p:spPr>
        <p:txBody>
          <a:bodyPr>
            <a:normAutofit/>
          </a:bodyPr>
          <a:lstStyle/>
          <a:p>
            <a:r>
              <a:rPr lang="en-US" sz="2400" dirty="0"/>
              <a:t>Education that is undertaken for a purpose is called specific education. </a:t>
            </a:r>
            <a:endParaRPr lang="en-US" sz="2400" dirty="0" smtClean="0"/>
          </a:p>
          <a:p>
            <a:r>
              <a:rPr lang="en-US" sz="2400" dirty="0" smtClean="0"/>
              <a:t>Different </a:t>
            </a:r>
            <a:r>
              <a:rPr lang="en-US" sz="2400" dirty="0"/>
              <a:t>people perform different functions. </a:t>
            </a:r>
            <a:endParaRPr lang="en-US" sz="2400" dirty="0" smtClean="0"/>
          </a:p>
          <a:p>
            <a:r>
              <a:rPr lang="en-US" sz="2400" dirty="0" smtClean="0"/>
              <a:t>The </a:t>
            </a:r>
            <a:r>
              <a:rPr lang="en-US" sz="2400" dirty="0"/>
              <a:t>specific education prepares them for these special functions such as doctor, engineer, teacher, accountant etc.  </a:t>
            </a:r>
          </a:p>
        </p:txBody>
      </p:sp>
    </p:spTree>
    <p:extLst>
      <p:ext uri="{BB962C8B-B14F-4D97-AF65-F5344CB8AC3E}">
        <p14:creationId xmlns:p14="http://schemas.microsoft.com/office/powerpoint/2010/main" val="1745046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tx1"/>
                </a:solidFill>
              </a:rPr>
              <a:t>INFORMAL EDUCATION</a:t>
            </a:r>
            <a:r>
              <a:rPr lang="en-US" sz="3600" dirty="0">
                <a:solidFill>
                  <a:schemeClr val="tx1"/>
                </a:solidFill>
              </a:rPr>
              <a:t/>
            </a:r>
            <a:br>
              <a:rPr lang="en-US" sz="3600" dirty="0">
                <a:solidFill>
                  <a:schemeClr val="tx1"/>
                </a:solidFill>
              </a:rPr>
            </a:br>
            <a:r>
              <a:rPr lang="en-US" sz="3600" b="1" dirty="0" smtClean="0">
                <a:solidFill>
                  <a:schemeClr val="tx1"/>
                </a:solidFill>
              </a:rPr>
              <a:t> </a:t>
            </a:r>
            <a:endParaRPr lang="en-US" sz="3600" dirty="0">
              <a:solidFill>
                <a:schemeClr val="tx1"/>
              </a:solidFill>
            </a:endParaRPr>
          </a:p>
        </p:txBody>
      </p:sp>
      <p:sp>
        <p:nvSpPr>
          <p:cNvPr id="3" name="Content Placeholder 2"/>
          <p:cNvSpPr>
            <a:spLocks noGrp="1"/>
          </p:cNvSpPr>
          <p:nvPr>
            <p:ph idx="1"/>
          </p:nvPr>
        </p:nvSpPr>
        <p:spPr>
          <a:xfrm>
            <a:off x="304800" y="1905000"/>
            <a:ext cx="8229600" cy="3962400"/>
          </a:xfrm>
        </p:spPr>
        <p:txBody>
          <a:bodyPr>
            <a:normAutofit/>
          </a:bodyPr>
          <a:lstStyle/>
          <a:p>
            <a:r>
              <a:rPr lang="en-US" sz="2800" dirty="0"/>
              <a:t>Informal education is not preplanned as formal. </a:t>
            </a:r>
          </a:p>
          <a:p>
            <a:r>
              <a:rPr lang="en-US" sz="2800" dirty="0" smtClean="0"/>
              <a:t>It </a:t>
            </a:r>
            <a:r>
              <a:rPr lang="en-US" sz="2800" dirty="0"/>
              <a:t>is more situational or incidental. It is without a set system. It takes place outside the formal institution and has no preset learning sequence. </a:t>
            </a:r>
            <a:endParaRPr lang="en-US" sz="2800" dirty="0" smtClean="0"/>
          </a:p>
          <a:p>
            <a:r>
              <a:rPr lang="en-US" sz="2800" dirty="0" smtClean="0"/>
              <a:t>Informal </a:t>
            </a:r>
            <a:r>
              <a:rPr lang="en-US" sz="2800" dirty="0"/>
              <a:t>education is a lifelong process by means of which individual acquires knowledge and skills. </a:t>
            </a:r>
            <a:endParaRPr lang="en-US" sz="2800" dirty="0" smtClean="0"/>
          </a:p>
        </p:txBody>
      </p:sp>
    </p:spTree>
    <p:extLst>
      <p:ext uri="{BB962C8B-B14F-4D97-AF65-F5344CB8AC3E}">
        <p14:creationId xmlns:p14="http://schemas.microsoft.com/office/powerpoint/2010/main" val="1745046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1251</TotalTime>
  <Words>608</Words>
  <Application>Microsoft Office PowerPoint</Application>
  <PresentationFormat>On-screen Show (4:3)</PresentationFormat>
  <Paragraphs>66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Modes of Education  </vt:lpstr>
      <vt:lpstr>MODES OF EDUCATION </vt:lpstr>
      <vt:lpstr>FORMAL EDUCATION</vt:lpstr>
      <vt:lpstr>Continue </vt:lpstr>
      <vt:lpstr>Continue </vt:lpstr>
      <vt:lpstr>Continue </vt:lpstr>
      <vt:lpstr>General Education  </vt:lpstr>
      <vt:lpstr>Professional or Specific Education. </vt:lpstr>
      <vt:lpstr>INFORMAL EDUCATION  </vt:lpstr>
      <vt:lpstr>Continue </vt:lpstr>
      <vt:lpstr>Continue </vt:lpstr>
      <vt:lpstr>Continue </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SOFTAGE</dc:creator>
  <cp:lastModifiedBy>Windows User</cp:lastModifiedBy>
  <cp:revision>143</cp:revision>
  <dcterms:created xsi:type="dcterms:W3CDTF">2019-02-18T15:01:28Z</dcterms:created>
  <dcterms:modified xsi:type="dcterms:W3CDTF">2020-11-26T05:49:05Z</dcterms:modified>
</cp:coreProperties>
</file>