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7379D-692E-445F-A750-6423FCA07E94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E9FDE-7768-4E19-98E1-0F0479EED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26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8D025-2D9E-4880-B6AD-1C29D58D1473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4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F335-B45A-4B35-B850-0EA5C67E889D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6626-1342-4412-A9DC-EFE0D4CBD94B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2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5A0F-E714-48D9-B110-8207241C1EF2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E547-1031-4728-B434-F542EB3583B2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9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951F-FCAE-48FA-BAC2-4CF1400A4510}" type="datetime1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4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B62A-075C-40F2-90A0-0815BAD52E90}" type="datetime1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1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0A97-88F6-4F26-8602-388486B731A2}" type="datetime1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27F45-4EB1-438C-B3B9-88755CD41AB2}" type="datetime1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2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E976-CD7A-4089-8752-3989D85F5CB9}" type="datetime1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03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E7C9C-CF70-417D-B060-939F0936DAAF}" type="datetime1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3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194C0-961C-4068-9A3C-C267AE5E317F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994" y="401146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Topic: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Hypotheses Testing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35628"/>
            <a:ext cx="9144000" cy="2086378"/>
          </a:xfrm>
        </p:spPr>
        <p:txBody>
          <a:bodyPr>
            <a:normAutofit/>
          </a:bodyPr>
          <a:lstStyle/>
          <a:p>
            <a:pPr algn="l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MSc Psychology 2</a:t>
            </a:r>
            <a:r>
              <a:rPr lang="en-US" sz="2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 smtClean="0"/>
          </a:p>
          <a:p>
            <a:pPr algn="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of Statistics in Psychology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Course Code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PSYC-6211</a:t>
            </a:r>
          </a:p>
          <a:p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Instructor: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Kanwal Iqbal  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65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Hypotheses Testing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procedure leading to a decision about a particular hypothesis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150000"/>
              </a:lnSpc>
              <a:buFontTx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Hypothesis-testing procedures rely on using the information in a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 sample from the population of interest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0" hangingPunct="0">
              <a:lnSpc>
                <a:spcPct val="150000"/>
              </a:lnSpc>
              <a:buFontTx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this information is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the hypothesis, then we will conclude that the hypothesis is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if this information is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inconsistent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the hypothesis, we will conclude that the hypothesis is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Hypothesis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hypothesis is an assumption about the population parameter.</a:t>
            </a:r>
          </a:p>
          <a:p>
            <a:pPr lvl="1">
              <a:spcBef>
                <a:spcPct val="40000"/>
              </a:spcBef>
              <a:buSzPct val="65000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parameter is a Population mean  or proportion</a:t>
            </a:r>
          </a:p>
          <a:p>
            <a:pPr lvl="1">
              <a:spcBef>
                <a:spcPct val="40000"/>
              </a:spcBef>
              <a:buSzPct val="65000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parameter must  be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identified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analysis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spcBef>
                <a:spcPct val="40000"/>
              </a:spcBef>
              <a:buSzPct val="65000"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ct val="40000"/>
              </a:spcBef>
              <a:buSzPct val="65000"/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assume the mean GPA of this class is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3.5!</a:t>
            </a:r>
          </a:p>
          <a:p>
            <a:pPr marL="457200" lvl="1" indent="0">
              <a:spcBef>
                <a:spcPct val="40000"/>
              </a:spcBef>
              <a:buSzPct val="65000"/>
              <a:buNone/>
            </a:pP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types of Hypotheses</a:t>
            </a:r>
          </a:p>
          <a:p>
            <a:pPr marL="1371600" lvl="2" indent="-457200">
              <a:spcBef>
                <a:spcPct val="40000"/>
              </a:spcBef>
              <a:buSzPct val="65000"/>
              <a:buFont typeface="+mj-lt"/>
              <a:buAutoNum type="arabicPeriod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Null Hypotheses   (H</a:t>
            </a:r>
            <a:r>
              <a:rPr lang="en-US" altLang="en-US" sz="1200" dirty="0"/>
              <a:t>0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371600" lvl="2" indent="-457200">
              <a:spcBef>
                <a:spcPct val="40000"/>
              </a:spcBef>
              <a:buSzPct val="65000"/>
              <a:buFont typeface="+mj-lt"/>
              <a:buAutoNum type="arabicPeriod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 Hypotheses 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1600" dirty="0" smtClean="0"/>
              <a:t>1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spcBef>
                <a:spcPct val="40000"/>
              </a:spcBef>
              <a:buSzPct val="65000"/>
              <a:buFont typeface="+mj-lt"/>
              <a:buAutoNum type="arabicPeriod"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ct val="40000"/>
              </a:spcBef>
              <a:buSzPct val="65000"/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40000"/>
              </a:spcBef>
              <a:buSzPct val="65000"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4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/>
          <a:lstStyle/>
          <a:p>
            <a:pPr lvl="1" algn="just">
              <a:lnSpc>
                <a:spcPct val="150000"/>
              </a:lnSpc>
            </a:pPr>
            <a:endParaRPr lang="en-US" alt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Null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-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regarding the value(s) of unknown parameter(s). Typically will imply no association between explanatory and response variables in our applications (will always contain an equality)</a:t>
            </a:r>
          </a:p>
          <a:p>
            <a:pPr lvl="1" algn="just">
              <a:lnSpc>
                <a:spcPct val="150000"/>
              </a:lnSpc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 hypothesis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Statement contradictory to the null hypothesis (will always contain an inequality)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9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One-Sided and Two-Sided 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Hypotheses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Two-Sided Test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altLang="en-US" dirty="0" smtClean="0"/>
          </a:p>
          <a:p>
            <a:endParaRPr lang="en-US" altLang="en-US" b="1" u="sng" dirty="0"/>
          </a:p>
          <a:p>
            <a:pPr marL="0" indent="0">
              <a:buNone/>
            </a:pPr>
            <a:endParaRPr lang="en-US" altLang="en-US" b="1" u="sng" dirty="0"/>
          </a:p>
          <a:p>
            <a:r>
              <a:rPr lang="en-US" alt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One-Sided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772" y="2352541"/>
            <a:ext cx="2286000" cy="134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341" y="4548389"/>
            <a:ext cx="5715000" cy="132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84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for Hypothesis 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From the problem context, identify the parameter of interest.</a:t>
            </a:r>
          </a:p>
          <a:p>
            <a:pPr marL="0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State the null hypothesis,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Specify an appropriate alternative hypothesis, H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a significance level,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an appropriate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statistic.</a:t>
            </a:r>
          </a:p>
          <a:p>
            <a:pPr marL="0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the rejection region for the statistic.</a:t>
            </a:r>
          </a:p>
          <a:p>
            <a:pPr marL="0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Decide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whether or not H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should be rejected and report that in the problem context.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1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15" y="1530650"/>
            <a:ext cx="9096374" cy="877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44451" y="2714624"/>
            <a:ext cx="5503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Traditionally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P(Type I error) = 0.05</a:t>
            </a:r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14" y="3887049"/>
            <a:ext cx="90963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548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346" y="1087510"/>
            <a:ext cx="7830355" cy="244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964" y="4019708"/>
            <a:ext cx="7467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587856" y="4992484"/>
            <a:ext cx="94107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the type I error probability is called the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level,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the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-error,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the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test.</a:t>
            </a:r>
          </a:p>
        </p:txBody>
      </p:sp>
    </p:spTree>
    <p:extLst>
      <p:ext uri="{BB962C8B-B14F-4D97-AF65-F5344CB8AC3E}">
        <p14:creationId xmlns:p14="http://schemas.microsoft.com/office/powerpoint/2010/main" val="3174253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1471747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p-values 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Hypothesis 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</a:p>
          <a:p>
            <a:pPr marL="0" indent="0"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-Value is less than alpha then reject null hypotheses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073" y="2548943"/>
            <a:ext cx="8991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4386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348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Theme</vt:lpstr>
      <vt:lpstr> Topic: Hypotheses Testing</vt:lpstr>
      <vt:lpstr>Hypotheses Testing</vt:lpstr>
      <vt:lpstr>What is a Hypothesis?</vt:lpstr>
      <vt:lpstr>PowerPoint Presentation</vt:lpstr>
      <vt:lpstr>One-Sided and Two-Sided Hypotheses</vt:lpstr>
      <vt:lpstr>General Procedure for Hypothesis Tests</vt:lpstr>
      <vt:lpstr>Definitions</vt:lpstr>
      <vt:lpstr>PowerPoint Presentation</vt:lpstr>
      <vt:lpstr>p-values in Hypothesis Tests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# 1  Chapter # 2</dc:title>
  <dc:creator>Kanwal Iqbal</dc:creator>
  <cp:lastModifiedBy>Kanwal Iqbal</cp:lastModifiedBy>
  <cp:revision>81</cp:revision>
  <dcterms:created xsi:type="dcterms:W3CDTF">2020-03-15T09:08:15Z</dcterms:created>
  <dcterms:modified xsi:type="dcterms:W3CDTF">2020-04-29T17:44:37Z</dcterms:modified>
</cp:coreProperties>
</file>