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257" r:id="rId4"/>
    <p:sldId id="258" r:id="rId5"/>
    <p:sldId id="316" r:id="rId6"/>
    <p:sldId id="259" r:id="rId7"/>
    <p:sldId id="260" r:id="rId8"/>
    <p:sldId id="261" r:id="rId9"/>
    <p:sldId id="262" r:id="rId10"/>
    <p:sldId id="263" r:id="rId11"/>
    <p:sldId id="269" r:id="rId12"/>
    <p:sldId id="264" r:id="rId13"/>
    <p:sldId id="265" r:id="rId14"/>
    <p:sldId id="266" r:id="rId15"/>
    <p:sldId id="267" r:id="rId16"/>
    <p:sldId id="268" r:id="rId17"/>
    <p:sldId id="270" r:id="rId18"/>
    <p:sldId id="271" r:id="rId19"/>
    <p:sldId id="272" r:id="rId20"/>
    <p:sldId id="273" r:id="rId21"/>
    <p:sldId id="317" r:id="rId22"/>
    <p:sldId id="274" r:id="rId23"/>
    <p:sldId id="318" r:id="rId24"/>
    <p:sldId id="275" r:id="rId25"/>
    <p:sldId id="276" r:id="rId26"/>
    <p:sldId id="277" r:id="rId27"/>
    <p:sldId id="320" r:id="rId28"/>
    <p:sldId id="278" r:id="rId29"/>
    <p:sldId id="279" r:id="rId30"/>
    <p:sldId id="321" r:id="rId31"/>
    <p:sldId id="280" r:id="rId32"/>
    <p:sldId id="322" r:id="rId33"/>
    <p:sldId id="281" r:id="rId34"/>
    <p:sldId id="323"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324" r:id="rId52"/>
    <p:sldId id="298" r:id="rId53"/>
    <p:sldId id="299" r:id="rId54"/>
    <p:sldId id="325" r:id="rId55"/>
    <p:sldId id="300" r:id="rId56"/>
    <p:sldId id="301" r:id="rId57"/>
    <p:sldId id="302" r:id="rId58"/>
    <p:sldId id="326" r:id="rId59"/>
    <p:sldId id="303" r:id="rId60"/>
    <p:sldId id="304" r:id="rId61"/>
    <p:sldId id="305" r:id="rId62"/>
    <p:sldId id="306" r:id="rId63"/>
    <p:sldId id="327" r:id="rId64"/>
    <p:sldId id="307" r:id="rId65"/>
    <p:sldId id="308" r:id="rId66"/>
    <p:sldId id="309" r:id="rId67"/>
    <p:sldId id="310" r:id="rId68"/>
    <p:sldId id="311" r:id="rId69"/>
    <p:sldId id="312" r:id="rId70"/>
    <p:sldId id="313" r:id="rId71"/>
    <p:sldId id="31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75E74-C4FA-4BE2-A2E1-03FED0BDD0A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246846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75E74-C4FA-4BE2-A2E1-03FED0BDD0A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11421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75E74-C4FA-4BE2-A2E1-03FED0BDD0A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2454905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75E74-C4FA-4BE2-A2E1-03FED0BDD0A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388383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75E74-C4FA-4BE2-A2E1-03FED0BDD0AD}"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395914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75E74-C4FA-4BE2-A2E1-03FED0BDD0A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330853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75E74-C4FA-4BE2-A2E1-03FED0BDD0AD}"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15823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75E74-C4FA-4BE2-A2E1-03FED0BDD0AD}"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364119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75E74-C4FA-4BE2-A2E1-03FED0BDD0AD}"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359590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75E74-C4FA-4BE2-A2E1-03FED0BDD0A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33576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75E74-C4FA-4BE2-A2E1-03FED0BDD0AD}"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59679-5AAD-440E-A175-27EEE87CBFA6}" type="slidenum">
              <a:rPr lang="en-US" smtClean="0"/>
              <a:t>‹#›</a:t>
            </a:fld>
            <a:endParaRPr lang="en-US"/>
          </a:p>
        </p:txBody>
      </p:sp>
    </p:spTree>
    <p:extLst>
      <p:ext uri="{BB962C8B-B14F-4D97-AF65-F5344CB8AC3E}">
        <p14:creationId xmlns:p14="http://schemas.microsoft.com/office/powerpoint/2010/main" val="85069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75E74-C4FA-4BE2-A2E1-03FED0BDD0AD}" type="datetimeFigureOut">
              <a:rPr lang="en-US" smtClean="0"/>
              <a:t>4/25/2017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59679-5AAD-440E-A175-27EEE87CBFA6}" type="slidenum">
              <a:rPr lang="en-US" smtClean="0"/>
              <a:t>‹#›</a:t>
            </a:fld>
            <a:endParaRPr lang="en-US"/>
          </a:p>
        </p:txBody>
      </p:sp>
    </p:spTree>
    <p:extLst>
      <p:ext uri="{BB962C8B-B14F-4D97-AF65-F5344CB8AC3E}">
        <p14:creationId xmlns:p14="http://schemas.microsoft.com/office/powerpoint/2010/main" val="2706145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COMPRESSION</a:t>
            </a:r>
            <a:endParaRPr lang="en-US" b="1" dirty="0"/>
          </a:p>
        </p:txBody>
      </p:sp>
      <p:sp>
        <p:nvSpPr>
          <p:cNvPr id="3" name="Subtitle 2"/>
          <p:cNvSpPr>
            <a:spLocks noGrp="1"/>
          </p:cNvSpPr>
          <p:nvPr>
            <p:ph type="subTitle" idx="1"/>
          </p:nvPr>
        </p:nvSpPr>
        <p:spPr/>
        <p:txBody>
          <a:bodyPr>
            <a:normAutofit fontScale="85000" lnSpcReduction="20000"/>
          </a:bodyPr>
          <a:lstStyle/>
          <a:p>
            <a:r>
              <a:rPr lang="en-US" b="1" dirty="0" smtClean="0"/>
              <a:t>MOHSANA TARIQ</a:t>
            </a:r>
          </a:p>
          <a:p>
            <a:r>
              <a:rPr lang="en-US" b="1" dirty="0" smtClean="0"/>
              <a:t>(BSPT. PP,DPT)</a:t>
            </a:r>
          </a:p>
          <a:p>
            <a:r>
              <a:rPr lang="en-US" b="1" dirty="0" smtClean="0"/>
              <a:t>LECTURER</a:t>
            </a:r>
          </a:p>
          <a:p>
            <a:r>
              <a:rPr lang="en-US" b="1" dirty="0" smtClean="0"/>
              <a:t>SARGODHA MEDICAL COLLEGE </a:t>
            </a:r>
            <a:endParaRPr lang="en-US" b="1" dirty="0"/>
          </a:p>
        </p:txBody>
      </p:sp>
    </p:spTree>
    <p:extLst>
      <p:ext uri="{BB962C8B-B14F-4D97-AF65-F5344CB8AC3E}">
        <p14:creationId xmlns:p14="http://schemas.microsoft.com/office/powerpoint/2010/main" val="1824966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b="1" dirty="0" smtClean="0"/>
              <a:t>INCREASED TISSUE TEMPERATURE</a:t>
            </a:r>
            <a:endParaRPr lang="en-US" b="1" dirty="0"/>
          </a:p>
        </p:txBody>
      </p:sp>
      <p:sp>
        <p:nvSpPr>
          <p:cNvPr id="3" name="Content Placeholder 2"/>
          <p:cNvSpPr>
            <a:spLocks noGrp="1"/>
          </p:cNvSpPr>
          <p:nvPr>
            <p:ph idx="1"/>
          </p:nvPr>
        </p:nvSpPr>
        <p:spPr>
          <a:xfrm>
            <a:off x="0" y="609600"/>
            <a:ext cx="9144000" cy="4851545"/>
          </a:xfrm>
        </p:spPr>
        <p:txBody>
          <a:bodyPr>
            <a:noAutofit/>
          </a:bodyPr>
          <a:lstStyle/>
          <a:p>
            <a:r>
              <a:rPr lang="en-US" sz="2800" dirty="0"/>
              <a:t>Most compression devices, except those </a:t>
            </a:r>
            <a:r>
              <a:rPr lang="en-US" sz="2800" dirty="0" smtClean="0"/>
              <a:t>with built in cooling </a:t>
            </a:r>
            <a:r>
              <a:rPr lang="en-US" sz="2800" dirty="0"/>
              <a:t>mechanisms</a:t>
            </a:r>
            <a:r>
              <a:rPr lang="en-US" sz="2800" dirty="0" smtClean="0"/>
              <a:t>, increase superficial tissue temperature </a:t>
            </a:r>
            <a:r>
              <a:rPr lang="en-US" sz="2800" dirty="0"/>
              <a:t>because the device insulates the </a:t>
            </a:r>
            <a:r>
              <a:rPr lang="en-US" sz="2800" dirty="0" smtClean="0"/>
              <a:t>area to which </a:t>
            </a:r>
            <a:r>
              <a:rPr lang="en-US" sz="2800" dirty="0"/>
              <a:t>it is applied</a:t>
            </a:r>
            <a:r>
              <a:rPr lang="en-US" sz="2800" dirty="0" smtClean="0"/>
              <a:t>.</a:t>
            </a:r>
          </a:p>
          <a:p>
            <a:r>
              <a:rPr lang="en-US" sz="2800" dirty="0" smtClean="0"/>
              <a:t> </a:t>
            </a:r>
            <a:r>
              <a:rPr lang="en-US" sz="2800" dirty="0"/>
              <a:t>A heavy compression </a:t>
            </a:r>
            <a:r>
              <a:rPr lang="en-US" sz="2800" dirty="0" smtClean="0"/>
              <a:t>stockings  or </a:t>
            </a:r>
            <a:r>
              <a:rPr lang="en-US" sz="2800" dirty="0"/>
              <a:t>an </a:t>
            </a:r>
            <a:r>
              <a:rPr lang="en-US" sz="2800" dirty="0" smtClean="0"/>
              <a:t>air-filled sleeve will </a:t>
            </a:r>
            <a:r>
              <a:rPr lang="en-US" sz="2800" dirty="0"/>
              <a:t>act as an </a:t>
            </a:r>
            <a:r>
              <a:rPr lang="en-US" sz="2800" dirty="0" smtClean="0"/>
              <a:t>insulator, preventing </a:t>
            </a:r>
            <a:r>
              <a:rPr lang="en-US" sz="2800" dirty="0"/>
              <a:t>loss of body heat, thereby </a:t>
            </a:r>
            <a:r>
              <a:rPr lang="en-US" sz="2800" dirty="0" smtClean="0"/>
              <a:t>increasing local superficial </a:t>
            </a:r>
            <a:r>
              <a:rPr lang="en-US" sz="2800" dirty="0"/>
              <a:t>tissue temperature</a:t>
            </a:r>
            <a:r>
              <a:rPr lang="en-US" sz="2800" dirty="0" smtClean="0"/>
              <a:t>.</a:t>
            </a:r>
          </a:p>
          <a:p>
            <a:r>
              <a:rPr lang="en-US" sz="2800" dirty="0" smtClean="0"/>
              <a:t> </a:t>
            </a:r>
            <a:r>
              <a:rPr lang="en-US" sz="2800" dirty="0"/>
              <a:t>Although the </a:t>
            </a:r>
            <a:r>
              <a:rPr lang="en-US" sz="2800" dirty="0" smtClean="0"/>
              <a:t>increase in temperature produced by compression garments is not </a:t>
            </a:r>
            <a:r>
              <a:rPr lang="en-US" sz="2800" dirty="0"/>
              <a:t>a direct effect of the </a:t>
            </a:r>
            <a:r>
              <a:rPr lang="en-US" sz="2800" dirty="0" smtClean="0"/>
              <a:t>compressive forces, it has been </a:t>
            </a:r>
            <a:r>
              <a:rPr lang="en-US" sz="2800" dirty="0"/>
              <a:t>proposed that the increased activity </a:t>
            </a:r>
            <a:r>
              <a:rPr lang="en-US" sz="2800" dirty="0" smtClean="0"/>
              <a:t>of temperature-sensitive enzymes such </a:t>
            </a:r>
            <a:r>
              <a:rPr lang="en-US" sz="2800" dirty="0"/>
              <a:t>as </a:t>
            </a:r>
            <a:r>
              <a:rPr lang="en-US" sz="2800" dirty="0" smtClean="0"/>
              <a:t>collagenase, which breaks </a:t>
            </a:r>
            <a:r>
              <a:rPr lang="en-US" sz="2800" dirty="0"/>
              <a:t>down collagen, produced by </a:t>
            </a:r>
            <a:r>
              <a:rPr lang="en-US" sz="2800" dirty="0" smtClean="0"/>
              <a:t>these garments may </a:t>
            </a:r>
            <a:r>
              <a:rPr lang="en-US" sz="2800" dirty="0"/>
              <a:t>be the mechanism by which they </a:t>
            </a:r>
            <a:r>
              <a:rPr lang="en-US" sz="2800" dirty="0" smtClean="0"/>
              <a:t>control scar formation.</a:t>
            </a:r>
            <a:endParaRPr lang="en-US" sz="2800" dirty="0"/>
          </a:p>
          <a:p>
            <a:endParaRPr lang="en-US" sz="2800" dirty="0"/>
          </a:p>
        </p:txBody>
      </p:sp>
    </p:spTree>
    <p:extLst>
      <p:ext uri="{BB962C8B-B14F-4D97-AF65-F5344CB8AC3E}">
        <p14:creationId xmlns:p14="http://schemas.microsoft.com/office/powerpoint/2010/main" val="1420169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INDICATION FOR THE USE OF EXTERNAL COMPRESSION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3006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a:pPr>
            <a:r>
              <a:rPr lang="en-US" dirty="0"/>
              <a:t>Edema</a:t>
            </a:r>
          </a:p>
          <a:p>
            <a:r>
              <a:rPr lang="en-US" dirty="0"/>
              <a:t>Edema due to venous </a:t>
            </a:r>
            <a:r>
              <a:rPr lang="en-US" dirty="0" smtClean="0"/>
              <a:t>insufficiency</a:t>
            </a:r>
            <a:endParaRPr lang="en-US" dirty="0"/>
          </a:p>
          <a:p>
            <a:r>
              <a:rPr lang="en-US" dirty="0" smtClean="0"/>
              <a:t>Lymphedema</a:t>
            </a:r>
          </a:p>
          <a:p>
            <a:pPr marL="0" indent="0">
              <a:buNone/>
            </a:pPr>
            <a:r>
              <a:rPr lang="en-US" dirty="0" smtClean="0"/>
              <a:t>2.  Deep </a:t>
            </a:r>
            <a:r>
              <a:rPr lang="en-US" dirty="0"/>
              <a:t>venous </a:t>
            </a:r>
            <a:r>
              <a:rPr lang="en-US" dirty="0" smtClean="0"/>
              <a:t>thrombosis</a:t>
            </a:r>
          </a:p>
          <a:p>
            <a:pPr marL="0" indent="0">
              <a:buNone/>
            </a:pPr>
            <a:r>
              <a:rPr lang="en-US" dirty="0" smtClean="0"/>
              <a:t>3.  </a:t>
            </a:r>
            <a:r>
              <a:rPr lang="en-US" dirty="0"/>
              <a:t>V</a:t>
            </a:r>
            <a:r>
              <a:rPr lang="en-US" dirty="0" smtClean="0"/>
              <a:t>enous </a:t>
            </a:r>
            <a:r>
              <a:rPr lang="en-US" dirty="0"/>
              <a:t>stasis ulcers</a:t>
            </a:r>
          </a:p>
          <a:p>
            <a:pPr marL="0" indent="0">
              <a:buNone/>
            </a:pPr>
            <a:r>
              <a:rPr lang="en-US" dirty="0" smtClean="0"/>
              <a:t>4.  Residual </a:t>
            </a:r>
            <a:r>
              <a:rPr lang="en-US" dirty="0"/>
              <a:t>limb shaping after amputation</a:t>
            </a:r>
          </a:p>
          <a:p>
            <a:pPr marL="0" indent="0">
              <a:buNone/>
            </a:pPr>
            <a:r>
              <a:rPr lang="en-US" dirty="0" smtClean="0"/>
              <a:t>5.  Control </a:t>
            </a:r>
            <a:r>
              <a:rPr lang="en-US" dirty="0"/>
              <a:t>of hypertrophic scarring</a:t>
            </a:r>
            <a:endParaRPr lang="en-US" b="1" dirty="0"/>
          </a:p>
        </p:txBody>
      </p:sp>
    </p:spTree>
    <p:extLst>
      <p:ext uri="{BB962C8B-B14F-4D97-AF65-F5344CB8AC3E}">
        <p14:creationId xmlns:p14="http://schemas.microsoft.com/office/powerpoint/2010/main" val="767027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EDEMA</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“Edema </a:t>
            </a:r>
            <a:r>
              <a:rPr lang="en-US" b="1" dirty="0"/>
              <a:t>is the </a:t>
            </a:r>
            <a:r>
              <a:rPr lang="en-US" b="1" dirty="0" smtClean="0"/>
              <a:t>presence of abnormal amounts of fluid in the extracellular tissue spaces of </a:t>
            </a:r>
            <a:r>
              <a:rPr lang="en-US" b="1" dirty="0"/>
              <a:t>the body</a:t>
            </a:r>
            <a:r>
              <a:rPr lang="en-US" b="1" dirty="0" smtClean="0"/>
              <a:t>.”</a:t>
            </a:r>
          </a:p>
          <a:p>
            <a:r>
              <a:rPr lang="en-US" dirty="0" smtClean="0"/>
              <a:t>Normal equilibrium in </a:t>
            </a:r>
            <a:r>
              <a:rPr lang="en-US" dirty="0"/>
              <a:t>the </a:t>
            </a:r>
            <a:r>
              <a:rPr lang="en-US" dirty="0" smtClean="0"/>
              <a:t>tissues is maintained by the balance </a:t>
            </a:r>
            <a:r>
              <a:rPr lang="en-US" dirty="0"/>
              <a:t>between the hydrostatic and osmotic </a:t>
            </a:r>
            <a:r>
              <a:rPr lang="en-US" dirty="0" smtClean="0"/>
              <a:t>pressure</a:t>
            </a:r>
            <a:r>
              <a:rPr lang="en-US" dirty="0"/>
              <a:t> </a:t>
            </a:r>
            <a:r>
              <a:rPr lang="en-US" dirty="0" smtClean="0"/>
              <a:t>inside and outside the </a:t>
            </a:r>
            <a:r>
              <a:rPr lang="en-US" dirty="0"/>
              <a:t>blood </a:t>
            </a:r>
            <a:r>
              <a:rPr lang="en-US" dirty="0" smtClean="0"/>
              <a:t>vessels. </a:t>
            </a:r>
          </a:p>
          <a:p>
            <a:r>
              <a:rPr lang="en-US" b="1" dirty="0" smtClean="0"/>
              <a:t>THE HYDROSTATIC PRESSURE</a:t>
            </a:r>
            <a:r>
              <a:rPr lang="en-US" dirty="0" smtClean="0"/>
              <a:t> is determined by </a:t>
            </a:r>
            <a:r>
              <a:rPr lang="en-US" dirty="0"/>
              <a:t>blood </a:t>
            </a:r>
            <a:r>
              <a:rPr lang="en-US" dirty="0" smtClean="0"/>
              <a:t>pressure and</a:t>
            </a:r>
            <a:r>
              <a:rPr lang="en-US" dirty="0"/>
              <a:t> </a:t>
            </a:r>
            <a:r>
              <a:rPr lang="en-US" dirty="0" smtClean="0"/>
              <a:t>effects of gravity.</a:t>
            </a:r>
          </a:p>
          <a:p>
            <a:r>
              <a:rPr lang="en-US" dirty="0" smtClean="0"/>
              <a:t> The </a:t>
            </a:r>
            <a:r>
              <a:rPr lang="en-US" dirty="0"/>
              <a:t>higher </a:t>
            </a:r>
            <a:r>
              <a:rPr lang="en-US" dirty="0" smtClean="0"/>
              <a:t>hydrostatic pressure inside the vessels acts to push fluid </a:t>
            </a:r>
            <a:r>
              <a:rPr lang="en-US" dirty="0"/>
              <a:t>out </a:t>
            </a:r>
            <a:r>
              <a:rPr lang="en-US" dirty="0" smtClean="0"/>
              <a:t>of the vessels</a:t>
            </a:r>
          </a:p>
          <a:p>
            <a:r>
              <a:rPr lang="en-US" b="1" dirty="0" smtClean="0"/>
              <a:t>OSMOTIC PRESSURE</a:t>
            </a:r>
            <a:r>
              <a:rPr lang="en-US" dirty="0" smtClean="0"/>
              <a:t> is determined </a:t>
            </a:r>
            <a:r>
              <a:rPr lang="en-US" dirty="0"/>
              <a:t>by the concentration of proteins </a:t>
            </a:r>
            <a:r>
              <a:rPr lang="en-US" dirty="0" smtClean="0"/>
              <a:t>inside and</a:t>
            </a:r>
            <a:r>
              <a:rPr lang="en-US" dirty="0"/>
              <a:t> </a:t>
            </a:r>
            <a:r>
              <a:rPr lang="en-US" dirty="0" smtClean="0"/>
              <a:t>outside the vessels</a:t>
            </a:r>
            <a:endParaRPr lang="en-US" dirty="0"/>
          </a:p>
          <a:p>
            <a:r>
              <a:rPr lang="en-US" dirty="0" smtClean="0"/>
              <a:t>Higher the osmotic pressure in side the vessels acts to keep the fluids </a:t>
            </a:r>
            <a:r>
              <a:rPr lang="en-US" dirty="0"/>
              <a:t>inside the </a:t>
            </a:r>
            <a:r>
              <a:rPr lang="en-US" dirty="0" smtClean="0"/>
              <a:t>vessels</a:t>
            </a:r>
            <a:endParaRPr lang="en-US" dirty="0"/>
          </a:p>
        </p:txBody>
      </p:sp>
    </p:spTree>
    <p:extLst>
      <p:ext uri="{BB962C8B-B14F-4D97-AF65-F5344CB8AC3E}">
        <p14:creationId xmlns:p14="http://schemas.microsoft.com/office/powerpoint/2010/main" val="1785674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79248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748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46037"/>
            <a:ext cx="8915400" cy="4525963"/>
          </a:xfrm>
        </p:spPr>
        <p:txBody>
          <a:bodyPr>
            <a:noAutofit/>
          </a:bodyPr>
          <a:lstStyle/>
          <a:p>
            <a:r>
              <a:rPr lang="en-US" sz="2800" dirty="0" smtClean="0"/>
              <a:t>. Under normal circumstances, the hydrostatic pressure pushing fluid out of the veins is slightly higher than the osmotic pressure keeping fluid in, resulting in a slight loss of fluid into the interstitial space. </a:t>
            </a:r>
          </a:p>
          <a:p>
            <a:r>
              <a:rPr lang="en-US" sz="2800" dirty="0" smtClean="0"/>
              <a:t>The fluid that is pushed out of the veins into the interstitial space is then taken up by the lymphatic capillaries, to be returned to the venous circulation at the </a:t>
            </a:r>
            <a:r>
              <a:rPr lang="en-US" sz="2800" dirty="0" err="1" smtClean="0"/>
              <a:t>subclavian</a:t>
            </a:r>
            <a:r>
              <a:rPr lang="en-US" sz="2800" dirty="0" smtClean="0"/>
              <a:t> veins. </a:t>
            </a:r>
          </a:p>
          <a:p>
            <a:r>
              <a:rPr lang="en-US" sz="2800" dirty="0" smtClean="0"/>
              <a:t>This fluid, known as </a:t>
            </a:r>
            <a:r>
              <a:rPr lang="en-US" sz="2800" b="1" dirty="0" smtClean="0"/>
              <a:t>LYMPHATIC FLUID OR LYMPH</a:t>
            </a:r>
            <a:r>
              <a:rPr lang="en-US" sz="2800" dirty="0" smtClean="0"/>
              <a:t>, rich in protein, water, and macrophages.</a:t>
            </a:r>
          </a:p>
          <a:p>
            <a:r>
              <a:rPr lang="en-US" sz="2800" dirty="0"/>
              <a:t>Dysfunction in any of </a:t>
            </a:r>
            <a:r>
              <a:rPr lang="en-US" sz="2800" dirty="0" smtClean="0"/>
              <a:t>these mechanisms can </a:t>
            </a:r>
            <a:r>
              <a:rPr lang="en-US" sz="2800" dirty="0"/>
              <a:t>result in </a:t>
            </a:r>
            <a:r>
              <a:rPr lang="en-US" sz="2800" dirty="0" smtClean="0"/>
              <a:t>increased extravasation of</a:t>
            </a:r>
            <a:r>
              <a:rPr lang="en-US" sz="2800" dirty="0"/>
              <a:t> </a:t>
            </a:r>
            <a:r>
              <a:rPr lang="en-US" sz="2800" dirty="0" smtClean="0"/>
              <a:t>fluid </a:t>
            </a:r>
            <a:r>
              <a:rPr lang="en-US" sz="2800" dirty="0"/>
              <a:t>from the </a:t>
            </a:r>
            <a:r>
              <a:rPr lang="en-US" sz="2800" dirty="0" smtClean="0"/>
              <a:t>vessels into the </a:t>
            </a:r>
            <a:r>
              <a:rPr lang="en-US" sz="2800" dirty="0"/>
              <a:t>interstitial </a:t>
            </a:r>
            <a:r>
              <a:rPr lang="en-US" sz="2800" dirty="0" err="1" smtClean="0"/>
              <a:t>extravascuIar</a:t>
            </a:r>
            <a:r>
              <a:rPr lang="en-US" sz="2800" dirty="0" smtClean="0"/>
              <a:t> </a:t>
            </a:r>
            <a:r>
              <a:rPr lang="en-US" sz="2800" dirty="0"/>
              <a:t>space or reduced flow of venous blood or </a:t>
            </a:r>
            <a:r>
              <a:rPr lang="en-US" sz="2800" dirty="0" smtClean="0"/>
              <a:t>lymph back </a:t>
            </a:r>
            <a:r>
              <a:rPr lang="en-US" sz="2800" dirty="0"/>
              <a:t>toward the heart, and thus the formation </a:t>
            </a:r>
            <a:r>
              <a:rPr lang="en-US" sz="2800" dirty="0" smtClean="0"/>
              <a:t>of edema</a:t>
            </a:r>
            <a:r>
              <a:rPr lang="en-US" sz="2800" dirty="0"/>
              <a:t>.</a:t>
            </a:r>
            <a:endParaRPr lang="en-US" sz="2800" dirty="0" smtClean="0"/>
          </a:p>
          <a:p>
            <a:endParaRPr lang="en-US" sz="2800" dirty="0"/>
          </a:p>
        </p:txBody>
      </p:sp>
    </p:spTree>
    <p:extLst>
      <p:ext uri="{BB962C8B-B14F-4D97-AF65-F5344CB8AC3E}">
        <p14:creationId xmlns:p14="http://schemas.microsoft.com/office/powerpoint/2010/main" val="1209133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most </a:t>
            </a:r>
            <a:r>
              <a:rPr lang="en-US" dirty="0" smtClean="0"/>
              <a:t>common reasons patients develop edema</a:t>
            </a:r>
            <a:r>
              <a:rPr lang="en-US" dirty="0"/>
              <a:t> </a:t>
            </a:r>
            <a:r>
              <a:rPr lang="en-US" dirty="0" smtClean="0"/>
              <a:t>are </a:t>
            </a:r>
          </a:p>
          <a:p>
            <a:pPr marL="514350" indent="-514350">
              <a:buFont typeface="+mj-lt"/>
              <a:buAutoNum type="arabicPeriod"/>
            </a:pPr>
            <a:r>
              <a:rPr lang="en-US" dirty="0" smtClean="0"/>
              <a:t>venous </a:t>
            </a:r>
            <a:r>
              <a:rPr lang="en-US" dirty="0"/>
              <a:t>insufficiency or </a:t>
            </a:r>
            <a:endParaRPr lang="en-US" dirty="0" smtClean="0"/>
          </a:p>
          <a:p>
            <a:pPr marL="514350" indent="-514350">
              <a:buFont typeface="+mj-lt"/>
              <a:buAutoNum type="arabicPeriod"/>
            </a:pPr>
            <a:r>
              <a:rPr lang="en-US" dirty="0" smtClean="0"/>
              <a:t>dysfunction </a:t>
            </a:r>
            <a:r>
              <a:rPr lang="en-US" dirty="0"/>
              <a:t>of </a:t>
            </a:r>
            <a:r>
              <a:rPr lang="en-US" dirty="0" smtClean="0"/>
              <a:t>the lymphatic system. </a:t>
            </a:r>
          </a:p>
          <a:p>
            <a:r>
              <a:rPr lang="en-US" dirty="0" smtClean="0"/>
              <a:t>Edema may also occur after </a:t>
            </a:r>
          </a:p>
          <a:p>
            <a:r>
              <a:rPr lang="en-US" dirty="0" smtClean="0"/>
              <a:t>exercise, </a:t>
            </a:r>
          </a:p>
          <a:p>
            <a:r>
              <a:rPr lang="en-US" dirty="0" smtClean="0"/>
              <a:t>trauma,</a:t>
            </a:r>
          </a:p>
          <a:p>
            <a:r>
              <a:rPr lang="en-US" dirty="0" smtClean="0"/>
              <a:t> surgery or</a:t>
            </a:r>
          </a:p>
          <a:p>
            <a:r>
              <a:rPr lang="en-US" dirty="0" smtClean="0"/>
              <a:t> burns, </a:t>
            </a:r>
          </a:p>
          <a:p>
            <a:r>
              <a:rPr lang="en-US" dirty="0" smtClean="0"/>
              <a:t>or in conjunction with </a:t>
            </a:r>
            <a:r>
              <a:rPr lang="en-US" dirty="0"/>
              <a:t>infection</a:t>
            </a:r>
          </a:p>
          <a:p>
            <a:r>
              <a:rPr lang="en-US" dirty="0"/>
              <a:t>due to the </a:t>
            </a:r>
            <a:r>
              <a:rPr lang="en-US" dirty="0" smtClean="0"/>
              <a:t>increased vascular capillary permeability </a:t>
            </a:r>
            <a:r>
              <a:rPr lang="en-US" dirty="0"/>
              <a:t>that occurs with the acute inflammation </a:t>
            </a:r>
            <a:r>
              <a:rPr lang="en-US" dirty="0" smtClean="0"/>
              <a:t>associated with these events.</a:t>
            </a:r>
            <a:endParaRPr lang="en-US" dirty="0"/>
          </a:p>
        </p:txBody>
      </p:sp>
    </p:spTree>
    <p:extLst>
      <p:ext uri="{BB962C8B-B14F-4D97-AF65-F5344CB8AC3E}">
        <p14:creationId xmlns:p14="http://schemas.microsoft.com/office/powerpoint/2010/main" val="900464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normAutofit/>
          </a:bodyPr>
          <a:lstStyle/>
          <a:p>
            <a:r>
              <a:rPr lang="en-US" sz="3200" b="1" dirty="0" smtClean="0"/>
              <a:t>EDEMA DUE TO VENOUS INSUFFICIENCY</a:t>
            </a:r>
            <a:endParaRPr lang="en-US" sz="3200" b="1" dirty="0"/>
          </a:p>
        </p:txBody>
      </p:sp>
      <p:sp>
        <p:nvSpPr>
          <p:cNvPr id="3" name="Content Placeholder 2"/>
          <p:cNvSpPr>
            <a:spLocks noGrp="1"/>
          </p:cNvSpPr>
          <p:nvPr>
            <p:ph idx="1"/>
          </p:nvPr>
        </p:nvSpPr>
        <p:spPr>
          <a:xfrm>
            <a:off x="-76200" y="381000"/>
            <a:ext cx="9220200" cy="4525963"/>
          </a:xfrm>
        </p:spPr>
        <p:txBody>
          <a:bodyPr>
            <a:noAutofit/>
          </a:bodyPr>
          <a:lstStyle/>
          <a:p>
            <a:r>
              <a:rPr lang="en-US" sz="2400" dirty="0"/>
              <a:t>The peripheral </a:t>
            </a:r>
            <a:r>
              <a:rPr lang="en-US" sz="2400" dirty="0" smtClean="0"/>
              <a:t>vein‘s </a:t>
            </a:r>
            <a:r>
              <a:rPr lang="en-US" sz="2400" dirty="0"/>
              <a:t>function is to carry </a:t>
            </a:r>
            <a:r>
              <a:rPr lang="en-US" sz="2400" dirty="0" smtClean="0"/>
              <a:t>whole deoxygenated blood </a:t>
            </a:r>
            <a:r>
              <a:rPr lang="en-US" sz="2400" dirty="0"/>
              <a:t>from the periphery back to </a:t>
            </a:r>
            <a:r>
              <a:rPr lang="en-US" sz="2400" dirty="0" smtClean="0"/>
              <a:t>the heart</a:t>
            </a:r>
            <a:r>
              <a:rPr lang="en-US" sz="2400" dirty="0"/>
              <a:t>. </a:t>
            </a:r>
            <a:endParaRPr lang="en-US" sz="2400" dirty="0" smtClean="0"/>
          </a:p>
          <a:p>
            <a:r>
              <a:rPr lang="en-US" sz="2400" dirty="0" smtClean="0"/>
              <a:t>W </a:t>
            </a:r>
            <a:r>
              <a:rPr lang="en-US" sz="2400" dirty="0"/>
              <a:t>hen the </a:t>
            </a:r>
            <a:r>
              <a:rPr lang="en-US" sz="2400" dirty="0" smtClean="0"/>
              <a:t>calf muscles contract, they</a:t>
            </a:r>
            <a:r>
              <a:rPr lang="en-US" sz="2400" dirty="0"/>
              <a:t> </a:t>
            </a:r>
            <a:r>
              <a:rPr lang="en-US" sz="2400" dirty="0" smtClean="0"/>
              <a:t>extra pressure </a:t>
            </a:r>
            <a:r>
              <a:rPr lang="en-US" sz="2400" dirty="0"/>
              <a:t>on the </a:t>
            </a:r>
            <a:r>
              <a:rPr lang="en-US" sz="2400" dirty="0" smtClean="0"/>
              <a:t>outside of</a:t>
            </a:r>
            <a:r>
              <a:rPr lang="en-US" sz="2400" dirty="0"/>
              <a:t> </a:t>
            </a:r>
            <a:r>
              <a:rPr lang="en-US" sz="2400" dirty="0" smtClean="0"/>
              <a:t>the </a:t>
            </a:r>
            <a:r>
              <a:rPr lang="en-US" sz="2400" dirty="0"/>
              <a:t>veins, which pushes the blood through the veins.</a:t>
            </a:r>
          </a:p>
          <a:p>
            <a:r>
              <a:rPr lang="en-US" sz="2400" dirty="0"/>
              <a:t>Then, following the </a:t>
            </a:r>
            <a:r>
              <a:rPr lang="en-US" sz="2400" dirty="0" smtClean="0"/>
              <a:t>contraction the pressure falls allowing </a:t>
            </a:r>
            <a:r>
              <a:rPr lang="en-US" sz="2400" dirty="0"/>
              <a:t>the veins </a:t>
            </a:r>
            <a:r>
              <a:rPr lang="en-US" sz="2400" dirty="0" smtClean="0"/>
              <a:t>to refill. </a:t>
            </a:r>
          </a:p>
          <a:p>
            <a:r>
              <a:rPr lang="en-US" sz="2400" dirty="0" smtClean="0"/>
              <a:t> </a:t>
            </a:r>
            <a:r>
              <a:rPr lang="en-US" sz="2400" dirty="0"/>
              <a:t>A healthy amount of skeletal muscle </a:t>
            </a:r>
            <a:r>
              <a:rPr lang="en-US" sz="2400" dirty="0" smtClean="0"/>
              <a:t>activity, such </a:t>
            </a:r>
            <a:r>
              <a:rPr lang="en-US" sz="2400" dirty="0"/>
              <a:t>as occurs with walking or running, or even </a:t>
            </a:r>
            <a:r>
              <a:rPr lang="en-US" sz="2400" dirty="0" smtClean="0"/>
              <a:t>with just rhythmic </a:t>
            </a:r>
            <a:r>
              <a:rPr lang="en-US" sz="2400" dirty="0"/>
              <a:t>isometric muscle contraction, </a:t>
            </a:r>
            <a:r>
              <a:rPr lang="en-US" sz="2400" dirty="0" smtClean="0"/>
              <a:t>provides a </a:t>
            </a:r>
            <a:r>
              <a:rPr lang="en-US" sz="2400" dirty="0"/>
              <a:t>milking action to propel the blood in the veins </a:t>
            </a:r>
            <a:r>
              <a:rPr lang="en-US" sz="2400" dirty="0" smtClean="0"/>
              <a:t>from the </a:t>
            </a:r>
            <a:r>
              <a:rPr lang="en-US" sz="2400" dirty="0"/>
              <a:t>periphery back toward the heart</a:t>
            </a:r>
            <a:r>
              <a:rPr lang="en-US" sz="2400" dirty="0" smtClean="0"/>
              <a:t>.</a:t>
            </a:r>
            <a:endParaRPr lang="en-US" sz="2400" dirty="0"/>
          </a:p>
          <a:p>
            <a:r>
              <a:rPr lang="en-US" sz="2400" dirty="0"/>
              <a:t>V</a:t>
            </a:r>
            <a:r>
              <a:rPr lang="en-US" sz="2400" dirty="0" smtClean="0"/>
              <a:t>alves </a:t>
            </a:r>
            <a:r>
              <a:rPr lang="en-US" sz="2400" dirty="0"/>
              <a:t>within the vessels </a:t>
            </a:r>
            <a:r>
              <a:rPr lang="en-US" sz="2400" dirty="0" smtClean="0"/>
              <a:t>prevent backflow </a:t>
            </a:r>
            <a:r>
              <a:rPr lang="en-US" sz="2400" dirty="0"/>
              <a:t>of the </a:t>
            </a:r>
            <a:r>
              <a:rPr lang="en-US" sz="2400" dirty="0" smtClean="0"/>
              <a:t>fluid.</a:t>
            </a:r>
          </a:p>
          <a:p>
            <a:r>
              <a:rPr lang="en-US" sz="2400" dirty="0"/>
              <a:t>Lack of physical </a:t>
            </a:r>
            <a:r>
              <a:rPr lang="en-US" sz="2400" dirty="0" smtClean="0"/>
              <a:t>activity</a:t>
            </a:r>
          </a:p>
          <a:p>
            <a:r>
              <a:rPr lang="en-US" sz="2400" dirty="0" smtClean="0"/>
              <a:t> </a:t>
            </a:r>
            <a:r>
              <a:rPr lang="en-US" sz="2400" dirty="0"/>
              <a:t>dysfunction of </a:t>
            </a:r>
            <a:r>
              <a:rPr lang="en-US" sz="2400" dirty="0" smtClean="0"/>
              <a:t>the venous </a:t>
            </a:r>
            <a:r>
              <a:rPr lang="en-US" sz="2400" dirty="0"/>
              <a:t>valves due to degeneration, </a:t>
            </a:r>
            <a:endParaRPr lang="en-US" sz="2400" dirty="0" smtClean="0"/>
          </a:p>
          <a:p>
            <a:r>
              <a:rPr lang="en-US" sz="2400" dirty="0" smtClean="0"/>
              <a:t>or mechanical obstruction </a:t>
            </a:r>
            <a:r>
              <a:rPr lang="en-US" sz="2400" dirty="0"/>
              <a:t>of the veins by a tumor or inflammation</a:t>
            </a:r>
          </a:p>
          <a:p>
            <a:r>
              <a:rPr lang="en-US" sz="2400" dirty="0"/>
              <a:t>can result in venous insufficiency and </a:t>
            </a:r>
            <a:r>
              <a:rPr lang="en-US" sz="2400" dirty="0" smtClean="0"/>
              <a:t>accumulation of </a:t>
            </a:r>
            <a:r>
              <a:rPr lang="en-US" sz="2400" dirty="0"/>
              <a:t>fluid in the periphery. </a:t>
            </a:r>
            <a:endParaRPr lang="en-US" sz="2400" dirty="0" smtClean="0"/>
          </a:p>
          <a:p>
            <a:endParaRPr lang="en-US" sz="2400" dirty="0"/>
          </a:p>
        </p:txBody>
      </p:sp>
    </p:spTree>
    <p:extLst>
      <p:ext uri="{BB962C8B-B14F-4D97-AF65-F5344CB8AC3E}">
        <p14:creationId xmlns:p14="http://schemas.microsoft.com/office/powerpoint/2010/main" val="101019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1"/>
            <a:ext cx="9144000" cy="4800600"/>
          </a:xfrm>
        </p:spPr>
        <p:txBody>
          <a:bodyPr>
            <a:normAutofit/>
          </a:bodyPr>
          <a:lstStyle/>
          <a:p>
            <a:r>
              <a:rPr lang="en-US" dirty="0"/>
              <a:t>The most common cause of venous insufficiency is inflammation of the veins, known as phlebitis. which causes thickening of the vessel walls and damage to the valves.</a:t>
            </a:r>
          </a:p>
          <a:p>
            <a:r>
              <a:rPr lang="en-US" dirty="0"/>
              <a:t>The increased amount of fluid that enters the extravascular space and thus causes edema. </a:t>
            </a:r>
          </a:p>
          <a:p>
            <a:r>
              <a:rPr lang="en-US" dirty="0"/>
              <a:t>If  the limbs are then placed in a dependent position, the edema will worsen because of increased hydrostatic pressure due to gravity.</a:t>
            </a:r>
          </a:p>
          <a:p>
            <a:endParaRPr lang="en-US" dirty="0"/>
          </a:p>
        </p:txBody>
      </p:sp>
    </p:spTree>
    <p:extLst>
      <p:ext uri="{BB962C8B-B14F-4D97-AF65-F5344CB8AC3E}">
        <p14:creationId xmlns:p14="http://schemas.microsoft.com/office/powerpoint/2010/main" val="3101586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1"/>
            <a:ext cx="8229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5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OHSANA\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371599"/>
            <a:ext cx="3429000" cy="28860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OHSANA\Desktop\Surpreme-Compression-Bandage_2681_800x7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50292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304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r>
              <a:rPr lang="en-US" b="1" dirty="0" smtClean="0"/>
              <a:t>LYMPHADEMA</a:t>
            </a:r>
            <a:endParaRPr lang="en-US" b="1" dirty="0"/>
          </a:p>
        </p:txBody>
      </p:sp>
      <p:sp>
        <p:nvSpPr>
          <p:cNvPr id="3" name="Content Placeholder 2"/>
          <p:cNvSpPr>
            <a:spLocks noGrp="1"/>
          </p:cNvSpPr>
          <p:nvPr>
            <p:ph idx="1"/>
          </p:nvPr>
        </p:nvSpPr>
        <p:spPr>
          <a:xfrm>
            <a:off x="0" y="914400"/>
            <a:ext cx="9144000" cy="4525963"/>
          </a:xfrm>
        </p:spPr>
        <p:txBody>
          <a:bodyPr>
            <a:noAutofit/>
          </a:bodyPr>
          <a:lstStyle/>
          <a:p>
            <a:r>
              <a:rPr lang="en-US" sz="2800" dirty="0"/>
              <a:t>Fluid flows into the lymphatic system </a:t>
            </a:r>
            <a:r>
              <a:rPr lang="en-US" sz="2800" dirty="0" smtClean="0"/>
              <a:t>because concentration </a:t>
            </a:r>
            <a:r>
              <a:rPr lang="en-US" sz="2800" dirty="0"/>
              <a:t>of proteins inside the </a:t>
            </a:r>
            <a:r>
              <a:rPr lang="en-US" sz="2800" dirty="0" smtClean="0"/>
              <a:t>lymphatic is</a:t>
            </a:r>
            <a:r>
              <a:rPr lang="en-US" sz="2800" dirty="0"/>
              <a:t> </a:t>
            </a:r>
            <a:r>
              <a:rPr lang="en-US" sz="2800" dirty="0" smtClean="0"/>
              <a:t>generally higher than </a:t>
            </a:r>
            <a:r>
              <a:rPr lang="en-US" sz="2800" dirty="0"/>
              <a:t>in the </a:t>
            </a:r>
            <a:r>
              <a:rPr lang="en-US" sz="2800" dirty="0" smtClean="0"/>
              <a:t>interstitial space. </a:t>
            </a:r>
          </a:p>
          <a:p>
            <a:r>
              <a:rPr lang="en-US" sz="2800" dirty="0" smtClean="0"/>
              <a:t>A s with the </a:t>
            </a:r>
            <a:r>
              <a:rPr lang="en-US" sz="2800" dirty="0"/>
              <a:t>veins</a:t>
            </a:r>
            <a:r>
              <a:rPr lang="en-US" sz="2800" dirty="0" smtClean="0"/>
              <a:t>, flow along the lymphatic vessels in a proximal direction </a:t>
            </a:r>
            <a:r>
              <a:rPr lang="en-US" sz="2800" dirty="0"/>
              <a:t>depends on muscle </a:t>
            </a:r>
            <a:r>
              <a:rPr lang="en-US" sz="2800" dirty="0" smtClean="0"/>
              <a:t>activity.</a:t>
            </a:r>
          </a:p>
          <a:p>
            <a:r>
              <a:rPr lang="en-US" sz="2800" dirty="0"/>
              <a:t>S</a:t>
            </a:r>
            <a:r>
              <a:rPr lang="en-US" sz="2800" dirty="0" smtClean="0"/>
              <a:t>uch as walking </a:t>
            </a:r>
            <a:r>
              <a:rPr lang="en-US" sz="2800" dirty="0"/>
              <a:t>or running, which </a:t>
            </a:r>
            <a:r>
              <a:rPr lang="en-US" sz="2800" dirty="0" smtClean="0"/>
              <a:t>compresses the</a:t>
            </a:r>
            <a:r>
              <a:rPr lang="en-US" sz="2800" dirty="0"/>
              <a:t> </a:t>
            </a:r>
            <a:r>
              <a:rPr lang="en-US" sz="2800" dirty="0" smtClean="0"/>
              <a:t>vessels and valves within </a:t>
            </a:r>
            <a:r>
              <a:rPr lang="en-US" sz="2800" dirty="0"/>
              <a:t>the </a:t>
            </a:r>
            <a:r>
              <a:rPr lang="en-US" sz="2800" dirty="0" smtClean="0"/>
              <a:t>vessels and prevents backflow.</a:t>
            </a:r>
            <a:endParaRPr lang="en-US" sz="2800" dirty="0"/>
          </a:p>
          <a:p>
            <a:r>
              <a:rPr lang="en-US" sz="2800" dirty="0" smtClean="0"/>
              <a:t>Decreased levels of plasma proteins particularly</a:t>
            </a:r>
            <a:r>
              <a:rPr lang="en-US" sz="2800" dirty="0"/>
              <a:t> </a:t>
            </a:r>
            <a:r>
              <a:rPr lang="en-US" sz="2800" dirty="0" smtClean="0"/>
              <a:t>albumin</a:t>
            </a:r>
            <a:r>
              <a:rPr lang="en-US" sz="2800" dirty="0"/>
              <a:t>, mechanical obstruction of </a:t>
            </a:r>
            <a:r>
              <a:rPr lang="en-US" sz="2800" dirty="0" smtClean="0"/>
              <a:t>the </a:t>
            </a:r>
            <a:r>
              <a:rPr lang="en-US" sz="2800" dirty="0" err="1" smtClean="0"/>
              <a:t>lymphatics</a:t>
            </a:r>
            <a:r>
              <a:rPr lang="en-US" sz="2800" dirty="0" smtClean="0"/>
              <a:t> abnormal distribution </a:t>
            </a:r>
            <a:r>
              <a:rPr lang="en-US" sz="2800" dirty="0"/>
              <a:t>of </a:t>
            </a:r>
            <a:r>
              <a:rPr lang="en-US" sz="2800" dirty="0" smtClean="0"/>
              <a:t>lymphatic vessels or</a:t>
            </a:r>
            <a:r>
              <a:rPr lang="en-US" sz="2800" dirty="0"/>
              <a:t> </a:t>
            </a:r>
            <a:r>
              <a:rPr lang="en-US" sz="2800" dirty="0" smtClean="0"/>
              <a:t>lymph nodes</a:t>
            </a:r>
            <a:r>
              <a:rPr lang="en-US" sz="2800" dirty="0"/>
              <a:t>, or reduced activity can result in </a:t>
            </a:r>
            <a:r>
              <a:rPr lang="en-US" sz="2800" dirty="0" smtClean="0"/>
              <a:t>reduced lymphatic </a:t>
            </a:r>
            <a:r>
              <a:rPr lang="en-US" sz="2800" dirty="0"/>
              <a:t>flow and the formation </a:t>
            </a:r>
            <a:r>
              <a:rPr lang="en-US" sz="2800" dirty="0" smtClean="0"/>
              <a:t>of lymphedema</a:t>
            </a:r>
            <a:endParaRPr lang="en-US" sz="2800" dirty="0"/>
          </a:p>
        </p:txBody>
      </p:sp>
    </p:spTree>
    <p:extLst>
      <p:ext uri="{BB962C8B-B14F-4D97-AF65-F5344CB8AC3E}">
        <p14:creationId xmlns:p14="http://schemas.microsoft.com/office/powerpoint/2010/main" val="3758375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Edema </a:t>
            </a:r>
            <a:endParaRPr lang="en-US" dirty="0"/>
          </a:p>
        </p:txBody>
      </p:sp>
      <p:pic>
        <p:nvPicPr>
          <p:cNvPr id="3074" name="Picture 2" descr="C:\Users\MOHSANA\Desktop\download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OHSANA\Desktop\41d720_381e34fdf3ca4d96a9c2cf378ce4bcc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2514600"/>
            <a:ext cx="44831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33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lstStyle/>
          <a:p>
            <a:r>
              <a:rPr lang="en-US" b="1" dirty="0" smtClean="0"/>
              <a:t>Adverse consequences of edema</a:t>
            </a:r>
            <a:endParaRPr lang="en-US" b="1" dirty="0"/>
          </a:p>
        </p:txBody>
      </p:sp>
      <p:sp>
        <p:nvSpPr>
          <p:cNvPr id="3" name="Content Placeholder 2"/>
          <p:cNvSpPr>
            <a:spLocks noGrp="1"/>
          </p:cNvSpPr>
          <p:nvPr>
            <p:ph idx="1"/>
          </p:nvPr>
        </p:nvSpPr>
        <p:spPr>
          <a:xfrm>
            <a:off x="0" y="685800"/>
            <a:ext cx="9144000" cy="4525963"/>
          </a:xfrm>
        </p:spPr>
        <p:txBody>
          <a:bodyPr>
            <a:noAutofit/>
          </a:bodyPr>
          <a:lstStyle/>
          <a:p>
            <a:r>
              <a:rPr lang="en-US" sz="2400" dirty="0" smtClean="0"/>
              <a:t>Restrictions of range of</a:t>
            </a:r>
            <a:r>
              <a:rPr lang="en-US" sz="2400" dirty="0"/>
              <a:t> </a:t>
            </a:r>
            <a:r>
              <a:rPr lang="en-US" sz="2400" dirty="0" smtClean="0"/>
              <a:t>motion </a:t>
            </a:r>
            <a:r>
              <a:rPr lang="en-US" sz="2400" dirty="0"/>
              <a:t>(R.OM</a:t>
            </a:r>
            <a:r>
              <a:rPr lang="en-US" sz="2400" dirty="0" smtClean="0"/>
              <a:t>). </a:t>
            </a:r>
          </a:p>
          <a:p>
            <a:r>
              <a:rPr lang="en-US" sz="2400" dirty="0"/>
              <a:t>L</a:t>
            </a:r>
            <a:r>
              <a:rPr lang="en-US" sz="2400" dirty="0" smtClean="0"/>
              <a:t>imitations </a:t>
            </a:r>
            <a:r>
              <a:rPr lang="en-US" sz="2400" dirty="0"/>
              <a:t>of function, </a:t>
            </a:r>
          </a:p>
          <a:p>
            <a:r>
              <a:rPr lang="en-US" sz="2400" dirty="0" smtClean="0"/>
              <a:t> pain.</a:t>
            </a:r>
          </a:p>
          <a:p>
            <a:r>
              <a:rPr lang="en-US" sz="2400" dirty="0" smtClean="0"/>
              <a:t>chronic edema particularly lymphedema</a:t>
            </a:r>
            <a:r>
              <a:rPr lang="en-US" sz="2400" dirty="0"/>
              <a:t> </a:t>
            </a:r>
            <a:r>
              <a:rPr lang="en-US" sz="2400" dirty="0" smtClean="0"/>
              <a:t>that </a:t>
            </a:r>
            <a:r>
              <a:rPr lang="en-US" sz="2400" dirty="0"/>
              <a:t>has a high level of protein, can </a:t>
            </a:r>
            <a:r>
              <a:rPr lang="en-US" sz="2400" dirty="0" smtClean="0"/>
              <a:t>also cause </a:t>
            </a:r>
            <a:r>
              <a:rPr lang="en-US" sz="2400" dirty="0"/>
              <a:t>collagen to be laid down in the area, leading </a:t>
            </a:r>
            <a:r>
              <a:rPr lang="en-US" sz="2400" dirty="0" smtClean="0"/>
              <a:t>to subcutaneous tissue </a:t>
            </a:r>
            <a:r>
              <a:rPr lang="en-US" sz="2400" dirty="0"/>
              <a:t>fibrosis and hard induration </a:t>
            </a:r>
            <a:r>
              <a:rPr lang="en-US" sz="2400" dirty="0" smtClean="0"/>
              <a:t>of the </a:t>
            </a:r>
            <a:r>
              <a:rPr lang="en-US" sz="2400" dirty="0"/>
              <a:t>skin. </a:t>
            </a:r>
            <a:endParaRPr lang="en-US" sz="2400" dirty="0" smtClean="0"/>
          </a:p>
          <a:p>
            <a:r>
              <a:rPr lang="en-US" sz="2400" dirty="0" smtClean="0"/>
              <a:t>This </a:t>
            </a:r>
            <a:r>
              <a:rPr lang="en-US" sz="2400" dirty="0"/>
              <a:t>may eventually cause disfiguring </a:t>
            </a:r>
            <a:r>
              <a:rPr lang="en-US" sz="2400" dirty="0" smtClean="0"/>
              <a:t>and disabling </a:t>
            </a:r>
            <a:r>
              <a:rPr lang="en-US" sz="2400" dirty="0"/>
              <a:t>contractures and deformities </a:t>
            </a:r>
          </a:p>
          <a:p>
            <a:r>
              <a:rPr lang="en-US" sz="2400" dirty="0" smtClean="0"/>
              <a:t>Chronic </a:t>
            </a:r>
            <a:r>
              <a:rPr lang="en-US" sz="2400" dirty="0"/>
              <a:t>edema due to venous or lymphatic </a:t>
            </a:r>
            <a:r>
              <a:rPr lang="en-US" sz="2400" dirty="0" smtClean="0"/>
              <a:t>insufficiency also </a:t>
            </a:r>
            <a:r>
              <a:rPr lang="en-US" sz="2400" dirty="0"/>
              <a:t>increases the risk of </a:t>
            </a:r>
            <a:r>
              <a:rPr lang="en-US" sz="2400" dirty="0" smtClean="0"/>
              <a:t>infection.</a:t>
            </a:r>
          </a:p>
          <a:p>
            <a:r>
              <a:rPr lang="en-US" sz="2400" dirty="0" smtClean="0"/>
              <a:t>cellulitis</a:t>
            </a:r>
            <a:r>
              <a:rPr lang="en-US" sz="2400" dirty="0"/>
              <a:t>, </a:t>
            </a:r>
            <a:endParaRPr lang="en-US" sz="2400" dirty="0" smtClean="0"/>
          </a:p>
          <a:p>
            <a:r>
              <a:rPr lang="en-US" sz="2400" dirty="0" smtClean="0"/>
              <a:t>Ulceration </a:t>
            </a:r>
          </a:p>
          <a:p>
            <a:r>
              <a:rPr lang="en-US" sz="2400" dirty="0" smtClean="0"/>
              <a:t>Partial limb amputation</a:t>
            </a:r>
          </a:p>
          <a:p>
            <a:r>
              <a:rPr lang="en-US" sz="2400" dirty="0" smtClean="0"/>
              <a:t>Chronic venous insufficiency also </a:t>
            </a:r>
            <a:r>
              <a:rPr lang="en-US" sz="2400" dirty="0"/>
              <a:t>often </a:t>
            </a:r>
            <a:r>
              <a:rPr lang="en-US" sz="2400" dirty="0" smtClean="0"/>
              <a:t>causes itching</a:t>
            </a:r>
            <a:r>
              <a:rPr lang="en-US" sz="2400" dirty="0"/>
              <a:t>,  </a:t>
            </a:r>
            <a:r>
              <a:rPr lang="en-US" sz="2400" dirty="0" smtClean="0"/>
              <a:t>dermatitis</a:t>
            </a:r>
            <a:r>
              <a:rPr lang="en-US" sz="2400" dirty="0"/>
              <a:t>, and brown pigmentation of the </a:t>
            </a:r>
            <a:r>
              <a:rPr lang="en-US" sz="2400" dirty="0" smtClean="0"/>
              <a:t>skin.</a:t>
            </a:r>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136019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Lymphedema </a:t>
            </a:r>
            <a:endParaRPr lang="en-US" dirty="0"/>
          </a:p>
        </p:txBody>
      </p:sp>
      <p:pic>
        <p:nvPicPr>
          <p:cNvPr id="4098" name="Picture 2" descr="C:\Users\MOHSANA\Desktop\download (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581150"/>
            <a:ext cx="201930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OHSANA\Desktop\devel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3822700"/>
            <a:ext cx="69723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586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compression can reduce edema</a:t>
            </a:r>
            <a:endParaRPr lang="en-US" b="1" dirty="0"/>
          </a:p>
        </p:txBody>
      </p:sp>
      <p:sp>
        <p:nvSpPr>
          <p:cNvPr id="3" name="Content Placeholder 2"/>
          <p:cNvSpPr>
            <a:spLocks noGrp="1"/>
          </p:cNvSpPr>
          <p:nvPr>
            <p:ph idx="1"/>
          </p:nvPr>
        </p:nvSpPr>
        <p:spPr>
          <a:xfrm>
            <a:off x="76200" y="1371600"/>
            <a:ext cx="9067800" cy="4525963"/>
          </a:xfrm>
        </p:spPr>
        <p:txBody>
          <a:bodyPr>
            <a:noAutofit/>
          </a:bodyPr>
          <a:lstStyle/>
          <a:p>
            <a:r>
              <a:rPr lang="en-US" dirty="0" smtClean="0"/>
              <a:t>Compression is effective in controlling edema due to venous </a:t>
            </a:r>
            <a:r>
              <a:rPr lang="en-US" dirty="0"/>
              <a:t>insufficiency, lymphatic dysfunction, or </a:t>
            </a:r>
            <a:r>
              <a:rPr lang="en-US" dirty="0" smtClean="0"/>
              <a:t>any of </a:t>
            </a:r>
            <a:r>
              <a:rPr lang="en-US" dirty="0"/>
              <a:t>the other </a:t>
            </a:r>
            <a:r>
              <a:rPr lang="en-US" dirty="0" smtClean="0"/>
              <a:t>causes  because it increases extravascular hydrostatic pressure and </a:t>
            </a:r>
            <a:r>
              <a:rPr lang="en-US" dirty="0"/>
              <a:t>circulation.</a:t>
            </a:r>
          </a:p>
          <a:p>
            <a:r>
              <a:rPr lang="en-US" dirty="0" smtClean="0"/>
              <a:t>If </a:t>
            </a:r>
            <a:r>
              <a:rPr lang="en-US" dirty="0"/>
              <a:t>the patient has other </a:t>
            </a:r>
            <a:r>
              <a:rPr lang="en-US" dirty="0" smtClean="0"/>
              <a:t>underlying causes </a:t>
            </a:r>
            <a:r>
              <a:rPr lang="en-US" dirty="0"/>
              <a:t>of edema, such as infection, </a:t>
            </a:r>
            <a:r>
              <a:rPr lang="en-US" dirty="0" smtClean="0"/>
              <a:t>malnutrition inadequate physical activity</a:t>
            </a:r>
            <a:r>
              <a:rPr lang="en-US" dirty="0"/>
              <a:t>, or organ </a:t>
            </a:r>
            <a:r>
              <a:rPr lang="en-US" dirty="0" smtClean="0"/>
              <a:t>dysfunction, these must </a:t>
            </a:r>
            <a:r>
              <a:rPr lang="en-US" dirty="0"/>
              <a:t>also be </a:t>
            </a:r>
            <a:r>
              <a:rPr lang="en-US" dirty="0" smtClean="0"/>
              <a:t>addressed to achieve an optimal outcome </a:t>
            </a:r>
            <a:r>
              <a:rPr lang="en-US" dirty="0"/>
              <a:t>and to prevent </a:t>
            </a:r>
            <a:r>
              <a:rPr lang="en-US" dirty="0" smtClean="0"/>
              <a:t>recurrence </a:t>
            </a:r>
            <a:r>
              <a:rPr lang="en-US" dirty="0"/>
              <a:t>of the edema</a:t>
            </a:r>
            <a:r>
              <a:rPr lang="en-US" dirty="0" smtClean="0"/>
              <a:t>.</a:t>
            </a:r>
          </a:p>
        </p:txBody>
      </p:sp>
    </p:spTree>
    <p:extLst>
      <p:ext uri="{BB962C8B-B14F-4D97-AF65-F5344CB8AC3E}">
        <p14:creationId xmlns:p14="http://schemas.microsoft.com/office/powerpoint/2010/main" val="3501940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152400"/>
            <a:ext cx="8839200" cy="4525963"/>
          </a:xfrm>
        </p:spPr>
        <p:txBody>
          <a:bodyPr>
            <a:noAutofit/>
          </a:bodyPr>
          <a:lstStyle/>
          <a:p>
            <a:r>
              <a:rPr lang="en-US" sz="2800" dirty="0"/>
              <a:t>Compression of a limb with a static or intermittent device increases the pressure surrounding the extremity to counterbalance any increased osmotic or hydrostatic pressure causing fluid to flow out of the vessels into the extravascular space.</a:t>
            </a:r>
          </a:p>
          <a:p>
            <a:r>
              <a:rPr lang="en-US" sz="2800" dirty="0"/>
              <a:t>If sufficient pressure is applied, the hydrostatic pressure in the interstitial extravascular spaces becomes greater than that in the veins and lymphatic vessels, reducing outflow from the vessels and causing fluid in the interstitial spaces to return to the vessels.</a:t>
            </a:r>
          </a:p>
          <a:p>
            <a:r>
              <a:rPr lang="en-US" sz="2800" dirty="0"/>
              <a:t>Once fluid is in the vessels it can be circulated out of the periphery, preventing or reversing edema formation. </a:t>
            </a:r>
          </a:p>
          <a:p>
            <a:r>
              <a:rPr lang="en-US" sz="2800" dirty="0"/>
              <a:t>In addition, if an intermittent compression device is used, it may also to move the fluid proximally through the vessels.</a:t>
            </a:r>
          </a:p>
          <a:p>
            <a:endParaRPr lang="en-US" sz="2800" dirty="0"/>
          </a:p>
        </p:txBody>
      </p:sp>
    </p:spTree>
    <p:extLst>
      <p:ext uri="{BB962C8B-B14F-4D97-AF65-F5344CB8AC3E}">
        <p14:creationId xmlns:p14="http://schemas.microsoft.com/office/powerpoint/2010/main" val="2194570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from DVT</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Deep venous </a:t>
            </a:r>
            <a:r>
              <a:rPr lang="en-US" dirty="0" smtClean="0"/>
              <a:t>thrombosis  (</a:t>
            </a:r>
            <a:r>
              <a:rPr lang="en-US" dirty="0"/>
              <a:t>DVTs) are blood clots </a:t>
            </a:r>
            <a:r>
              <a:rPr lang="en-US" dirty="0" smtClean="0"/>
              <a:t>in the </a:t>
            </a:r>
            <a:r>
              <a:rPr lang="en-US" dirty="0"/>
              <a:t>deep veins. They can occur when circulation </a:t>
            </a:r>
            <a:r>
              <a:rPr lang="en-US" dirty="0" smtClean="0"/>
              <a:t>is poor or when </a:t>
            </a:r>
            <a:r>
              <a:rPr lang="en-US" dirty="0"/>
              <a:t>there is inflammation of the veins. </a:t>
            </a:r>
            <a:endParaRPr lang="en-US" dirty="0" smtClean="0"/>
          </a:p>
          <a:p>
            <a:r>
              <a:rPr lang="en-US" dirty="0" smtClean="0"/>
              <a:t>If circulation </a:t>
            </a:r>
            <a:r>
              <a:rPr lang="en-US" dirty="0"/>
              <a:t>is poor, the blood may move </a:t>
            </a:r>
            <a:r>
              <a:rPr lang="en-US" dirty="0" smtClean="0"/>
              <a:t>slowly to </a:t>
            </a:r>
            <a:r>
              <a:rPr lang="en-US" dirty="0"/>
              <a:t>allow coagulation and the formation of </a:t>
            </a:r>
            <a:r>
              <a:rPr lang="en-US" dirty="0" smtClean="0"/>
              <a:t>a thrombus</a:t>
            </a:r>
            <a:r>
              <a:rPr lang="en-US" dirty="0"/>
              <a:t>; thus, an intervention that </a:t>
            </a:r>
            <a:r>
              <a:rPr lang="en-US" dirty="0" smtClean="0"/>
              <a:t>increases the circulatory </a:t>
            </a:r>
            <a:r>
              <a:rPr lang="en-US" dirty="0"/>
              <a:t>rate can reduce the </a:t>
            </a:r>
            <a:r>
              <a:rPr lang="en-US" dirty="0" smtClean="0"/>
              <a:t>risk </a:t>
            </a:r>
            <a:r>
              <a:rPr lang="en-US" dirty="0"/>
              <a:t>of thrombus </a:t>
            </a:r>
            <a:r>
              <a:rPr lang="en-US" dirty="0" smtClean="0"/>
              <a:t>formation.</a:t>
            </a:r>
            <a:endParaRPr lang="en-US" dirty="0"/>
          </a:p>
          <a:p>
            <a:r>
              <a:rPr lang="en-US" dirty="0"/>
              <a:t>DVT formation is most common in </a:t>
            </a:r>
            <a:r>
              <a:rPr lang="en-US" dirty="0" smtClean="0"/>
              <a:t>immobilized patients, particularly after surgery or when recovering</a:t>
            </a:r>
            <a:r>
              <a:rPr lang="en-US" dirty="0"/>
              <a:t> </a:t>
            </a:r>
            <a:r>
              <a:rPr lang="en-US" dirty="0" smtClean="0"/>
              <a:t>from </a:t>
            </a:r>
            <a:r>
              <a:rPr lang="en-US" dirty="0"/>
              <a:t>cardiac failure or stroke. </a:t>
            </a:r>
          </a:p>
        </p:txBody>
      </p:sp>
    </p:spTree>
    <p:extLst>
      <p:ext uri="{BB962C8B-B14F-4D97-AF65-F5344CB8AC3E}">
        <p14:creationId xmlns:p14="http://schemas.microsoft.com/office/powerpoint/2010/main" val="3808762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MOHSANA\Desktop\downloa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8175" y="1981200"/>
            <a:ext cx="26384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OHSANA\Desktop\c33a61464191af5d74d3111068f7a07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
            <a:ext cx="457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0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prophylactic application of external </a:t>
            </a:r>
            <a:r>
              <a:rPr lang="en-US" dirty="0" smtClean="0"/>
              <a:t>compression devices </a:t>
            </a:r>
            <a:r>
              <a:rPr lang="en-US" dirty="0"/>
              <a:t>to the foot and calf has been shown </a:t>
            </a:r>
            <a:r>
              <a:rPr lang="en-US" dirty="0" smtClean="0"/>
              <a:t>to reduce </a:t>
            </a:r>
            <a:r>
              <a:rPr lang="en-US" dirty="0"/>
              <a:t>the incidence of DVT formation in </a:t>
            </a:r>
            <a:r>
              <a:rPr lang="en-US" dirty="0" smtClean="0"/>
              <a:t>patients who are hospitalized for a variety of reasons including postoperative and post acute stroke </a:t>
            </a:r>
            <a:r>
              <a:rPr lang="en-US" dirty="0"/>
              <a:t>area </a:t>
            </a:r>
            <a:r>
              <a:rPr lang="en-US" dirty="0" smtClean="0"/>
              <a:t>and </a:t>
            </a:r>
            <a:r>
              <a:rPr lang="en-US" dirty="0"/>
              <a:t>after </a:t>
            </a:r>
            <a:r>
              <a:rPr lang="en-US" dirty="0" smtClean="0"/>
              <a:t>spinal cord injury. </a:t>
            </a:r>
          </a:p>
          <a:p>
            <a:r>
              <a:rPr lang="en-US" dirty="0" smtClean="0"/>
              <a:t>External compression devices</a:t>
            </a:r>
            <a:r>
              <a:rPr lang="en-US" dirty="0"/>
              <a:t> </a:t>
            </a:r>
            <a:r>
              <a:rPr lang="en-US" dirty="0" smtClean="0"/>
              <a:t>may </a:t>
            </a:r>
            <a:r>
              <a:rPr lang="en-US" dirty="0"/>
              <a:t>also protect against pulmonary embolism </a:t>
            </a:r>
            <a:r>
              <a:rPr lang="en-US" dirty="0" smtClean="0"/>
              <a:t>and reduce mortality</a:t>
            </a:r>
            <a:r>
              <a:rPr lang="en-US" dirty="0"/>
              <a:t>. </a:t>
            </a:r>
          </a:p>
        </p:txBody>
      </p:sp>
    </p:spTree>
    <p:extLst>
      <p:ext uri="{BB962C8B-B14F-4D97-AF65-F5344CB8AC3E}">
        <p14:creationId xmlns:p14="http://schemas.microsoft.com/office/powerpoint/2010/main" val="3350803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Venous stasis                                                                                                                                                                                                                                                                                                                                                                                                                                                                                                                                                                                                                                                                                                                                                                                                                 Ulcers</a:t>
            </a:r>
            <a:endParaRPr lang="en-US" b="1" dirty="0"/>
          </a:p>
        </p:txBody>
      </p:sp>
      <p:sp>
        <p:nvSpPr>
          <p:cNvPr id="3" name="Content Placeholder 2"/>
          <p:cNvSpPr>
            <a:spLocks noGrp="1"/>
          </p:cNvSpPr>
          <p:nvPr>
            <p:ph idx="1"/>
          </p:nvPr>
        </p:nvSpPr>
        <p:spPr>
          <a:xfrm>
            <a:off x="76200" y="1371600"/>
            <a:ext cx="8839200" cy="5638800"/>
          </a:xfrm>
        </p:spPr>
        <p:txBody>
          <a:bodyPr>
            <a:normAutofit fontScale="85000" lnSpcReduction="20000"/>
          </a:bodyPr>
          <a:lstStyle/>
          <a:p>
            <a:r>
              <a:rPr lang="en-US" b="1" u="sng" dirty="0"/>
              <a:t>V</a:t>
            </a:r>
            <a:r>
              <a:rPr lang="en-US" b="1" u="sng" dirty="0" smtClean="0"/>
              <a:t>enous </a:t>
            </a:r>
            <a:r>
              <a:rPr lang="en-US" b="1" u="sng" dirty="0"/>
              <a:t>stasis ulcers are areas of tissue </a:t>
            </a:r>
            <a:r>
              <a:rPr lang="en-US" b="1" u="sng" dirty="0" smtClean="0"/>
              <a:t>breakdown and </a:t>
            </a:r>
            <a:r>
              <a:rPr lang="en-US" b="1" u="sng" dirty="0"/>
              <a:t>necrosis that occur as the result of </a:t>
            </a:r>
            <a:r>
              <a:rPr lang="en-US" b="1" u="sng" dirty="0" smtClean="0"/>
              <a:t>impaired venous circulation.</a:t>
            </a:r>
          </a:p>
          <a:p>
            <a:r>
              <a:rPr lang="en-US" dirty="0" smtClean="0"/>
              <a:t>Impaired </a:t>
            </a:r>
            <a:r>
              <a:rPr lang="en-US" dirty="0"/>
              <a:t>venous </a:t>
            </a:r>
            <a:r>
              <a:rPr lang="en-US" dirty="0" smtClean="0"/>
              <a:t>circulation</a:t>
            </a:r>
            <a:r>
              <a:rPr lang="en-US" dirty="0"/>
              <a:t>, which may be the result of lack of </a:t>
            </a:r>
            <a:r>
              <a:rPr lang="en-US" dirty="0" smtClean="0"/>
              <a:t>muscle contraction</a:t>
            </a:r>
            <a:r>
              <a:rPr lang="en-US" dirty="0"/>
              <a:t>, venous insufficiency, or </a:t>
            </a:r>
            <a:r>
              <a:rPr lang="en-US" dirty="0" smtClean="0"/>
              <a:t>mechanical obstruction</a:t>
            </a:r>
            <a:r>
              <a:rPr lang="en-US" dirty="0"/>
              <a:t>, can result in poor tissue oxygenation </a:t>
            </a:r>
            <a:r>
              <a:rPr lang="en-US" dirty="0" smtClean="0"/>
              <a:t>and malnutrition</a:t>
            </a:r>
            <a:r>
              <a:rPr lang="en-US" dirty="0"/>
              <a:t>, reduced local immunological </a:t>
            </a:r>
            <a:r>
              <a:rPr lang="en-US" dirty="0" smtClean="0"/>
              <a:t>responses, and </a:t>
            </a:r>
            <a:r>
              <a:rPr lang="en-US" dirty="0"/>
              <a:t>an accumulation of waste products, all of </a:t>
            </a:r>
            <a:r>
              <a:rPr lang="en-US" dirty="0" smtClean="0"/>
              <a:t>which can </a:t>
            </a:r>
            <a:r>
              <a:rPr lang="en-US" dirty="0"/>
              <a:t>contribute to cell death and tissue </a:t>
            </a:r>
            <a:r>
              <a:rPr lang="en-US" dirty="0" smtClean="0"/>
              <a:t>necrosis.</a:t>
            </a:r>
            <a:endParaRPr lang="en-US" dirty="0"/>
          </a:p>
          <a:p>
            <a:r>
              <a:rPr lang="en-US" dirty="0" smtClean="0"/>
              <a:t>Because compression can improve venous circulation</a:t>
            </a:r>
            <a:r>
              <a:rPr lang="en-US" dirty="0"/>
              <a:t> </a:t>
            </a:r>
            <a:r>
              <a:rPr lang="en-US" dirty="0" smtClean="0"/>
              <a:t>and because improving circulation may reduce these</a:t>
            </a:r>
            <a:r>
              <a:rPr lang="en-US" dirty="0"/>
              <a:t> </a:t>
            </a:r>
            <a:r>
              <a:rPr lang="en-US" dirty="0" smtClean="0"/>
              <a:t>adverse effects, diminish </a:t>
            </a:r>
            <a:r>
              <a:rPr lang="en-US" dirty="0"/>
              <a:t>the risk </a:t>
            </a:r>
            <a:r>
              <a:rPr lang="en-US" dirty="0" smtClean="0"/>
              <a:t>of vascular ulcer formation, and </a:t>
            </a:r>
            <a:r>
              <a:rPr lang="en-US" dirty="0"/>
              <a:t>facilitate healing of previously </a:t>
            </a:r>
            <a:r>
              <a:rPr lang="en-US" dirty="0" smtClean="0"/>
              <a:t>formed ulcers.</a:t>
            </a:r>
          </a:p>
          <a:p>
            <a:r>
              <a:rPr lang="en-US" dirty="0" smtClean="0"/>
              <a:t> </a:t>
            </a:r>
            <a:r>
              <a:rPr lang="en-US" dirty="0"/>
              <a:t>compression is the treatment of choice </a:t>
            </a:r>
            <a:r>
              <a:rPr lang="en-US" dirty="0" smtClean="0"/>
              <a:t>for venous stasis ulcers</a:t>
            </a:r>
            <a:r>
              <a:rPr lang="en-US" dirty="0"/>
              <a:t>.</a:t>
            </a:r>
          </a:p>
        </p:txBody>
      </p:sp>
    </p:spTree>
    <p:extLst>
      <p:ext uri="{BB962C8B-B14F-4D97-AF65-F5344CB8AC3E}">
        <p14:creationId xmlns:p14="http://schemas.microsoft.com/office/powerpoint/2010/main" val="193242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427037"/>
            <a:ext cx="8763000" cy="4525963"/>
          </a:xfrm>
        </p:spPr>
        <p:txBody>
          <a:bodyPr>
            <a:noAutofit/>
          </a:bodyPr>
          <a:lstStyle/>
          <a:p>
            <a:r>
              <a:rPr lang="en-US" sz="2800" b="1" u="sng" dirty="0" smtClean="0"/>
              <a:t>“Compression is </a:t>
            </a:r>
            <a:r>
              <a:rPr lang="en-US" sz="2800" b="1" u="sng" dirty="0"/>
              <a:t>the </a:t>
            </a:r>
            <a:r>
              <a:rPr lang="en-US" sz="2800" b="1" u="sng" dirty="0" smtClean="0"/>
              <a:t>application of </a:t>
            </a:r>
            <a:r>
              <a:rPr lang="en-US" sz="2800" b="1" u="sng" dirty="0"/>
              <a:t>a </a:t>
            </a:r>
            <a:r>
              <a:rPr lang="en-US" sz="2800" b="1" u="sng" dirty="0" smtClean="0"/>
              <a:t>mechanical force that increases external pressure on </a:t>
            </a:r>
            <a:r>
              <a:rPr lang="en-US" sz="2800" b="1" u="sng" dirty="0"/>
              <a:t>the body or a </a:t>
            </a:r>
            <a:r>
              <a:rPr lang="en-US" sz="2800" b="1" u="sng" dirty="0" smtClean="0"/>
              <a:t>body part.” </a:t>
            </a:r>
          </a:p>
          <a:p>
            <a:r>
              <a:rPr lang="en-US" sz="2800" dirty="0" smtClean="0"/>
              <a:t>Compression is generally used to </a:t>
            </a:r>
            <a:r>
              <a:rPr lang="en-US" sz="2800" dirty="0"/>
              <a:t>improve </a:t>
            </a:r>
            <a:r>
              <a:rPr lang="en-US" sz="2800" dirty="0" smtClean="0"/>
              <a:t>fluid balance </a:t>
            </a:r>
            <a:r>
              <a:rPr lang="en-US" sz="2800" dirty="0"/>
              <a:t>and circulation or to modify scar tissue formation.</a:t>
            </a:r>
          </a:p>
          <a:p>
            <a:r>
              <a:rPr lang="en-US" sz="2800" dirty="0"/>
              <a:t>Compression improves fluid balance </a:t>
            </a:r>
            <a:r>
              <a:rPr lang="en-US" sz="2800" dirty="0" smtClean="0"/>
              <a:t>by increasing the hydrostatic pressure in </a:t>
            </a:r>
            <a:r>
              <a:rPr lang="en-US" sz="2800" dirty="0"/>
              <a:t>the </a:t>
            </a:r>
            <a:r>
              <a:rPr lang="en-US" sz="2800" dirty="0" smtClean="0"/>
              <a:t>interstitial space </a:t>
            </a:r>
            <a:r>
              <a:rPr lang="en-US" sz="2800" dirty="0"/>
              <a:t>so that it becomes greater than that in the vessels.</a:t>
            </a:r>
          </a:p>
          <a:p>
            <a:r>
              <a:rPr lang="en-US" sz="2800" dirty="0"/>
              <a:t>This can limit or reverse outflow of fluid </a:t>
            </a:r>
            <a:r>
              <a:rPr lang="en-US" sz="2800" dirty="0" smtClean="0"/>
              <a:t>from blood </a:t>
            </a:r>
            <a:r>
              <a:rPr lang="en-US" sz="2800" dirty="0"/>
              <a:t>vessels and </a:t>
            </a:r>
            <a:r>
              <a:rPr lang="en-US" sz="2800" dirty="0" smtClean="0"/>
              <a:t>lymphatic.</a:t>
            </a:r>
          </a:p>
          <a:p>
            <a:r>
              <a:rPr lang="en-US" sz="2800" dirty="0" smtClean="0"/>
              <a:t> </a:t>
            </a:r>
            <a:r>
              <a:rPr lang="en-US" sz="2800" dirty="0"/>
              <a:t>Keeping fluid in </a:t>
            </a:r>
            <a:r>
              <a:rPr lang="en-US" sz="2800" dirty="0" smtClean="0"/>
              <a:t>the vessels or returning it </a:t>
            </a:r>
            <a:r>
              <a:rPr lang="en-US" sz="2800" dirty="0"/>
              <a:t>to the </a:t>
            </a:r>
            <a:r>
              <a:rPr lang="en-US" sz="2800" dirty="0" smtClean="0"/>
              <a:t>vessels allows it to circulate rather </a:t>
            </a:r>
            <a:r>
              <a:rPr lang="en-US" sz="2800" dirty="0"/>
              <a:t>than to accumulate in the periphery</a:t>
            </a:r>
          </a:p>
        </p:txBody>
      </p:sp>
    </p:spTree>
    <p:extLst>
      <p:ext uri="{BB962C8B-B14F-4D97-AF65-F5344CB8AC3E}">
        <p14:creationId xmlns:p14="http://schemas.microsoft.com/office/powerpoint/2010/main" val="3024688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MOHSANA\Desktop\images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14097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OHSANA\Desktop\4-2301_350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273300"/>
            <a:ext cx="4533900" cy="29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68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Residual limb shaping after amputation</a:t>
            </a:r>
            <a:endParaRPr lang="en-US" b="1" dirty="0"/>
          </a:p>
        </p:txBody>
      </p:sp>
      <p:sp>
        <p:nvSpPr>
          <p:cNvPr id="3" name="Content Placeholder 2"/>
          <p:cNvSpPr>
            <a:spLocks noGrp="1"/>
          </p:cNvSpPr>
          <p:nvPr>
            <p:ph idx="1"/>
          </p:nvPr>
        </p:nvSpPr>
        <p:spPr>
          <a:xfrm>
            <a:off x="228600" y="1600200"/>
            <a:ext cx="8458200" cy="5029200"/>
          </a:xfrm>
        </p:spPr>
        <p:txBody>
          <a:bodyPr>
            <a:normAutofit fontScale="85000" lnSpcReduction="20000"/>
          </a:bodyPr>
          <a:lstStyle/>
          <a:p>
            <a:r>
              <a:rPr lang="en-US" dirty="0"/>
              <a:t>Compression can be used for residual limb </a:t>
            </a:r>
            <a:r>
              <a:rPr lang="en-US" dirty="0" smtClean="0"/>
              <a:t>reduction and </a:t>
            </a:r>
            <a:r>
              <a:rPr lang="en-US" dirty="0"/>
              <a:t>shaping after amputation in order to help </a:t>
            </a:r>
            <a:r>
              <a:rPr lang="en-US" dirty="0" smtClean="0"/>
              <a:t>prepare the </a:t>
            </a:r>
            <a:r>
              <a:rPr lang="en-US" dirty="0"/>
              <a:t>limb for prosthetic </a:t>
            </a:r>
            <a:r>
              <a:rPr lang="en-US" dirty="0" smtClean="0"/>
              <a:t>fitting. </a:t>
            </a:r>
          </a:p>
          <a:p>
            <a:r>
              <a:rPr lang="en-US" dirty="0" smtClean="0"/>
              <a:t>Both static and </a:t>
            </a:r>
            <a:r>
              <a:rPr lang="en-US" dirty="0"/>
              <a:t>intermittent </a:t>
            </a:r>
            <a:r>
              <a:rPr lang="en-US" dirty="0" smtClean="0"/>
              <a:t>compression are used for </a:t>
            </a:r>
            <a:r>
              <a:rPr lang="en-US" dirty="0"/>
              <a:t>this application,</a:t>
            </a:r>
          </a:p>
          <a:p>
            <a:r>
              <a:rPr lang="en-US" dirty="0"/>
              <a:t>although </a:t>
            </a:r>
            <a:r>
              <a:rPr lang="en-US" dirty="0" smtClean="0"/>
              <a:t>intermittent </a:t>
            </a:r>
            <a:r>
              <a:rPr lang="en-US" dirty="0"/>
              <a:t>compression has </a:t>
            </a:r>
            <a:r>
              <a:rPr lang="en-US" dirty="0" smtClean="0"/>
              <a:t>been shown </a:t>
            </a:r>
            <a:r>
              <a:rPr lang="en-US" dirty="0"/>
              <a:t>to reduce the residual limb in </a:t>
            </a:r>
            <a:r>
              <a:rPr lang="en-US" dirty="0" smtClean="0"/>
              <a:t>approximately half </a:t>
            </a:r>
            <a:r>
              <a:rPr lang="en-US" dirty="0"/>
              <a:t>of the time </a:t>
            </a:r>
            <a:r>
              <a:rPr lang="en-US" dirty="0" smtClean="0"/>
              <a:t>required by other techniques.</a:t>
            </a:r>
            <a:endParaRPr lang="en-US" dirty="0"/>
          </a:p>
          <a:p>
            <a:r>
              <a:rPr lang="en-US" dirty="0" smtClean="0"/>
              <a:t>For this </a:t>
            </a:r>
            <a:r>
              <a:rPr lang="en-US" dirty="0"/>
              <a:t>type of application, when intermittent </a:t>
            </a:r>
            <a:r>
              <a:rPr lang="en-US" dirty="0" smtClean="0"/>
              <a:t>compression is </a:t>
            </a:r>
            <a:r>
              <a:rPr lang="en-US" dirty="0"/>
              <a:t>used, it is applied in conjunction with </a:t>
            </a:r>
            <a:r>
              <a:rPr lang="en-US" dirty="0" smtClean="0"/>
              <a:t>wrapping with </a:t>
            </a:r>
            <a:r>
              <a:rPr lang="en-US" dirty="0"/>
              <a:t>an elastic bandage. </a:t>
            </a:r>
            <a:endParaRPr lang="en-US" dirty="0" smtClean="0"/>
          </a:p>
          <a:p>
            <a:r>
              <a:rPr lang="en-US" dirty="0" smtClean="0"/>
              <a:t>Compression reduces residual </a:t>
            </a:r>
            <a:r>
              <a:rPr lang="en-US" dirty="0"/>
              <a:t>limb size because it controls </a:t>
            </a:r>
            <a:r>
              <a:rPr lang="en-US" dirty="0" smtClean="0"/>
              <a:t>postsurgical edema </a:t>
            </a:r>
            <a:r>
              <a:rPr lang="en-US" dirty="0"/>
              <a:t>and prevents stretching of the soft tissues </a:t>
            </a:r>
            <a:r>
              <a:rPr lang="en-US" dirty="0" smtClean="0"/>
              <a:t>by Excessive fluid accumulation.</a:t>
            </a:r>
            <a:endParaRPr lang="en-US" dirty="0"/>
          </a:p>
        </p:txBody>
      </p:sp>
    </p:spTree>
    <p:extLst>
      <p:ext uri="{BB962C8B-B14F-4D97-AF65-F5344CB8AC3E}">
        <p14:creationId xmlns:p14="http://schemas.microsoft.com/office/powerpoint/2010/main" val="920218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MOHSANA\Desktop\Care-of-Your-Wounds-After-Amputation-Surgery-IMG-02.x3224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640171"/>
            <a:ext cx="6400800" cy="244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917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 of Hypertrophic Scarring</a:t>
            </a:r>
            <a:endParaRPr lang="en-US" b="1" dirty="0"/>
          </a:p>
        </p:txBody>
      </p:sp>
      <p:sp>
        <p:nvSpPr>
          <p:cNvPr id="3" name="Content Placeholder 2"/>
          <p:cNvSpPr>
            <a:spLocks noGrp="1"/>
          </p:cNvSpPr>
          <p:nvPr>
            <p:ph idx="1"/>
          </p:nvPr>
        </p:nvSpPr>
        <p:spPr>
          <a:xfrm>
            <a:off x="152400" y="1447800"/>
            <a:ext cx="8610600" cy="5181600"/>
          </a:xfrm>
        </p:spPr>
        <p:txBody>
          <a:bodyPr>
            <a:normAutofit fontScale="85000" lnSpcReduction="10000"/>
          </a:bodyPr>
          <a:lstStyle/>
          <a:p>
            <a:r>
              <a:rPr lang="en-US" dirty="0"/>
              <a:t>Hypertrophic scarring is a common complication </a:t>
            </a:r>
            <a:r>
              <a:rPr lang="en-US" dirty="0" smtClean="0"/>
              <a:t>of deep </a:t>
            </a:r>
            <a:r>
              <a:rPr lang="en-US" dirty="0"/>
              <a:t>burns and other extensive skin and soft </a:t>
            </a:r>
            <a:r>
              <a:rPr lang="en-US" dirty="0" smtClean="0"/>
              <a:t>tissue injuries.</a:t>
            </a:r>
          </a:p>
          <a:p>
            <a:r>
              <a:rPr lang="en-US" dirty="0"/>
              <a:t>. </a:t>
            </a:r>
            <a:r>
              <a:rPr lang="en-US" dirty="0" smtClean="0"/>
              <a:t>Hypertrophic scars result in</a:t>
            </a:r>
            <a:r>
              <a:rPr lang="en-US" dirty="0"/>
              <a:t> </a:t>
            </a:r>
            <a:r>
              <a:rPr lang="en-US" dirty="0" smtClean="0"/>
              <a:t>poor </a:t>
            </a:r>
            <a:r>
              <a:rPr lang="en-US" dirty="0" err="1"/>
              <a:t>cosmesis</a:t>
            </a:r>
            <a:r>
              <a:rPr lang="en-US" dirty="0"/>
              <a:t> and the development of </a:t>
            </a:r>
            <a:r>
              <a:rPr lang="en-US" dirty="0" smtClean="0"/>
              <a:t>contractures that </a:t>
            </a:r>
            <a:r>
              <a:rPr lang="en-US" dirty="0"/>
              <a:t>may restrict ROM and </a:t>
            </a:r>
            <a:r>
              <a:rPr lang="en-US" dirty="0" smtClean="0"/>
              <a:t>function </a:t>
            </a:r>
          </a:p>
          <a:p>
            <a:r>
              <a:rPr lang="en-US" dirty="0" smtClean="0"/>
              <a:t>Although </a:t>
            </a:r>
            <a:r>
              <a:rPr lang="en-US" dirty="0"/>
              <a:t>many approaches, including </a:t>
            </a:r>
            <a:r>
              <a:rPr lang="en-US" dirty="0" smtClean="0"/>
              <a:t>surgery pharmaceuticals, passive </a:t>
            </a:r>
            <a:r>
              <a:rPr lang="en-US" dirty="0"/>
              <a:t>stretch with </a:t>
            </a:r>
            <a:r>
              <a:rPr lang="en-US" dirty="0" smtClean="0"/>
              <a:t>positioning, massage, and silicone gel </a:t>
            </a:r>
            <a:r>
              <a:rPr lang="en-US" dirty="0"/>
              <a:t>are </a:t>
            </a:r>
            <a:r>
              <a:rPr lang="en-US" dirty="0" smtClean="0"/>
              <a:t>used to </a:t>
            </a:r>
            <a:r>
              <a:rPr lang="en-US" dirty="0"/>
              <a:t>control </a:t>
            </a:r>
            <a:r>
              <a:rPr lang="en-US" dirty="0" smtClean="0"/>
              <a:t>hypertrophic scar formation, compression is </a:t>
            </a:r>
            <a:r>
              <a:rPr lang="en-US" dirty="0"/>
              <a:t>the most </a:t>
            </a:r>
            <a:r>
              <a:rPr lang="en-US" dirty="0" smtClean="0"/>
              <a:t>common.</a:t>
            </a:r>
          </a:p>
          <a:p>
            <a:r>
              <a:rPr lang="en-US" dirty="0" smtClean="0"/>
              <a:t>Compression </a:t>
            </a:r>
            <a:r>
              <a:rPr lang="en-US" dirty="0"/>
              <a:t>may </a:t>
            </a:r>
            <a:r>
              <a:rPr lang="en-US" dirty="0" smtClean="0"/>
              <a:t>directly </a:t>
            </a:r>
            <a:r>
              <a:rPr lang="en-US" dirty="0"/>
              <a:t>shape the </a:t>
            </a:r>
            <a:r>
              <a:rPr lang="en-US" dirty="0" smtClean="0"/>
              <a:t>scar tissue </a:t>
            </a:r>
            <a:r>
              <a:rPr lang="en-US" dirty="0"/>
              <a:t>by acting as a </a:t>
            </a:r>
            <a:r>
              <a:rPr lang="en-US" dirty="0" smtClean="0"/>
              <a:t>mold </a:t>
            </a:r>
            <a:r>
              <a:rPr lang="en-US" dirty="0"/>
              <a:t>for the new tissue, </a:t>
            </a:r>
            <a:r>
              <a:rPr lang="en-US" dirty="0" smtClean="0"/>
              <a:t>decreasing local </a:t>
            </a:r>
            <a:r>
              <a:rPr lang="en-US" dirty="0"/>
              <a:t>edema formation, and facilitating </a:t>
            </a:r>
            <a:r>
              <a:rPr lang="en-US" dirty="0" smtClean="0"/>
              <a:t>improved collagen </a:t>
            </a:r>
            <a:r>
              <a:rPr lang="en-US" dirty="0"/>
              <a:t>orientation</a:t>
            </a:r>
          </a:p>
        </p:txBody>
      </p:sp>
    </p:spTree>
    <p:extLst>
      <p:ext uri="{BB962C8B-B14F-4D97-AF65-F5344CB8AC3E}">
        <p14:creationId xmlns:p14="http://schemas.microsoft.com/office/powerpoint/2010/main" val="3442931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MOHSANA\Desktop\Keloid-scar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OHSANA\Desktop\what-are-hypertrophic-scar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05200"/>
            <a:ext cx="8610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8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143001"/>
            <a:ext cx="9067800" cy="5638799"/>
          </a:xfrm>
        </p:spPr>
        <p:txBody>
          <a:bodyPr>
            <a:noAutofit/>
          </a:bodyPr>
          <a:lstStyle/>
          <a:p>
            <a:r>
              <a:rPr lang="en-US" sz="2400" dirty="0"/>
              <a:t>When applying compression to control </a:t>
            </a:r>
            <a:r>
              <a:rPr lang="en-US" sz="2400" dirty="0" smtClean="0"/>
              <a:t>hypertrophic scar </a:t>
            </a:r>
            <a:r>
              <a:rPr lang="en-US" sz="2400" dirty="0"/>
              <a:t>formation, treatment is generally </a:t>
            </a:r>
            <a:r>
              <a:rPr lang="en-US" sz="2400" dirty="0" smtClean="0"/>
              <a:t>initiated once </a:t>
            </a:r>
            <a:r>
              <a:rPr lang="en-US" sz="2400" dirty="0"/>
              <a:t>the new epithelium has formed, and </a:t>
            </a:r>
            <a:r>
              <a:rPr lang="en-US" sz="2400" dirty="0" smtClean="0"/>
              <a:t>is then </a:t>
            </a:r>
            <a:r>
              <a:rPr lang="en-US" sz="2400" dirty="0"/>
              <a:t>continued </a:t>
            </a:r>
            <a:r>
              <a:rPr lang="en-US" sz="2400" dirty="0" smtClean="0"/>
              <a:t>for </a:t>
            </a:r>
            <a:r>
              <a:rPr lang="en-US" sz="2400" dirty="0"/>
              <a:t>I to 12 months or longer </a:t>
            </a:r>
            <a:r>
              <a:rPr lang="en-US" sz="2400" dirty="0" smtClean="0"/>
              <a:t>until the </a:t>
            </a:r>
            <a:r>
              <a:rPr lang="en-US" sz="2400" dirty="0"/>
              <a:t>scar is no longer growing and has </a:t>
            </a:r>
            <a:r>
              <a:rPr lang="en-US" sz="2400" dirty="0" smtClean="0"/>
              <a:t>reached maturity</a:t>
            </a:r>
            <a:r>
              <a:rPr lang="en-US" sz="2400" dirty="0"/>
              <a:t>. </a:t>
            </a:r>
            <a:endParaRPr lang="en-US" sz="2400" dirty="0" smtClean="0"/>
          </a:p>
          <a:p>
            <a:r>
              <a:rPr lang="en-US" sz="2400" dirty="0" smtClean="0"/>
              <a:t>Compression </a:t>
            </a:r>
            <a:r>
              <a:rPr lang="en-US" sz="2400" dirty="0"/>
              <a:t>can be applied with </a:t>
            </a:r>
            <a:r>
              <a:rPr lang="en-US" sz="2400" dirty="0" smtClean="0"/>
              <a:t>elastic bandages</a:t>
            </a:r>
            <a:r>
              <a:rPr lang="en-US" sz="2400" dirty="0"/>
              <a:t>, self-adherent wraps, tubular </a:t>
            </a:r>
            <a:r>
              <a:rPr lang="en-US" sz="2400" dirty="0" smtClean="0"/>
              <a:t>elastic cotton </a:t>
            </a:r>
            <a:r>
              <a:rPr lang="en-US" sz="2400" dirty="0"/>
              <a:t>supports, or elastic custom-fit garments. </a:t>
            </a:r>
            <a:endParaRPr lang="en-US" sz="2400" dirty="0" smtClean="0"/>
          </a:p>
          <a:p>
            <a:r>
              <a:rPr lang="en-US" sz="2400" dirty="0" smtClean="0"/>
              <a:t>With any of these approaches the compression pressure is</a:t>
            </a:r>
            <a:r>
              <a:rPr lang="en-US" sz="2400" dirty="0"/>
              <a:t> </a:t>
            </a:r>
            <a:r>
              <a:rPr lang="en-US" sz="2400" dirty="0" smtClean="0"/>
              <a:t>maintained </a:t>
            </a:r>
            <a:r>
              <a:rPr lang="en-US" sz="2400" dirty="0"/>
              <a:t>at approximately 20 mm Hg to 30 </a:t>
            </a:r>
            <a:r>
              <a:rPr lang="en-US" sz="2400" dirty="0" smtClean="0"/>
              <a:t>mm Hg.</a:t>
            </a:r>
          </a:p>
          <a:p>
            <a:r>
              <a:rPr lang="en-US" sz="2400" dirty="0" smtClean="0"/>
              <a:t> </a:t>
            </a:r>
            <a:r>
              <a:rPr lang="en-US" sz="2400" dirty="0"/>
              <a:t>It is recommended that the compression </a:t>
            </a:r>
            <a:r>
              <a:rPr lang="en-US" sz="2400" dirty="0" smtClean="0"/>
              <a:t>device are  </a:t>
            </a:r>
            <a:r>
              <a:rPr lang="en-US" sz="2400" dirty="0"/>
              <a:t>worn 24 hours a day, except when bathing, </a:t>
            </a:r>
            <a:r>
              <a:rPr lang="en-US" sz="2400" dirty="0" smtClean="0"/>
              <a:t>in</a:t>
            </a:r>
            <a:r>
              <a:rPr lang="en-US" sz="2400" dirty="0"/>
              <a:t> </a:t>
            </a:r>
            <a:r>
              <a:rPr lang="en-US" sz="2400" dirty="0" smtClean="0"/>
              <a:t>order </a:t>
            </a:r>
            <a:r>
              <a:rPr lang="en-US" sz="2400" dirty="0"/>
              <a:t>to achieve maximum benefit. </a:t>
            </a:r>
            <a:endParaRPr lang="en-US" sz="2400" dirty="0" smtClean="0"/>
          </a:p>
          <a:p>
            <a:r>
              <a:rPr lang="en-US" sz="2400" dirty="0" smtClean="0"/>
              <a:t>Common complications of </a:t>
            </a:r>
            <a:r>
              <a:rPr lang="en-US" sz="2400" dirty="0"/>
              <a:t>this treatment include skin </a:t>
            </a:r>
            <a:r>
              <a:rPr lang="en-US" sz="2400" dirty="0" smtClean="0"/>
              <a:t>irritation constriction </a:t>
            </a:r>
            <a:r>
              <a:rPr lang="en-US" sz="2400" dirty="0"/>
              <a:t>of circulation, and restriction of </a:t>
            </a:r>
            <a:r>
              <a:rPr lang="en-US" sz="2400" dirty="0" smtClean="0"/>
              <a:t>joint motion.</a:t>
            </a:r>
            <a:endParaRPr lang="en-US" sz="2400" dirty="0"/>
          </a:p>
        </p:txBody>
      </p:sp>
    </p:spTree>
    <p:extLst>
      <p:ext uri="{BB962C8B-B14F-4D97-AF65-F5344CB8AC3E}">
        <p14:creationId xmlns:p14="http://schemas.microsoft.com/office/powerpoint/2010/main" val="295011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CONTRAINDICATION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Heart failure or pulmonary edema</a:t>
            </a:r>
          </a:p>
          <a:p>
            <a:r>
              <a:rPr lang="en-US" dirty="0" smtClean="0"/>
              <a:t>Recent </a:t>
            </a:r>
            <a:r>
              <a:rPr lang="en-US" dirty="0"/>
              <a:t>or acute DVT, thrombophlebitis, </a:t>
            </a:r>
            <a:r>
              <a:rPr lang="en-US" dirty="0" smtClean="0"/>
              <a:t>or pulmonary </a:t>
            </a:r>
            <a:r>
              <a:rPr lang="en-US" dirty="0"/>
              <a:t>embolism</a:t>
            </a:r>
          </a:p>
          <a:p>
            <a:r>
              <a:rPr lang="en-US" dirty="0" smtClean="0"/>
              <a:t>Obstructed lymphatic </a:t>
            </a:r>
            <a:r>
              <a:rPr lang="en-US" dirty="0"/>
              <a:t>or </a:t>
            </a:r>
            <a:r>
              <a:rPr lang="en-US" dirty="0" smtClean="0"/>
              <a:t>venous return</a:t>
            </a:r>
            <a:endParaRPr lang="en-US" dirty="0"/>
          </a:p>
          <a:p>
            <a:r>
              <a:rPr lang="en-US" dirty="0" smtClean="0"/>
              <a:t>Severe peripheral arterial disease or ulcers due to arterial insufficiency.</a:t>
            </a:r>
            <a:endParaRPr lang="pt-BR" dirty="0"/>
          </a:p>
          <a:p>
            <a:r>
              <a:rPr lang="en-US" dirty="0" smtClean="0"/>
              <a:t>Acute </a:t>
            </a:r>
            <a:r>
              <a:rPr lang="en-US" dirty="0"/>
              <a:t>local skin </a:t>
            </a:r>
            <a:r>
              <a:rPr lang="en-US" dirty="0" smtClean="0"/>
              <a:t>infection</a:t>
            </a:r>
          </a:p>
          <a:p>
            <a:r>
              <a:rPr lang="en-US" dirty="0" smtClean="0"/>
              <a:t> Significant hypo-</a:t>
            </a:r>
            <a:r>
              <a:rPr lang="en-US" dirty="0" err="1" smtClean="0"/>
              <a:t>proteinemia</a:t>
            </a:r>
            <a:r>
              <a:rPr lang="en-US" dirty="0" smtClean="0"/>
              <a:t> -protein levels less </a:t>
            </a:r>
            <a:r>
              <a:rPr lang="en-US" dirty="0"/>
              <a:t>than 2 g/dl</a:t>
            </a:r>
          </a:p>
          <a:p>
            <a:r>
              <a:rPr lang="en-US" dirty="0" smtClean="0"/>
              <a:t>Acute </a:t>
            </a:r>
            <a:r>
              <a:rPr lang="en-US" dirty="0"/>
              <a:t>f</a:t>
            </a:r>
            <a:r>
              <a:rPr lang="en-US" dirty="0" smtClean="0"/>
              <a:t>racture </a:t>
            </a:r>
            <a:r>
              <a:rPr lang="en-US" dirty="0"/>
              <a:t>or other trauma</a:t>
            </a:r>
          </a:p>
          <a:p>
            <a:pPr marL="0" indent="0">
              <a:buNone/>
            </a:pPr>
            <a:endParaRPr lang="en-US" dirty="0"/>
          </a:p>
        </p:txBody>
      </p:sp>
    </p:spTree>
    <p:extLst>
      <p:ext uri="{BB962C8B-B14F-4D97-AF65-F5344CB8AC3E}">
        <p14:creationId xmlns:p14="http://schemas.microsoft.com/office/powerpoint/2010/main" val="16883197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Heart </a:t>
            </a:r>
            <a:r>
              <a:rPr lang="en-US" dirty="0"/>
              <a:t>failure or pulmonary edema</a:t>
            </a:r>
            <a:br>
              <a:rPr lang="en-US" dirty="0"/>
            </a:br>
            <a:endParaRPr lang="en-US" dirty="0"/>
          </a:p>
        </p:txBody>
      </p:sp>
      <p:sp>
        <p:nvSpPr>
          <p:cNvPr id="3" name="Content Placeholder 2"/>
          <p:cNvSpPr>
            <a:spLocks noGrp="1"/>
          </p:cNvSpPr>
          <p:nvPr>
            <p:ph idx="1"/>
          </p:nvPr>
        </p:nvSpPr>
        <p:spPr/>
        <p:txBody>
          <a:bodyPr/>
          <a:lstStyle/>
          <a:p>
            <a:r>
              <a:rPr lang="en-US" dirty="0"/>
              <a:t>compression pumps should not be </a:t>
            </a:r>
            <a:r>
              <a:rPr lang="en-US" dirty="0" smtClean="0"/>
              <a:t>used treat </a:t>
            </a:r>
            <a:r>
              <a:rPr lang="en-US" dirty="0"/>
              <a:t>edema of this etiology because the </a:t>
            </a:r>
            <a:r>
              <a:rPr lang="en-US" dirty="0" smtClean="0"/>
              <a:t>shift of fluid </a:t>
            </a:r>
            <a:r>
              <a:rPr lang="en-US" dirty="0"/>
              <a:t>from the peripheral to the central </a:t>
            </a:r>
            <a:r>
              <a:rPr lang="en-US" dirty="0" smtClean="0"/>
              <a:t>circulation</a:t>
            </a:r>
            <a:r>
              <a:rPr lang="en-US" dirty="0"/>
              <a:t> </a:t>
            </a:r>
            <a:r>
              <a:rPr lang="en-US" dirty="0" smtClean="0"/>
              <a:t>may </a:t>
            </a:r>
            <a:r>
              <a:rPr lang="en-US" dirty="0"/>
              <a:t>increase the stress on the failing </a:t>
            </a:r>
            <a:r>
              <a:rPr lang="en-US" dirty="0" smtClean="0"/>
              <a:t>organs</a:t>
            </a:r>
            <a:endParaRPr lang="en-US" dirty="0"/>
          </a:p>
          <a:p>
            <a:pPr marL="0" indent="0">
              <a:buNone/>
            </a:pPr>
            <a:endParaRPr lang="en-US" dirty="0"/>
          </a:p>
        </p:txBody>
      </p:sp>
    </p:spTree>
    <p:extLst>
      <p:ext uri="{BB962C8B-B14F-4D97-AF65-F5344CB8AC3E}">
        <p14:creationId xmlns:p14="http://schemas.microsoft.com/office/powerpoint/2010/main" val="1533600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554162"/>
          </a:xfrm>
        </p:spPr>
        <p:txBody>
          <a:bodyPr>
            <a:normAutofit fontScale="90000"/>
          </a:bodyPr>
          <a:lstStyle/>
          <a:p>
            <a:r>
              <a:rPr lang="en-US" dirty="0" smtClean="0"/>
              <a:t>2. Recent </a:t>
            </a:r>
            <a:r>
              <a:rPr lang="en-US" dirty="0"/>
              <a:t>or acute DVT, thrombophlebitis, or pulmonary </a:t>
            </a:r>
            <a:r>
              <a:rPr lang="en-US" dirty="0" smtClean="0"/>
              <a:t>embolism</a:t>
            </a:r>
            <a:endParaRPr lang="en-US" dirty="0"/>
          </a:p>
        </p:txBody>
      </p:sp>
      <p:sp>
        <p:nvSpPr>
          <p:cNvPr id="3" name="Content Placeholder 2"/>
          <p:cNvSpPr>
            <a:spLocks noGrp="1"/>
          </p:cNvSpPr>
          <p:nvPr>
            <p:ph idx="1"/>
          </p:nvPr>
        </p:nvSpPr>
        <p:spPr>
          <a:xfrm>
            <a:off x="457200" y="1600200"/>
            <a:ext cx="8229600" cy="5334000"/>
          </a:xfrm>
        </p:spPr>
        <p:txBody>
          <a:bodyPr>
            <a:normAutofit fontScale="85000" lnSpcReduction="10000"/>
          </a:bodyPr>
          <a:lstStyle/>
          <a:p>
            <a:r>
              <a:rPr lang="en-US" dirty="0"/>
              <a:t>Compression, particularly intermittent </a:t>
            </a:r>
            <a:r>
              <a:rPr lang="en-US" dirty="0" smtClean="0"/>
              <a:t>compression, should </a:t>
            </a:r>
            <a:r>
              <a:rPr lang="en-US" dirty="0"/>
              <a:t>not be used when the </a:t>
            </a:r>
            <a:r>
              <a:rPr lang="en-US" dirty="0" smtClean="0"/>
              <a:t>patient is </a:t>
            </a:r>
            <a:r>
              <a:rPr lang="en-US" dirty="0"/>
              <a:t>known to </a:t>
            </a:r>
            <a:r>
              <a:rPr lang="en-US" dirty="0" smtClean="0"/>
              <a:t>have a DVT, </a:t>
            </a:r>
            <a:r>
              <a:rPr lang="en-US" dirty="0"/>
              <a:t>thrombophlebitis, or a pulmonary </a:t>
            </a:r>
            <a:r>
              <a:rPr lang="en-US" dirty="0" smtClean="0"/>
              <a:t>embolus  because </a:t>
            </a:r>
            <a:r>
              <a:rPr lang="en-US" dirty="0"/>
              <a:t>thrombus may </a:t>
            </a:r>
            <a:r>
              <a:rPr lang="en-US" dirty="0" smtClean="0"/>
              <a:t>become dislodged or the embolus may </a:t>
            </a:r>
            <a:r>
              <a:rPr lang="en-US" dirty="0"/>
              <a:t>travel</a:t>
            </a:r>
            <a:r>
              <a:rPr lang="en-US" dirty="0" smtClean="0"/>
              <a:t>. </a:t>
            </a:r>
          </a:p>
          <a:p>
            <a:r>
              <a:rPr lang="en-US" dirty="0" smtClean="0"/>
              <a:t>This </a:t>
            </a:r>
            <a:r>
              <a:rPr lang="en-US" dirty="0"/>
              <a:t>can occur </a:t>
            </a:r>
            <a:r>
              <a:rPr lang="en-US" dirty="0" smtClean="0"/>
              <a:t>because of direct mechanical </a:t>
            </a:r>
            <a:r>
              <a:rPr lang="en-US" dirty="0"/>
              <a:t>agitation of the clot by the </a:t>
            </a:r>
            <a:r>
              <a:rPr lang="en-US" dirty="0" smtClean="0"/>
              <a:t>compression or because of increased circulation produced by </a:t>
            </a:r>
            <a:r>
              <a:rPr lang="en-US" dirty="0"/>
              <a:t>compression.</a:t>
            </a:r>
          </a:p>
          <a:p>
            <a:r>
              <a:rPr lang="en-US" dirty="0"/>
              <a:t>If a t</a:t>
            </a:r>
            <a:r>
              <a:rPr lang="en-US" dirty="0" smtClean="0"/>
              <a:t>hrombus </a:t>
            </a:r>
            <a:r>
              <a:rPr lang="en-US" dirty="0"/>
              <a:t>or embolus becomes </a:t>
            </a:r>
            <a:r>
              <a:rPr lang="en-US" dirty="0" smtClean="0"/>
              <a:t>dislodged, it </a:t>
            </a:r>
            <a:r>
              <a:rPr lang="en-US" dirty="0"/>
              <a:t>may travel in the bloodstream to a </a:t>
            </a:r>
            <a:r>
              <a:rPr lang="en-US" dirty="0" smtClean="0"/>
              <a:t>distant site </a:t>
            </a:r>
            <a:r>
              <a:rPr lang="en-US" dirty="0"/>
              <a:t>and lodge in a location where it impairs </a:t>
            </a:r>
            <a:r>
              <a:rPr lang="en-US" dirty="0" smtClean="0"/>
              <a:t>blood flow </a:t>
            </a:r>
            <a:r>
              <a:rPr lang="en-US" dirty="0"/>
              <a:t>to an organ </a:t>
            </a:r>
            <a:r>
              <a:rPr lang="en-US" dirty="0" smtClean="0"/>
              <a:t>sufficiently </a:t>
            </a:r>
            <a:r>
              <a:rPr lang="en-US" dirty="0"/>
              <a:t>to cause organ </a:t>
            </a:r>
            <a:r>
              <a:rPr lang="en-US" dirty="0" smtClean="0"/>
              <a:t>damage, severe </a:t>
            </a:r>
            <a:r>
              <a:rPr lang="en-US" dirty="0"/>
              <a:t>morbidity, or even death. </a:t>
            </a:r>
          </a:p>
        </p:txBody>
      </p:sp>
    </p:spTree>
    <p:extLst>
      <p:ext uri="{BB962C8B-B14F-4D97-AF65-F5344CB8AC3E}">
        <p14:creationId xmlns:p14="http://schemas.microsoft.com/office/powerpoint/2010/main" val="3078686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3. Obstructed </a:t>
            </a:r>
            <a:r>
              <a:rPr lang="en-US" dirty="0"/>
              <a:t>lymphatic or venous return</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Compression is contraindicated when </a:t>
            </a:r>
            <a:r>
              <a:rPr lang="en-US" dirty="0"/>
              <a:t>lymphatic </a:t>
            </a:r>
            <a:r>
              <a:rPr lang="en-US" dirty="0" smtClean="0"/>
              <a:t>or venous return </a:t>
            </a:r>
            <a:r>
              <a:rPr lang="en-US" dirty="0"/>
              <a:t>is totally </a:t>
            </a:r>
            <a:r>
              <a:rPr lang="en-US" dirty="0" smtClean="0"/>
              <a:t>obstructed because in such cases increasing the </a:t>
            </a:r>
            <a:r>
              <a:rPr lang="en-US" dirty="0"/>
              <a:t>fluid load of the </a:t>
            </a:r>
            <a:r>
              <a:rPr lang="en-US" dirty="0" smtClean="0"/>
              <a:t>vessels cannot</a:t>
            </a:r>
            <a:r>
              <a:rPr lang="en-US" dirty="0"/>
              <a:t> </a:t>
            </a:r>
            <a:r>
              <a:rPr lang="en-US" dirty="0" smtClean="0"/>
              <a:t>reduce </a:t>
            </a:r>
            <a:r>
              <a:rPr lang="en-US" dirty="0"/>
              <a:t>the edema until the obstruction has </a:t>
            </a:r>
            <a:r>
              <a:rPr lang="en-US" dirty="0" smtClean="0"/>
              <a:t>been removed.</a:t>
            </a:r>
          </a:p>
          <a:p>
            <a:r>
              <a:rPr lang="en-US" dirty="0" smtClean="0"/>
              <a:t>May be due to tumor, thrombus, or any damage to the lymph nodes</a:t>
            </a:r>
            <a:endParaRPr lang="en-US" dirty="0"/>
          </a:p>
        </p:txBody>
      </p:sp>
    </p:spTree>
    <p:extLst>
      <p:ext uri="{BB962C8B-B14F-4D97-AF65-F5344CB8AC3E}">
        <p14:creationId xmlns:p14="http://schemas.microsoft.com/office/powerpoint/2010/main" val="277558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Compression can be </a:t>
            </a:r>
            <a:endParaRPr lang="en-US" dirty="0" smtClean="0"/>
          </a:p>
          <a:p>
            <a:r>
              <a:rPr lang="en-US" b="1" dirty="0" smtClean="0"/>
              <a:t>Static</a:t>
            </a:r>
            <a:endParaRPr lang="en-US" dirty="0"/>
          </a:p>
          <a:p>
            <a:r>
              <a:rPr lang="en-US" dirty="0" smtClean="0"/>
              <a:t> </a:t>
            </a:r>
            <a:r>
              <a:rPr lang="en-US" dirty="0"/>
              <a:t>exerting a constant force,</a:t>
            </a:r>
          </a:p>
          <a:p>
            <a:r>
              <a:rPr lang="en-US" b="1" dirty="0"/>
              <a:t>I</a:t>
            </a:r>
            <a:r>
              <a:rPr lang="en-US" b="1" dirty="0" smtClean="0"/>
              <a:t>ntermittent</a:t>
            </a:r>
            <a:r>
              <a:rPr lang="en-US" dirty="0"/>
              <a:t>, </a:t>
            </a:r>
            <a:endParaRPr lang="en-US" dirty="0" smtClean="0"/>
          </a:p>
          <a:p>
            <a:r>
              <a:rPr lang="en-US" dirty="0" smtClean="0"/>
              <a:t>with </a:t>
            </a:r>
            <a:r>
              <a:rPr lang="en-US" dirty="0"/>
              <a:t>the force varying over time.</a:t>
            </a:r>
          </a:p>
          <a:p>
            <a:r>
              <a:rPr lang="en-US" dirty="0"/>
              <a:t>With intermittent compression the pressure may </a:t>
            </a:r>
            <a:r>
              <a:rPr lang="en-US" dirty="0" smtClean="0"/>
              <a:t>be applied </a:t>
            </a:r>
            <a:r>
              <a:rPr lang="en-US" dirty="0"/>
              <a:t>to the entire limb all at one time, or it </a:t>
            </a:r>
            <a:r>
              <a:rPr lang="en-US" dirty="0" smtClean="0"/>
              <a:t>maybe applied sequentially starting distally and progressing proximally</a:t>
            </a:r>
            <a:r>
              <a:rPr lang="en-US" dirty="0"/>
              <a:t>.</a:t>
            </a:r>
          </a:p>
        </p:txBody>
      </p:sp>
    </p:spTree>
    <p:extLst>
      <p:ext uri="{BB962C8B-B14F-4D97-AF65-F5344CB8AC3E}">
        <p14:creationId xmlns:p14="http://schemas.microsoft.com/office/powerpoint/2010/main" val="1256033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4. Severe </a:t>
            </a:r>
            <a:r>
              <a:rPr lang="en-US" dirty="0"/>
              <a:t>peripheral arterial disease or ulcers due to arterial insufficiency.</a:t>
            </a:r>
            <a:r>
              <a:rPr lang="pt-BR" dirty="0"/>
              <a:t/>
            </a:r>
            <a:br>
              <a:rPr lang="pt-BR" dirty="0"/>
            </a:br>
            <a:endParaRPr lang="en-US" dirty="0"/>
          </a:p>
        </p:txBody>
      </p:sp>
      <p:sp>
        <p:nvSpPr>
          <p:cNvPr id="3" name="Content Placeholder 2"/>
          <p:cNvSpPr>
            <a:spLocks noGrp="1"/>
          </p:cNvSpPr>
          <p:nvPr>
            <p:ph idx="1"/>
          </p:nvPr>
        </p:nvSpPr>
        <p:spPr/>
        <p:txBody>
          <a:bodyPr>
            <a:normAutofit/>
          </a:bodyPr>
          <a:lstStyle/>
          <a:p>
            <a:r>
              <a:rPr lang="en-US" dirty="0"/>
              <a:t>Compression should not be used in </a:t>
            </a:r>
            <a:r>
              <a:rPr lang="en-US" dirty="0" smtClean="0"/>
              <a:t>patients with severe </a:t>
            </a:r>
            <a:r>
              <a:rPr lang="en-US" dirty="0"/>
              <a:t>peripheral </a:t>
            </a:r>
            <a:r>
              <a:rPr lang="en-US" dirty="0" smtClean="0"/>
              <a:t>arterial </a:t>
            </a:r>
            <a:r>
              <a:rPr lang="en-US" dirty="0"/>
              <a:t>disease or where </a:t>
            </a:r>
            <a:r>
              <a:rPr lang="en-US" dirty="0" smtClean="0"/>
              <a:t>there are ulcers </a:t>
            </a:r>
            <a:r>
              <a:rPr lang="en-US" dirty="0"/>
              <a:t>due to arterial </a:t>
            </a:r>
            <a:r>
              <a:rPr lang="en-US" dirty="0" smtClean="0"/>
              <a:t>insufficiency </a:t>
            </a:r>
            <a:r>
              <a:rPr lang="en-US" dirty="0"/>
              <a:t>because </a:t>
            </a:r>
            <a:r>
              <a:rPr lang="en-US" dirty="0" smtClean="0"/>
              <a:t>it aggravate these conditions by closing down the diseased </a:t>
            </a:r>
            <a:r>
              <a:rPr lang="en-US" dirty="0"/>
              <a:t>arteries and further impairing </a:t>
            </a:r>
            <a:r>
              <a:rPr lang="en-US" dirty="0" smtClean="0"/>
              <a:t>circulation into the </a:t>
            </a:r>
            <a:r>
              <a:rPr lang="en-US" dirty="0"/>
              <a:t>area.</a:t>
            </a:r>
          </a:p>
        </p:txBody>
      </p:sp>
    </p:spTree>
    <p:extLst>
      <p:ext uri="{BB962C8B-B14F-4D97-AF65-F5344CB8AC3E}">
        <p14:creationId xmlns:p14="http://schemas.microsoft.com/office/powerpoint/2010/main" val="1585044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5. Acute </a:t>
            </a:r>
            <a:r>
              <a:rPr lang="en-US" dirty="0"/>
              <a:t>local skin infection</a:t>
            </a:r>
            <a:br>
              <a:rPr lang="en-US" dirty="0"/>
            </a:br>
            <a:endParaRPr lang="en-US" dirty="0"/>
          </a:p>
        </p:txBody>
      </p:sp>
      <p:sp>
        <p:nvSpPr>
          <p:cNvPr id="3" name="Content Placeholder 2"/>
          <p:cNvSpPr>
            <a:spLocks noGrp="1"/>
          </p:cNvSpPr>
          <p:nvPr>
            <p:ph idx="1"/>
          </p:nvPr>
        </p:nvSpPr>
        <p:spPr>
          <a:xfrm>
            <a:off x="457200" y="1066800"/>
            <a:ext cx="8229600" cy="5334000"/>
          </a:xfrm>
        </p:spPr>
        <p:txBody>
          <a:bodyPr>
            <a:normAutofit lnSpcReduction="10000"/>
          </a:bodyPr>
          <a:lstStyle/>
          <a:p>
            <a:pPr marL="0" indent="0">
              <a:buNone/>
            </a:pPr>
            <a:endParaRPr lang="en-US" dirty="0"/>
          </a:p>
          <a:p>
            <a:r>
              <a:rPr lang="en-US" dirty="0" smtClean="0"/>
              <a:t>Local skin </a:t>
            </a:r>
            <a:r>
              <a:rPr lang="en-US" dirty="0"/>
              <a:t>infection is likely to be </a:t>
            </a:r>
            <a:r>
              <a:rPr lang="en-US" dirty="0" smtClean="0"/>
              <a:t>aggravated by the application </a:t>
            </a:r>
            <a:r>
              <a:rPr lang="en-US" dirty="0"/>
              <a:t>of compression because the sleeves </a:t>
            </a:r>
            <a:r>
              <a:rPr lang="en-US" dirty="0" smtClean="0"/>
              <a:t>and skin </a:t>
            </a:r>
            <a:r>
              <a:rPr lang="en-US" dirty="0"/>
              <a:t>coverings used increase the moisture and </a:t>
            </a:r>
            <a:r>
              <a:rPr lang="en-US" dirty="0" smtClean="0"/>
              <a:t>temperature </a:t>
            </a:r>
            <a:r>
              <a:rPr lang="en-US" dirty="0"/>
              <a:t>of the area, encouraging </a:t>
            </a:r>
            <a:r>
              <a:rPr lang="en-US" dirty="0" smtClean="0"/>
              <a:t>e </a:t>
            </a:r>
            <a:r>
              <a:rPr lang="en-US" dirty="0"/>
              <a:t>growth </a:t>
            </a:r>
            <a:r>
              <a:rPr lang="en-US" dirty="0" smtClean="0"/>
              <a:t>of microorganisms.</a:t>
            </a:r>
          </a:p>
          <a:p>
            <a:r>
              <a:rPr lang="en-US" dirty="0" smtClean="0"/>
              <a:t> </a:t>
            </a:r>
            <a:r>
              <a:rPr lang="en-US" dirty="0"/>
              <a:t>If a chronic skin infection is </a:t>
            </a:r>
            <a:r>
              <a:rPr lang="en-US" dirty="0" smtClean="0"/>
              <a:t>present, single-use </a:t>
            </a:r>
            <a:r>
              <a:rPr lang="en-US" dirty="0"/>
              <a:t>sleeves that avoid </a:t>
            </a:r>
            <a:r>
              <a:rPr lang="en-US" dirty="0" smtClean="0"/>
              <a:t>cross-contamination from </a:t>
            </a:r>
            <a:r>
              <a:rPr lang="en-US" dirty="0"/>
              <a:t>one patient to another, or reinfection of </a:t>
            </a:r>
            <a:r>
              <a:rPr lang="en-US" dirty="0" smtClean="0"/>
              <a:t>the same patient</a:t>
            </a:r>
            <a:r>
              <a:rPr lang="en-US" dirty="0"/>
              <a:t>, may be used for the application of </a:t>
            </a:r>
            <a:r>
              <a:rPr lang="en-US" dirty="0" smtClean="0"/>
              <a:t>intermittent compression</a:t>
            </a:r>
            <a:r>
              <a:rPr lang="en-US" dirty="0"/>
              <a:t>.</a:t>
            </a:r>
          </a:p>
        </p:txBody>
      </p:sp>
    </p:spTree>
    <p:extLst>
      <p:ext uri="{BB962C8B-B14F-4D97-AF65-F5344CB8AC3E}">
        <p14:creationId xmlns:p14="http://schemas.microsoft.com/office/powerpoint/2010/main" val="2248726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Significant </a:t>
            </a:r>
            <a:r>
              <a:rPr lang="en-US" dirty="0"/>
              <a:t>hypo-</a:t>
            </a:r>
            <a:r>
              <a:rPr lang="en-US" dirty="0" err="1"/>
              <a:t>proteinemia</a:t>
            </a:r>
            <a:r>
              <a:rPr lang="en-US" dirty="0"/>
              <a:t> -protein levels less than 2 g/dl</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Although </a:t>
            </a:r>
            <a:r>
              <a:rPr lang="en-US" dirty="0"/>
              <a:t>peripheral edema is a common symptom </a:t>
            </a:r>
            <a:r>
              <a:rPr lang="en-US" dirty="0" smtClean="0"/>
              <a:t>of sever </a:t>
            </a:r>
            <a:r>
              <a:rPr lang="en-US" dirty="0" err="1" smtClean="0"/>
              <a:t>hypoproteinemia</a:t>
            </a:r>
            <a:r>
              <a:rPr lang="en-US" dirty="0"/>
              <a:t>, when the serum </a:t>
            </a:r>
            <a:r>
              <a:rPr lang="en-US" dirty="0" smtClean="0"/>
              <a:t>protein level </a:t>
            </a:r>
            <a:r>
              <a:rPr lang="en-US" dirty="0"/>
              <a:t>is less t</a:t>
            </a:r>
            <a:r>
              <a:rPr lang="en-US" dirty="0" smtClean="0"/>
              <a:t>han </a:t>
            </a:r>
            <a:r>
              <a:rPr lang="en-US" dirty="0"/>
              <a:t>2 </a:t>
            </a:r>
            <a:r>
              <a:rPr lang="en-US" dirty="0" smtClean="0"/>
              <a:t>g/</a:t>
            </a:r>
            <a:r>
              <a:rPr lang="en-US" dirty="0" err="1" smtClean="0"/>
              <a:t>dL</a:t>
            </a:r>
            <a:r>
              <a:rPr lang="en-US" dirty="0"/>
              <a:t>, the resulting edema </a:t>
            </a:r>
            <a:r>
              <a:rPr lang="en-US" dirty="0" smtClean="0"/>
              <a:t>should not </a:t>
            </a:r>
            <a:r>
              <a:rPr lang="en-US" dirty="0"/>
              <a:t>be treated with compression because </a:t>
            </a:r>
            <a:r>
              <a:rPr lang="en-US" dirty="0" smtClean="0"/>
              <a:t>returning fluid </a:t>
            </a:r>
            <a:r>
              <a:rPr lang="en-US" dirty="0"/>
              <a:t>to the </a:t>
            </a:r>
            <a:r>
              <a:rPr lang="en-US" dirty="0" smtClean="0"/>
              <a:t>vessels will </a:t>
            </a:r>
            <a:r>
              <a:rPr lang="en-US" dirty="0"/>
              <a:t>further lower the </a:t>
            </a:r>
            <a:r>
              <a:rPr lang="en-US" dirty="0" smtClean="0"/>
              <a:t>serum protein </a:t>
            </a:r>
            <a:r>
              <a:rPr lang="en-US" dirty="0"/>
              <a:t>concentration, potentially resulting in </a:t>
            </a:r>
            <a:r>
              <a:rPr lang="en-US" dirty="0" smtClean="0"/>
              <a:t>severe and adverse </a:t>
            </a:r>
            <a:r>
              <a:rPr lang="en-US" dirty="0"/>
              <a:t>consequences, including cardiac </a:t>
            </a:r>
            <a:r>
              <a:rPr lang="en-US" dirty="0" smtClean="0"/>
              <a:t>and immunological dysfunction</a:t>
            </a:r>
            <a:r>
              <a:rPr lang="en-US" dirty="0"/>
              <a:t>.</a:t>
            </a:r>
          </a:p>
        </p:txBody>
      </p:sp>
    </p:spTree>
    <p:extLst>
      <p:ext uri="{BB962C8B-B14F-4D97-AF65-F5344CB8AC3E}">
        <p14:creationId xmlns:p14="http://schemas.microsoft.com/office/powerpoint/2010/main" val="1786124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 Acute </a:t>
            </a:r>
            <a:r>
              <a:rPr lang="en-US" dirty="0"/>
              <a:t>fracture or other trauma</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Intermittent </a:t>
            </a:r>
            <a:r>
              <a:rPr lang="en-US" dirty="0" smtClean="0"/>
              <a:t>compression is contraindicated immediately</a:t>
            </a:r>
            <a:r>
              <a:rPr lang="en-US" dirty="0"/>
              <a:t> </a:t>
            </a:r>
            <a:r>
              <a:rPr lang="en-US" dirty="0" smtClean="0"/>
              <a:t>after </a:t>
            </a:r>
            <a:r>
              <a:rPr lang="en-US" dirty="0"/>
              <a:t>an acute trauma because the </a:t>
            </a:r>
            <a:r>
              <a:rPr lang="en-US" dirty="0" smtClean="0"/>
              <a:t>motion caused </a:t>
            </a:r>
            <a:r>
              <a:rPr lang="en-US" dirty="0"/>
              <a:t>by this intervention may cause </a:t>
            </a:r>
            <a:r>
              <a:rPr lang="en-US" dirty="0" smtClean="0"/>
              <a:t>excessive motion </a:t>
            </a:r>
            <a:r>
              <a:rPr lang="en-US" dirty="0"/>
              <a:t>at the site of trauma, increasing </a:t>
            </a:r>
            <a:r>
              <a:rPr lang="en-US" dirty="0" smtClean="0"/>
              <a:t>bleeding, aggravating </a:t>
            </a:r>
            <a:r>
              <a:rPr lang="en-US" dirty="0"/>
              <a:t>the acute inflammation, or </a:t>
            </a:r>
            <a:r>
              <a:rPr lang="en-US" dirty="0" smtClean="0"/>
              <a:t>destabilizing an </a:t>
            </a:r>
            <a:r>
              <a:rPr lang="en-US" dirty="0"/>
              <a:t>acute fracture</a:t>
            </a:r>
            <a:r>
              <a:rPr lang="en-US" dirty="0" smtClean="0"/>
              <a:t>.</a:t>
            </a:r>
          </a:p>
          <a:p>
            <a:r>
              <a:rPr lang="en-US" dirty="0" smtClean="0"/>
              <a:t> </a:t>
            </a:r>
            <a:r>
              <a:rPr lang="en-US" dirty="0"/>
              <a:t>Such effects can cause </a:t>
            </a:r>
            <a:r>
              <a:rPr lang="en-US" dirty="0" smtClean="0"/>
              <a:t>further damage </a:t>
            </a:r>
            <a:r>
              <a:rPr lang="en-US" dirty="0"/>
              <a:t>at the site of injury and impair healing</a:t>
            </a:r>
          </a:p>
        </p:txBody>
      </p:sp>
    </p:spTree>
    <p:extLst>
      <p:ext uri="{BB962C8B-B14F-4D97-AF65-F5344CB8AC3E}">
        <p14:creationId xmlns:p14="http://schemas.microsoft.com/office/powerpoint/2010/main" val="943595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PRECAUTIONS</a:t>
            </a:r>
            <a:endParaRPr lang="en-US" b="1" dirty="0"/>
          </a:p>
        </p:txBody>
      </p:sp>
      <p:sp>
        <p:nvSpPr>
          <p:cNvPr id="3" name="Content Placeholder 2"/>
          <p:cNvSpPr>
            <a:spLocks noGrp="1"/>
          </p:cNvSpPr>
          <p:nvPr>
            <p:ph idx="1"/>
          </p:nvPr>
        </p:nvSpPr>
        <p:spPr/>
        <p:txBody>
          <a:bodyPr/>
          <a:lstStyle/>
          <a:p>
            <a:r>
              <a:rPr lang="en-US" dirty="0" smtClean="0"/>
              <a:t>impaired </a:t>
            </a:r>
            <a:r>
              <a:rPr lang="en-US" dirty="0"/>
              <a:t>sensation or </a:t>
            </a:r>
            <a:r>
              <a:rPr lang="en-US" dirty="0" smtClean="0"/>
              <a:t>mentation.</a:t>
            </a:r>
            <a:endParaRPr lang="en-US" dirty="0"/>
          </a:p>
          <a:p>
            <a:r>
              <a:rPr lang="en-US" dirty="0" smtClean="0"/>
              <a:t>Uncontrolled hypertension</a:t>
            </a:r>
            <a:endParaRPr lang="en-US" dirty="0"/>
          </a:p>
          <a:p>
            <a:r>
              <a:rPr lang="en-US" dirty="0" smtClean="0"/>
              <a:t>Cancer</a:t>
            </a:r>
            <a:endParaRPr lang="en-US" dirty="0"/>
          </a:p>
          <a:p>
            <a:r>
              <a:rPr lang="en-US" dirty="0" smtClean="0"/>
              <a:t>Stroke or significant vascular insufficiency</a:t>
            </a:r>
            <a:endParaRPr lang="en-US" dirty="0"/>
          </a:p>
          <a:p>
            <a:r>
              <a:rPr lang="en-US" dirty="0" smtClean="0"/>
              <a:t>Superficial peripheral nerves</a:t>
            </a:r>
            <a:endParaRPr lang="en-US" dirty="0"/>
          </a:p>
        </p:txBody>
      </p:sp>
    </p:spTree>
    <p:extLst>
      <p:ext uri="{BB962C8B-B14F-4D97-AF65-F5344CB8AC3E}">
        <p14:creationId xmlns:p14="http://schemas.microsoft.com/office/powerpoint/2010/main" val="2929322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dirty="0" err="1" smtClean="0"/>
              <a:t>lmpaired</a:t>
            </a:r>
            <a:r>
              <a:rPr lang="en-US" dirty="0" smtClean="0"/>
              <a:t> </a:t>
            </a:r>
            <a:r>
              <a:rPr lang="en-US" dirty="0"/>
              <a:t>sensation or mentation.</a:t>
            </a:r>
            <a:br>
              <a:rPr lang="en-US" dirty="0"/>
            </a:br>
            <a:endParaRPr lang="en-US" dirty="0"/>
          </a:p>
        </p:txBody>
      </p:sp>
      <p:sp>
        <p:nvSpPr>
          <p:cNvPr id="3" name="Content Placeholder 2"/>
          <p:cNvSpPr>
            <a:spLocks noGrp="1"/>
          </p:cNvSpPr>
          <p:nvPr>
            <p:ph idx="1"/>
          </p:nvPr>
        </p:nvSpPr>
        <p:spPr/>
        <p:txBody>
          <a:bodyPr/>
          <a:lstStyle/>
          <a:p>
            <a:r>
              <a:rPr lang="en-US" dirty="0"/>
              <a:t>Compression should be applied with caution </a:t>
            </a:r>
            <a:r>
              <a:rPr lang="en-US" dirty="0" smtClean="0"/>
              <a:t>to patients </a:t>
            </a:r>
            <a:r>
              <a:rPr lang="en-US" dirty="0"/>
              <a:t>with impaired sensation or </a:t>
            </a:r>
            <a:r>
              <a:rPr lang="en-US" dirty="0" smtClean="0"/>
              <a:t>mentation because such patients may </a:t>
            </a:r>
            <a:r>
              <a:rPr lang="en-US" dirty="0"/>
              <a:t>be </a:t>
            </a:r>
            <a:r>
              <a:rPr lang="en-US" dirty="0" smtClean="0"/>
              <a:t>unable to recognize or communicate when pressure is excessive or </a:t>
            </a:r>
            <a:r>
              <a:rPr lang="en-US" dirty="0"/>
              <a:t>painful.</a:t>
            </a:r>
          </a:p>
        </p:txBody>
      </p:sp>
    </p:spTree>
    <p:extLst>
      <p:ext uri="{BB962C8B-B14F-4D97-AF65-F5344CB8AC3E}">
        <p14:creationId xmlns:p14="http://schemas.microsoft.com/office/powerpoint/2010/main" val="3705473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Uncontrolled </a:t>
            </a:r>
            <a:r>
              <a:rPr lang="en-US" dirty="0"/>
              <a:t>hypertension</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Compression should be applied with caution </a:t>
            </a:r>
            <a:r>
              <a:rPr lang="en-US" dirty="0" smtClean="0"/>
              <a:t>to patients </a:t>
            </a:r>
            <a:r>
              <a:rPr lang="en-US" dirty="0"/>
              <a:t>with uncontrolled hypertension </a:t>
            </a:r>
            <a:r>
              <a:rPr lang="en-US" dirty="0" smtClean="0"/>
              <a:t>because compression </a:t>
            </a:r>
            <a:r>
              <a:rPr lang="en-US" dirty="0"/>
              <a:t>can further elevate blood pressure </a:t>
            </a:r>
            <a:r>
              <a:rPr lang="en-US" dirty="0" smtClean="0"/>
              <a:t>by increasing </a:t>
            </a:r>
            <a:r>
              <a:rPr lang="en-US" dirty="0"/>
              <a:t>the vascular fluid </a:t>
            </a:r>
            <a:r>
              <a:rPr lang="en-US" dirty="0" smtClean="0"/>
              <a:t>load. </a:t>
            </a:r>
          </a:p>
          <a:p>
            <a:r>
              <a:rPr lang="en-US" dirty="0" smtClean="0"/>
              <a:t>Blood pressure should </a:t>
            </a:r>
            <a:r>
              <a:rPr lang="en-US" dirty="0"/>
              <a:t>be monitored </a:t>
            </a:r>
            <a:r>
              <a:rPr lang="en-US" dirty="0" smtClean="0"/>
              <a:t>frequently </a:t>
            </a:r>
            <a:r>
              <a:rPr lang="en-US" dirty="0"/>
              <a:t>during treatment </a:t>
            </a:r>
            <a:r>
              <a:rPr lang="en-US" dirty="0" smtClean="0"/>
              <a:t>of these </a:t>
            </a:r>
            <a:r>
              <a:rPr lang="en-US" dirty="0"/>
              <a:t>patients</a:t>
            </a:r>
            <a:r>
              <a:rPr lang="en-US" dirty="0" smtClean="0"/>
              <a:t>, </a:t>
            </a:r>
            <a:r>
              <a:rPr lang="en-US" dirty="0"/>
              <a:t>and treatment should be stopped </a:t>
            </a:r>
            <a:r>
              <a:rPr lang="en-US" dirty="0" smtClean="0"/>
              <a:t>if their </a:t>
            </a:r>
            <a:r>
              <a:rPr lang="en-US" dirty="0"/>
              <a:t>blood pressure increases above the safe </a:t>
            </a:r>
            <a:r>
              <a:rPr lang="en-US" dirty="0" smtClean="0"/>
              <a:t>level determined </a:t>
            </a:r>
            <a:r>
              <a:rPr lang="en-US" dirty="0"/>
              <a:t>by </a:t>
            </a:r>
            <a:r>
              <a:rPr lang="en-US" dirty="0" smtClean="0"/>
              <a:t>their </a:t>
            </a:r>
            <a:r>
              <a:rPr lang="en-US" dirty="0"/>
              <a:t>physician.</a:t>
            </a:r>
          </a:p>
        </p:txBody>
      </p:sp>
    </p:spTree>
    <p:extLst>
      <p:ext uri="{BB962C8B-B14F-4D97-AF65-F5344CB8AC3E}">
        <p14:creationId xmlns:p14="http://schemas.microsoft.com/office/powerpoint/2010/main" val="1048033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3. Cancer</a:t>
            </a:r>
            <a:endParaRPr lang="en-US" dirty="0"/>
          </a:p>
        </p:txBody>
      </p:sp>
      <p:sp>
        <p:nvSpPr>
          <p:cNvPr id="3" name="Content Placeholder 2"/>
          <p:cNvSpPr>
            <a:spLocks noGrp="1"/>
          </p:cNvSpPr>
          <p:nvPr>
            <p:ph idx="1"/>
          </p:nvPr>
        </p:nvSpPr>
        <p:spPr/>
        <p:txBody>
          <a:bodyPr/>
          <a:lstStyle/>
          <a:p>
            <a:r>
              <a:rPr lang="en-US" dirty="0" smtClean="0"/>
              <a:t>Compression can increase circulation which </a:t>
            </a:r>
            <a:r>
              <a:rPr lang="en-US" dirty="0"/>
              <a:t>may </a:t>
            </a:r>
            <a:r>
              <a:rPr lang="en-US" dirty="0" smtClean="0"/>
              <a:t>disturb or dislodge metastatic tissue, promoting metastasis,</a:t>
            </a:r>
            <a:endParaRPr lang="en-US" dirty="0"/>
          </a:p>
          <a:p>
            <a:r>
              <a:rPr lang="en-US" dirty="0" smtClean="0"/>
              <a:t>or </a:t>
            </a:r>
            <a:r>
              <a:rPr lang="en-US" dirty="0"/>
              <a:t>may </a:t>
            </a:r>
            <a:r>
              <a:rPr lang="en-US" dirty="0" smtClean="0"/>
              <a:t>improve tissue nutrition, promoting tumor growth.</a:t>
            </a:r>
            <a:endParaRPr lang="en-US" dirty="0"/>
          </a:p>
        </p:txBody>
      </p:sp>
    </p:spTree>
    <p:extLst>
      <p:ext uri="{BB962C8B-B14F-4D97-AF65-F5344CB8AC3E}">
        <p14:creationId xmlns:p14="http://schemas.microsoft.com/office/powerpoint/2010/main" val="501262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Stroke </a:t>
            </a:r>
            <a:r>
              <a:rPr lang="en-US" dirty="0"/>
              <a:t>or significant vascular insufficiency</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Compression should be applied with </a:t>
            </a:r>
            <a:r>
              <a:rPr lang="en-US" dirty="0" smtClean="0"/>
              <a:t>caution patients </a:t>
            </a:r>
            <a:r>
              <a:rPr lang="en-US" dirty="0"/>
              <a:t>who have had a stroke or have </a:t>
            </a:r>
            <a:r>
              <a:rPr lang="en-US" dirty="0" smtClean="0"/>
              <a:t>signs of significant cerebrovascular insufficiency, such as a</a:t>
            </a:r>
            <a:r>
              <a:rPr lang="en-US" dirty="0"/>
              <a:t> </a:t>
            </a:r>
            <a:r>
              <a:rPr lang="en-US" dirty="0" smtClean="0"/>
              <a:t>history </a:t>
            </a:r>
            <a:r>
              <a:rPr lang="en-US" dirty="0"/>
              <a:t>of transient ischemic attacks. </a:t>
            </a:r>
            <a:endParaRPr lang="en-US" dirty="0" smtClean="0"/>
          </a:p>
          <a:p>
            <a:r>
              <a:rPr lang="en-US" dirty="0" smtClean="0"/>
              <a:t>Caution is because </a:t>
            </a:r>
            <a:r>
              <a:rPr lang="en-US" dirty="0"/>
              <a:t>the hemodynamic changes caused </a:t>
            </a:r>
            <a:r>
              <a:rPr lang="en-US" dirty="0" smtClean="0"/>
              <a:t>by compression may </a:t>
            </a:r>
            <a:r>
              <a:rPr lang="en-US" dirty="0"/>
              <a:t>alter circulation to the brain.</a:t>
            </a:r>
          </a:p>
          <a:p>
            <a:endParaRPr lang="en-US" dirty="0"/>
          </a:p>
        </p:txBody>
      </p:sp>
    </p:spTree>
    <p:extLst>
      <p:ext uri="{BB962C8B-B14F-4D97-AF65-F5344CB8AC3E}">
        <p14:creationId xmlns:p14="http://schemas.microsoft.com/office/powerpoint/2010/main" val="1855820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Superficial </a:t>
            </a:r>
            <a:r>
              <a:rPr lang="en-US" dirty="0"/>
              <a:t>peripheral nerves</a:t>
            </a:r>
          </a:p>
        </p:txBody>
      </p:sp>
      <p:sp>
        <p:nvSpPr>
          <p:cNvPr id="3" name="Content Placeholder 2"/>
          <p:cNvSpPr>
            <a:spLocks noGrp="1"/>
          </p:cNvSpPr>
          <p:nvPr>
            <p:ph idx="1"/>
          </p:nvPr>
        </p:nvSpPr>
        <p:spPr/>
        <p:txBody>
          <a:bodyPr>
            <a:normAutofit/>
          </a:bodyPr>
          <a:lstStyle/>
          <a:p>
            <a:r>
              <a:rPr lang="en-US" dirty="0" smtClean="0"/>
              <a:t>When compression is </a:t>
            </a:r>
            <a:r>
              <a:rPr lang="en-US" dirty="0"/>
              <a:t>applied over an </a:t>
            </a:r>
            <a:r>
              <a:rPr lang="en-US" dirty="0" smtClean="0"/>
              <a:t>area where </a:t>
            </a:r>
            <a:r>
              <a:rPr lang="en-US" dirty="0"/>
              <a:t>there is a superficial nerve, particularly in </a:t>
            </a:r>
            <a:r>
              <a:rPr lang="en-US" dirty="0" smtClean="0"/>
              <a:t>a patient </a:t>
            </a:r>
            <a:r>
              <a:rPr lang="en-US" dirty="0"/>
              <a:t>with significant weight loss, the </a:t>
            </a:r>
            <a:r>
              <a:rPr lang="en-US" dirty="0" smtClean="0"/>
              <a:t>clinician should </a:t>
            </a:r>
            <a:r>
              <a:rPr lang="en-US" dirty="0"/>
              <a:t>monitor closely for symptoms of nerve </a:t>
            </a:r>
            <a:r>
              <a:rPr lang="en-US" dirty="0" smtClean="0"/>
              <a:t>compression, including changes in </a:t>
            </a:r>
            <a:r>
              <a:rPr lang="en-US" dirty="0"/>
              <a:t>or loss of </a:t>
            </a:r>
            <a:r>
              <a:rPr lang="en-US" dirty="0" smtClean="0"/>
              <a:t>sensation </a:t>
            </a:r>
            <a:r>
              <a:rPr lang="en-US" smtClean="0"/>
              <a:t>or</a:t>
            </a:r>
            <a:r>
              <a:rPr lang="en-US"/>
              <a:t> </a:t>
            </a:r>
            <a:r>
              <a:rPr lang="en-US" smtClean="0"/>
              <a:t>strength</a:t>
            </a:r>
            <a:endParaRPr lang="en-US" dirty="0"/>
          </a:p>
        </p:txBody>
      </p:sp>
    </p:spTree>
    <p:extLst>
      <p:ext uri="{BB962C8B-B14F-4D97-AF65-F5344CB8AC3E}">
        <p14:creationId xmlns:p14="http://schemas.microsoft.com/office/powerpoint/2010/main" val="3507128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MOHSANA\Desktop\download (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763000"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7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TECHNIQUES</a:t>
            </a:r>
            <a:endParaRPr lang="en-US" b="1" dirty="0"/>
          </a:p>
        </p:txBody>
      </p:sp>
      <p:sp>
        <p:nvSpPr>
          <p:cNvPr id="3" name="Content Placeholder 2"/>
          <p:cNvSpPr>
            <a:spLocks noGrp="1"/>
          </p:cNvSpPr>
          <p:nvPr>
            <p:ph idx="1"/>
          </p:nvPr>
        </p:nvSpPr>
        <p:spPr/>
        <p:txBody>
          <a:bodyPr/>
          <a:lstStyle/>
          <a:p>
            <a:r>
              <a:rPr lang="en-US" dirty="0" smtClean="0"/>
              <a:t>COMPRESSION BANDAGING</a:t>
            </a:r>
          </a:p>
          <a:p>
            <a:r>
              <a:rPr lang="en-US" dirty="0" smtClean="0"/>
              <a:t>COMPRESSION GARMENTS</a:t>
            </a:r>
          </a:p>
          <a:p>
            <a:r>
              <a:rPr lang="en-US" dirty="0" smtClean="0"/>
              <a:t>INTERMITTENT PNEUMATIC COMPRESSION PUMP</a:t>
            </a:r>
            <a:endParaRPr lang="en-US" dirty="0"/>
          </a:p>
        </p:txBody>
      </p:sp>
    </p:spTree>
    <p:extLst>
      <p:ext uri="{BB962C8B-B14F-4D97-AF65-F5344CB8AC3E}">
        <p14:creationId xmlns:p14="http://schemas.microsoft.com/office/powerpoint/2010/main" val="3186135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bandages </a:t>
            </a:r>
            <a:endParaRPr lang="en-US" dirty="0"/>
          </a:p>
        </p:txBody>
      </p:sp>
      <p:pic>
        <p:nvPicPr>
          <p:cNvPr id="10242" name="Picture 2" descr="C:\Users\MOHSANA\Desktop\Comprilan-Short-Stretch-Compression-Bandage-3.9-x-5.5-yds-193170-PRODUCT-MEDIUM_IMAG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OHSANA\Desktop\bsn-medical-comprilan-short-stretch-compression-bandage-3-8-10cm-x-5m-model-1028-case-of-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57350"/>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190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t>1.COPMRESSION BANDAGES</a:t>
            </a:r>
            <a:endParaRPr lang="en-US" b="1" dirty="0"/>
          </a:p>
        </p:txBody>
      </p:sp>
      <p:sp>
        <p:nvSpPr>
          <p:cNvPr id="3" name="Content Placeholder 2"/>
          <p:cNvSpPr>
            <a:spLocks noGrp="1"/>
          </p:cNvSpPr>
          <p:nvPr>
            <p:ph idx="1"/>
          </p:nvPr>
        </p:nvSpPr>
        <p:spPr>
          <a:xfrm>
            <a:off x="0" y="381000"/>
            <a:ext cx="9296400" cy="6248400"/>
          </a:xfrm>
        </p:spPr>
        <p:txBody>
          <a:bodyPr>
            <a:noAutofit/>
          </a:bodyPr>
          <a:lstStyle/>
          <a:p>
            <a:r>
              <a:rPr lang="en-US" sz="2400" dirty="0"/>
              <a:t>Compression bandages are </a:t>
            </a:r>
            <a:r>
              <a:rPr lang="en-US" sz="2400" dirty="0" smtClean="0"/>
              <a:t>generally </a:t>
            </a:r>
            <a:r>
              <a:rPr lang="en-US" sz="2400" dirty="0"/>
              <a:t>applied </a:t>
            </a:r>
            <a:r>
              <a:rPr lang="en-US" sz="2400" dirty="0" smtClean="0"/>
              <a:t>by wrapping </a:t>
            </a:r>
            <a:r>
              <a:rPr lang="en-US" sz="2400" dirty="0"/>
              <a:t>them </a:t>
            </a:r>
            <a:r>
              <a:rPr lang="en-US" sz="2400" dirty="0" smtClean="0"/>
              <a:t>around the limb </a:t>
            </a:r>
            <a:r>
              <a:rPr lang="en-US" sz="2400" dirty="0"/>
              <a:t>in a figure 8 </a:t>
            </a:r>
            <a:r>
              <a:rPr lang="en-US" sz="2400" dirty="0" smtClean="0"/>
              <a:t>manner, starting </a:t>
            </a:r>
            <a:r>
              <a:rPr lang="en-US" sz="2400" dirty="0"/>
              <a:t>distally and </a:t>
            </a:r>
            <a:r>
              <a:rPr lang="en-US" sz="2400" dirty="0" smtClean="0"/>
              <a:t>progressing proximally. </a:t>
            </a:r>
          </a:p>
          <a:p>
            <a:r>
              <a:rPr lang="en-US" sz="2400" dirty="0" smtClean="0"/>
              <a:t>Circular </a:t>
            </a:r>
            <a:r>
              <a:rPr lang="en-US" sz="2400" dirty="0"/>
              <a:t>or spiral wrapping </a:t>
            </a:r>
            <a:r>
              <a:rPr lang="en-US" sz="2400" dirty="0" smtClean="0"/>
              <a:t>are generally </a:t>
            </a:r>
            <a:r>
              <a:rPr lang="en-US" sz="2400" dirty="0"/>
              <a:t>not recommended because these </a:t>
            </a:r>
            <a:r>
              <a:rPr lang="en-US" sz="2400" dirty="0" smtClean="0"/>
              <a:t>configurations can </a:t>
            </a:r>
            <a:r>
              <a:rPr lang="en-US" sz="2400" dirty="0"/>
              <a:t>result in the uneven </a:t>
            </a:r>
            <a:r>
              <a:rPr lang="en-US" sz="2400" dirty="0" smtClean="0"/>
              <a:t>application of pressure </a:t>
            </a:r>
            <a:r>
              <a:rPr lang="en-US" sz="2400" dirty="0"/>
              <a:t>and thus the uneven </a:t>
            </a:r>
            <a:r>
              <a:rPr lang="en-US" sz="2400" dirty="0" smtClean="0"/>
              <a:t>control of edema</a:t>
            </a:r>
            <a:r>
              <a:rPr lang="en-US" sz="2400" dirty="0"/>
              <a:t>.</a:t>
            </a:r>
          </a:p>
          <a:p>
            <a:r>
              <a:rPr lang="en-US" sz="2400" dirty="0"/>
              <a:t>The bandage should be applied </a:t>
            </a:r>
            <a:r>
              <a:rPr lang="en-US" sz="2400" dirty="0" smtClean="0"/>
              <a:t>tightly </a:t>
            </a:r>
            <a:r>
              <a:rPr lang="en-US" sz="2400" dirty="0"/>
              <a:t>enough </a:t>
            </a:r>
            <a:r>
              <a:rPr lang="en-US" sz="2400" dirty="0" smtClean="0"/>
              <a:t>to apply </a:t>
            </a:r>
            <a:r>
              <a:rPr lang="en-US" sz="2400" dirty="0"/>
              <a:t>moderate, comfortable compression </a:t>
            </a:r>
            <a:r>
              <a:rPr lang="en-US" sz="2400" dirty="0" smtClean="0"/>
              <a:t>without impairing </a:t>
            </a:r>
            <a:r>
              <a:rPr lang="en-US" sz="2400" dirty="0"/>
              <a:t>circulation. </a:t>
            </a:r>
            <a:endParaRPr lang="en-US" sz="2400" dirty="0" smtClean="0"/>
          </a:p>
          <a:p>
            <a:r>
              <a:rPr lang="en-US" sz="2400" dirty="0" smtClean="0"/>
              <a:t>To </a:t>
            </a:r>
            <a:r>
              <a:rPr lang="en-US" sz="2400" dirty="0"/>
              <a:t>avoid slipping of the </a:t>
            </a:r>
            <a:r>
              <a:rPr lang="en-US" sz="2400" dirty="0" smtClean="0"/>
              <a:t>compression bandage </a:t>
            </a:r>
            <a:r>
              <a:rPr lang="en-US" sz="2400" dirty="0"/>
              <a:t>on the skin, cohesive gauze </a:t>
            </a:r>
            <a:r>
              <a:rPr lang="en-US" sz="2400" dirty="0" smtClean="0"/>
              <a:t>or foam bandages are </a:t>
            </a:r>
            <a:r>
              <a:rPr lang="en-US" sz="2400" dirty="0"/>
              <a:t>often </a:t>
            </a:r>
            <a:r>
              <a:rPr lang="en-US" sz="2400" dirty="0" smtClean="0"/>
              <a:t>applied under </a:t>
            </a:r>
            <a:r>
              <a:rPr lang="en-US" sz="2400" dirty="0"/>
              <a:t>the </a:t>
            </a:r>
            <a:r>
              <a:rPr lang="en-US" sz="2400" dirty="0" smtClean="0"/>
              <a:t>compression bandages directly against the patient's skin.</a:t>
            </a:r>
          </a:p>
          <a:p>
            <a:r>
              <a:rPr lang="en-US" sz="2400" dirty="0" smtClean="0"/>
              <a:t> Soft cotton </a:t>
            </a:r>
            <a:r>
              <a:rPr lang="en-US" sz="2400" dirty="0"/>
              <a:t>may also be used as an </a:t>
            </a:r>
            <a:r>
              <a:rPr lang="en-US" sz="2400" dirty="0" smtClean="0"/>
              <a:t>under wrapping to absorb </a:t>
            </a:r>
            <a:r>
              <a:rPr lang="en-US" sz="2400" dirty="0"/>
              <a:t>sweat and to help distribute </a:t>
            </a:r>
            <a:r>
              <a:rPr lang="en-US" sz="2400" dirty="0" smtClean="0"/>
              <a:t>pressure more evenly.</a:t>
            </a:r>
            <a:r>
              <a:rPr lang="en-US" sz="2400" dirty="0"/>
              <a:t> Compression bandages with different amounts of elasticity and extensibility are available.</a:t>
            </a:r>
          </a:p>
          <a:p>
            <a:r>
              <a:rPr lang="en-US" sz="2400" dirty="0"/>
              <a:t>More the extensibility of the bandage more will be the pressure exerted by the it.</a:t>
            </a:r>
            <a:endParaRPr lang="en-US" sz="2400" dirty="0" smtClean="0"/>
          </a:p>
          <a:p>
            <a:endParaRPr lang="en-US" sz="2400" dirty="0"/>
          </a:p>
        </p:txBody>
      </p:sp>
    </p:spTree>
    <p:extLst>
      <p:ext uri="{BB962C8B-B14F-4D97-AF65-F5344CB8AC3E}">
        <p14:creationId xmlns:p14="http://schemas.microsoft.com/office/powerpoint/2010/main" val="13502980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381000"/>
            <a:ext cx="8839200" cy="7010400"/>
          </a:xfrm>
        </p:spPr>
        <p:txBody>
          <a:bodyPr>
            <a:noAutofit/>
          </a:bodyPr>
          <a:lstStyle/>
          <a:p>
            <a:endParaRPr lang="en-US" sz="2400" dirty="0" smtClean="0"/>
          </a:p>
          <a:p>
            <a:r>
              <a:rPr lang="en-US" sz="2400" b="1" dirty="0" smtClean="0"/>
              <a:t>UNNA’S BOOT</a:t>
            </a:r>
          </a:p>
          <a:p>
            <a:r>
              <a:rPr lang="en-US" sz="2400" dirty="0" smtClean="0"/>
              <a:t> A semi rigid bandage formed of zinc oxide-impregnated gauze can also used.</a:t>
            </a:r>
          </a:p>
          <a:p>
            <a:r>
              <a:rPr lang="en-US" sz="2400" dirty="0"/>
              <a:t>T</a:t>
            </a:r>
            <a:r>
              <a:rPr lang="en-US" sz="2400" dirty="0" smtClean="0"/>
              <a:t>his type of bandage is applied to the lower extremity it is known as an Unna's boot. </a:t>
            </a:r>
          </a:p>
          <a:p>
            <a:r>
              <a:rPr lang="en-US" sz="2400" dirty="0" smtClean="0"/>
              <a:t>This </a:t>
            </a:r>
            <a:r>
              <a:rPr lang="en-US" sz="2400" dirty="0"/>
              <a:t>i</a:t>
            </a:r>
            <a:r>
              <a:rPr lang="en-US" sz="2400" dirty="0" smtClean="0"/>
              <a:t>s typically used for the treatment of venous stasis ulcers.</a:t>
            </a:r>
          </a:p>
          <a:p>
            <a:r>
              <a:rPr lang="en-US" sz="2400" dirty="0" smtClean="0"/>
              <a:t>Zinc oxide impregnated gauze bandages become soft when wet </a:t>
            </a:r>
            <a:r>
              <a:rPr lang="en-US" sz="2400" dirty="0"/>
              <a:t>allow molding around the involved limb, and </a:t>
            </a:r>
            <a:r>
              <a:rPr lang="en-US" sz="2400" dirty="0" smtClean="0"/>
              <a:t>then harden as they </a:t>
            </a:r>
            <a:r>
              <a:rPr lang="en-US" sz="2400" dirty="0"/>
              <a:t>dry to form a </a:t>
            </a:r>
            <a:r>
              <a:rPr lang="en-US" sz="2400" dirty="0" smtClean="0"/>
              <a:t>semi-rigid boot</a:t>
            </a:r>
            <a:r>
              <a:rPr lang="en-US" sz="2400" dirty="0"/>
              <a:t>. </a:t>
            </a:r>
            <a:endParaRPr lang="en-US" sz="2400" dirty="0" smtClean="0"/>
          </a:p>
          <a:p>
            <a:r>
              <a:rPr lang="en-US" sz="2400" dirty="0" smtClean="0"/>
              <a:t>The boot is left on </a:t>
            </a:r>
            <a:r>
              <a:rPr lang="en-US" sz="2400" dirty="0"/>
              <a:t>the patient for as long as 1 to 2 weeks, </a:t>
            </a:r>
            <a:r>
              <a:rPr lang="en-US" sz="2400" dirty="0" smtClean="0"/>
              <a:t>and then </a:t>
            </a:r>
            <a:r>
              <a:rPr lang="en-US" sz="2400" dirty="0"/>
              <a:t>removed and replaced. </a:t>
            </a:r>
            <a:r>
              <a:rPr lang="en-US" sz="2400" dirty="0" smtClean="0"/>
              <a:t> </a:t>
            </a:r>
          </a:p>
          <a:p>
            <a:r>
              <a:rPr lang="en-US" sz="2400" dirty="0" smtClean="0"/>
              <a:t>An </a:t>
            </a:r>
            <a:r>
              <a:rPr lang="en-US" sz="2400" dirty="0"/>
              <a:t>Unna's </a:t>
            </a:r>
            <a:r>
              <a:rPr lang="en-US" sz="2400" dirty="0" smtClean="0"/>
              <a:t>boot </a:t>
            </a:r>
            <a:r>
              <a:rPr lang="en-US" sz="2400" dirty="0"/>
              <a:t>provide a </a:t>
            </a:r>
            <a:r>
              <a:rPr lang="en-US" sz="2400" dirty="0" smtClean="0"/>
              <a:t>sustained compression force of 35mm </a:t>
            </a:r>
            <a:r>
              <a:rPr lang="en-US" sz="2400" dirty="0"/>
              <a:t>Hg to 40 mm </a:t>
            </a:r>
            <a:r>
              <a:rPr lang="en-US" sz="2400" dirty="0" smtClean="0"/>
              <a:t>Hg</a:t>
            </a:r>
            <a:endParaRPr lang="en-US" sz="2400" dirty="0"/>
          </a:p>
          <a:p>
            <a:r>
              <a:rPr lang="en-US" sz="2400" dirty="0"/>
              <a:t>F</a:t>
            </a:r>
            <a:r>
              <a:rPr lang="en-US" sz="2400" dirty="0" smtClean="0"/>
              <a:t>or </a:t>
            </a:r>
            <a:r>
              <a:rPr lang="en-US" sz="2400" dirty="0"/>
              <a:t>all types of bandages, it </a:t>
            </a:r>
            <a:r>
              <a:rPr lang="en-US" sz="2400" dirty="0" smtClean="0"/>
              <a:t>must be applied so that compression</a:t>
            </a:r>
            <a:r>
              <a:rPr lang="en-US" sz="2400" dirty="0"/>
              <a:t>, be </a:t>
            </a:r>
            <a:r>
              <a:rPr lang="en-US" sz="2400" dirty="0" smtClean="0"/>
              <a:t>greatest distally</a:t>
            </a:r>
            <a:r>
              <a:rPr lang="en-US" sz="2400" dirty="0"/>
              <a:t>, and gradually </a:t>
            </a:r>
            <a:r>
              <a:rPr lang="en-US" sz="2400" dirty="0" smtClean="0"/>
              <a:t>decrease proximally </a:t>
            </a:r>
            <a:r>
              <a:rPr lang="en-US" sz="2400" dirty="0"/>
              <a:t>in </a:t>
            </a:r>
            <a:r>
              <a:rPr lang="en-US" sz="2400" dirty="0" smtClean="0"/>
              <a:t>order to </a:t>
            </a:r>
            <a:r>
              <a:rPr lang="en-US" sz="2400" dirty="0"/>
              <a:t>achieve an appropriate pressure gradient. </a:t>
            </a:r>
            <a:endParaRPr lang="en-US" sz="2400" dirty="0" smtClean="0"/>
          </a:p>
          <a:p>
            <a:endParaRPr lang="en-US" sz="2400" dirty="0"/>
          </a:p>
        </p:txBody>
      </p:sp>
    </p:spTree>
    <p:extLst>
      <p:ext uri="{BB962C8B-B14F-4D97-AF65-F5344CB8AC3E}">
        <p14:creationId xmlns:p14="http://schemas.microsoft.com/office/powerpoint/2010/main" val="20240758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Unna boot</a:t>
            </a:r>
            <a:endParaRPr lang="en-US" dirty="0"/>
          </a:p>
        </p:txBody>
      </p:sp>
      <p:pic>
        <p:nvPicPr>
          <p:cNvPr id="11266" name="Picture 2" descr="C:\Users\MOHSANA\Desktop\download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475" y="15144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OHSANA\Desktop\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05074"/>
            <a:ext cx="42672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095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Application Technique Compression Bandages</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Remove clothing and jewelry from </a:t>
            </a:r>
            <a:r>
              <a:rPr lang="en-US" dirty="0"/>
              <a:t>the </a:t>
            </a:r>
            <a:r>
              <a:rPr lang="en-US" dirty="0" smtClean="0"/>
              <a:t>area to be treated.</a:t>
            </a:r>
          </a:p>
          <a:p>
            <a:pPr marL="514350" indent="-514350">
              <a:buFont typeface="+mj-lt"/>
              <a:buAutoNum type="arabicPeriod"/>
            </a:pPr>
            <a:r>
              <a:rPr lang="en-US" dirty="0" smtClean="0"/>
              <a:t>Inspect </a:t>
            </a:r>
            <a:r>
              <a:rPr lang="en-US" dirty="0"/>
              <a:t>the skin in the </a:t>
            </a:r>
            <a:r>
              <a:rPr lang="en-US" dirty="0" smtClean="0"/>
              <a:t>area.</a:t>
            </a:r>
          </a:p>
          <a:p>
            <a:pPr marL="514350" indent="-514350">
              <a:buFont typeface="+mj-lt"/>
              <a:buAutoNum type="arabicPeriod"/>
            </a:pPr>
            <a:r>
              <a:rPr lang="en-US" dirty="0" smtClean="0"/>
              <a:t>Apply </a:t>
            </a:r>
            <a:r>
              <a:rPr lang="en-US" dirty="0"/>
              <a:t>foam or cotton padding around </a:t>
            </a:r>
            <a:r>
              <a:rPr lang="en-US" dirty="0" smtClean="0"/>
              <a:t>anatomical indentations.</a:t>
            </a:r>
          </a:p>
          <a:p>
            <a:pPr marL="514350" indent="-514350">
              <a:buFont typeface="+mj-lt"/>
              <a:buAutoNum type="arabicPeriod"/>
            </a:pPr>
            <a:r>
              <a:rPr lang="en-US" dirty="0" smtClean="0"/>
              <a:t> Dress and cover any </a:t>
            </a:r>
            <a:r>
              <a:rPr lang="en-US" dirty="0"/>
              <a:t>wound </a:t>
            </a:r>
            <a:r>
              <a:rPr lang="en-US" dirty="0" smtClean="0"/>
              <a:t>according to </a:t>
            </a:r>
            <a:r>
              <a:rPr lang="en-US" dirty="0"/>
              <a:t>the </a:t>
            </a:r>
            <a:r>
              <a:rPr lang="en-US" dirty="0" smtClean="0"/>
              <a:t>treatment regime</a:t>
            </a:r>
            <a:endParaRPr lang="en-US" dirty="0"/>
          </a:p>
          <a:p>
            <a:pPr marL="514350" indent="-514350">
              <a:buFont typeface="+mj-lt"/>
              <a:buAutoNum type="arabicPeriod"/>
            </a:pPr>
            <a:r>
              <a:rPr lang="en-US" dirty="0" smtClean="0"/>
              <a:t> </a:t>
            </a:r>
            <a:r>
              <a:rPr lang="en-US" dirty="0"/>
              <a:t>Apply a cohesive gauze, foam, or cotton </a:t>
            </a:r>
            <a:r>
              <a:rPr lang="en-US" dirty="0" smtClean="0"/>
              <a:t>under bandage to </a:t>
            </a:r>
            <a:r>
              <a:rPr lang="en-US" dirty="0"/>
              <a:t>protect the skin </a:t>
            </a:r>
            <a:r>
              <a:rPr lang="en-US" dirty="0" smtClean="0"/>
              <a:t>from </a:t>
            </a:r>
            <a:r>
              <a:rPr lang="en-US" dirty="0"/>
              <a:t>the </a:t>
            </a:r>
            <a:r>
              <a:rPr lang="en-US" dirty="0" smtClean="0"/>
              <a:t>compression bandage and minimize slipping of </a:t>
            </a:r>
            <a:r>
              <a:rPr lang="en-US" dirty="0"/>
              <a:t>the </a:t>
            </a:r>
            <a:r>
              <a:rPr lang="en-US" dirty="0" smtClean="0"/>
              <a:t>compression bandage. Start distally and progress proximally.</a:t>
            </a:r>
          </a:p>
          <a:p>
            <a:pPr marL="514350" indent="-514350">
              <a:buFont typeface="+mj-lt"/>
              <a:buAutoNum type="arabicPeriod"/>
            </a:pPr>
            <a:r>
              <a:rPr lang="en-US" dirty="0" smtClean="0"/>
              <a:t>Apply </a:t>
            </a:r>
            <a:r>
              <a:rPr lang="en-US" dirty="0"/>
              <a:t>the compression bandage, starting </a:t>
            </a:r>
            <a:r>
              <a:rPr lang="en-US" dirty="0" smtClean="0"/>
              <a:t>distally and </a:t>
            </a:r>
            <a:r>
              <a:rPr lang="en-US" dirty="0"/>
              <a:t>progressing proximally</a:t>
            </a:r>
            <a:r>
              <a:rPr lang="en-US" dirty="0" smtClean="0"/>
              <a:t>.</a:t>
            </a:r>
          </a:p>
          <a:p>
            <a:pPr marL="514350" indent="-514350">
              <a:buFont typeface="+mj-lt"/>
              <a:buAutoNum type="arabicPeriod"/>
            </a:pPr>
            <a:r>
              <a:rPr lang="en-US" dirty="0" smtClean="0"/>
              <a:t> </a:t>
            </a:r>
            <a:r>
              <a:rPr lang="en-US" b="1" dirty="0"/>
              <a:t>When applying </a:t>
            </a:r>
            <a:r>
              <a:rPr lang="en-US" b="1" dirty="0" smtClean="0"/>
              <a:t>a bandage </a:t>
            </a:r>
            <a:r>
              <a:rPr lang="en-US" b="1" dirty="0"/>
              <a:t>to the lower extremity</a:t>
            </a:r>
            <a:r>
              <a:rPr lang="en-US" dirty="0"/>
              <a:t>, first apply </a:t>
            </a:r>
            <a:r>
              <a:rPr lang="en-US" dirty="0" smtClean="0"/>
              <a:t>it around the </a:t>
            </a:r>
            <a:r>
              <a:rPr lang="en-US" dirty="0"/>
              <a:t>ankle to fix the </a:t>
            </a:r>
            <a:r>
              <a:rPr lang="en-US" dirty="0" smtClean="0"/>
              <a:t>bandage in place then</a:t>
            </a:r>
            <a:r>
              <a:rPr lang="en-US" dirty="0"/>
              <a:t> </a:t>
            </a:r>
            <a:r>
              <a:rPr lang="en-US" dirty="0" smtClean="0"/>
              <a:t>wrap </a:t>
            </a:r>
            <a:r>
              <a:rPr lang="en-US" dirty="0"/>
              <a:t>the foot and then </a:t>
            </a:r>
            <a:r>
              <a:rPr lang="en-US" dirty="0" smtClean="0"/>
              <a:t>bandage the </a:t>
            </a:r>
            <a:r>
              <a:rPr lang="en-US" dirty="0"/>
              <a:t>leg and </a:t>
            </a:r>
            <a:r>
              <a:rPr lang="en-US" dirty="0" smtClean="0"/>
              <a:t>thigh. Wrapping </a:t>
            </a:r>
            <a:r>
              <a:rPr lang="en-US" dirty="0"/>
              <a:t>around the foot should be from </a:t>
            </a:r>
            <a:r>
              <a:rPr lang="en-US" dirty="0" smtClean="0"/>
              <a:t>medial to lateral.</a:t>
            </a:r>
          </a:p>
          <a:p>
            <a:pPr marL="514350" indent="-514350">
              <a:buFont typeface="+mj-lt"/>
              <a:buAutoNum type="arabicPeriod"/>
            </a:pPr>
            <a:r>
              <a:rPr lang="en-US" dirty="0" smtClean="0"/>
              <a:t> </a:t>
            </a:r>
            <a:r>
              <a:rPr lang="en-US" b="1" dirty="0"/>
              <a:t>When applying a </a:t>
            </a:r>
            <a:r>
              <a:rPr lang="en-US" b="1" dirty="0" smtClean="0"/>
              <a:t>bandage to the </a:t>
            </a:r>
            <a:r>
              <a:rPr lang="en-US" b="1" dirty="0"/>
              <a:t>upper extremity,</a:t>
            </a:r>
            <a:r>
              <a:rPr lang="en-US" dirty="0"/>
              <a:t> first apply it to the wrist </a:t>
            </a:r>
            <a:r>
              <a:rPr lang="en-US" dirty="0" smtClean="0"/>
              <a:t>to fix </a:t>
            </a:r>
            <a:r>
              <a:rPr lang="en-US" dirty="0"/>
              <a:t>it in </a:t>
            </a:r>
            <a:r>
              <a:rPr lang="en-US" dirty="0" smtClean="0"/>
              <a:t>place, then </a:t>
            </a:r>
            <a:r>
              <a:rPr lang="en-US" dirty="0"/>
              <a:t>wrap the hand and </a:t>
            </a:r>
            <a:r>
              <a:rPr lang="en-US" dirty="0" smtClean="0"/>
              <a:t>bandage the</a:t>
            </a:r>
            <a:r>
              <a:rPr lang="en-US" dirty="0"/>
              <a:t> </a:t>
            </a:r>
            <a:r>
              <a:rPr lang="en-US" dirty="0" smtClean="0"/>
              <a:t>forearm </a:t>
            </a:r>
            <a:r>
              <a:rPr lang="en-US" dirty="0"/>
              <a:t>and arm. </a:t>
            </a:r>
            <a:r>
              <a:rPr lang="en-US" dirty="0" smtClean="0"/>
              <a:t>bandage </a:t>
            </a:r>
            <a:r>
              <a:rPr lang="en-US" dirty="0"/>
              <a:t>should be applied in a figure </a:t>
            </a:r>
            <a:r>
              <a:rPr lang="en-US" dirty="0" smtClean="0"/>
              <a:t>8 manner</a:t>
            </a:r>
            <a:r>
              <a:rPr lang="en-US" dirty="0"/>
              <a:t>.</a:t>
            </a:r>
          </a:p>
        </p:txBody>
      </p:sp>
    </p:spTree>
    <p:extLst>
      <p:ext uri="{BB962C8B-B14F-4D97-AF65-F5344CB8AC3E}">
        <p14:creationId xmlns:p14="http://schemas.microsoft.com/office/powerpoint/2010/main" val="10999841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Inexpensive</a:t>
            </a:r>
            <a:r>
              <a:rPr lang="en-US" dirty="0"/>
              <a:t>.</a:t>
            </a:r>
          </a:p>
          <a:p>
            <a:pPr marL="514350" indent="-514350">
              <a:buFont typeface="+mj-lt"/>
              <a:buAutoNum type="arabicPeriod"/>
            </a:pPr>
            <a:r>
              <a:rPr lang="en-US" dirty="0"/>
              <a:t>Q</a:t>
            </a:r>
            <a:r>
              <a:rPr lang="en-US" dirty="0" smtClean="0"/>
              <a:t>uick </a:t>
            </a:r>
            <a:r>
              <a:rPr lang="en-US" dirty="0"/>
              <a:t>to apply once skill is mastered.</a:t>
            </a:r>
          </a:p>
          <a:p>
            <a:pPr marL="514350" indent="-514350">
              <a:buFont typeface="+mj-lt"/>
              <a:buAutoNum type="arabicPeriod"/>
            </a:pPr>
            <a:r>
              <a:rPr lang="en-US" dirty="0" smtClean="0"/>
              <a:t>Readily </a:t>
            </a:r>
            <a:r>
              <a:rPr lang="en-US" dirty="0"/>
              <a:t>available.</a:t>
            </a:r>
          </a:p>
          <a:p>
            <a:pPr marL="514350" indent="-514350">
              <a:buFont typeface="+mj-lt"/>
              <a:buAutoNum type="arabicPeriod"/>
            </a:pPr>
            <a:r>
              <a:rPr lang="en-US" dirty="0" smtClean="0"/>
              <a:t>Extremity </a:t>
            </a:r>
            <a:r>
              <a:rPr lang="en-US" dirty="0"/>
              <a:t>can be used during </a:t>
            </a:r>
            <a:r>
              <a:rPr lang="en-US" dirty="0" smtClean="0"/>
              <a:t>treatment.</a:t>
            </a:r>
          </a:p>
          <a:p>
            <a:pPr marL="514350" indent="-514350">
              <a:buFont typeface="+mj-lt"/>
              <a:buAutoNum type="arabicPeriod"/>
            </a:pPr>
            <a:r>
              <a:rPr lang="en-US" dirty="0" smtClean="0"/>
              <a:t>Safe </a:t>
            </a:r>
            <a:r>
              <a:rPr lang="en-US" dirty="0"/>
              <a:t>for acute conditions</a:t>
            </a:r>
            <a:r>
              <a:rPr lang="en-US" dirty="0" smtClean="0"/>
              <a:t>.</a:t>
            </a:r>
            <a:endParaRPr lang="en-US" dirty="0"/>
          </a:p>
        </p:txBody>
      </p:sp>
    </p:spTree>
    <p:extLst>
      <p:ext uri="{BB962C8B-B14F-4D97-AF65-F5344CB8AC3E}">
        <p14:creationId xmlns:p14="http://schemas.microsoft.com/office/powerpoint/2010/main" val="21864635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t>When </a:t>
            </a:r>
            <a:r>
              <a:rPr lang="en-US" dirty="0" smtClean="0"/>
              <a:t>used alone, does not reverse edema</a:t>
            </a:r>
            <a:r>
              <a:rPr lang="en-US" dirty="0"/>
              <a:t>.</a:t>
            </a:r>
          </a:p>
          <a:p>
            <a:pPr marL="514350" indent="-514350">
              <a:buFont typeface="+mj-lt"/>
              <a:buAutoNum type="arabicPeriod"/>
            </a:pPr>
            <a:r>
              <a:rPr lang="en-US" dirty="0" smtClean="0"/>
              <a:t>Effective </a:t>
            </a:r>
            <a:r>
              <a:rPr lang="en-US" dirty="0"/>
              <a:t>only for </a:t>
            </a:r>
            <a:r>
              <a:rPr lang="en-US" dirty="0" smtClean="0"/>
              <a:t>controlling </a:t>
            </a:r>
            <a:r>
              <a:rPr lang="en-US" dirty="0"/>
              <a:t>edema formation.</a:t>
            </a:r>
          </a:p>
          <a:p>
            <a:pPr marL="514350" indent="-514350">
              <a:buFont typeface="+mj-lt"/>
              <a:buAutoNum type="arabicPeriod"/>
            </a:pPr>
            <a:r>
              <a:rPr lang="en-US" dirty="0" smtClean="0"/>
              <a:t>Requires moderate skill</a:t>
            </a:r>
            <a:r>
              <a:rPr lang="en-US" dirty="0"/>
              <a:t>, </a:t>
            </a:r>
            <a:r>
              <a:rPr lang="en-US" dirty="0" smtClean="0"/>
              <a:t>flexibility, and level of cognition to </a:t>
            </a:r>
            <a:r>
              <a:rPr lang="en-US" dirty="0"/>
              <a:t>apply</a:t>
            </a:r>
            <a:r>
              <a:rPr lang="en-US" dirty="0" smtClean="0"/>
              <a:t>.</a:t>
            </a:r>
          </a:p>
          <a:p>
            <a:pPr marL="514350" indent="-514350">
              <a:buFont typeface="+mj-lt"/>
              <a:buAutoNum type="arabicPeriod"/>
            </a:pPr>
            <a:r>
              <a:rPr lang="en-US" dirty="0" smtClean="0"/>
              <a:t> Compression not </a:t>
            </a:r>
            <a:r>
              <a:rPr lang="en-US" dirty="0"/>
              <a:t>readily quantifiable or </a:t>
            </a:r>
            <a:r>
              <a:rPr lang="en-US" dirty="0" smtClean="0"/>
              <a:t>replicable</a:t>
            </a:r>
            <a:r>
              <a:rPr lang="en-US" dirty="0"/>
              <a:t>.</a:t>
            </a:r>
          </a:p>
          <a:p>
            <a:pPr marL="514350" indent="-514350">
              <a:buFont typeface="+mj-lt"/>
              <a:buAutoNum type="arabicPeriod"/>
            </a:pPr>
            <a:r>
              <a:rPr lang="en-US" dirty="0" smtClean="0"/>
              <a:t>Bulky </a:t>
            </a:r>
            <a:r>
              <a:rPr lang="en-US" dirty="0"/>
              <a:t>and unattractive</a:t>
            </a:r>
            <a:r>
              <a:rPr lang="en-US" dirty="0" smtClean="0"/>
              <a:t>.</a:t>
            </a:r>
          </a:p>
          <a:p>
            <a:pPr marL="514350" indent="-514350">
              <a:buFont typeface="+mj-lt"/>
              <a:buAutoNum type="arabicPeriod"/>
            </a:pPr>
            <a:r>
              <a:rPr lang="en-US" dirty="0" smtClean="0"/>
              <a:t> </a:t>
            </a:r>
            <a:r>
              <a:rPr lang="en-US" dirty="0"/>
              <a:t>Inelastic bandages are ineffective in </a:t>
            </a:r>
            <a:r>
              <a:rPr lang="en-US" dirty="0" smtClean="0"/>
              <a:t>controlling edema </a:t>
            </a:r>
            <a:r>
              <a:rPr lang="en-US" dirty="0"/>
              <a:t>in a flaccid </a:t>
            </a:r>
            <a:r>
              <a:rPr lang="en-US" dirty="0" smtClean="0"/>
              <a:t>limb.</a:t>
            </a:r>
            <a:endParaRPr lang="en-US" dirty="0"/>
          </a:p>
        </p:txBody>
      </p:sp>
    </p:spTree>
    <p:extLst>
      <p:ext uri="{BB962C8B-B14F-4D97-AF65-F5344CB8AC3E}">
        <p14:creationId xmlns:p14="http://schemas.microsoft.com/office/powerpoint/2010/main" val="36264376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garments </a:t>
            </a:r>
            <a:endParaRPr lang="en-US" dirty="0"/>
          </a:p>
        </p:txBody>
      </p:sp>
      <p:pic>
        <p:nvPicPr>
          <p:cNvPr id="12290" name="Picture 2" descr="C:\Users\MOHSANA\Desktop\UA2595b_BLK-BLK.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363693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OHSANA\Desktop\b59156094_highres_28713.jp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3886200"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03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COMPRESSION GARMENTS</a:t>
            </a:r>
            <a:endParaRPr lang="en-US" b="1" dirty="0"/>
          </a:p>
        </p:txBody>
      </p:sp>
      <p:sp>
        <p:nvSpPr>
          <p:cNvPr id="3" name="Content Placeholder 2"/>
          <p:cNvSpPr>
            <a:spLocks noGrp="1"/>
          </p:cNvSpPr>
          <p:nvPr>
            <p:ph idx="1"/>
          </p:nvPr>
        </p:nvSpPr>
        <p:spPr/>
        <p:txBody>
          <a:bodyPr>
            <a:normAutofit fontScale="85000" lnSpcReduction="10000"/>
          </a:bodyPr>
          <a:lstStyle/>
          <a:p>
            <a:r>
              <a:rPr lang="en-US" dirty="0"/>
              <a:t>Compression garments can provide various </a:t>
            </a:r>
            <a:r>
              <a:rPr lang="en-US" dirty="0" smtClean="0"/>
              <a:t>degrees of compression and </a:t>
            </a:r>
            <a:r>
              <a:rPr lang="en-US" dirty="0"/>
              <a:t>are </a:t>
            </a:r>
            <a:r>
              <a:rPr lang="en-US" dirty="0" smtClean="0"/>
              <a:t>available in </a:t>
            </a:r>
            <a:r>
              <a:rPr lang="en-US" dirty="0"/>
              <a:t>custom-fit </a:t>
            </a:r>
            <a:r>
              <a:rPr lang="en-US" dirty="0" smtClean="0"/>
              <a:t>sizes for all </a:t>
            </a:r>
            <a:r>
              <a:rPr lang="en-US" dirty="0"/>
              <a:t>areas of the body and standard </a:t>
            </a:r>
            <a:r>
              <a:rPr lang="en-US" dirty="0" smtClean="0"/>
              <a:t>off-the-shelf sizes </a:t>
            </a:r>
            <a:r>
              <a:rPr lang="en-US" dirty="0"/>
              <a:t>for the limbs. </a:t>
            </a:r>
            <a:endParaRPr lang="en-US" dirty="0" smtClean="0"/>
          </a:p>
          <a:p>
            <a:r>
              <a:rPr lang="en-US" dirty="0" smtClean="0"/>
              <a:t>They </a:t>
            </a:r>
            <a:r>
              <a:rPr lang="en-US" dirty="0"/>
              <a:t>are generally made of </a:t>
            </a:r>
            <a:r>
              <a:rPr lang="en-US" dirty="0" smtClean="0"/>
              <a:t>washable Lycra </a:t>
            </a:r>
            <a:r>
              <a:rPr lang="en-US" dirty="0"/>
              <a:t>spandex and nylon and have </a:t>
            </a:r>
            <a:r>
              <a:rPr lang="en-US" dirty="0" smtClean="0"/>
              <a:t>moderate elasticity </a:t>
            </a:r>
            <a:r>
              <a:rPr lang="en-US" dirty="0"/>
              <a:t>to provide a combination of moderate </a:t>
            </a:r>
            <a:r>
              <a:rPr lang="en-US" dirty="0" smtClean="0"/>
              <a:t>resting and working pressure </a:t>
            </a:r>
          </a:p>
          <a:p>
            <a:r>
              <a:rPr lang="en-US" dirty="0"/>
              <a:t>Off-the-shelf stockings providing a low </a:t>
            </a:r>
            <a:r>
              <a:rPr lang="en-US" dirty="0" smtClean="0"/>
              <a:t>compression force </a:t>
            </a:r>
            <a:r>
              <a:rPr lang="en-US" dirty="0"/>
              <a:t>of about 16 mm Hg to 18 mm Hg, </a:t>
            </a:r>
            <a:r>
              <a:rPr lang="en-US" dirty="0" smtClean="0"/>
              <a:t>known as</a:t>
            </a:r>
            <a:r>
              <a:rPr lang="en-US" b="1" dirty="0" smtClean="0"/>
              <a:t> anti embolisms stockings,</a:t>
            </a:r>
            <a:r>
              <a:rPr lang="en-US" dirty="0" smtClean="0"/>
              <a:t> </a:t>
            </a:r>
            <a:r>
              <a:rPr lang="en-US" dirty="0"/>
              <a:t>used to prevent </a:t>
            </a:r>
            <a:r>
              <a:rPr lang="en-US" dirty="0" smtClean="0"/>
              <a:t>DVT in bedridden patient</a:t>
            </a:r>
          </a:p>
          <a:p>
            <a:endParaRPr lang="en-US" dirty="0"/>
          </a:p>
        </p:txBody>
      </p:sp>
    </p:spTree>
    <p:extLst>
      <p:ext uri="{BB962C8B-B14F-4D97-AF65-F5344CB8AC3E}">
        <p14:creationId xmlns:p14="http://schemas.microsoft.com/office/powerpoint/2010/main" val="2656169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EFFECTS OF EXTERNAL COMPRESSION</a:t>
            </a:r>
            <a:endParaRPr lang="en-US" b="1" dirty="0"/>
          </a:p>
        </p:txBody>
      </p:sp>
      <p:sp>
        <p:nvSpPr>
          <p:cNvPr id="3" name="Content Placeholder 2"/>
          <p:cNvSpPr>
            <a:spLocks noGrp="1"/>
          </p:cNvSpPr>
          <p:nvPr>
            <p:ph idx="1"/>
          </p:nvPr>
        </p:nvSpPr>
        <p:spPr/>
        <p:txBody>
          <a:bodyPr/>
          <a:lstStyle/>
          <a:p>
            <a:r>
              <a:rPr lang="en-US" dirty="0" smtClean="0"/>
              <a:t>Improved </a:t>
            </a:r>
            <a:r>
              <a:rPr lang="en-US" dirty="0"/>
              <a:t>venous and lymphatic </a:t>
            </a:r>
            <a:r>
              <a:rPr lang="en-US" dirty="0" smtClean="0"/>
              <a:t>circulation</a:t>
            </a:r>
            <a:endParaRPr lang="en-US" dirty="0"/>
          </a:p>
          <a:p>
            <a:r>
              <a:rPr lang="en-US" dirty="0"/>
              <a:t>Limits the shape and size of tissue</a:t>
            </a:r>
          </a:p>
          <a:p>
            <a:r>
              <a:rPr lang="en-US" dirty="0" smtClean="0"/>
              <a:t>Increased </a:t>
            </a:r>
            <a:r>
              <a:rPr lang="en-US" dirty="0"/>
              <a:t>tissue </a:t>
            </a:r>
            <a:r>
              <a:rPr lang="en-US" dirty="0" smtClean="0"/>
              <a:t>temperature</a:t>
            </a:r>
            <a:endParaRPr lang="en-US" dirty="0"/>
          </a:p>
          <a:p>
            <a:pPr marL="0" indent="0">
              <a:buNone/>
            </a:pPr>
            <a:endParaRPr lang="en-US" dirty="0"/>
          </a:p>
        </p:txBody>
      </p:sp>
    </p:spTree>
    <p:extLst>
      <p:ext uri="{BB962C8B-B14F-4D97-AF65-F5344CB8AC3E}">
        <p14:creationId xmlns:p14="http://schemas.microsoft.com/office/powerpoint/2010/main" val="16560738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Techniques For Pressure Garments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a:t>
            </a:r>
            <a:r>
              <a:rPr lang="en-US" dirty="0" smtClean="0"/>
              <a:t>ompression </a:t>
            </a:r>
            <a:r>
              <a:rPr lang="en-US" dirty="0"/>
              <a:t>garments should be applied by </a:t>
            </a:r>
            <a:r>
              <a:rPr lang="en-US" dirty="0" smtClean="0"/>
              <a:t>gathering </a:t>
            </a:r>
            <a:r>
              <a:rPr lang="en-US" dirty="0"/>
              <a:t>them up, placing them on the distal area first, </a:t>
            </a:r>
            <a:r>
              <a:rPr lang="en-US" dirty="0" smtClean="0"/>
              <a:t>and then </a:t>
            </a:r>
            <a:r>
              <a:rPr lang="en-US" dirty="0"/>
              <a:t>gradually unfolding them </a:t>
            </a:r>
            <a:r>
              <a:rPr lang="en-US" dirty="0" smtClean="0"/>
              <a:t>proximally.</a:t>
            </a:r>
          </a:p>
          <a:p>
            <a:r>
              <a:rPr lang="en-US" dirty="0" smtClean="0"/>
              <a:t> </a:t>
            </a:r>
            <a:r>
              <a:rPr lang="en-US" dirty="0"/>
              <a:t>Since </a:t>
            </a:r>
            <a:r>
              <a:rPr lang="en-US" dirty="0" smtClean="0"/>
              <a:t>the Compression garments need </a:t>
            </a:r>
            <a:r>
              <a:rPr lang="en-US" dirty="0"/>
              <a:t>to be </a:t>
            </a:r>
            <a:r>
              <a:rPr lang="en-US" dirty="0" smtClean="0"/>
              <a:t>worn </a:t>
            </a:r>
            <a:r>
              <a:rPr lang="en-US" dirty="0"/>
              <a:t>every </a:t>
            </a:r>
            <a:r>
              <a:rPr lang="en-US" dirty="0" smtClean="0"/>
              <a:t>day throughout </a:t>
            </a:r>
            <a:r>
              <a:rPr lang="en-US" dirty="0"/>
              <a:t>the day, except for bathing, to </a:t>
            </a:r>
            <a:r>
              <a:rPr lang="en-US" dirty="0" smtClean="0"/>
              <a:t>control edema, to improve circulation ,or control scar formation.</a:t>
            </a:r>
          </a:p>
          <a:p>
            <a:r>
              <a:rPr lang="en-US" dirty="0" smtClean="0"/>
              <a:t> </a:t>
            </a:r>
            <a:r>
              <a:rPr lang="en-US" dirty="0"/>
              <a:t>In general, with proper care, </a:t>
            </a:r>
            <a:r>
              <a:rPr lang="en-US" dirty="0" smtClean="0"/>
              <a:t>these garments </a:t>
            </a:r>
            <a:r>
              <a:rPr lang="en-US" dirty="0"/>
              <a:t>last about 6 months, after which time </a:t>
            </a:r>
            <a:r>
              <a:rPr lang="en-US" dirty="0" smtClean="0"/>
              <a:t>they lost their elasticity and </a:t>
            </a:r>
            <a:r>
              <a:rPr lang="en-US" dirty="0"/>
              <a:t>no longer exert the </a:t>
            </a:r>
            <a:r>
              <a:rPr lang="en-US" dirty="0" smtClean="0"/>
              <a:t>appropriate</a:t>
            </a:r>
            <a:r>
              <a:rPr lang="en-US" dirty="0"/>
              <a:t> </a:t>
            </a:r>
            <a:r>
              <a:rPr lang="en-US" dirty="0" smtClean="0"/>
              <a:t> </a:t>
            </a:r>
            <a:r>
              <a:rPr lang="en-US" dirty="0"/>
              <a:t>amount of </a:t>
            </a:r>
            <a:r>
              <a:rPr lang="en-US" dirty="0" smtClean="0"/>
              <a:t>pressure.</a:t>
            </a:r>
          </a:p>
          <a:p>
            <a:r>
              <a:rPr lang="en-US" dirty="0" smtClean="0"/>
              <a:t>Garments </a:t>
            </a:r>
            <a:r>
              <a:rPr lang="en-US" dirty="0"/>
              <a:t>also need to </a:t>
            </a:r>
            <a:r>
              <a:rPr lang="en-US" dirty="0" smtClean="0"/>
              <a:t>be re placed if there is </a:t>
            </a:r>
            <a:r>
              <a:rPr lang="en-US" dirty="0"/>
              <a:t>a </a:t>
            </a:r>
            <a:r>
              <a:rPr lang="en-US" dirty="0" smtClean="0"/>
              <a:t>significant change in </a:t>
            </a:r>
            <a:r>
              <a:rPr lang="en-US" dirty="0"/>
              <a:t>limb </a:t>
            </a:r>
            <a:r>
              <a:rPr lang="en-US" dirty="0" smtClean="0"/>
              <a:t>sizes, as</a:t>
            </a:r>
            <a:r>
              <a:rPr lang="en-US" dirty="0"/>
              <a:t> </a:t>
            </a:r>
            <a:r>
              <a:rPr lang="en-US" dirty="0" smtClean="0"/>
              <a:t>may occur with changes in edema or </a:t>
            </a:r>
            <a:r>
              <a:rPr lang="en-US" dirty="0"/>
              <a:t>in body weight.</a:t>
            </a:r>
          </a:p>
          <a:p>
            <a:pPr marL="0" indent="0">
              <a:buNone/>
            </a:pPr>
            <a:endParaRPr lang="en-US" dirty="0"/>
          </a:p>
        </p:txBody>
      </p:sp>
    </p:spTree>
    <p:extLst>
      <p:ext uri="{BB962C8B-B14F-4D97-AF65-F5344CB8AC3E}">
        <p14:creationId xmlns:p14="http://schemas.microsoft.com/office/powerpoint/2010/main" val="38339037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Compression quantifiable</a:t>
            </a:r>
            <a:r>
              <a:rPr lang="en-US" dirty="0"/>
              <a:t>( </a:t>
            </a:r>
            <a:r>
              <a:rPr lang="en-US" dirty="0" smtClean="0"/>
              <a:t>unlike bandaging</a:t>
            </a:r>
            <a:r>
              <a:rPr lang="en-US" dirty="0"/>
              <a:t>).</a:t>
            </a:r>
          </a:p>
          <a:p>
            <a:pPr marL="514350" indent="-514350">
              <a:buFont typeface="+mj-lt"/>
              <a:buAutoNum type="arabicPeriod"/>
            </a:pPr>
            <a:r>
              <a:rPr lang="en-US" dirty="0" smtClean="0"/>
              <a:t>Extremity </a:t>
            </a:r>
            <a:r>
              <a:rPr lang="en-US" dirty="0"/>
              <a:t>can be used during treatment (unlike a</a:t>
            </a:r>
          </a:p>
          <a:p>
            <a:pPr marL="514350" indent="-514350">
              <a:buFont typeface="+mj-lt"/>
              <a:buAutoNum type="arabicPeriod"/>
            </a:pPr>
            <a:r>
              <a:rPr lang="en-US" dirty="0"/>
              <a:t>pump).</a:t>
            </a:r>
          </a:p>
          <a:p>
            <a:pPr marL="514350" indent="-514350">
              <a:buFont typeface="+mj-lt"/>
              <a:buAutoNum type="arabicPeriod"/>
            </a:pPr>
            <a:r>
              <a:rPr lang="en-US" dirty="0" smtClean="0"/>
              <a:t>Less </a:t>
            </a:r>
            <a:r>
              <a:rPr lang="en-US" dirty="0"/>
              <a:t>expensive than </a:t>
            </a:r>
            <a:r>
              <a:rPr lang="en-US" dirty="0" smtClean="0"/>
              <a:t>intermittent compression devices for short-term use</a:t>
            </a:r>
            <a:r>
              <a:rPr lang="en-US" dirty="0"/>
              <a:t>.</a:t>
            </a:r>
          </a:p>
          <a:p>
            <a:pPr marL="514350" indent="-514350">
              <a:buFont typeface="+mj-lt"/>
              <a:buAutoNum type="arabicPeriod"/>
            </a:pPr>
            <a:r>
              <a:rPr lang="en-US" dirty="0" smtClean="0"/>
              <a:t>Thin </a:t>
            </a:r>
            <a:r>
              <a:rPr lang="en-US" dirty="0"/>
              <a:t>and </a:t>
            </a:r>
            <a:r>
              <a:rPr lang="en-US" dirty="0" smtClean="0"/>
              <a:t>attractive ,available in various colors</a:t>
            </a:r>
            <a:r>
              <a:rPr lang="en-US" dirty="0"/>
              <a:t>.</a:t>
            </a:r>
          </a:p>
          <a:p>
            <a:pPr marL="514350" indent="-514350">
              <a:buFont typeface="+mj-lt"/>
              <a:buAutoNum type="arabicPeriod"/>
            </a:pPr>
            <a:r>
              <a:rPr lang="en-US" dirty="0" smtClean="0"/>
              <a:t>Safe </a:t>
            </a:r>
            <a:r>
              <a:rPr lang="en-US" dirty="0"/>
              <a:t>for acute condition.</a:t>
            </a:r>
          </a:p>
          <a:p>
            <a:pPr marL="514350" indent="-514350">
              <a:buFont typeface="+mj-lt"/>
              <a:buAutoNum type="arabicPeriod"/>
            </a:pPr>
            <a:r>
              <a:rPr lang="en-US" dirty="0" smtClean="0"/>
              <a:t>Can </a:t>
            </a:r>
            <a:r>
              <a:rPr lang="en-US" dirty="0"/>
              <a:t>be used 24 hours/day, as for modification </a:t>
            </a:r>
            <a:r>
              <a:rPr lang="en-US" dirty="0" smtClean="0"/>
              <a:t>of scar </a:t>
            </a:r>
            <a:r>
              <a:rPr lang="en-US" dirty="0"/>
              <a:t>formation.</a:t>
            </a:r>
          </a:p>
          <a:p>
            <a:pPr marL="514350" indent="-514350">
              <a:buFont typeface="+mj-lt"/>
              <a:buAutoNum type="arabicPeriod"/>
            </a:pPr>
            <a:r>
              <a:rPr lang="en-US" dirty="0" smtClean="0"/>
              <a:t>Preferred by patients to compression bandages.</a:t>
            </a: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3896737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a:t>When used alone, may not reverse edema that </a:t>
            </a:r>
            <a:r>
              <a:rPr lang="en-US" dirty="0" smtClean="0"/>
              <a:t>is already </a:t>
            </a:r>
            <a:r>
              <a:rPr lang="en-US" dirty="0"/>
              <a:t>present.</a:t>
            </a:r>
          </a:p>
          <a:p>
            <a:pPr marL="514350" indent="-514350">
              <a:buFont typeface="+mj-lt"/>
              <a:buAutoNum type="arabicPeriod"/>
            </a:pPr>
            <a:r>
              <a:rPr lang="en-US" dirty="0" smtClean="0"/>
              <a:t>More expensive than </a:t>
            </a:r>
            <a:r>
              <a:rPr lang="en-US" dirty="0"/>
              <a:t>most bandages.</a:t>
            </a:r>
          </a:p>
          <a:p>
            <a:pPr marL="514350" indent="-514350">
              <a:buFont typeface="+mj-lt"/>
              <a:buAutoNum type="arabicPeriod"/>
            </a:pPr>
            <a:r>
              <a:rPr lang="en-US" dirty="0" smtClean="0"/>
              <a:t>Need </a:t>
            </a:r>
            <a:r>
              <a:rPr lang="en-US" dirty="0"/>
              <a:t>to be fitted appropriately.</a:t>
            </a:r>
          </a:p>
          <a:p>
            <a:pPr marL="514350" indent="-514350">
              <a:buFont typeface="+mj-lt"/>
              <a:buAutoNum type="arabicPeriod"/>
            </a:pPr>
            <a:r>
              <a:rPr lang="en-US" dirty="0" smtClean="0"/>
              <a:t>Require strength, flexibility and dexterity to </a:t>
            </a:r>
            <a:r>
              <a:rPr lang="en-US" dirty="0"/>
              <a:t>put on.</a:t>
            </a:r>
          </a:p>
          <a:p>
            <a:pPr marL="514350" indent="-514350">
              <a:buFont typeface="+mj-lt"/>
              <a:buAutoNum type="arabicPeriod"/>
            </a:pPr>
            <a:r>
              <a:rPr lang="en-US" dirty="0" smtClean="0"/>
              <a:t>Hot</a:t>
            </a:r>
            <a:r>
              <a:rPr lang="en-US" dirty="0"/>
              <a:t>, particularly in warm weather</a:t>
            </a:r>
          </a:p>
          <a:p>
            <a:pPr marL="514350" indent="-514350">
              <a:buFont typeface="+mj-lt"/>
              <a:buAutoNum type="arabicPeriod"/>
            </a:pPr>
            <a:r>
              <a:rPr lang="en-US" dirty="0" smtClean="0"/>
              <a:t>Expensive </a:t>
            </a:r>
            <a:r>
              <a:rPr lang="en-US" dirty="0"/>
              <a:t>for long-term use, as they need to </a:t>
            </a:r>
            <a:r>
              <a:rPr lang="en-US" dirty="0" smtClean="0"/>
              <a:t>be replaced </a:t>
            </a:r>
            <a:r>
              <a:rPr lang="en-US" dirty="0"/>
              <a:t>at least every 6 </a:t>
            </a:r>
            <a:r>
              <a:rPr lang="en-US" dirty="0" smtClean="0"/>
              <a:t>months </a:t>
            </a:r>
            <a:r>
              <a:rPr lang="en-US" dirty="0"/>
              <a:t>and the </a:t>
            </a:r>
            <a:r>
              <a:rPr lang="en-US" dirty="0" smtClean="0"/>
              <a:t>patient requires </a:t>
            </a:r>
            <a:r>
              <a:rPr lang="en-US" dirty="0"/>
              <a:t>at least two identical garments so that </a:t>
            </a:r>
            <a:r>
              <a:rPr lang="en-US" dirty="0" smtClean="0"/>
              <a:t>one is available when </a:t>
            </a:r>
            <a:r>
              <a:rPr lang="en-US" dirty="0"/>
              <a:t>the other is </a:t>
            </a:r>
            <a:r>
              <a:rPr lang="en-US" dirty="0" smtClean="0"/>
              <a:t>being laundered.</a:t>
            </a:r>
            <a:endParaRPr lang="en-US" dirty="0"/>
          </a:p>
        </p:txBody>
      </p:sp>
    </p:spTree>
    <p:extLst>
      <p:ext uri="{BB962C8B-B14F-4D97-AF65-F5344CB8AC3E}">
        <p14:creationId xmlns:p14="http://schemas.microsoft.com/office/powerpoint/2010/main" val="31419988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Intermittent pneumatic compression pump </a:t>
            </a:r>
            <a:endParaRPr lang="en-US" dirty="0"/>
          </a:p>
        </p:txBody>
      </p:sp>
      <p:pic>
        <p:nvPicPr>
          <p:cNvPr id="13314" name="Picture 2" descr="C:\Users\MOHSANA\Desktop\download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848769"/>
            <a:ext cx="6248400" cy="263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839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INTEREMITTENT PNEUMATIC COMPRESSION PUMP</a:t>
            </a:r>
            <a:endParaRPr lang="en-US" b="1" dirty="0"/>
          </a:p>
        </p:txBody>
      </p:sp>
      <p:sp>
        <p:nvSpPr>
          <p:cNvPr id="3" name="Content Placeholder 2"/>
          <p:cNvSpPr>
            <a:spLocks noGrp="1"/>
          </p:cNvSpPr>
          <p:nvPr>
            <p:ph idx="1"/>
          </p:nvPr>
        </p:nvSpPr>
        <p:spPr>
          <a:xfrm>
            <a:off x="304800" y="1600200"/>
            <a:ext cx="8534400" cy="5257800"/>
          </a:xfrm>
        </p:spPr>
        <p:txBody>
          <a:bodyPr>
            <a:normAutofit fontScale="70000" lnSpcReduction="20000"/>
          </a:bodyPr>
          <a:lstStyle/>
          <a:p>
            <a:r>
              <a:rPr lang="en-US" dirty="0" smtClean="0"/>
              <a:t>Intermittent pneumatic compression pumps </a:t>
            </a:r>
            <a:r>
              <a:rPr lang="en-US" dirty="0"/>
              <a:t>are </a:t>
            </a:r>
            <a:r>
              <a:rPr lang="en-US" dirty="0" smtClean="0"/>
              <a:t>used to </a:t>
            </a:r>
            <a:r>
              <a:rPr lang="en-US" dirty="0"/>
              <a:t>provide the force for intermittent compression.</a:t>
            </a:r>
          </a:p>
          <a:p>
            <a:r>
              <a:rPr lang="en-US" dirty="0" smtClean="0"/>
              <a:t>The pump </a:t>
            </a:r>
            <a:r>
              <a:rPr lang="en-US" dirty="0"/>
              <a:t>is attached, via a hose, to a </a:t>
            </a:r>
            <a:r>
              <a:rPr lang="en-US" dirty="0" smtClean="0"/>
              <a:t>chambered sleeve </a:t>
            </a:r>
            <a:r>
              <a:rPr lang="en-US" dirty="0"/>
              <a:t>placed around the involved </a:t>
            </a:r>
            <a:r>
              <a:rPr lang="en-US" dirty="0" smtClean="0"/>
              <a:t>limb.</a:t>
            </a:r>
            <a:endParaRPr lang="en-US" dirty="0"/>
          </a:p>
          <a:p>
            <a:r>
              <a:rPr lang="en-US" dirty="0" smtClean="0"/>
              <a:t>Intermittent compression is suitable for home </a:t>
            </a:r>
            <a:r>
              <a:rPr lang="en-US" dirty="0"/>
              <a:t>use</a:t>
            </a:r>
            <a:r>
              <a:rPr lang="en-US" dirty="0" smtClean="0"/>
              <a:t>,</a:t>
            </a:r>
          </a:p>
          <a:p>
            <a:r>
              <a:rPr lang="en-US" dirty="0" smtClean="0"/>
              <a:t> the</a:t>
            </a:r>
            <a:r>
              <a:rPr lang="en-US" dirty="0"/>
              <a:t> </a:t>
            </a:r>
            <a:r>
              <a:rPr lang="en-US" dirty="0" smtClean="0"/>
              <a:t>patient </a:t>
            </a:r>
            <a:r>
              <a:rPr lang="en-US" dirty="0"/>
              <a:t>should always begin the course of </a:t>
            </a:r>
            <a:r>
              <a:rPr lang="en-US" dirty="0" smtClean="0"/>
              <a:t>therapy under medical supervision.</a:t>
            </a:r>
          </a:p>
          <a:p>
            <a:r>
              <a:rPr lang="en-US" dirty="0"/>
              <a:t>In </a:t>
            </a:r>
            <a:r>
              <a:rPr lang="en-US" dirty="0" smtClean="0"/>
              <a:t>general since a compression pump </a:t>
            </a:r>
            <a:r>
              <a:rPr lang="en-US" dirty="0"/>
              <a:t>is </a:t>
            </a:r>
            <a:r>
              <a:rPr lang="en-US" dirty="0" smtClean="0"/>
              <a:t>used for</a:t>
            </a:r>
            <a:r>
              <a:rPr lang="en-US" dirty="0"/>
              <a:t> </a:t>
            </a:r>
            <a:r>
              <a:rPr lang="en-US" dirty="0" smtClean="0"/>
              <a:t>only </a:t>
            </a:r>
            <a:r>
              <a:rPr lang="en-US" dirty="0"/>
              <a:t>a number of hours each day, the patient </a:t>
            </a:r>
            <a:r>
              <a:rPr lang="en-US" dirty="0" smtClean="0"/>
              <a:t>should use </a:t>
            </a:r>
            <a:r>
              <a:rPr lang="en-US" dirty="0"/>
              <a:t>a static compression device between </a:t>
            </a:r>
            <a:r>
              <a:rPr lang="en-US" dirty="0" smtClean="0"/>
              <a:t>treatments, </a:t>
            </a:r>
            <a:r>
              <a:rPr lang="en-US" dirty="0"/>
              <a:t>in order to maintain the reversal </a:t>
            </a:r>
            <a:r>
              <a:rPr lang="en-US" dirty="0" smtClean="0"/>
              <a:t>of edema produced </a:t>
            </a:r>
            <a:r>
              <a:rPr lang="en-US" dirty="0"/>
              <a:t>by the </a:t>
            </a:r>
            <a:r>
              <a:rPr lang="en-US" dirty="0" smtClean="0"/>
              <a:t>pump.</a:t>
            </a:r>
          </a:p>
          <a:p>
            <a:r>
              <a:rPr lang="en-US" dirty="0" smtClean="0"/>
              <a:t>The </a:t>
            </a:r>
            <a:r>
              <a:rPr lang="en-US" dirty="0"/>
              <a:t>use of </a:t>
            </a:r>
            <a:r>
              <a:rPr lang="en-US" dirty="0" smtClean="0"/>
              <a:t>intermittent compression </a:t>
            </a:r>
            <a:r>
              <a:rPr lang="en-US" dirty="0"/>
              <a:t>in </a:t>
            </a:r>
            <a:r>
              <a:rPr lang="en-US" dirty="0" smtClean="0"/>
              <a:t>conjunction </a:t>
            </a:r>
            <a:r>
              <a:rPr lang="en-US" dirty="0"/>
              <a:t>with </a:t>
            </a:r>
            <a:r>
              <a:rPr lang="en-US" dirty="0" smtClean="0"/>
              <a:t>static compression also generally improves </a:t>
            </a:r>
            <a:r>
              <a:rPr lang="en-US" dirty="0"/>
              <a:t>the </a:t>
            </a:r>
            <a:r>
              <a:rPr lang="en-US" dirty="0" smtClean="0"/>
              <a:t>outcomes.</a:t>
            </a:r>
          </a:p>
          <a:p>
            <a:r>
              <a:rPr lang="en-US" dirty="0" smtClean="0"/>
              <a:t>For</a:t>
            </a:r>
            <a:r>
              <a:rPr lang="en-US" dirty="0"/>
              <a:t> </a:t>
            </a:r>
            <a:r>
              <a:rPr lang="en-US" dirty="0" smtClean="0"/>
              <a:t>example,  intermittent compression pumping </a:t>
            </a:r>
            <a:r>
              <a:rPr lang="en-US" dirty="0"/>
              <a:t>twice </a:t>
            </a:r>
            <a:r>
              <a:rPr lang="en-US" dirty="0" smtClean="0"/>
              <a:t>a week </a:t>
            </a:r>
            <a:r>
              <a:rPr lang="en-US" dirty="0"/>
              <a:t>in </a:t>
            </a:r>
            <a:r>
              <a:rPr lang="en-US" dirty="0" smtClean="0"/>
              <a:t>conjunction with static compression with an Unna's </a:t>
            </a:r>
            <a:r>
              <a:rPr lang="en-US" dirty="0"/>
              <a:t>boot was found to approximately double </a:t>
            </a:r>
            <a:r>
              <a:rPr lang="en-US" dirty="0" smtClean="0"/>
              <a:t>the rate </a:t>
            </a:r>
            <a:r>
              <a:rPr lang="en-US" dirty="0"/>
              <a:t>of venous ulcer healing compared with the use </a:t>
            </a:r>
            <a:r>
              <a:rPr lang="en-US" dirty="0" smtClean="0"/>
              <a:t>of </a:t>
            </a:r>
            <a:r>
              <a:rPr lang="en-US" dirty="0"/>
              <a:t>Unna's boot </a:t>
            </a:r>
            <a:r>
              <a:rPr lang="en-US" dirty="0" smtClean="0"/>
              <a:t>alone.</a:t>
            </a:r>
            <a:endParaRPr lang="en-US" dirty="0"/>
          </a:p>
        </p:txBody>
      </p:sp>
    </p:spTree>
    <p:extLst>
      <p:ext uri="{BB962C8B-B14F-4D97-AF65-F5344CB8AC3E}">
        <p14:creationId xmlns:p14="http://schemas.microsoft.com/office/powerpoint/2010/main" val="35139590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of application IPCP</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t>Determine that compression is </a:t>
            </a:r>
            <a:r>
              <a:rPr lang="en-US" dirty="0"/>
              <a:t>not </a:t>
            </a:r>
            <a:r>
              <a:rPr lang="en-US" dirty="0" smtClean="0"/>
              <a:t>contraindicated for </a:t>
            </a:r>
            <a:r>
              <a:rPr lang="en-US" dirty="0"/>
              <a:t>the patient or the condition. </a:t>
            </a:r>
            <a:endParaRPr lang="en-US" dirty="0" smtClean="0"/>
          </a:p>
          <a:p>
            <a:pPr marL="514350" indent="-514350">
              <a:buFont typeface="+mj-lt"/>
              <a:buAutoNum type="arabicPeriod"/>
            </a:pPr>
            <a:r>
              <a:rPr lang="en-US" dirty="0"/>
              <a:t>Remove jewelry and clothing from the </a:t>
            </a:r>
            <a:r>
              <a:rPr lang="en-US" dirty="0" smtClean="0"/>
              <a:t>treatment area </a:t>
            </a:r>
            <a:r>
              <a:rPr lang="en-US" dirty="0"/>
              <a:t>and inspect the skin. Cover any </a:t>
            </a:r>
            <a:r>
              <a:rPr lang="en-US" dirty="0" smtClean="0"/>
              <a:t>open wound </a:t>
            </a:r>
            <a:r>
              <a:rPr lang="pt-BR" dirty="0" smtClean="0"/>
              <a:t>with gauze or an appropriat dressing</a:t>
            </a:r>
            <a:r>
              <a:rPr lang="pt-BR" dirty="0"/>
              <a:t>.</a:t>
            </a:r>
          </a:p>
          <a:p>
            <a:pPr marL="514350" indent="-514350">
              <a:buFont typeface="+mj-lt"/>
              <a:buAutoNum type="arabicPeriod"/>
            </a:pPr>
            <a:r>
              <a:rPr lang="en-US" dirty="0"/>
              <a:t>Place the patient in a comfortable position, </a:t>
            </a:r>
            <a:r>
              <a:rPr lang="en-US" dirty="0" smtClean="0"/>
              <a:t>with affected </a:t>
            </a:r>
            <a:r>
              <a:rPr lang="en-US" dirty="0"/>
              <a:t>limb elevated. Limb elevation </a:t>
            </a:r>
            <a:r>
              <a:rPr lang="en-US" dirty="0" smtClean="0"/>
              <a:t>reduces </a:t>
            </a:r>
            <a:r>
              <a:rPr lang="en-US" dirty="0"/>
              <a:t>pain and the edema caused by </a:t>
            </a:r>
            <a:r>
              <a:rPr lang="en-US" dirty="0" smtClean="0"/>
              <a:t>venous insufficiency.</a:t>
            </a:r>
          </a:p>
          <a:p>
            <a:pPr marL="514350" indent="-514350">
              <a:buFont typeface="+mj-lt"/>
              <a:buAutoNum type="arabicPeriod"/>
            </a:pPr>
            <a:r>
              <a:rPr lang="en-US" dirty="0" smtClean="0"/>
              <a:t>Measure and record the patient's blood pressure</a:t>
            </a:r>
            <a:r>
              <a:rPr lang="en-US" dirty="0"/>
              <a:t>.</a:t>
            </a:r>
          </a:p>
          <a:p>
            <a:pPr marL="514350" indent="-514350">
              <a:buFont typeface="+mj-lt"/>
              <a:buAutoNum type="arabicPeriod"/>
            </a:pPr>
            <a:r>
              <a:rPr lang="en-US" dirty="0" smtClean="0"/>
              <a:t>Measure and </a:t>
            </a:r>
            <a:r>
              <a:rPr lang="en-US" dirty="0"/>
              <a:t>record the limb </a:t>
            </a:r>
            <a:r>
              <a:rPr lang="en-US" dirty="0" smtClean="0"/>
              <a:t>circumference at a number of places with reference to </a:t>
            </a:r>
            <a:r>
              <a:rPr lang="en-US" dirty="0"/>
              <a:t>bony </a:t>
            </a:r>
            <a:r>
              <a:rPr lang="en-US" dirty="0" smtClean="0"/>
              <a:t>landmarks.</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31219117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AutoNum type="arabicPeriod" startAt="6"/>
            </a:pPr>
            <a:r>
              <a:rPr lang="en-US" dirty="0" smtClean="0"/>
              <a:t>Place </a:t>
            </a:r>
            <a:r>
              <a:rPr lang="en-US" dirty="0"/>
              <a:t>a stocking over the area to be treated and </a:t>
            </a:r>
            <a:r>
              <a:rPr lang="en-US" dirty="0" smtClean="0"/>
              <a:t>  smooth </a:t>
            </a:r>
            <a:r>
              <a:rPr lang="en-US" dirty="0"/>
              <a:t>out all the </a:t>
            </a:r>
            <a:r>
              <a:rPr lang="en-US" dirty="0" smtClean="0"/>
              <a:t>wrinkles.</a:t>
            </a:r>
          </a:p>
          <a:p>
            <a:pPr marL="514350" indent="-514350">
              <a:buAutoNum type="arabicPeriod" startAt="6"/>
            </a:pPr>
            <a:r>
              <a:rPr lang="en-US" dirty="0" smtClean="0"/>
              <a:t>Apply </a:t>
            </a:r>
            <a:r>
              <a:rPr lang="en-US" dirty="0"/>
              <a:t>the sleeve From the </a:t>
            </a:r>
            <a:r>
              <a:rPr lang="en-US" dirty="0" smtClean="0"/>
              <a:t>unit</a:t>
            </a:r>
          </a:p>
          <a:p>
            <a:pPr marL="0" indent="0">
              <a:buNone/>
            </a:pPr>
            <a:r>
              <a:rPr lang="en-US" dirty="0" smtClean="0"/>
              <a:t>8.  Attach </a:t>
            </a:r>
            <a:r>
              <a:rPr lang="en-US" dirty="0"/>
              <a:t>the hose from the pneumatic </a:t>
            </a:r>
            <a:r>
              <a:rPr lang="en-US" dirty="0" smtClean="0"/>
              <a:t>compression pump </a:t>
            </a:r>
            <a:r>
              <a:rPr lang="en-US" dirty="0"/>
              <a:t>to the sleeve</a:t>
            </a:r>
            <a:r>
              <a:rPr lang="en-US" dirty="0" smtClean="0"/>
              <a:t>.</a:t>
            </a:r>
          </a:p>
          <a:p>
            <a:pPr marL="0" indent="0">
              <a:buNone/>
            </a:pPr>
            <a:r>
              <a:rPr lang="en-US" dirty="0" smtClean="0"/>
              <a:t>9.  Set </a:t>
            </a:r>
            <a:r>
              <a:rPr lang="en-US" dirty="0"/>
              <a:t>the </a:t>
            </a:r>
            <a:r>
              <a:rPr lang="en-US" dirty="0" smtClean="0"/>
              <a:t>appropriate </a:t>
            </a:r>
            <a:r>
              <a:rPr lang="en-US" dirty="0"/>
              <a:t>compression </a:t>
            </a:r>
            <a:r>
              <a:rPr lang="en-US" dirty="0" smtClean="0"/>
              <a:t>parameters, including </a:t>
            </a:r>
          </a:p>
          <a:p>
            <a:r>
              <a:rPr lang="en-US" dirty="0" smtClean="0"/>
              <a:t>inflation </a:t>
            </a:r>
            <a:r>
              <a:rPr lang="en-US" dirty="0"/>
              <a:t>and deflation times</a:t>
            </a:r>
            <a:r>
              <a:rPr lang="en-US" dirty="0" smtClean="0"/>
              <a:t>,</a:t>
            </a:r>
          </a:p>
          <a:p>
            <a:r>
              <a:rPr lang="en-US" dirty="0" smtClean="0"/>
              <a:t> inflation pressure</a:t>
            </a:r>
            <a:r>
              <a:rPr lang="en-US" dirty="0"/>
              <a:t>, </a:t>
            </a:r>
            <a:endParaRPr lang="en-US" dirty="0" smtClean="0"/>
          </a:p>
          <a:p>
            <a:r>
              <a:rPr lang="en-US" dirty="0" smtClean="0"/>
              <a:t>and total </a:t>
            </a:r>
            <a:r>
              <a:rPr lang="en-US" dirty="0"/>
              <a:t>treatment time. </a:t>
            </a:r>
          </a:p>
        </p:txBody>
      </p:sp>
    </p:spTree>
    <p:extLst>
      <p:ext uri="{BB962C8B-B14F-4D97-AF65-F5344CB8AC3E}">
        <p14:creationId xmlns:p14="http://schemas.microsoft.com/office/powerpoint/2010/main" val="14991383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en-US" b="1" dirty="0"/>
              <a:t>The inflation time</a:t>
            </a:r>
            <a:r>
              <a:rPr lang="en-US" dirty="0"/>
              <a:t> is the period during which </a:t>
            </a:r>
            <a:r>
              <a:rPr lang="en-US" dirty="0" smtClean="0"/>
              <a:t>the compression sleeve is being inflated </a:t>
            </a:r>
            <a:r>
              <a:rPr lang="en-US" dirty="0"/>
              <a:t>or is at the </a:t>
            </a:r>
            <a:r>
              <a:rPr lang="en-US" dirty="0" smtClean="0"/>
              <a:t>maximal</a:t>
            </a:r>
            <a:r>
              <a:rPr lang="en-US" dirty="0"/>
              <a:t> </a:t>
            </a:r>
            <a:r>
              <a:rPr lang="en-US" dirty="0" smtClean="0"/>
              <a:t>inflation pressure.</a:t>
            </a:r>
          </a:p>
          <a:p>
            <a:r>
              <a:rPr lang="en-US" b="1" dirty="0" smtClean="0"/>
              <a:t>T he </a:t>
            </a:r>
            <a:r>
              <a:rPr lang="en-US" b="1" dirty="0"/>
              <a:t>deflation time</a:t>
            </a:r>
            <a:r>
              <a:rPr lang="en-US" dirty="0"/>
              <a:t> is </a:t>
            </a:r>
            <a:r>
              <a:rPr lang="en-US" dirty="0" smtClean="0"/>
              <a:t>the period </a:t>
            </a:r>
            <a:r>
              <a:rPr lang="en-US" dirty="0"/>
              <a:t>during which the </a:t>
            </a:r>
            <a:r>
              <a:rPr lang="en-US" dirty="0" smtClean="0"/>
              <a:t>compression sleeve is being deflated </a:t>
            </a:r>
            <a:r>
              <a:rPr lang="en-US" dirty="0"/>
              <a:t>or is fully deflated. </a:t>
            </a:r>
            <a:endParaRPr lang="en-US" dirty="0" smtClean="0"/>
          </a:p>
          <a:p>
            <a:r>
              <a:rPr lang="en-US" b="1" dirty="0"/>
              <a:t>Inflation pressure</a:t>
            </a:r>
            <a:r>
              <a:rPr lang="en-US" dirty="0"/>
              <a:t> is the maximum </a:t>
            </a:r>
            <a:r>
              <a:rPr lang="en-US" dirty="0" smtClean="0"/>
              <a:t>pressure during the </a:t>
            </a:r>
            <a:r>
              <a:rPr lang="en-US" dirty="0"/>
              <a:t>inflation time and is measured </a:t>
            </a:r>
            <a:r>
              <a:rPr lang="en-US" dirty="0" smtClean="0"/>
              <a:t>in </a:t>
            </a:r>
            <a:r>
              <a:rPr lang="en-US" dirty="0"/>
              <a:t>(mm Hg). Most units can deliver </a:t>
            </a:r>
            <a:r>
              <a:rPr lang="en-US" dirty="0" smtClean="0"/>
              <a:t>between mm </a:t>
            </a:r>
            <a:r>
              <a:rPr lang="en-US" dirty="0"/>
              <a:t>Hg and 120 mm Hg of inflation </a:t>
            </a:r>
            <a:r>
              <a:rPr lang="en-US" dirty="0" smtClean="0"/>
              <a:t>pressure.</a:t>
            </a:r>
          </a:p>
          <a:p>
            <a:r>
              <a:rPr lang="en-US" b="1" dirty="0" smtClean="0"/>
              <a:t>Total </a:t>
            </a:r>
            <a:r>
              <a:rPr lang="en-US" b="1" dirty="0"/>
              <a:t>treatment time</a:t>
            </a:r>
            <a:r>
              <a:rPr lang="en-US" dirty="0"/>
              <a:t> </a:t>
            </a:r>
            <a:r>
              <a:rPr lang="en-US" dirty="0" smtClean="0"/>
              <a:t>recommendations vary </a:t>
            </a:r>
            <a:r>
              <a:rPr lang="en-US" dirty="0"/>
              <a:t>from </a:t>
            </a:r>
            <a:r>
              <a:rPr lang="en-US" dirty="0" smtClean="0"/>
              <a:t>1 to </a:t>
            </a:r>
            <a:r>
              <a:rPr lang="en-US" dirty="0"/>
              <a:t>4 hours per </a:t>
            </a:r>
            <a:r>
              <a:rPr lang="en-US" dirty="0" smtClean="0"/>
              <a:t>treatment</a:t>
            </a:r>
            <a:r>
              <a:rPr lang="en-US" dirty="0"/>
              <a:t>, with treatment </a:t>
            </a:r>
            <a:r>
              <a:rPr lang="en-US" dirty="0" smtClean="0"/>
              <a:t>frequency ranging </a:t>
            </a:r>
            <a:r>
              <a:rPr lang="en-US" dirty="0"/>
              <a:t>from 3 times per week to 4 times per day. </a:t>
            </a:r>
          </a:p>
          <a:p>
            <a:r>
              <a:rPr lang="en-US" dirty="0" smtClean="0"/>
              <a:t>For</a:t>
            </a:r>
            <a:r>
              <a:rPr lang="en-US" dirty="0"/>
              <a:t> </a:t>
            </a:r>
            <a:r>
              <a:rPr lang="en-US" dirty="0" smtClean="0"/>
              <a:t>most applications treatments of </a:t>
            </a:r>
            <a:r>
              <a:rPr lang="en-US" dirty="0"/>
              <a:t>2 to 3 hours </a:t>
            </a:r>
            <a:r>
              <a:rPr lang="en-US" dirty="0" smtClean="0"/>
              <a:t>once or</a:t>
            </a:r>
            <a:r>
              <a:rPr lang="en-US" dirty="0"/>
              <a:t> </a:t>
            </a:r>
            <a:r>
              <a:rPr lang="en-US" dirty="0" smtClean="0"/>
              <a:t>twice </a:t>
            </a:r>
            <a:r>
              <a:rPr lang="en-US" dirty="0"/>
              <a:t>a day are recommended. </a:t>
            </a:r>
          </a:p>
        </p:txBody>
      </p:sp>
    </p:spTree>
    <p:extLst>
      <p:ext uri="{BB962C8B-B14F-4D97-AF65-F5344CB8AC3E}">
        <p14:creationId xmlns:p14="http://schemas.microsoft.com/office/powerpoint/2010/main" val="34709014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514350" indent="-514350">
              <a:buAutoNum type="arabicPeriod" startAt="10"/>
            </a:pPr>
            <a:r>
              <a:rPr lang="en-US" dirty="0" smtClean="0"/>
              <a:t>Provide </a:t>
            </a:r>
            <a:r>
              <a:rPr lang="en-US" dirty="0"/>
              <a:t>the patient with a means to call you </a:t>
            </a:r>
            <a:r>
              <a:rPr lang="en-US" dirty="0" smtClean="0"/>
              <a:t>during the </a:t>
            </a:r>
            <a:r>
              <a:rPr lang="en-US" dirty="0"/>
              <a:t>treatment. Measure and record </a:t>
            </a:r>
            <a:r>
              <a:rPr lang="en-US" dirty="0" smtClean="0"/>
              <a:t>the patient's </a:t>
            </a:r>
            <a:r>
              <a:rPr lang="en-US" dirty="0"/>
              <a:t>blood pressure during the </a:t>
            </a:r>
            <a:r>
              <a:rPr lang="en-US" dirty="0" smtClean="0"/>
              <a:t>treatment, and discontinue treatment if either the systolic or</a:t>
            </a:r>
            <a:r>
              <a:rPr lang="en-US" dirty="0"/>
              <a:t> </a:t>
            </a:r>
            <a:r>
              <a:rPr lang="en-US" dirty="0" smtClean="0"/>
              <a:t>diastolic </a:t>
            </a:r>
            <a:r>
              <a:rPr lang="en-US" dirty="0"/>
              <a:t>pressure exceeds the limits set for </a:t>
            </a:r>
            <a:r>
              <a:rPr lang="en-US" dirty="0" smtClean="0"/>
              <a:t>the patient </a:t>
            </a:r>
            <a:r>
              <a:rPr lang="en-US" dirty="0"/>
              <a:t>by the physician</a:t>
            </a:r>
            <a:r>
              <a:rPr lang="en-US" dirty="0" smtClean="0"/>
              <a:t>.</a:t>
            </a:r>
          </a:p>
          <a:p>
            <a:pPr marL="514350" indent="-514350">
              <a:buAutoNum type="arabicPeriod" startAt="10"/>
            </a:pPr>
            <a:r>
              <a:rPr lang="en-US" dirty="0" smtClean="0"/>
              <a:t> </a:t>
            </a:r>
            <a:r>
              <a:rPr lang="en-US" dirty="0"/>
              <a:t>When the </a:t>
            </a:r>
            <a:r>
              <a:rPr lang="en-US" dirty="0" smtClean="0"/>
              <a:t>treatment is complete,  </a:t>
            </a:r>
            <a:r>
              <a:rPr lang="en-US" dirty="0"/>
              <a:t>tum off the </a:t>
            </a:r>
            <a:r>
              <a:rPr lang="en-US" dirty="0" smtClean="0"/>
              <a:t>unit</a:t>
            </a:r>
            <a:r>
              <a:rPr lang="en-US" dirty="0"/>
              <a:t> </a:t>
            </a:r>
            <a:r>
              <a:rPr lang="en-US" dirty="0" smtClean="0"/>
              <a:t>disconnect the </a:t>
            </a:r>
            <a:r>
              <a:rPr lang="en-US" dirty="0"/>
              <a:t>tubing</a:t>
            </a:r>
            <a:r>
              <a:rPr lang="en-US" dirty="0" smtClean="0"/>
              <a:t>, and remove the sleeve and</a:t>
            </a:r>
            <a:r>
              <a:rPr lang="en-US" dirty="0"/>
              <a:t> </a:t>
            </a:r>
            <a:r>
              <a:rPr lang="en-US" dirty="0" smtClean="0"/>
              <a:t>stocking.</a:t>
            </a:r>
            <a:endParaRPr lang="en-US" dirty="0"/>
          </a:p>
          <a:p>
            <a:pPr marL="514350" indent="-514350">
              <a:buAutoNum type="arabicPeriod" startAt="10"/>
            </a:pPr>
            <a:r>
              <a:rPr lang="en-US" dirty="0" smtClean="0"/>
              <a:t>Re-measure and </a:t>
            </a:r>
            <a:r>
              <a:rPr lang="en-US" dirty="0"/>
              <a:t>record limb volume in the </a:t>
            </a:r>
            <a:r>
              <a:rPr lang="en-US" dirty="0" smtClean="0"/>
              <a:t>same </a:t>
            </a:r>
            <a:r>
              <a:rPr lang="pt-BR" dirty="0" smtClean="0"/>
              <a:t>manner.</a:t>
            </a:r>
          </a:p>
          <a:p>
            <a:pPr marL="514350" indent="-514350">
              <a:buAutoNum type="arabicPeriod" startAt="10"/>
            </a:pPr>
            <a:r>
              <a:rPr lang="en-US" dirty="0" smtClean="0"/>
              <a:t>Re-inspect the patient's skin.</a:t>
            </a:r>
          </a:p>
          <a:p>
            <a:pPr marL="514350" indent="-514350">
              <a:buAutoNum type="arabicPeriod" startAt="10"/>
            </a:pPr>
            <a:r>
              <a:rPr lang="en-US" dirty="0" smtClean="0"/>
              <a:t> Re-measure </a:t>
            </a:r>
            <a:r>
              <a:rPr lang="en-US" dirty="0"/>
              <a:t>and document the patient's </a:t>
            </a:r>
            <a:r>
              <a:rPr lang="en-US" dirty="0" smtClean="0"/>
              <a:t>blood pressure.</a:t>
            </a:r>
          </a:p>
          <a:p>
            <a:pPr marL="514350" indent="-514350">
              <a:buAutoNum type="arabicPeriod" startAt="10"/>
            </a:pPr>
            <a:r>
              <a:rPr lang="en-US" dirty="0" smtClean="0"/>
              <a:t>Apply </a:t>
            </a:r>
            <a:r>
              <a:rPr lang="en-US" dirty="0"/>
              <a:t>a </a:t>
            </a:r>
            <a:r>
              <a:rPr lang="en-US" dirty="0" smtClean="0"/>
              <a:t>compression garment or bandage to maintain the </a:t>
            </a:r>
            <a:r>
              <a:rPr lang="en-US" dirty="0"/>
              <a:t>reduction in edema between </a:t>
            </a:r>
            <a:r>
              <a:rPr lang="en-US" dirty="0" smtClean="0"/>
              <a:t>treatments</a:t>
            </a:r>
            <a:r>
              <a:rPr lang="en-US" dirty="0"/>
              <a:t>.</a:t>
            </a:r>
          </a:p>
        </p:txBody>
      </p:sp>
    </p:spTree>
    <p:extLst>
      <p:ext uri="{BB962C8B-B14F-4D97-AF65-F5344CB8AC3E}">
        <p14:creationId xmlns:p14="http://schemas.microsoft.com/office/powerpoint/2010/main" val="12591963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Actively moves fluids and therefore may be </a:t>
            </a:r>
            <a:r>
              <a:rPr lang="en-US" dirty="0" smtClean="0"/>
              <a:t>more effective than </a:t>
            </a:r>
            <a:r>
              <a:rPr lang="en-US" dirty="0"/>
              <a:t>static devices</a:t>
            </a:r>
            <a:r>
              <a:rPr lang="en-US" dirty="0" smtClean="0"/>
              <a:t>, particularly f </a:t>
            </a:r>
            <a:r>
              <a:rPr lang="en-US" dirty="0"/>
              <a:t>or a </a:t>
            </a:r>
            <a:r>
              <a:rPr lang="en-US" dirty="0" smtClean="0"/>
              <a:t>flaccid limb</a:t>
            </a:r>
            <a:r>
              <a:rPr lang="en-US" dirty="0"/>
              <a:t>.</a:t>
            </a:r>
          </a:p>
          <a:p>
            <a:pPr marL="514350" indent="-514350">
              <a:buFont typeface="+mj-lt"/>
              <a:buAutoNum type="arabicPeriod"/>
            </a:pPr>
            <a:r>
              <a:rPr lang="en-US" dirty="0" smtClean="0"/>
              <a:t>Compression quantifiable</a:t>
            </a:r>
            <a:r>
              <a:rPr lang="en-US" dirty="0"/>
              <a:t>.</a:t>
            </a:r>
          </a:p>
          <a:p>
            <a:pPr marL="514350" indent="-514350">
              <a:buFont typeface="+mj-lt"/>
              <a:buAutoNum type="arabicPeriod"/>
            </a:pPr>
            <a:r>
              <a:rPr lang="en-US" dirty="0" smtClean="0"/>
              <a:t>Can provide sequential compression</a:t>
            </a:r>
            <a:r>
              <a:rPr lang="en-US" dirty="0"/>
              <a:t>.</a:t>
            </a:r>
          </a:p>
          <a:p>
            <a:pPr marL="514350" indent="-514350">
              <a:buFont typeface="+mj-lt"/>
              <a:buAutoNum type="arabicPeriod"/>
            </a:pPr>
            <a:r>
              <a:rPr lang="en-US" dirty="0" smtClean="0"/>
              <a:t>Requires </a:t>
            </a:r>
            <a:r>
              <a:rPr lang="en-US" dirty="0"/>
              <a:t>less finger and hand </a:t>
            </a:r>
            <a:r>
              <a:rPr lang="en-US" dirty="0" smtClean="0"/>
              <a:t>dexterity </a:t>
            </a:r>
            <a:r>
              <a:rPr lang="en-US" dirty="0"/>
              <a:t>to </a:t>
            </a:r>
            <a:r>
              <a:rPr lang="en-US" dirty="0" smtClean="0"/>
              <a:t>apply than compression bandages or </a:t>
            </a:r>
            <a:r>
              <a:rPr lang="en-US" dirty="0"/>
              <a:t>garments.</a:t>
            </a:r>
          </a:p>
          <a:p>
            <a:pPr marL="514350" indent="-514350">
              <a:buFont typeface="+mj-lt"/>
              <a:buAutoNum type="arabicPeriod"/>
            </a:pPr>
            <a:r>
              <a:rPr lang="en-US" dirty="0" smtClean="0"/>
              <a:t>Can </a:t>
            </a:r>
            <a:r>
              <a:rPr lang="en-US" dirty="0"/>
              <a:t>be </a:t>
            </a:r>
            <a:r>
              <a:rPr lang="en-US" dirty="0" smtClean="0"/>
              <a:t>used to reverse as well as control edema</a:t>
            </a:r>
            <a:r>
              <a:rPr lang="en-US" dirty="0"/>
              <a:t>.</a:t>
            </a:r>
          </a:p>
          <a:p>
            <a:pPr marL="514350" indent="-514350">
              <a:buFont typeface="+mj-lt"/>
              <a:buAutoNum type="arabicPeriod"/>
            </a:pPr>
            <a:r>
              <a:rPr lang="en-US" dirty="0" smtClean="0"/>
              <a:t>Use </a:t>
            </a:r>
            <a:r>
              <a:rPr lang="en-US" dirty="0"/>
              <a:t>can be </a:t>
            </a:r>
            <a:r>
              <a:rPr lang="en-US" dirty="0" smtClean="0"/>
              <a:t>supervised in </a:t>
            </a:r>
            <a:r>
              <a:rPr lang="en-US" dirty="0"/>
              <a:t>a </a:t>
            </a:r>
            <a:r>
              <a:rPr lang="en-US" dirty="0" smtClean="0"/>
              <a:t>patient who </a:t>
            </a:r>
            <a:r>
              <a:rPr lang="en-US" dirty="0"/>
              <a:t>is </a:t>
            </a:r>
            <a:r>
              <a:rPr lang="en-US" dirty="0" smtClean="0"/>
              <a:t>non compliant</a:t>
            </a:r>
            <a:r>
              <a:rPr lang="en-US" dirty="0"/>
              <a:t> </a:t>
            </a:r>
            <a:r>
              <a:rPr lang="en-US" dirty="0" smtClean="0"/>
              <a:t>with </a:t>
            </a:r>
            <a:r>
              <a:rPr lang="en-US" dirty="0"/>
              <a:t>static compression.</a:t>
            </a:r>
          </a:p>
          <a:p>
            <a:pPr marL="514350" indent="-514350">
              <a:buFont typeface="+mj-lt"/>
              <a:buAutoNum type="arabicPeriod"/>
            </a:pPr>
            <a:endParaRPr lang="en-US" dirty="0"/>
          </a:p>
        </p:txBody>
      </p:sp>
    </p:spTree>
    <p:extLst>
      <p:ext uri="{BB962C8B-B14F-4D97-AF65-F5344CB8AC3E}">
        <p14:creationId xmlns:p14="http://schemas.microsoft.com/office/powerpoint/2010/main" val="170416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IMPROVED VENOUS AND LYMPHATIC CIRCULATION</a:t>
            </a:r>
            <a:endParaRPr lang="en-US" b="1" dirty="0"/>
          </a:p>
        </p:txBody>
      </p:sp>
      <p:sp>
        <p:nvSpPr>
          <p:cNvPr id="3" name="Content Placeholder 2"/>
          <p:cNvSpPr>
            <a:spLocks noGrp="1"/>
          </p:cNvSpPr>
          <p:nvPr>
            <p:ph idx="1"/>
          </p:nvPr>
        </p:nvSpPr>
        <p:spPr/>
        <p:txBody>
          <a:bodyPr>
            <a:noAutofit/>
          </a:bodyPr>
          <a:lstStyle/>
          <a:p>
            <a:r>
              <a:rPr lang="en-US" sz="2400" dirty="0"/>
              <a:t>Both static and intermittent compression </a:t>
            </a:r>
            <a:r>
              <a:rPr lang="en-US" sz="2400" dirty="0" smtClean="0"/>
              <a:t>devices can </a:t>
            </a:r>
            <a:r>
              <a:rPr lang="en-US" sz="2400" dirty="0"/>
              <a:t>increase circulation since both can increase </a:t>
            </a:r>
            <a:r>
              <a:rPr lang="en-US" sz="2400" dirty="0" smtClean="0"/>
              <a:t>the hydrostatic </a:t>
            </a:r>
            <a:r>
              <a:rPr lang="en-US" sz="2400" dirty="0"/>
              <a:t>pressure in the interstitial space </a:t>
            </a:r>
            <a:r>
              <a:rPr lang="en-US" sz="2400" dirty="0" smtClean="0"/>
              <a:t>outside the </a:t>
            </a:r>
            <a:r>
              <a:rPr lang="en-US" sz="2400" dirty="0"/>
              <a:t>blood and lymphatic vessels. </a:t>
            </a:r>
            <a:endParaRPr lang="en-US" sz="2400" dirty="0" smtClean="0"/>
          </a:p>
          <a:p>
            <a:r>
              <a:rPr lang="en-US" sz="2400" dirty="0" smtClean="0"/>
              <a:t>An </a:t>
            </a:r>
            <a:r>
              <a:rPr lang="en-US" sz="2400" dirty="0"/>
              <a:t>increase </a:t>
            </a:r>
            <a:r>
              <a:rPr lang="en-US" sz="2400" dirty="0" smtClean="0"/>
              <a:t>in extravascular </a:t>
            </a:r>
            <a:r>
              <a:rPr lang="en-US" sz="2400" dirty="0"/>
              <a:t>pressure can limit the outflow </a:t>
            </a:r>
            <a:r>
              <a:rPr lang="en-US" sz="2400" dirty="0" smtClean="0"/>
              <a:t>of fluid </a:t>
            </a:r>
            <a:r>
              <a:rPr lang="en-US" sz="2400" dirty="0"/>
              <a:t>from the vessels into the interstitial </a:t>
            </a:r>
            <a:r>
              <a:rPr lang="en-US" sz="2400" dirty="0" smtClean="0"/>
              <a:t> space. where </a:t>
            </a:r>
            <a:r>
              <a:rPr lang="en-US" sz="2400" dirty="0"/>
              <a:t>it </a:t>
            </a:r>
            <a:r>
              <a:rPr lang="en-US" sz="2400" dirty="0" smtClean="0"/>
              <a:t>tends to </a:t>
            </a:r>
            <a:r>
              <a:rPr lang="en-US" sz="2400" dirty="0"/>
              <a:t>pool. </a:t>
            </a:r>
            <a:r>
              <a:rPr lang="en-US" sz="2400" dirty="0" smtClean="0"/>
              <a:t>Keeping it </a:t>
            </a:r>
            <a:r>
              <a:rPr lang="en-US" sz="2400" dirty="0"/>
              <a:t>in the </a:t>
            </a:r>
            <a:r>
              <a:rPr lang="en-US" sz="2400" dirty="0" smtClean="0"/>
              <a:t>circulatory system</a:t>
            </a:r>
            <a:r>
              <a:rPr lang="en-US" sz="2400" dirty="0"/>
              <a:t>, where it can circulate. </a:t>
            </a:r>
            <a:endParaRPr lang="en-US" sz="2400" dirty="0" smtClean="0"/>
          </a:p>
          <a:p>
            <a:r>
              <a:rPr lang="en-US" sz="2400" dirty="0" smtClean="0"/>
              <a:t>Intermittent compression may </a:t>
            </a:r>
            <a:r>
              <a:rPr lang="en-US" sz="2400" dirty="0"/>
              <a:t>improve circulation more </a:t>
            </a:r>
            <a:r>
              <a:rPr lang="en-US" sz="2400" dirty="0" smtClean="0"/>
              <a:t>effectively than </a:t>
            </a:r>
            <a:r>
              <a:rPr lang="en-US" sz="2400" dirty="0"/>
              <a:t>static </a:t>
            </a:r>
            <a:r>
              <a:rPr lang="en-US" sz="2400" dirty="0" smtClean="0"/>
              <a:t>compression because the varying amount of pressure is </a:t>
            </a:r>
            <a:r>
              <a:rPr lang="en-US" sz="2400" dirty="0"/>
              <a:t>thought to </a:t>
            </a:r>
            <a:r>
              <a:rPr lang="en-US" sz="2400" dirty="0" smtClean="0"/>
              <a:t>push </a:t>
            </a:r>
            <a:r>
              <a:rPr lang="en-US" sz="2400" dirty="0"/>
              <a:t>fluids from the </a:t>
            </a:r>
            <a:r>
              <a:rPr lang="en-US" sz="2400" dirty="0" smtClean="0"/>
              <a:t>distal to </a:t>
            </a:r>
            <a:r>
              <a:rPr lang="en-US" sz="2400" dirty="0"/>
              <a:t>the proximal </a:t>
            </a:r>
            <a:r>
              <a:rPr lang="en-US" sz="2400" dirty="0" smtClean="0"/>
              <a:t>vessels.</a:t>
            </a:r>
          </a:p>
        </p:txBody>
      </p:sp>
    </p:spTree>
    <p:extLst>
      <p:ext uri="{BB962C8B-B14F-4D97-AF65-F5344CB8AC3E}">
        <p14:creationId xmlns:p14="http://schemas.microsoft.com/office/powerpoint/2010/main" val="19397668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a:t>Used only for limited times during the day, </a:t>
            </a:r>
            <a:r>
              <a:rPr lang="en-US" dirty="0" smtClean="0"/>
              <a:t>and therefore </a:t>
            </a:r>
            <a:r>
              <a:rPr lang="en-US" dirty="0"/>
              <a:t>not </a:t>
            </a:r>
            <a:r>
              <a:rPr lang="en-US" dirty="0" smtClean="0"/>
              <a:t>appropriate </a:t>
            </a:r>
            <a:r>
              <a:rPr lang="en-US" dirty="0"/>
              <a:t>for modification of </a:t>
            </a:r>
            <a:r>
              <a:rPr lang="en-US" dirty="0" smtClean="0"/>
              <a:t>scar formation</a:t>
            </a:r>
            <a:r>
              <a:rPr lang="en-US" dirty="0"/>
              <a:t>.</a:t>
            </a:r>
          </a:p>
          <a:p>
            <a:pPr marL="514350" indent="-514350">
              <a:buFont typeface="+mj-lt"/>
              <a:buAutoNum type="arabicPeriod"/>
            </a:pPr>
            <a:r>
              <a:rPr lang="it-IT" dirty="0" smtClean="0"/>
              <a:t>Generally requires a static compression device to be </a:t>
            </a:r>
            <a:r>
              <a:rPr lang="en-US" dirty="0" smtClean="0"/>
              <a:t>used between </a:t>
            </a:r>
            <a:r>
              <a:rPr lang="en-US" dirty="0"/>
              <a:t>treatments.</a:t>
            </a:r>
          </a:p>
          <a:p>
            <a:pPr marL="514350" indent="-514350">
              <a:buFont typeface="+mj-lt"/>
              <a:buAutoNum type="arabicPeriod"/>
            </a:pPr>
            <a:r>
              <a:rPr lang="en-US" dirty="0" smtClean="0"/>
              <a:t>Expensive </a:t>
            </a:r>
            <a:r>
              <a:rPr lang="en-US" dirty="0"/>
              <a:t>to purchase unit or to pay for </a:t>
            </a:r>
            <a:r>
              <a:rPr lang="en-US" dirty="0" smtClean="0"/>
              <a:t>regular treatments in </a:t>
            </a:r>
            <a:r>
              <a:rPr lang="en-US" dirty="0"/>
              <a:t>a clinic.</a:t>
            </a:r>
          </a:p>
          <a:p>
            <a:pPr marL="514350" indent="-514350">
              <a:buFont typeface="+mj-lt"/>
              <a:buAutoNum type="arabicPeriod"/>
            </a:pPr>
            <a:r>
              <a:rPr lang="en-US" dirty="0" smtClean="0"/>
              <a:t>Requires </a:t>
            </a:r>
            <a:r>
              <a:rPr lang="en-US" dirty="0"/>
              <a:t>moderate comfort using machinery to apply.</a:t>
            </a:r>
          </a:p>
          <a:p>
            <a:pPr marL="514350" indent="-514350">
              <a:buFont typeface="+mj-lt"/>
              <a:buAutoNum type="arabicPeriod"/>
            </a:pPr>
            <a:r>
              <a:rPr lang="nn-NO" dirty="0" smtClean="0"/>
              <a:t>Requires electricity.</a:t>
            </a:r>
            <a:endParaRPr lang="nn-NO" dirty="0"/>
          </a:p>
          <a:p>
            <a:pPr marL="514350" indent="-514350">
              <a:buFont typeface="+mj-lt"/>
              <a:buAutoNum type="arabicPeriod"/>
            </a:pPr>
            <a:r>
              <a:rPr lang="en-US" dirty="0" smtClean="0"/>
              <a:t>Extremity </a:t>
            </a:r>
            <a:r>
              <a:rPr lang="en-US" dirty="0"/>
              <a:t>cannot be used during treatment.</a:t>
            </a:r>
          </a:p>
          <a:p>
            <a:pPr marL="514350" indent="-514350">
              <a:buFont typeface="+mj-lt"/>
              <a:buAutoNum type="arabicPeriod"/>
            </a:pPr>
            <a:r>
              <a:rPr lang="en-US" dirty="0" smtClean="0"/>
              <a:t>Patient cannot </a:t>
            </a:r>
            <a:r>
              <a:rPr lang="en-US" dirty="0"/>
              <a:t>move </a:t>
            </a:r>
            <a:r>
              <a:rPr lang="en-US" dirty="0" smtClean="0"/>
              <a:t>about during </a:t>
            </a:r>
            <a:r>
              <a:rPr lang="en-US" dirty="0"/>
              <a:t>treatment.</a:t>
            </a:r>
          </a:p>
          <a:p>
            <a:pPr marL="514350" indent="-514350">
              <a:buFont typeface="+mj-lt"/>
              <a:buAutoNum type="arabicPeriod"/>
            </a:pPr>
            <a:r>
              <a:rPr lang="en-US" dirty="0" smtClean="0"/>
              <a:t>Pumping </a:t>
            </a:r>
            <a:r>
              <a:rPr lang="en-US" dirty="0"/>
              <a:t>motion of device may aggravate an </a:t>
            </a:r>
            <a:r>
              <a:rPr lang="en-US" dirty="0" smtClean="0"/>
              <a:t>acute condition</a:t>
            </a:r>
            <a:r>
              <a:rPr lang="en-US" dirty="0"/>
              <a:t>.</a:t>
            </a:r>
          </a:p>
        </p:txBody>
      </p:sp>
    </p:spTree>
    <p:extLst>
      <p:ext uri="{BB962C8B-B14F-4D97-AF65-F5344CB8AC3E}">
        <p14:creationId xmlns:p14="http://schemas.microsoft.com/office/powerpoint/2010/main" val="2203354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Recommended Parameters for the Application of </a:t>
            </a:r>
            <a:r>
              <a:rPr lang="en-US" b="1" dirty="0"/>
              <a:t>I</a:t>
            </a:r>
            <a:r>
              <a:rPr lang="en-US" b="1" dirty="0" smtClean="0"/>
              <a:t>ntermittent Compression  </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0060054"/>
              </p:ext>
            </p:extLst>
          </p:nvPr>
        </p:nvGraphicFramePr>
        <p:xfrm>
          <a:off x="457200" y="3048000"/>
          <a:ext cx="8229600" cy="2468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Problem </a:t>
                      </a:r>
                      <a:endParaRPr lang="en-US" dirty="0"/>
                    </a:p>
                  </a:txBody>
                  <a:tcPr/>
                </a:tc>
                <a:tc>
                  <a:txBody>
                    <a:bodyPr/>
                    <a:lstStyle/>
                    <a:p>
                      <a:r>
                        <a:rPr lang="en-US" dirty="0" smtClean="0"/>
                        <a:t>Inflation/deflation</a:t>
                      </a:r>
                      <a:r>
                        <a:rPr lang="en-US" baseline="0" dirty="0" smtClean="0"/>
                        <a:t> time(seconds)</a:t>
                      </a:r>
                      <a:endParaRPr lang="en-US" dirty="0"/>
                    </a:p>
                  </a:txBody>
                  <a:tcPr/>
                </a:tc>
                <a:tc>
                  <a:txBody>
                    <a:bodyPr/>
                    <a:lstStyle/>
                    <a:p>
                      <a:r>
                        <a:rPr lang="en-US" dirty="0" smtClean="0"/>
                        <a:t>Inflation pressure</a:t>
                      </a:r>
                      <a:r>
                        <a:rPr lang="en-US" baseline="0" dirty="0" smtClean="0"/>
                        <a:t> (mmHg)</a:t>
                      </a:r>
                      <a:endParaRPr lang="en-US" dirty="0"/>
                    </a:p>
                  </a:txBody>
                  <a:tcPr/>
                </a:tc>
                <a:tc>
                  <a:txBody>
                    <a:bodyPr/>
                    <a:lstStyle/>
                    <a:p>
                      <a:r>
                        <a:rPr lang="en-US" dirty="0" smtClean="0"/>
                        <a:t>Treatment time (hours)</a:t>
                      </a:r>
                      <a:endParaRPr lang="en-US" dirty="0"/>
                    </a:p>
                  </a:txBody>
                  <a:tcPr/>
                </a:tc>
              </a:tr>
              <a:tr h="370840">
                <a:tc>
                  <a:txBody>
                    <a:bodyPr/>
                    <a:lstStyle/>
                    <a:p>
                      <a:r>
                        <a:rPr lang="en-US" b="1" dirty="0" smtClean="0"/>
                        <a:t>edema</a:t>
                      </a:r>
                      <a:r>
                        <a:rPr lang="en-US" b="1" baseline="0" dirty="0" smtClean="0"/>
                        <a:t>, DVT Prevention, venous stasis ulcers</a:t>
                      </a:r>
                      <a:endParaRPr lang="en-US" b="1" dirty="0"/>
                    </a:p>
                  </a:txBody>
                  <a:tcPr/>
                </a:tc>
                <a:tc>
                  <a:txBody>
                    <a:bodyPr/>
                    <a:lstStyle/>
                    <a:p>
                      <a:r>
                        <a:rPr lang="en-US" b="1" dirty="0" smtClean="0"/>
                        <a:t>80-100/25-35</a:t>
                      </a:r>
                      <a:endParaRPr lang="en-US" b="1" dirty="0"/>
                    </a:p>
                  </a:txBody>
                  <a:tcPr/>
                </a:tc>
                <a:tc>
                  <a:txBody>
                    <a:bodyPr/>
                    <a:lstStyle/>
                    <a:p>
                      <a:r>
                        <a:rPr lang="en-US" b="1" dirty="0" smtClean="0"/>
                        <a:t>30-60  UE</a:t>
                      </a:r>
                    </a:p>
                    <a:p>
                      <a:r>
                        <a:rPr lang="en-US" b="1" dirty="0" smtClean="0"/>
                        <a:t>40-80</a:t>
                      </a:r>
                      <a:r>
                        <a:rPr lang="en-US" b="1" baseline="0" dirty="0" smtClean="0"/>
                        <a:t>  LE</a:t>
                      </a:r>
                      <a:endParaRPr lang="en-US" b="1" dirty="0"/>
                    </a:p>
                  </a:txBody>
                  <a:tcPr/>
                </a:tc>
                <a:tc>
                  <a:txBody>
                    <a:bodyPr/>
                    <a:lstStyle/>
                    <a:p>
                      <a:r>
                        <a:rPr lang="en-US" b="1" dirty="0" smtClean="0"/>
                        <a:t>2-3</a:t>
                      </a:r>
                      <a:endParaRPr lang="en-US" b="1" dirty="0"/>
                    </a:p>
                  </a:txBody>
                  <a:tcPr/>
                </a:tc>
              </a:tr>
              <a:tr h="370840">
                <a:tc>
                  <a:txBody>
                    <a:bodyPr/>
                    <a:lstStyle/>
                    <a:p>
                      <a:r>
                        <a:rPr lang="en-US" b="1" dirty="0" smtClean="0"/>
                        <a:t>Residual</a:t>
                      </a:r>
                      <a:r>
                        <a:rPr lang="en-US" b="1" baseline="0" dirty="0" smtClean="0"/>
                        <a:t> limb reduction</a:t>
                      </a:r>
                    </a:p>
                    <a:p>
                      <a:endParaRPr lang="en-US" b="1" dirty="0"/>
                    </a:p>
                  </a:txBody>
                  <a:tcPr/>
                </a:tc>
                <a:tc>
                  <a:txBody>
                    <a:bodyPr/>
                    <a:lstStyle/>
                    <a:p>
                      <a:r>
                        <a:rPr lang="en-US" b="1" dirty="0" smtClean="0"/>
                        <a:t>40-60/10-15</a:t>
                      </a:r>
                      <a:endParaRPr lang="en-US" b="1" dirty="0"/>
                    </a:p>
                  </a:txBody>
                  <a:tcPr/>
                </a:tc>
                <a:tc>
                  <a:txBody>
                    <a:bodyPr/>
                    <a:lstStyle/>
                    <a:p>
                      <a:r>
                        <a:rPr lang="en-US" b="1" dirty="0" smtClean="0"/>
                        <a:t>30-60  UE</a:t>
                      </a:r>
                    </a:p>
                    <a:p>
                      <a:r>
                        <a:rPr lang="en-US" b="1" dirty="0" smtClean="0"/>
                        <a:t>40-80  LE</a:t>
                      </a:r>
                      <a:endParaRPr lang="en-US" b="1" dirty="0"/>
                    </a:p>
                  </a:txBody>
                  <a:tcPr/>
                </a:tc>
                <a:tc>
                  <a:txBody>
                    <a:bodyPr/>
                    <a:lstStyle/>
                    <a:p>
                      <a:r>
                        <a:rPr lang="en-US" b="1" dirty="0" smtClean="0"/>
                        <a:t>2-3</a:t>
                      </a:r>
                      <a:endParaRPr lang="en-US" b="1" dirty="0"/>
                    </a:p>
                  </a:txBody>
                  <a:tcPr/>
                </a:tc>
              </a:tr>
            </a:tbl>
          </a:graphicData>
        </a:graphic>
      </p:graphicFrame>
    </p:spTree>
    <p:extLst>
      <p:ext uri="{BB962C8B-B14F-4D97-AF65-F5344CB8AC3E}">
        <p14:creationId xmlns:p14="http://schemas.microsoft.com/office/powerpoint/2010/main" val="172218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9144000" cy="4525963"/>
          </a:xfrm>
        </p:spPr>
        <p:txBody>
          <a:bodyPr>
            <a:noAutofit/>
          </a:bodyPr>
          <a:lstStyle/>
          <a:p>
            <a:r>
              <a:rPr lang="en-US" sz="2800" dirty="0" smtClean="0"/>
              <a:t>It is achieved when the venous and lymphatic vessels are compressed, the fluid in them pushed proximally, and then, when  compression is reduced. the vessels can open and refill  with new fluid from the interstitial space. ready to be pushed proximally at the next compression</a:t>
            </a:r>
          </a:p>
          <a:p>
            <a:r>
              <a:rPr lang="en-US" sz="2800" dirty="0" smtClean="0"/>
              <a:t>Sequential compression is thought to provide more effective drainage than single-chamber, intermittent compression because it can cause a  wave of vessel constriction moving in a proximal direction to ensure that fluid is pushed along the vessels toward the heart rather than in a distal direction.</a:t>
            </a:r>
          </a:p>
          <a:p>
            <a:r>
              <a:rPr lang="en-US" sz="2800" dirty="0" smtClean="0"/>
              <a:t>Improving circulation can benefit patients with edema, may help to prevent the formation of venous thrombosis in high-risk patients, may facilitate the healing of ulcers caused by stasis.</a:t>
            </a:r>
          </a:p>
          <a:p>
            <a:endParaRPr lang="en-US" sz="2800" dirty="0"/>
          </a:p>
        </p:txBody>
      </p:sp>
    </p:spTree>
    <p:extLst>
      <p:ext uri="{BB962C8B-B14F-4D97-AF65-F5344CB8AC3E}">
        <p14:creationId xmlns:p14="http://schemas.microsoft.com/office/powerpoint/2010/main" val="1410374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fontScale="90000"/>
          </a:bodyPr>
          <a:lstStyle/>
          <a:p>
            <a:r>
              <a:rPr lang="en-US" b="1" dirty="0" smtClean="0"/>
              <a:t>LIMITS THE SHAPE AND SIZE OF TISSUE</a:t>
            </a:r>
            <a:endParaRPr lang="en-US" b="1" dirty="0"/>
          </a:p>
        </p:txBody>
      </p:sp>
      <p:sp>
        <p:nvSpPr>
          <p:cNvPr id="3" name="Content Placeholder 2"/>
          <p:cNvSpPr>
            <a:spLocks noGrp="1"/>
          </p:cNvSpPr>
          <p:nvPr>
            <p:ph idx="1"/>
          </p:nvPr>
        </p:nvSpPr>
        <p:spPr>
          <a:xfrm>
            <a:off x="0" y="1143000"/>
            <a:ext cx="9144000" cy="4525963"/>
          </a:xfrm>
        </p:spPr>
        <p:txBody>
          <a:bodyPr>
            <a:noAutofit/>
          </a:bodyPr>
          <a:lstStyle/>
          <a:p>
            <a:r>
              <a:rPr lang="en-US" sz="2800" dirty="0"/>
              <a:t>Static compression garments or bandaging </a:t>
            </a:r>
            <a:r>
              <a:rPr lang="en-US" sz="2800" dirty="0" smtClean="0"/>
              <a:t>can provide </a:t>
            </a:r>
            <a:r>
              <a:rPr lang="en-US" sz="2800" dirty="0"/>
              <a:t>a form to limit the shape and size </a:t>
            </a:r>
            <a:r>
              <a:rPr lang="en-US" sz="2800" dirty="0" smtClean="0"/>
              <a:t>of new tissue formation.</a:t>
            </a:r>
          </a:p>
          <a:p>
            <a:r>
              <a:rPr lang="en-US" sz="2800" dirty="0" smtClean="0"/>
              <a:t>This </a:t>
            </a:r>
            <a:r>
              <a:rPr lang="en-US" sz="2800" dirty="0"/>
              <a:t>type of </a:t>
            </a:r>
            <a:r>
              <a:rPr lang="en-US" sz="2800" dirty="0" smtClean="0"/>
              <a:t>compression acts </a:t>
            </a:r>
            <a:r>
              <a:rPr lang="en-US" sz="2800" dirty="0"/>
              <a:t>as a second skin, which, having an </a:t>
            </a:r>
            <a:r>
              <a:rPr lang="en-US" sz="2800" dirty="0" smtClean="0"/>
              <a:t>elastic compression </a:t>
            </a:r>
            <a:r>
              <a:rPr lang="en-US" sz="2800" dirty="0"/>
              <a:t>element or being less extensible </a:t>
            </a:r>
            <a:r>
              <a:rPr lang="en-US" sz="2800" dirty="0" smtClean="0"/>
              <a:t>than skin,</a:t>
            </a:r>
            <a:r>
              <a:rPr lang="en-US" sz="2800" dirty="0"/>
              <a:t> l</a:t>
            </a:r>
            <a:r>
              <a:rPr lang="en-US" sz="2800" dirty="0" smtClean="0"/>
              <a:t>imits </a:t>
            </a:r>
            <a:r>
              <a:rPr lang="en-US" sz="2800" dirty="0"/>
              <a:t>the shape and size of the </a:t>
            </a:r>
            <a:r>
              <a:rPr lang="en-US" sz="2800" dirty="0" smtClean="0"/>
              <a:t>tissue.</a:t>
            </a:r>
          </a:p>
          <a:p>
            <a:r>
              <a:rPr lang="en-US" sz="2800" dirty="0" smtClean="0"/>
              <a:t>This effect of compression is exploited when compression bandaging </a:t>
            </a:r>
            <a:r>
              <a:rPr lang="en-US" sz="2800" dirty="0"/>
              <a:t>or garments are used </a:t>
            </a:r>
            <a:endParaRPr lang="en-US" sz="2800" dirty="0" smtClean="0"/>
          </a:p>
          <a:p>
            <a:pPr marL="514350" indent="-514350">
              <a:buFont typeface="+mj-lt"/>
              <a:buAutoNum type="arabicPeriod"/>
            </a:pPr>
            <a:r>
              <a:rPr lang="en-US" sz="2800" dirty="0" smtClean="0"/>
              <a:t>over </a:t>
            </a:r>
            <a:r>
              <a:rPr lang="en-US" sz="2800" dirty="0"/>
              <a:t>residual </a:t>
            </a:r>
            <a:r>
              <a:rPr lang="en-US" sz="2800" dirty="0" smtClean="0"/>
              <a:t>limbs after amputation</a:t>
            </a:r>
            <a:r>
              <a:rPr lang="en-US" sz="2800" dirty="0"/>
              <a:t>, </a:t>
            </a:r>
            <a:endParaRPr lang="en-US" sz="2800" dirty="0" smtClean="0"/>
          </a:p>
          <a:p>
            <a:pPr marL="514350" indent="-514350">
              <a:buFont typeface="+mj-lt"/>
              <a:buAutoNum type="arabicPeriod"/>
            </a:pPr>
            <a:r>
              <a:rPr lang="en-US" sz="2800" dirty="0" smtClean="0"/>
              <a:t>when </a:t>
            </a:r>
            <a:r>
              <a:rPr lang="en-US" sz="2800" dirty="0"/>
              <a:t>compression garments are </a:t>
            </a:r>
            <a:r>
              <a:rPr lang="en-US" sz="2800" dirty="0" smtClean="0"/>
              <a:t>applied over burn-damaged skin.</a:t>
            </a:r>
          </a:p>
          <a:p>
            <a:pPr marL="514350" indent="-514350">
              <a:buFont typeface="+mj-lt"/>
              <a:buAutoNum type="arabicPeriod"/>
            </a:pPr>
            <a:r>
              <a:rPr lang="en-US" sz="2800" dirty="0" smtClean="0"/>
              <a:t> </a:t>
            </a:r>
            <a:r>
              <a:rPr lang="en-US" sz="2800" dirty="0"/>
              <a:t>and </a:t>
            </a:r>
            <a:r>
              <a:rPr lang="en-US" sz="2800" dirty="0" smtClean="0"/>
              <a:t>when bandaging </a:t>
            </a:r>
            <a:r>
              <a:rPr lang="en-US" sz="2800" dirty="0"/>
              <a:t>or garments are applied </a:t>
            </a:r>
            <a:r>
              <a:rPr lang="en-US" sz="2800" dirty="0" smtClean="0"/>
              <a:t>to edematous limbs</a:t>
            </a:r>
            <a:r>
              <a:rPr lang="en-US" sz="2800" dirty="0"/>
              <a:t>.</a:t>
            </a:r>
          </a:p>
        </p:txBody>
      </p:sp>
    </p:spTree>
    <p:extLst>
      <p:ext uri="{BB962C8B-B14F-4D97-AF65-F5344CB8AC3E}">
        <p14:creationId xmlns:p14="http://schemas.microsoft.com/office/powerpoint/2010/main" val="1112082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2127</TotalTime>
  <Words>4575</Words>
  <Application>Microsoft Office PowerPoint</Application>
  <PresentationFormat>On-screen Show (4:3)</PresentationFormat>
  <Paragraphs>315</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COMPRESSION</vt:lpstr>
      <vt:lpstr>PowerPoint Presentation</vt:lpstr>
      <vt:lpstr>PowerPoint Presentation</vt:lpstr>
      <vt:lpstr>PowerPoint Presentation</vt:lpstr>
      <vt:lpstr>PowerPoint Presentation</vt:lpstr>
      <vt:lpstr>EFFECTS OF EXTERNAL COMPRESSION</vt:lpstr>
      <vt:lpstr>IMPROVED VENOUS AND LYMPHATIC CIRCULATION</vt:lpstr>
      <vt:lpstr>PowerPoint Presentation</vt:lpstr>
      <vt:lpstr>LIMITS THE SHAPE AND SIZE OF TISSUE</vt:lpstr>
      <vt:lpstr>INCREASED TISSUE TEMPERATURE</vt:lpstr>
      <vt:lpstr>CLINICAL INDICATION FOR THE USE OF EXTERNAL COMPRESSION</vt:lpstr>
      <vt:lpstr>PowerPoint Presentation</vt:lpstr>
      <vt:lpstr>EDEMA</vt:lpstr>
      <vt:lpstr>PowerPoint Presentation</vt:lpstr>
      <vt:lpstr>PowerPoint Presentation</vt:lpstr>
      <vt:lpstr>PowerPoint Presentation</vt:lpstr>
      <vt:lpstr>EDEMA DUE TO VENOUS INSUFFICIENCY</vt:lpstr>
      <vt:lpstr>PowerPoint Presentation</vt:lpstr>
      <vt:lpstr>PowerPoint Presentation</vt:lpstr>
      <vt:lpstr>LYMPHADEMA</vt:lpstr>
      <vt:lpstr>Edema </vt:lpstr>
      <vt:lpstr>Adverse consequences of edema</vt:lpstr>
      <vt:lpstr>Lymphedema </vt:lpstr>
      <vt:lpstr>How compression can reduce edema</vt:lpstr>
      <vt:lpstr>PowerPoint Presentation</vt:lpstr>
      <vt:lpstr>Prevention from DVT</vt:lpstr>
      <vt:lpstr>PowerPoint Presentation</vt:lpstr>
      <vt:lpstr>PowerPoint Presentation</vt:lpstr>
      <vt:lpstr>Venous stasis                                                                                                                                                                                                                                                                                                                                                                                                                                                                                                                                                                                                                                                                                                                                                                                                                 Ulcers</vt:lpstr>
      <vt:lpstr>PowerPoint Presentation</vt:lpstr>
      <vt:lpstr>Residual limb shaping after amputation</vt:lpstr>
      <vt:lpstr>PowerPoint Presentation</vt:lpstr>
      <vt:lpstr>Control of Hypertrophic Scarring</vt:lpstr>
      <vt:lpstr>PowerPoint Presentation</vt:lpstr>
      <vt:lpstr>PowerPoint Presentation</vt:lpstr>
      <vt:lpstr>CONTRAINDICATION</vt:lpstr>
      <vt:lpstr>1. Heart failure or pulmonary edema </vt:lpstr>
      <vt:lpstr>2. Recent or acute DVT, thrombophlebitis, or pulmonary embolism</vt:lpstr>
      <vt:lpstr>3. Obstructed lymphatic or venous return </vt:lpstr>
      <vt:lpstr>4. Severe peripheral arterial disease or ulcers due to arterial insufficiency. </vt:lpstr>
      <vt:lpstr>5. Acute local skin infection </vt:lpstr>
      <vt:lpstr>6. Significant hypo-proteinemia -protein levels less than 2 g/dl </vt:lpstr>
      <vt:lpstr>7. Acute fracture or other trauma </vt:lpstr>
      <vt:lpstr>PRECAUTIONS</vt:lpstr>
      <vt:lpstr>1. lmpaired sensation or mentation. </vt:lpstr>
      <vt:lpstr>2. Uncontrolled hypertension </vt:lpstr>
      <vt:lpstr> 3. Cancer</vt:lpstr>
      <vt:lpstr>4. Stroke or significant vascular insufficiency</vt:lpstr>
      <vt:lpstr>5. Superficial peripheral nerves</vt:lpstr>
      <vt:lpstr>APPLICATION TECHNIQUES</vt:lpstr>
      <vt:lpstr>Compression bandages </vt:lpstr>
      <vt:lpstr>1.COPMRESSION BANDAGES</vt:lpstr>
      <vt:lpstr>PowerPoint Presentation</vt:lpstr>
      <vt:lpstr>Unna boot</vt:lpstr>
      <vt:lpstr>Application Technique Compression Bandages</vt:lpstr>
      <vt:lpstr>Advantages </vt:lpstr>
      <vt:lpstr>Disadvantages</vt:lpstr>
      <vt:lpstr>Compression garments </vt:lpstr>
      <vt:lpstr>COMPRESSION GARMENTS</vt:lpstr>
      <vt:lpstr>Application Techniques For Pressure Garments</vt:lpstr>
      <vt:lpstr>Advantages </vt:lpstr>
      <vt:lpstr>Disadvantages </vt:lpstr>
      <vt:lpstr>Intermittent pneumatic compression pump </vt:lpstr>
      <vt:lpstr>INTEREMITTENT PNEUMATIC COMPRESSION PUMP</vt:lpstr>
      <vt:lpstr>Techniques of application IPCP</vt:lpstr>
      <vt:lpstr>PowerPoint Presentation</vt:lpstr>
      <vt:lpstr>PowerPoint Presentation</vt:lpstr>
      <vt:lpstr>PowerPoint Presentation</vt:lpstr>
      <vt:lpstr>Advantages </vt:lpstr>
      <vt:lpstr>Disadvantages </vt:lpstr>
      <vt:lpstr>Recommended Parameters for the Application of Intermittent Compression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COMPRESSION</dc:title>
  <dc:creator>Mohsana</dc:creator>
  <cp:lastModifiedBy>MOHSANA</cp:lastModifiedBy>
  <cp:revision>63</cp:revision>
  <dcterms:created xsi:type="dcterms:W3CDTF">2013-05-17T07:15:39Z</dcterms:created>
  <dcterms:modified xsi:type="dcterms:W3CDTF">2017-04-25T04:47:09Z</dcterms:modified>
</cp:coreProperties>
</file>