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1" r:id="rId1"/>
  </p:sldMasterIdLst>
  <p:notesMasterIdLst>
    <p:notesMasterId r:id="rId45"/>
  </p:notesMasterIdLst>
  <p:handoutMasterIdLst>
    <p:handoutMasterId r:id="rId46"/>
  </p:handoutMasterIdLst>
  <p:sldIdLst>
    <p:sldId id="296" r:id="rId2"/>
    <p:sldId id="309" r:id="rId3"/>
    <p:sldId id="303" r:id="rId4"/>
    <p:sldId id="297" r:id="rId5"/>
    <p:sldId id="298" r:id="rId6"/>
    <p:sldId id="299" r:id="rId7"/>
    <p:sldId id="311" r:id="rId8"/>
    <p:sldId id="300" r:id="rId9"/>
    <p:sldId id="257" r:id="rId10"/>
    <p:sldId id="258" r:id="rId11"/>
    <p:sldId id="259" r:id="rId12"/>
    <p:sldId id="260" r:id="rId13"/>
    <p:sldId id="261" r:id="rId14"/>
    <p:sldId id="264" r:id="rId15"/>
    <p:sldId id="286" r:id="rId16"/>
    <p:sldId id="287" r:id="rId17"/>
    <p:sldId id="288" r:id="rId18"/>
    <p:sldId id="284" r:id="rId19"/>
    <p:sldId id="312" r:id="rId20"/>
    <p:sldId id="266" r:id="rId21"/>
    <p:sldId id="267" r:id="rId22"/>
    <p:sldId id="268" r:id="rId23"/>
    <p:sldId id="269" r:id="rId24"/>
    <p:sldId id="270" r:id="rId25"/>
    <p:sldId id="313" r:id="rId26"/>
    <p:sldId id="314" r:id="rId27"/>
    <p:sldId id="271" r:id="rId28"/>
    <p:sldId id="272" r:id="rId29"/>
    <p:sldId id="273" r:id="rId30"/>
    <p:sldId id="274" r:id="rId31"/>
    <p:sldId id="304" r:id="rId32"/>
    <p:sldId id="305" r:id="rId33"/>
    <p:sldId id="306" r:id="rId34"/>
    <p:sldId id="275" r:id="rId35"/>
    <p:sldId id="276" r:id="rId36"/>
    <p:sldId id="277" r:id="rId37"/>
    <p:sldId id="278" r:id="rId38"/>
    <p:sldId id="279" r:id="rId39"/>
    <p:sldId id="280" r:id="rId40"/>
    <p:sldId id="307" r:id="rId41"/>
    <p:sldId id="308" r:id="rId42"/>
    <p:sldId id="310" r:id="rId43"/>
    <p:sldId id="281" r:id="rId44"/>
  </p:sldIdLst>
  <p:sldSz cx="9144000" cy="6858000" type="screen4x3"/>
  <p:notesSz cx="6797675" cy="9926638"/>
  <p:embeddedFontLst>
    <p:embeddedFont>
      <p:font typeface="Tahoma" panose="020B0604030504040204" pitchFamily="34" charset="0"/>
      <p:regular r:id="rId47"/>
      <p:bold r:id="rId48"/>
    </p:embeddedFon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
      <p:font typeface="Verdana" panose="020B0604030504040204" pitchFamily="34" charset="0"/>
      <p:regular r:id="rId54"/>
      <p:bold r:id="rId55"/>
      <p:italic r:id="rId56"/>
      <p:boldItalic r:id="rId57"/>
    </p:embeddedFont>
    <p:embeddedFont>
      <p:font typeface="Book Antiqua" panose="02040602050305030304" pitchFamily="18" charset="0"/>
      <p:regular r:id="rId58"/>
      <p:bold r:id="rId59"/>
      <p:italic r:id="rId60"/>
      <p:boldItalic r:id="rId61"/>
    </p:embeddedFont>
    <p:embeddedFont>
      <p:font typeface="Wingdings 2" panose="05020102010507070707" pitchFamily="18" charset="2"/>
      <p:regular r:id="rId62"/>
    </p:embeddedFont>
    <p:embeddedFont>
      <p:font typeface="Garamond" panose="02020404030301010803" pitchFamily="18" charset="0"/>
      <p:regular r:id="rId63"/>
      <p:bold r:id="rId64"/>
      <p:italic r:id="rId65"/>
    </p:embeddedFont>
    <p:embeddedFont>
      <p:font typeface="Arial Narrow" panose="020B0606020202030204" pitchFamily="34" charset="0"/>
      <p:regular r:id="rId66"/>
      <p:bold r:id="rId67"/>
      <p:italic r:id="rId68"/>
      <p:boldItalic r:id="rId69"/>
    </p:embeddedFont>
    <p:embeddedFont>
      <p:font typeface="Monotype Sorts" panose="020B0604020202020204"/>
      <p:regular r:id="rId70"/>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67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14141"/>
    <a:srgbClr val="FF5008"/>
    <a:srgbClr val="A3F25F"/>
    <a:srgbClr val="CF0E30"/>
    <a:srgbClr val="33CCCC"/>
    <a:srgbClr val="006699"/>
    <a:srgbClr val="66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06" autoAdjust="0"/>
  </p:normalViewPr>
  <p:slideViewPr>
    <p:cSldViewPr snapToGrid="0">
      <p:cViewPr varScale="1">
        <p:scale>
          <a:sx n="65" d="100"/>
          <a:sy n="65" d="100"/>
        </p:scale>
        <p:origin x="810" y="54"/>
      </p:cViewPr>
      <p:guideLst>
        <p:guide orient="horz" pos="67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18068" y="9510356"/>
            <a:ext cx="410371"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9CAF3488-D67C-4E5F-A330-2CDBF7A59ED3}" type="slidenum">
              <a:rPr lang="en-US" altLang="en-US" sz="1400">
                <a:effectLst/>
              </a:rPr>
              <a:pPr algn="r"/>
              <a:t>‹#›</a:t>
            </a:fld>
            <a:endParaRPr lang="en-US" altLang="en-US" sz="1400">
              <a:effectLst/>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0"/>
            <a:r>
              <a:rPr lang="en-US" altLang="en-US" smtClean="0"/>
              <a:t>Second Level</a:t>
            </a:r>
          </a:p>
          <a:p>
            <a:pPr lvl="0"/>
            <a:r>
              <a:rPr lang="en-US" altLang="en-US" smtClean="0"/>
              <a:t>Third Level</a:t>
            </a:r>
          </a:p>
          <a:p>
            <a:pPr lvl="0"/>
            <a:r>
              <a:rPr lang="en-US" altLang="en-US" smtClean="0"/>
              <a:t>Fourth Level</a:t>
            </a:r>
          </a:p>
          <a:p>
            <a:pPr lvl="0"/>
            <a:r>
              <a:rPr lang="en-US" altLang="en-US" smtClean="0"/>
              <a:t>Fifth Level</a:t>
            </a:r>
          </a:p>
        </p:txBody>
      </p:sp>
      <p:sp>
        <p:nvSpPr>
          <p:cNvPr id="2051" name="Rectangle 3"/>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18068" y="9510356"/>
            <a:ext cx="410371"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0ED8661F-DCA6-4E27-A9DC-29FC58CC1A4C}" type="slidenum">
              <a:rPr lang="en-US" altLang="en-US" sz="1400">
                <a:effectLst/>
              </a:rPr>
              <a:pPr algn="r"/>
              <a:t>‹#›</a:t>
            </a:fld>
            <a:endParaRPr lang="en-US" altLang="en-US" sz="1400">
              <a:effectLst/>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925513" y="750888"/>
            <a:ext cx="4946650" cy="3709987"/>
          </a:xfrm>
          <a:ln/>
        </p:spPr>
      </p:sp>
      <p:sp>
        <p:nvSpPr>
          <p:cNvPr id="77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25513" y="750888"/>
            <a:ext cx="4946650" cy="3709987"/>
          </a:xfrm>
          <a:ln/>
        </p:spPr>
      </p:sp>
      <p:sp>
        <p:nvSpPr>
          <p:cNvPr id="39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25513" y="750888"/>
            <a:ext cx="4946650" cy="3709987"/>
          </a:xfrm>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925513" y="750888"/>
            <a:ext cx="4946650" cy="3709987"/>
          </a:xfrm>
          <a:ln/>
        </p:spPr>
      </p:sp>
      <p:sp>
        <p:nvSpPr>
          <p:cNvPr id="79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25513" y="750888"/>
            <a:ext cx="4946650" cy="3709987"/>
          </a:xfrm>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25513" y="750888"/>
            <a:ext cx="4946650" cy="3709987"/>
          </a:xfrm>
          <a:ln/>
        </p:spPr>
      </p:sp>
      <p:sp>
        <p:nvSpPr>
          <p:cNvPr id="81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5513" y="750888"/>
            <a:ext cx="4946650" cy="3709987"/>
          </a:xfrm>
          <a:ln/>
        </p:spPr>
      </p:sp>
      <p:sp>
        <p:nvSpPr>
          <p:cNvPr id="41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5513" y="750888"/>
            <a:ext cx="4946650" cy="3709987"/>
          </a:xfrm>
          <a:ln/>
        </p:spPr>
      </p:sp>
      <p:sp>
        <p:nvSpPr>
          <p:cNvPr id="43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25513" y="750888"/>
            <a:ext cx="4946650" cy="3709987"/>
          </a:xfrm>
          <a:ln/>
        </p:spPr>
      </p:sp>
      <p:sp>
        <p:nvSpPr>
          <p:cNvPr id="4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25513" y="750888"/>
            <a:ext cx="4946650" cy="3709987"/>
          </a:xfrm>
          <a:ln/>
        </p:spPr>
      </p:sp>
      <p:sp>
        <p:nvSpPr>
          <p:cNvPr id="45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25513" y="750888"/>
            <a:ext cx="4946650" cy="3709987"/>
          </a:xfrm>
          <a:ln/>
        </p:spPr>
      </p:sp>
      <p:sp>
        <p:nvSpPr>
          <p:cNvPr id="4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r-FR" altLang="en-US" smtClean="0"/>
              <a:t>Dr. Chafik Bouhaddioui</a:t>
            </a:r>
          </a:p>
        </p:txBody>
      </p:sp>
      <p:sp>
        <p:nvSpPr>
          <p:cNvPr id="40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r-FR" altLang="en-US" smtClean="0"/>
              <a:t>STAT 220</a:t>
            </a:r>
          </a:p>
        </p:txBody>
      </p:sp>
      <p:sp>
        <p:nvSpPr>
          <p:cNvPr id="40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EBF89F76-0962-4050-9F25-75A1A05B0E72}" type="slidenum">
              <a:rPr lang="fr-FR" altLang="en-US"/>
              <a:pPr eaLnBrk="1" hangingPunct="1">
                <a:spcBef>
                  <a:spcPct val="0"/>
                </a:spcBef>
              </a:pPr>
              <a:t>2</a:t>
            </a:fld>
            <a:endParaRPr lang="fr-FR" altLang="en-US"/>
          </a:p>
        </p:txBody>
      </p:sp>
      <p:sp>
        <p:nvSpPr>
          <p:cNvPr id="40965" name="Rectangle 2"/>
          <p:cNvSpPr>
            <a:spLocks noRot="1" noChangeArrowheads="1" noTextEdit="1"/>
          </p:cNvSpPr>
          <p:nvPr>
            <p:ph type="sldImg"/>
          </p:nvPr>
        </p:nvSpPr>
        <p:spPr>
          <a:xfrm>
            <a:off x="952500" y="758825"/>
            <a:ext cx="5043488" cy="3783013"/>
          </a:xfrm>
          <a:ln/>
        </p:spPr>
      </p:sp>
      <p:sp>
        <p:nvSpPr>
          <p:cNvPr id="40966" name="Rectangle 3"/>
          <p:cNvSpPr>
            <a:spLocks noGrp="1" noChangeArrowheads="1"/>
          </p:cNvSpPr>
          <p:nvPr>
            <p:ph type="body" idx="1"/>
          </p:nvPr>
        </p:nvSpPr>
        <p:spPr>
          <a:xfrm>
            <a:off x="926814" y="4792705"/>
            <a:ext cx="5095109" cy="45410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488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25513" y="750888"/>
            <a:ext cx="4946650" cy="3709987"/>
          </a:xfrm>
          <a:ln/>
        </p:spPr>
      </p:sp>
      <p:sp>
        <p:nvSpPr>
          <p:cNvPr id="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25513" y="750888"/>
            <a:ext cx="4946650" cy="3709987"/>
          </a:xfrm>
          <a:ln/>
        </p:spPr>
      </p:sp>
      <p:sp>
        <p:nvSpPr>
          <p:cNvPr id="48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25513" y="750888"/>
            <a:ext cx="4946650" cy="3709987"/>
          </a:xfrm>
          <a:ln/>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25513" y="750888"/>
            <a:ext cx="4946650" cy="3709987"/>
          </a:xfrm>
          <a:ln/>
        </p:spPr>
      </p:sp>
      <p:sp>
        <p:nvSpPr>
          <p:cNvPr id="5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25513" y="750888"/>
            <a:ext cx="4946650" cy="3709987"/>
          </a:xfrm>
          <a:ln/>
        </p:spPr>
      </p:sp>
      <p:sp>
        <p:nvSpPr>
          <p:cNvPr id="51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25513" y="750888"/>
            <a:ext cx="4946650" cy="3709987"/>
          </a:xfrm>
          <a:ln/>
        </p:spPr>
      </p:sp>
      <p:sp>
        <p:nvSpPr>
          <p:cNvPr id="5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5513" y="750888"/>
            <a:ext cx="4946650" cy="3709987"/>
          </a:xfrm>
          <a:ln/>
        </p:spPr>
      </p:sp>
      <p:sp>
        <p:nvSpPr>
          <p:cNvPr id="53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25513" y="750888"/>
            <a:ext cx="4946650" cy="3709987"/>
          </a:xfrm>
          <a:ln/>
        </p:spPr>
      </p:sp>
      <p:sp>
        <p:nvSpPr>
          <p:cNvPr id="54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25513" y="750888"/>
            <a:ext cx="4946650" cy="3709987"/>
          </a:xfrm>
          <a:ln/>
        </p:spPr>
      </p:sp>
      <p:sp>
        <p:nvSpPr>
          <p:cNvPr id="55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925513" y="750888"/>
            <a:ext cx="4946650" cy="3709987"/>
          </a:xfrm>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25513" y="750888"/>
            <a:ext cx="4946650" cy="37099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r-FR" altLang="en-US" smtClean="0"/>
              <a:t>Dr. Chafik Bouhaddioui</a:t>
            </a:r>
          </a:p>
        </p:txBody>
      </p:sp>
      <p:sp>
        <p:nvSpPr>
          <p:cNvPr id="419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fr-FR" altLang="en-US" smtClean="0"/>
              <a:t>STAT 220</a:t>
            </a:r>
          </a:p>
        </p:txBody>
      </p:sp>
      <p:sp>
        <p:nvSpPr>
          <p:cNvPr id="419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FABF8AB-D12D-4785-9F2E-91AD5A682D71}" type="slidenum">
              <a:rPr lang="fr-FR" altLang="en-US"/>
              <a:pPr eaLnBrk="1" hangingPunct="1">
                <a:spcBef>
                  <a:spcPct val="0"/>
                </a:spcBef>
              </a:pPr>
              <a:t>3</a:t>
            </a:fld>
            <a:endParaRPr lang="fr-FR" altLang="en-US"/>
          </a:p>
        </p:txBody>
      </p:sp>
    </p:spTree>
    <p:extLst>
      <p:ext uri="{BB962C8B-B14F-4D97-AF65-F5344CB8AC3E}">
        <p14:creationId xmlns:p14="http://schemas.microsoft.com/office/powerpoint/2010/main" val="2191578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925513" y="750888"/>
            <a:ext cx="4946650" cy="3709987"/>
          </a:xfrm>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25513" y="750888"/>
            <a:ext cx="4946650" cy="3709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64E0C6-29F9-4BEB-8FBC-D3774D152102}"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85935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25513" y="750888"/>
            <a:ext cx="4946650" cy="3709987"/>
          </a:xfrm>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25513" y="750888"/>
            <a:ext cx="4946650" cy="3709987"/>
          </a:xfrm>
          <a:ln/>
        </p:spPr>
      </p:sp>
      <p:sp>
        <p:nvSpPr>
          <p:cNvPr id="33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25513" y="750888"/>
            <a:ext cx="4946650" cy="3709987"/>
          </a:xfrm>
          <a:ln/>
        </p:spPr>
      </p:sp>
      <p:sp>
        <p:nvSpPr>
          <p:cNvPr id="34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25513" y="750888"/>
            <a:ext cx="4946650" cy="3709987"/>
          </a:xfrm>
          <a:ln/>
        </p:spPr>
      </p:sp>
      <p:sp>
        <p:nvSpPr>
          <p:cNvPr id="35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25513" y="750888"/>
            <a:ext cx="4946650" cy="3709987"/>
          </a:xfrm>
          <a:ln/>
        </p:spPr>
      </p:sp>
      <p:sp>
        <p:nvSpPr>
          <p:cNvPr id="3686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90368449"/>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58756"/>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52388"/>
            <a:ext cx="1943100" cy="5686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678488" cy="56864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13293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344942"/>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221564587"/>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095375"/>
            <a:ext cx="3810000" cy="4643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095375"/>
            <a:ext cx="3810000" cy="46434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72859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8332643"/>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581837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6594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561008749"/>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7419558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66">
                <a:gamma/>
                <a:shade val="46275"/>
                <a:invGamma/>
              </a:srgbClr>
            </a:gs>
            <a:gs pos="50000">
              <a:srgbClr val="006666"/>
            </a:gs>
            <a:gs pos="100000">
              <a:srgbClr val="006666">
                <a:gamma/>
                <a:shade val="46275"/>
                <a:invGamma/>
              </a:srgbClr>
            </a:gs>
          </a:gsLst>
          <a:lin ang="5400000" scaled="1"/>
        </a:gradFill>
        <a:effectLst/>
      </p:bgPr>
    </p:bg>
    <p:spTree>
      <p:nvGrpSpPr>
        <p:cNvPr id="1" name=""/>
        <p:cNvGrpSpPr/>
        <p:nvPr/>
      </p:nvGrpSpPr>
      <p:grpSpPr>
        <a:xfrm>
          <a:off x="0" y="0"/>
          <a:ext cx="0" cy="0"/>
          <a:chOff x="0" y="0"/>
          <a:chExt cx="0" cy="0"/>
        </a:xfrm>
      </p:grpSpPr>
      <p:grpSp>
        <p:nvGrpSpPr>
          <p:cNvPr id="76802" name="Group 2"/>
          <p:cNvGrpSpPr>
            <a:grpSpLocks/>
          </p:cNvGrpSpPr>
          <p:nvPr/>
        </p:nvGrpSpPr>
        <p:grpSpPr bwMode="auto">
          <a:xfrm>
            <a:off x="457200" y="304800"/>
            <a:ext cx="8231188" cy="6183313"/>
            <a:chOff x="372" y="186"/>
            <a:chExt cx="5185" cy="3895"/>
          </a:xfrm>
        </p:grpSpPr>
        <p:grpSp>
          <p:nvGrpSpPr>
            <p:cNvPr id="76803" name="Group 3"/>
            <p:cNvGrpSpPr>
              <a:grpSpLocks/>
            </p:cNvGrpSpPr>
            <p:nvPr/>
          </p:nvGrpSpPr>
          <p:grpSpPr bwMode="auto">
            <a:xfrm>
              <a:off x="372" y="186"/>
              <a:ext cx="5185" cy="919"/>
              <a:chOff x="372" y="186"/>
              <a:chExt cx="5185" cy="919"/>
            </a:xfrm>
          </p:grpSpPr>
          <p:sp>
            <p:nvSpPr>
              <p:cNvPr id="76804" name="Freeform 4"/>
              <p:cNvSpPr>
                <a:spLocks/>
              </p:cNvSpPr>
              <p:nvPr/>
            </p:nvSpPr>
            <p:spPr bwMode="auto">
              <a:xfrm>
                <a:off x="372" y="192"/>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Lst>
                <a:ahLst/>
                <a:cxnLst>
                  <a:cxn ang="0">
                    <a:pos x="T0" y="T1"/>
                  </a:cxn>
                  <a:cxn ang="0">
                    <a:pos x="T2" y="T3"/>
                  </a:cxn>
                  <a:cxn ang="0">
                    <a:pos x="T4" y="T5"/>
                  </a:cxn>
                  <a:cxn ang="0">
                    <a:pos x="T6" y="T7"/>
                  </a:cxn>
                  <a:cxn ang="0">
                    <a:pos x="T8" y="T9"/>
                  </a:cxn>
                </a:cxnLst>
                <a:rect l="0" t="0" r="r" b="b"/>
                <a:pathLst>
                  <a:path w="86" h="913">
                    <a:moveTo>
                      <a:pt x="0" y="0"/>
                    </a:moveTo>
                    <a:lnTo>
                      <a:pt x="85" y="96"/>
                    </a:lnTo>
                    <a:lnTo>
                      <a:pt x="85" y="816"/>
                    </a:lnTo>
                    <a:lnTo>
                      <a:pt x="0" y="912"/>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5" name="Freeform 5"/>
              <p:cNvSpPr>
                <a:spLocks/>
              </p:cNvSpPr>
              <p:nvPr/>
            </p:nvSpPr>
            <p:spPr bwMode="auto">
              <a:xfrm>
                <a:off x="5470" y="186"/>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Lst>
                <a:ahLst/>
                <a:cxnLst>
                  <a:cxn ang="0">
                    <a:pos x="T0" y="T1"/>
                  </a:cxn>
                  <a:cxn ang="0">
                    <a:pos x="T2" y="T3"/>
                  </a:cxn>
                  <a:cxn ang="0">
                    <a:pos x="T4" y="T5"/>
                  </a:cxn>
                  <a:cxn ang="0">
                    <a:pos x="T6" y="T7"/>
                  </a:cxn>
                  <a:cxn ang="0">
                    <a:pos x="T8" y="T9"/>
                  </a:cxn>
                </a:cxnLst>
                <a:rect l="0" t="0" r="r" b="b"/>
                <a:pathLst>
                  <a:path w="87" h="910">
                    <a:moveTo>
                      <a:pt x="86" y="0"/>
                    </a:moveTo>
                    <a:lnTo>
                      <a:pt x="0" y="93"/>
                    </a:lnTo>
                    <a:lnTo>
                      <a:pt x="0" y="813"/>
                    </a:lnTo>
                    <a:lnTo>
                      <a:pt x="86" y="909"/>
                    </a:lnTo>
                    <a:lnTo>
                      <a:pt x="86"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6" name="Freeform 6"/>
              <p:cNvSpPr>
                <a:spLocks/>
              </p:cNvSpPr>
              <p:nvPr/>
            </p:nvSpPr>
            <p:spPr bwMode="auto">
              <a:xfrm>
                <a:off x="372" y="189"/>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Lst>
                <a:ahLst/>
                <a:cxnLst>
                  <a:cxn ang="0">
                    <a:pos x="T0" y="T1"/>
                  </a:cxn>
                  <a:cxn ang="0">
                    <a:pos x="T2" y="T3"/>
                  </a:cxn>
                  <a:cxn ang="0">
                    <a:pos x="T4" y="T5"/>
                  </a:cxn>
                  <a:cxn ang="0">
                    <a:pos x="T6" y="T7"/>
                  </a:cxn>
                  <a:cxn ang="0">
                    <a:pos x="T8" y="T9"/>
                  </a:cxn>
                </a:cxnLst>
                <a:rect l="0" t="0" r="r" b="b"/>
                <a:pathLst>
                  <a:path w="5185" h="103">
                    <a:moveTo>
                      <a:pt x="0" y="0"/>
                    </a:moveTo>
                    <a:lnTo>
                      <a:pt x="5184" y="3"/>
                    </a:lnTo>
                    <a:lnTo>
                      <a:pt x="5093" y="102"/>
                    </a:lnTo>
                    <a:lnTo>
                      <a:pt x="88" y="102"/>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807" name="Group 7"/>
            <p:cNvGrpSpPr>
              <a:grpSpLocks/>
            </p:cNvGrpSpPr>
            <p:nvPr/>
          </p:nvGrpSpPr>
          <p:grpSpPr bwMode="auto">
            <a:xfrm>
              <a:off x="372" y="291"/>
              <a:ext cx="5185" cy="3790"/>
              <a:chOff x="372" y="291"/>
              <a:chExt cx="5185" cy="3790"/>
            </a:xfrm>
          </p:grpSpPr>
          <p:sp>
            <p:nvSpPr>
              <p:cNvPr id="76808" name="Freeform 8"/>
              <p:cNvSpPr>
                <a:spLocks/>
              </p:cNvSpPr>
              <p:nvPr/>
            </p:nvSpPr>
            <p:spPr bwMode="auto">
              <a:xfrm>
                <a:off x="372" y="807"/>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Lst>
                <a:ahLst/>
                <a:cxnLst>
                  <a:cxn ang="0">
                    <a:pos x="T0" y="T1"/>
                  </a:cxn>
                  <a:cxn ang="0">
                    <a:pos x="T2" y="T3"/>
                  </a:cxn>
                  <a:cxn ang="0">
                    <a:pos x="T4" y="T5"/>
                  </a:cxn>
                  <a:cxn ang="0">
                    <a:pos x="T6" y="T7"/>
                  </a:cxn>
                  <a:cxn ang="0">
                    <a:pos x="T8" y="T9"/>
                  </a:cxn>
                </a:cxnLst>
                <a:rect l="0" t="0" r="r" b="b"/>
                <a:pathLst>
                  <a:path w="79" h="3274">
                    <a:moveTo>
                      <a:pt x="0" y="0"/>
                    </a:moveTo>
                    <a:lnTo>
                      <a:pt x="78" y="107"/>
                    </a:lnTo>
                    <a:lnTo>
                      <a:pt x="78" y="3166"/>
                    </a:lnTo>
                    <a:lnTo>
                      <a:pt x="0" y="3273"/>
                    </a:lnTo>
                    <a:lnTo>
                      <a:pt x="0"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9" name="Freeform 9"/>
              <p:cNvSpPr>
                <a:spLocks/>
              </p:cNvSpPr>
              <p:nvPr/>
            </p:nvSpPr>
            <p:spPr bwMode="auto">
              <a:xfrm>
                <a:off x="5470" y="747"/>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Lst>
                <a:ahLst/>
                <a:cxnLst>
                  <a:cxn ang="0">
                    <a:pos x="T0" y="T1"/>
                  </a:cxn>
                  <a:cxn ang="0">
                    <a:pos x="T2" y="T3"/>
                  </a:cxn>
                  <a:cxn ang="0">
                    <a:pos x="T4" y="T5"/>
                  </a:cxn>
                  <a:cxn ang="0">
                    <a:pos x="T6" y="T7"/>
                  </a:cxn>
                  <a:cxn ang="0">
                    <a:pos x="T8" y="T9"/>
                  </a:cxn>
                </a:cxnLst>
                <a:rect l="0" t="0" r="r" b="b"/>
                <a:pathLst>
                  <a:path w="84" h="3325">
                    <a:moveTo>
                      <a:pt x="83" y="0"/>
                    </a:moveTo>
                    <a:lnTo>
                      <a:pt x="3" y="109"/>
                    </a:lnTo>
                    <a:lnTo>
                      <a:pt x="0" y="3233"/>
                    </a:lnTo>
                    <a:lnTo>
                      <a:pt x="83" y="3324"/>
                    </a:lnTo>
                    <a:lnTo>
                      <a:pt x="83"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0" name="Freeform 10"/>
              <p:cNvSpPr>
                <a:spLocks/>
              </p:cNvSpPr>
              <p:nvPr/>
            </p:nvSpPr>
            <p:spPr bwMode="auto">
              <a:xfrm>
                <a:off x="372" y="3984"/>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Lst>
                <a:ahLst/>
                <a:cxnLst>
                  <a:cxn ang="0">
                    <a:pos x="T0" y="T1"/>
                  </a:cxn>
                  <a:cxn ang="0">
                    <a:pos x="T2" y="T3"/>
                  </a:cxn>
                  <a:cxn ang="0">
                    <a:pos x="T4" y="T5"/>
                  </a:cxn>
                  <a:cxn ang="0">
                    <a:pos x="T6" y="T7"/>
                  </a:cxn>
                  <a:cxn ang="0">
                    <a:pos x="T8" y="T9"/>
                  </a:cxn>
                </a:cxnLst>
                <a:rect l="0" t="0" r="r" b="b"/>
                <a:pathLst>
                  <a:path w="5185" h="88">
                    <a:moveTo>
                      <a:pt x="0" y="87"/>
                    </a:moveTo>
                    <a:lnTo>
                      <a:pt x="5184" y="87"/>
                    </a:lnTo>
                    <a:lnTo>
                      <a:pt x="5095" y="0"/>
                    </a:lnTo>
                    <a:lnTo>
                      <a:pt x="89" y="0"/>
                    </a:lnTo>
                    <a:lnTo>
                      <a:pt x="0" y="87"/>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1" name="Rectangle 11"/>
              <p:cNvSpPr>
                <a:spLocks noChangeArrowheads="1"/>
              </p:cNvSpPr>
              <p:nvPr/>
            </p:nvSpPr>
            <p:spPr bwMode="auto">
              <a:xfrm>
                <a:off x="457" y="291"/>
                <a:ext cx="5013" cy="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6812" name="Rectangle 12"/>
          <p:cNvSpPr>
            <a:spLocks noGrp="1" noChangeArrowheads="1"/>
          </p:cNvSpPr>
          <p:nvPr>
            <p:ph type="title"/>
          </p:nvPr>
        </p:nvSpPr>
        <p:spPr bwMode="auto">
          <a:xfrm>
            <a:off x="685800" y="52388"/>
            <a:ext cx="777240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76813" name="Rectangle 13"/>
          <p:cNvSpPr>
            <a:spLocks noGrp="1" noChangeArrowheads="1"/>
          </p:cNvSpPr>
          <p:nvPr>
            <p:ph type="body" idx="1"/>
          </p:nvPr>
        </p:nvSpPr>
        <p:spPr bwMode="auto">
          <a:xfrm>
            <a:off x="687388" y="1095375"/>
            <a:ext cx="7772400"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6814" name="Rectangle 14"/>
          <p:cNvSpPr>
            <a:spLocks noChangeArrowheads="1"/>
          </p:cNvSpPr>
          <p:nvPr/>
        </p:nvSpPr>
        <p:spPr bwMode="auto">
          <a:xfrm>
            <a:off x="8305800" y="6445250"/>
            <a:ext cx="585788" cy="3635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l"/>
            <a:r>
              <a:rPr lang="en-US" altLang="en-US" sz="1800">
                <a:effectLst/>
              </a:rPr>
              <a:t>  </a:t>
            </a:r>
            <a:fld id="{C1894F7A-E165-4E76-A504-1EF07A6D6D2F}" type="slidenum">
              <a:rPr lang="en-US" altLang="en-US" sz="1800">
                <a:effectLst/>
              </a:rPr>
              <a:pPr algn="l"/>
              <a:t>‹#›</a:t>
            </a:fld>
            <a:endParaRPr lang="en-US" altLang="en-US" sz="1800">
              <a:effectLst/>
            </a:endParaRPr>
          </a:p>
        </p:txBody>
      </p:sp>
      <p:sp>
        <p:nvSpPr>
          <p:cNvPr id="76815" name="Rectangle 15"/>
          <p:cNvSpPr>
            <a:spLocks noChangeArrowheads="1"/>
          </p:cNvSpPr>
          <p:nvPr/>
        </p:nvSpPr>
        <p:spPr bwMode="auto">
          <a:xfrm>
            <a:off x="7851775" y="6170613"/>
            <a:ext cx="831850" cy="63817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gn="l"/>
            <a:r>
              <a:rPr lang="en-US" altLang="en-US" sz="1800">
                <a:effectLst/>
              </a:rPr>
              <a:t>            Slide</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zoom/>
  </p:transition>
  <p:txStyles>
    <p:titleStyle>
      <a:lvl1pPr algn="ctr" rtl="0" eaLnBrk="0" fontAlgn="base" hangingPunct="0">
        <a:spcBef>
          <a:spcPct val="0"/>
        </a:spcBef>
        <a:spcAft>
          <a:spcPct val="0"/>
        </a:spcAft>
        <a:defRPr sz="2800" kern="1200">
          <a:solidFill>
            <a:srgbClr val="66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anose="02040602050305030304" pitchFamily="18" charset="0"/>
        </a:defRPr>
      </a:lvl9pPr>
    </p:titleStyle>
    <p:body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rgbClr val="66FFFF"/>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21.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0.emf"/><Relationship Id="rId4" Type="http://schemas.openxmlformats.org/officeDocument/2006/relationships/oleObject" Target="../embeddings/oleObject16.bin"/><Relationship Id="rId9"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2.bin"/><Relationship Id="rId5" Type="http://schemas.openxmlformats.org/officeDocument/2006/relationships/image" Target="../media/image30.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32.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6.bin"/><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8.bin"/><Relationship Id="rId5" Type="http://schemas.openxmlformats.org/officeDocument/2006/relationships/image" Target="../media/image38.w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26.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29.bin"/><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2.bin"/><Relationship Id="rId5" Type="http://schemas.openxmlformats.org/officeDocument/2006/relationships/image" Target="../media/image43.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5.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SchoolMisc\SBE8cov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457200"/>
            <a:ext cx="3952875" cy="5257800"/>
          </a:xfrm>
          <a:prstGeom prst="rect">
            <a:avLst/>
          </a:prstGeom>
          <a:noFill/>
          <a:extLst>
            <a:ext uri="{909E8E84-426E-40DD-AFC4-6F175D3DCCD1}">
              <a14:hiddenFill xmlns:a14="http://schemas.microsoft.com/office/drawing/2010/main">
                <a:solidFill>
                  <a:srgbClr val="FFFFFF"/>
                </a:solidFill>
              </a14:hiddenFill>
            </a:ext>
          </a:extLst>
        </p:spPr>
      </p:pic>
      <p:sp>
        <p:nvSpPr>
          <p:cNvPr id="75779" name="Text Box 3"/>
          <p:cNvSpPr txBox="1">
            <a:spLocks noChangeArrowheads="1"/>
          </p:cNvSpPr>
          <p:nvPr/>
        </p:nvSpPr>
        <p:spPr bwMode="auto">
          <a:xfrm>
            <a:off x="4882428" y="2508250"/>
            <a:ext cx="38924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rgbClr val="66FFFF"/>
                </a:solidFill>
                <a:effectLst>
                  <a:outerShdw blurRad="38100" dist="38100" dir="2700000" algn="tl">
                    <a:srgbClr val="000000"/>
                  </a:outerShdw>
                </a:effectLst>
                <a:latin typeface="Times New Roman" panose="02020603050405020304" pitchFamily="18" charset="0"/>
              </a:rPr>
              <a:t>Chapter 8</a:t>
            </a:r>
            <a:br>
              <a:rPr lang="en-US" altLang="en-US" sz="2800" dirty="0">
                <a:solidFill>
                  <a:srgbClr val="66FFFF"/>
                </a:solidFill>
                <a:effectLst>
                  <a:outerShdw blurRad="38100" dist="38100" dir="2700000" algn="tl">
                    <a:srgbClr val="000000"/>
                  </a:outerShdw>
                </a:effectLst>
                <a:latin typeface="Times New Roman" panose="02020603050405020304" pitchFamily="18" charset="0"/>
              </a:rPr>
            </a:br>
            <a:r>
              <a:rPr lang="en-US" altLang="en-US" sz="2800" dirty="0">
                <a:solidFill>
                  <a:srgbClr val="66FFFF"/>
                </a:solidFill>
                <a:effectLst>
                  <a:outerShdw blurRad="38100" dist="38100" dir="2700000" algn="tl">
                    <a:srgbClr val="000000"/>
                  </a:outerShdw>
                </a:effectLst>
                <a:latin typeface="Times New Roman" panose="02020603050405020304" pitchFamily="18" charset="0"/>
              </a:rPr>
              <a:t>Interval </a:t>
            </a:r>
            <a:r>
              <a:rPr lang="en-US" altLang="en-US" sz="2800" dirty="0" smtClean="0">
                <a:solidFill>
                  <a:srgbClr val="66FFFF"/>
                </a:solidFill>
                <a:effectLst>
                  <a:outerShdw blurRad="38100" dist="38100" dir="2700000" algn="tl">
                    <a:srgbClr val="000000"/>
                  </a:outerShdw>
                </a:effectLst>
                <a:latin typeface="Times New Roman" panose="02020603050405020304" pitchFamily="18" charset="0"/>
              </a:rPr>
              <a:t>Estimation</a:t>
            </a:r>
          </a:p>
          <a:p>
            <a:r>
              <a:rPr lang="en-US" altLang="en-US" sz="2800" dirty="0" smtClean="0">
                <a:solidFill>
                  <a:srgbClr val="66FFFF"/>
                </a:solidFill>
                <a:effectLst>
                  <a:outerShdw blurRad="38100" dist="38100" dir="2700000" algn="tl">
                    <a:srgbClr val="000000"/>
                  </a:outerShdw>
                </a:effectLst>
                <a:latin typeface="Times New Roman" panose="02020603050405020304" pitchFamily="18" charset="0"/>
              </a:rPr>
              <a:t>Of Population Parameters</a:t>
            </a:r>
            <a:endParaRPr lang="en-US" altLang="en-US" sz="2800" dirty="0">
              <a:solidFill>
                <a:srgbClr val="66FFFF"/>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75615"/>
            <a:ext cx="7772400" cy="814388"/>
          </a:xfrm>
          <a:noFill/>
          <a:ln/>
        </p:spPr>
        <p:txBody>
          <a:bodyPr/>
          <a:lstStyle/>
          <a:p>
            <a:r>
              <a:rPr lang="en-US" altLang="en-US" dirty="0"/>
              <a:t>Interval Estimation of a Population Mean:</a:t>
            </a:r>
            <a:br>
              <a:rPr lang="en-US" altLang="en-US" dirty="0"/>
            </a:br>
            <a:r>
              <a:rPr lang="en-US" altLang="en-US" dirty="0"/>
              <a:t>Large-Sample Case</a:t>
            </a:r>
          </a:p>
        </p:txBody>
      </p:sp>
      <p:sp>
        <p:nvSpPr>
          <p:cNvPr id="6147" name="Rectangle 3"/>
          <p:cNvSpPr>
            <a:spLocks noGrp="1" noChangeArrowheads="1"/>
          </p:cNvSpPr>
          <p:nvPr>
            <p:ph type="body" idx="1"/>
          </p:nvPr>
        </p:nvSpPr>
        <p:spPr>
          <a:xfrm>
            <a:off x="685800" y="1554480"/>
            <a:ext cx="7772400" cy="3746183"/>
          </a:xfrm>
          <a:noFill/>
          <a:ln/>
        </p:spPr>
        <p:txBody>
          <a:bodyPr/>
          <a:lstStyle/>
          <a:p>
            <a:r>
              <a:rPr lang="en-US" altLang="en-US" dirty="0"/>
              <a:t>Sampling Error</a:t>
            </a:r>
          </a:p>
          <a:p>
            <a:r>
              <a:rPr lang="en-US" altLang="en-US" dirty="0"/>
              <a:t>Probability Statements about the Sampling Error</a:t>
            </a:r>
          </a:p>
          <a:p>
            <a:r>
              <a:rPr lang="en-US" altLang="en-US" dirty="0"/>
              <a:t>Constructing an Interval Estimate:</a:t>
            </a:r>
          </a:p>
          <a:p>
            <a:pPr>
              <a:buFont typeface="Monotype Sorts" pitchFamily="2" charset="2"/>
              <a:buNone/>
            </a:pPr>
            <a:r>
              <a:rPr lang="en-US" altLang="en-US" dirty="0"/>
              <a:t>	  Large-Sample Case with </a:t>
            </a:r>
            <a:r>
              <a:rPr lang="en-US" altLang="en-US" i="1" dirty="0">
                <a:latin typeface="Symbol" panose="05050102010706020507" pitchFamily="18" charset="2"/>
              </a:rPr>
              <a:t></a:t>
            </a:r>
            <a:r>
              <a:rPr lang="en-US" altLang="en-US" dirty="0">
                <a:latin typeface="Symbol" panose="05050102010706020507" pitchFamily="18" charset="2"/>
              </a:rPr>
              <a:t> </a:t>
            </a:r>
            <a:r>
              <a:rPr lang="en-US" altLang="en-US" dirty="0"/>
              <a:t>Known</a:t>
            </a:r>
          </a:p>
          <a:p>
            <a:r>
              <a:rPr lang="en-US" altLang="en-US" dirty="0"/>
              <a:t>Calculating an Interval Estimate:</a:t>
            </a:r>
          </a:p>
          <a:p>
            <a:pPr>
              <a:buFont typeface="Monotype Sorts" pitchFamily="2" charset="2"/>
              <a:buNone/>
            </a:pPr>
            <a:r>
              <a:rPr lang="en-US" altLang="en-US" dirty="0"/>
              <a:t>	  Large-Sample Case with </a:t>
            </a:r>
            <a:r>
              <a:rPr lang="en-US" altLang="en-US" i="1" dirty="0">
                <a:latin typeface="Symbol" panose="05050102010706020507" pitchFamily="18" charset="2"/>
              </a:rPr>
              <a:t></a:t>
            </a:r>
            <a:r>
              <a:rPr lang="en-US" altLang="en-US" dirty="0">
                <a:latin typeface="Symbol" panose="05050102010706020507" pitchFamily="18" charset="2"/>
              </a:rPr>
              <a:t> </a:t>
            </a:r>
            <a:r>
              <a:rPr lang="en-US" altLang="en-US" dirty="0"/>
              <a:t>Unknown</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95325" y="481013"/>
            <a:ext cx="7772400" cy="647700"/>
          </a:xfrm>
          <a:noFill/>
          <a:ln/>
        </p:spPr>
        <p:txBody>
          <a:bodyPr/>
          <a:lstStyle/>
          <a:p>
            <a:r>
              <a:rPr lang="en-US" altLang="en-US" dirty="0"/>
              <a:t>Sampling Error</a:t>
            </a:r>
          </a:p>
        </p:txBody>
      </p:sp>
      <p:sp>
        <p:nvSpPr>
          <p:cNvPr id="7171" name="Rectangle 3"/>
          <p:cNvSpPr>
            <a:spLocks noGrp="1" noChangeArrowheads="1"/>
          </p:cNvSpPr>
          <p:nvPr>
            <p:ph type="body" idx="1"/>
          </p:nvPr>
        </p:nvSpPr>
        <p:spPr>
          <a:xfrm>
            <a:off x="695325" y="1371600"/>
            <a:ext cx="7772400" cy="4521200"/>
          </a:xfrm>
          <a:noFill/>
          <a:ln/>
        </p:spPr>
        <p:txBody>
          <a:bodyPr/>
          <a:lstStyle/>
          <a:p>
            <a:r>
              <a:rPr lang="en-US" altLang="en-US" dirty="0"/>
              <a:t>The absolute value of the difference between an unbiased point estimate and the population parameter </a:t>
            </a:r>
            <a:r>
              <a:rPr lang="en-US" altLang="en-US" dirty="0" smtClean="0"/>
              <a:t>is </a:t>
            </a:r>
            <a:r>
              <a:rPr lang="en-US" altLang="en-US" dirty="0"/>
              <a:t>called the </a:t>
            </a:r>
            <a:r>
              <a:rPr lang="en-US" altLang="en-US" u="sng" dirty="0"/>
              <a:t>sampling error</a:t>
            </a:r>
            <a:r>
              <a:rPr lang="en-US" altLang="en-US" dirty="0"/>
              <a:t>.</a:t>
            </a:r>
          </a:p>
          <a:p>
            <a:r>
              <a:rPr lang="en-US" altLang="en-US" dirty="0"/>
              <a:t>For the case of a sample mean estimating a population mean, the sampling error is</a:t>
            </a:r>
          </a:p>
          <a:p>
            <a:pPr>
              <a:buFont typeface="Monotype Sorts" pitchFamily="2" charset="2"/>
              <a:buNone/>
            </a:pPr>
            <a:r>
              <a:rPr lang="en-US" altLang="en-US" dirty="0"/>
              <a:t>			Sampling Error =</a:t>
            </a:r>
          </a:p>
        </p:txBody>
      </p:sp>
      <p:graphicFrame>
        <p:nvGraphicFramePr>
          <p:cNvPr id="7172" name="Object 4">
            <a:hlinkClick r:id="" action="ppaction://ole?verb=0"/>
          </p:cNvPr>
          <p:cNvGraphicFramePr>
            <a:graphicFrameLocks/>
          </p:cNvGraphicFramePr>
          <p:nvPr>
            <p:extLst>
              <p:ext uri="{D42A27DB-BD31-4B8C-83A1-F6EECF244321}">
                <p14:modId xmlns:p14="http://schemas.microsoft.com/office/powerpoint/2010/main" val="1624454769"/>
              </p:ext>
            </p:extLst>
          </p:nvPr>
        </p:nvGraphicFramePr>
        <p:xfrm>
          <a:off x="5220018" y="3463131"/>
          <a:ext cx="835025" cy="338137"/>
        </p:xfrm>
        <a:graphic>
          <a:graphicData uri="http://schemas.openxmlformats.org/presentationml/2006/ole">
            <mc:AlternateContent xmlns:mc="http://schemas.openxmlformats.org/markup-compatibility/2006">
              <mc:Choice xmlns:v="urn:schemas-microsoft-com:vml" Requires="v">
                <p:oleObj spid="_x0000_s7218" name="MathType Equation" r:id="rId4" imgW="760320" imgH="315720" progId="Equation">
                  <p:embed/>
                </p:oleObj>
              </mc:Choice>
              <mc:Fallback>
                <p:oleObj name="MathType Equation" r:id="rId4" imgW="760320" imgH="31572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18" y="3463131"/>
                        <a:ext cx="835025" cy="33813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3988"/>
            <a:ext cx="7772400" cy="814387"/>
          </a:xfrm>
          <a:noFill/>
          <a:ln/>
        </p:spPr>
        <p:txBody>
          <a:bodyPr/>
          <a:lstStyle/>
          <a:p>
            <a:r>
              <a:rPr lang="en-US" altLang="en-US"/>
              <a:t>Probability Statements</a:t>
            </a:r>
            <a:br>
              <a:rPr lang="en-US" altLang="en-US"/>
            </a:br>
            <a:r>
              <a:rPr lang="en-US" altLang="en-US"/>
              <a:t>About the Sampling Error</a:t>
            </a:r>
          </a:p>
        </p:txBody>
      </p:sp>
      <p:sp>
        <p:nvSpPr>
          <p:cNvPr id="8195" name="Rectangle 3"/>
          <p:cNvSpPr>
            <a:spLocks noGrp="1" noChangeArrowheads="1"/>
          </p:cNvSpPr>
          <p:nvPr>
            <p:ph type="body" idx="1"/>
          </p:nvPr>
        </p:nvSpPr>
        <p:spPr>
          <a:xfrm>
            <a:off x="690563" y="1104900"/>
            <a:ext cx="7772400" cy="4381500"/>
          </a:xfrm>
          <a:noFill/>
          <a:ln/>
        </p:spPr>
        <p:txBody>
          <a:bodyPr/>
          <a:lstStyle/>
          <a:p>
            <a:r>
              <a:rPr lang="en-US" altLang="en-US" dirty="0"/>
              <a:t>Knowledge of the sampling distribution of     enables us to make probability statements about the sampling error even though the population mean </a:t>
            </a:r>
            <a:r>
              <a:rPr lang="en-US" altLang="en-US" i="1" dirty="0">
                <a:latin typeface="Symbol" panose="05050102010706020507" pitchFamily="18" charset="2"/>
              </a:rPr>
              <a:t></a:t>
            </a:r>
            <a:r>
              <a:rPr lang="en-US" altLang="en-US" dirty="0"/>
              <a:t>  is not known. </a:t>
            </a:r>
          </a:p>
          <a:p>
            <a:r>
              <a:rPr lang="en-US" altLang="en-US" dirty="0"/>
              <a:t>A probability statement about the sampling error is a </a:t>
            </a:r>
            <a:r>
              <a:rPr lang="en-US" altLang="en-US" u="sng" dirty="0"/>
              <a:t>precision statement</a:t>
            </a:r>
            <a:r>
              <a:rPr lang="en-US" altLang="en-US" dirty="0"/>
              <a:t>.		</a:t>
            </a:r>
          </a:p>
        </p:txBody>
      </p:sp>
      <p:graphicFrame>
        <p:nvGraphicFramePr>
          <p:cNvPr id="8196" name="Object 4">
            <a:hlinkClick r:id="" action="ppaction://ole?verb=0"/>
          </p:cNvPr>
          <p:cNvGraphicFramePr>
            <a:graphicFrameLocks/>
          </p:cNvGraphicFramePr>
          <p:nvPr/>
        </p:nvGraphicFramePr>
        <p:xfrm>
          <a:off x="6986588" y="1273175"/>
          <a:ext cx="211137" cy="188913"/>
        </p:xfrm>
        <a:graphic>
          <a:graphicData uri="http://schemas.openxmlformats.org/presentationml/2006/ole">
            <mc:AlternateContent xmlns:mc="http://schemas.openxmlformats.org/markup-compatibility/2006">
              <mc:Choice xmlns:v="urn:schemas-microsoft-com:vml" Requires="v">
                <p:oleObj spid="_x0000_s8241" name="Equation" r:id="rId4" imgW="201600" imgH="188640" progId="Equation.2">
                  <p:embed/>
                </p:oleObj>
              </mc:Choice>
              <mc:Fallback>
                <p:oleObj name="Equation" r:id="rId4" imgW="201600" imgH="188640"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6588" y="1273175"/>
                        <a:ext cx="211137" cy="188913"/>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1106488"/>
            <a:ext cx="7772400" cy="5176837"/>
          </a:xfrm>
          <a:noFill/>
          <a:ln/>
        </p:spPr>
        <p:txBody>
          <a:bodyPr/>
          <a:lstStyle/>
          <a:p>
            <a:r>
              <a:rPr lang="en-US" altLang="en-US">
                <a:solidFill>
                  <a:srgbClr val="66FFFF"/>
                </a:solidFill>
              </a:rPr>
              <a:t>Precision Statement</a:t>
            </a:r>
            <a:r>
              <a:rPr lang="en-US" altLang="en-US" sz="2000">
                <a:solidFill>
                  <a:srgbClr val="FAFD00"/>
                </a:solidFill>
              </a:rPr>
              <a:t>  </a:t>
            </a:r>
            <a:endParaRPr lang="en-US" altLang="en-US" sz="2000"/>
          </a:p>
          <a:p>
            <a:pPr>
              <a:buFont typeface="Monotype Sorts" pitchFamily="2" charset="2"/>
              <a:buNone/>
            </a:pPr>
            <a:r>
              <a:rPr lang="en-US" altLang="en-US" sz="2000"/>
              <a:t>		</a:t>
            </a:r>
            <a:r>
              <a:rPr lang="en-US" altLang="en-US"/>
              <a:t>There is a 1 - </a:t>
            </a:r>
            <a:r>
              <a:rPr lang="en-US" altLang="en-US" i="1">
                <a:latin typeface="Symbol" panose="05050102010706020507" pitchFamily="18" charset="2"/>
              </a:rPr>
              <a:t></a:t>
            </a:r>
            <a:r>
              <a:rPr lang="en-US" altLang="en-US"/>
              <a:t>  probability that the value of a 		sample mean will provide a sampling error of 	       		or less.</a:t>
            </a:r>
          </a:p>
        </p:txBody>
      </p:sp>
      <p:sp>
        <p:nvSpPr>
          <p:cNvPr id="9242" name="Rectangle 26"/>
          <p:cNvSpPr>
            <a:spLocks noGrp="1" noChangeArrowheads="1"/>
          </p:cNvSpPr>
          <p:nvPr>
            <p:ph type="title"/>
          </p:nvPr>
        </p:nvSpPr>
        <p:spPr>
          <a:xfrm>
            <a:off x="685800" y="153988"/>
            <a:ext cx="7772400" cy="814387"/>
          </a:xfrm>
          <a:noFill/>
          <a:ln/>
        </p:spPr>
        <p:txBody>
          <a:bodyPr/>
          <a:lstStyle/>
          <a:p>
            <a:r>
              <a:rPr lang="en-US" altLang="en-US"/>
              <a:t>Probability Statements</a:t>
            </a:r>
            <a:br>
              <a:rPr lang="en-US" altLang="en-US"/>
            </a:br>
            <a:r>
              <a:rPr lang="en-US" altLang="en-US"/>
              <a:t>About the Sampling Error</a:t>
            </a:r>
          </a:p>
        </p:txBody>
      </p:sp>
      <p:sp>
        <p:nvSpPr>
          <p:cNvPr id="9218" name="Freeform 2"/>
          <p:cNvSpPr>
            <a:spLocks/>
          </p:cNvSpPr>
          <p:nvPr/>
        </p:nvSpPr>
        <p:spPr bwMode="auto">
          <a:xfrm>
            <a:off x="2343150" y="2282825"/>
            <a:ext cx="4518025" cy="3065463"/>
          </a:xfrm>
          <a:custGeom>
            <a:avLst/>
            <a:gdLst>
              <a:gd name="T0" fmla="*/ 1352 w 2846"/>
              <a:gd name="T1" fmla="*/ 18 h 1931"/>
              <a:gd name="T2" fmla="*/ 1266 w 2846"/>
              <a:gd name="T3" fmla="*/ 108 h 1931"/>
              <a:gd name="T4" fmla="*/ 1202 w 2846"/>
              <a:gd name="T5" fmla="*/ 206 h 1931"/>
              <a:gd name="T6" fmla="*/ 1140 w 2846"/>
              <a:gd name="T7" fmla="*/ 328 h 1931"/>
              <a:gd name="T8" fmla="*/ 1094 w 2846"/>
              <a:gd name="T9" fmla="*/ 434 h 1931"/>
              <a:gd name="T10" fmla="*/ 1056 w 2846"/>
              <a:gd name="T11" fmla="*/ 538 h 1931"/>
              <a:gd name="T12" fmla="*/ 1014 w 2846"/>
              <a:gd name="T13" fmla="*/ 654 h 1931"/>
              <a:gd name="T14" fmla="*/ 982 w 2846"/>
              <a:gd name="T15" fmla="*/ 758 h 1931"/>
              <a:gd name="T16" fmla="*/ 954 w 2846"/>
              <a:gd name="T17" fmla="*/ 864 h 1931"/>
              <a:gd name="T18" fmla="*/ 924 w 2846"/>
              <a:gd name="T19" fmla="*/ 978 h 1931"/>
              <a:gd name="T20" fmla="*/ 890 w 2846"/>
              <a:gd name="T21" fmla="*/ 1078 h 1931"/>
              <a:gd name="T22" fmla="*/ 852 w 2846"/>
              <a:gd name="T23" fmla="*/ 1198 h 1931"/>
              <a:gd name="T24" fmla="*/ 814 w 2846"/>
              <a:gd name="T25" fmla="*/ 1292 h 1931"/>
              <a:gd name="T26" fmla="*/ 756 w 2846"/>
              <a:gd name="T27" fmla="*/ 1410 h 1931"/>
              <a:gd name="T28" fmla="*/ 684 w 2846"/>
              <a:gd name="T29" fmla="*/ 1524 h 1931"/>
              <a:gd name="T30" fmla="*/ 606 w 2846"/>
              <a:gd name="T31" fmla="*/ 1620 h 1931"/>
              <a:gd name="T32" fmla="*/ 510 w 2846"/>
              <a:gd name="T33" fmla="*/ 1692 h 1931"/>
              <a:gd name="T34" fmla="*/ 402 w 2846"/>
              <a:gd name="T35" fmla="*/ 1752 h 1931"/>
              <a:gd name="T36" fmla="*/ 303 w 2846"/>
              <a:gd name="T37" fmla="*/ 1793 h 1931"/>
              <a:gd name="T38" fmla="*/ 198 w 2846"/>
              <a:gd name="T39" fmla="*/ 1832 h 1931"/>
              <a:gd name="T40" fmla="*/ 81 w 2846"/>
              <a:gd name="T41" fmla="*/ 1871 h 1931"/>
              <a:gd name="T42" fmla="*/ 6 w 2846"/>
              <a:gd name="T43" fmla="*/ 1889 h 1931"/>
              <a:gd name="T44" fmla="*/ 2846 w 2846"/>
              <a:gd name="T45" fmla="*/ 1928 h 1931"/>
              <a:gd name="T46" fmla="*/ 2802 w 2846"/>
              <a:gd name="T47" fmla="*/ 1874 h 1931"/>
              <a:gd name="T48" fmla="*/ 2700 w 2846"/>
              <a:gd name="T49" fmla="*/ 1850 h 1931"/>
              <a:gd name="T50" fmla="*/ 2580 w 2846"/>
              <a:gd name="T51" fmla="*/ 1808 h 1931"/>
              <a:gd name="T52" fmla="*/ 2466 w 2846"/>
              <a:gd name="T53" fmla="*/ 1760 h 1931"/>
              <a:gd name="T54" fmla="*/ 2346 w 2846"/>
              <a:gd name="T55" fmla="*/ 1694 h 1931"/>
              <a:gd name="T56" fmla="*/ 2298 w 2846"/>
              <a:gd name="T57" fmla="*/ 1664 h 1931"/>
              <a:gd name="T58" fmla="*/ 2212 w 2846"/>
              <a:gd name="T59" fmla="*/ 1594 h 1931"/>
              <a:gd name="T60" fmla="*/ 2136 w 2846"/>
              <a:gd name="T61" fmla="*/ 1508 h 1931"/>
              <a:gd name="T62" fmla="*/ 2074 w 2846"/>
              <a:gd name="T63" fmla="*/ 1402 h 1931"/>
              <a:gd name="T64" fmla="*/ 2026 w 2846"/>
              <a:gd name="T65" fmla="*/ 1302 h 1931"/>
              <a:gd name="T66" fmla="*/ 1986 w 2846"/>
              <a:gd name="T67" fmla="*/ 1205 h 1931"/>
              <a:gd name="T68" fmla="*/ 1947 w 2846"/>
              <a:gd name="T69" fmla="*/ 1115 h 1931"/>
              <a:gd name="T70" fmla="*/ 1917 w 2846"/>
              <a:gd name="T71" fmla="*/ 1019 h 1931"/>
              <a:gd name="T72" fmla="*/ 1882 w 2846"/>
              <a:gd name="T73" fmla="*/ 896 h 1931"/>
              <a:gd name="T74" fmla="*/ 1850 w 2846"/>
              <a:gd name="T75" fmla="*/ 780 h 1931"/>
              <a:gd name="T76" fmla="*/ 1812 w 2846"/>
              <a:gd name="T77" fmla="*/ 658 h 1931"/>
              <a:gd name="T78" fmla="*/ 1764 w 2846"/>
              <a:gd name="T79" fmla="*/ 530 h 1931"/>
              <a:gd name="T80" fmla="*/ 1718 w 2846"/>
              <a:gd name="T81" fmla="*/ 408 h 1931"/>
              <a:gd name="T82" fmla="*/ 1686 w 2846"/>
              <a:gd name="T83" fmla="*/ 336 h 1931"/>
              <a:gd name="T84" fmla="*/ 1632 w 2846"/>
              <a:gd name="T85" fmla="*/ 233 h 1931"/>
              <a:gd name="T86" fmla="*/ 1594 w 2846"/>
              <a:gd name="T87" fmla="*/ 158 h 1931"/>
              <a:gd name="T88" fmla="*/ 1614 w 2846"/>
              <a:gd name="T89" fmla="*/ 190 h 1931"/>
              <a:gd name="T90" fmla="*/ 1590 w 2846"/>
              <a:gd name="T91" fmla="*/ 156 h 1931"/>
              <a:gd name="T92" fmla="*/ 1512 w 2846"/>
              <a:gd name="T93" fmla="*/ 50 h 1931"/>
              <a:gd name="T94" fmla="*/ 1450 w 2846"/>
              <a:gd name="T95" fmla="*/ 8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46" h="1931">
                <a:moveTo>
                  <a:pt x="1426" y="0"/>
                </a:moveTo>
                <a:lnTo>
                  <a:pt x="1384" y="4"/>
                </a:lnTo>
                <a:lnTo>
                  <a:pt x="1352" y="18"/>
                </a:lnTo>
                <a:lnTo>
                  <a:pt x="1322" y="40"/>
                </a:lnTo>
                <a:lnTo>
                  <a:pt x="1294" y="70"/>
                </a:lnTo>
                <a:lnTo>
                  <a:pt x="1266" y="108"/>
                </a:lnTo>
                <a:lnTo>
                  <a:pt x="1242" y="144"/>
                </a:lnTo>
                <a:lnTo>
                  <a:pt x="1224" y="174"/>
                </a:lnTo>
                <a:lnTo>
                  <a:pt x="1202" y="206"/>
                </a:lnTo>
                <a:lnTo>
                  <a:pt x="1182" y="246"/>
                </a:lnTo>
                <a:lnTo>
                  <a:pt x="1160" y="288"/>
                </a:lnTo>
                <a:lnTo>
                  <a:pt x="1140" y="328"/>
                </a:lnTo>
                <a:lnTo>
                  <a:pt x="1122" y="366"/>
                </a:lnTo>
                <a:lnTo>
                  <a:pt x="1110" y="400"/>
                </a:lnTo>
                <a:lnTo>
                  <a:pt x="1094" y="434"/>
                </a:lnTo>
                <a:lnTo>
                  <a:pt x="1078" y="472"/>
                </a:lnTo>
                <a:lnTo>
                  <a:pt x="1066" y="506"/>
                </a:lnTo>
                <a:lnTo>
                  <a:pt x="1056" y="538"/>
                </a:lnTo>
                <a:lnTo>
                  <a:pt x="1042" y="572"/>
                </a:lnTo>
                <a:lnTo>
                  <a:pt x="1030" y="610"/>
                </a:lnTo>
                <a:lnTo>
                  <a:pt x="1014" y="654"/>
                </a:lnTo>
                <a:lnTo>
                  <a:pt x="1004" y="690"/>
                </a:lnTo>
                <a:lnTo>
                  <a:pt x="990" y="728"/>
                </a:lnTo>
                <a:lnTo>
                  <a:pt x="982" y="758"/>
                </a:lnTo>
                <a:lnTo>
                  <a:pt x="974" y="788"/>
                </a:lnTo>
                <a:lnTo>
                  <a:pt x="964" y="832"/>
                </a:lnTo>
                <a:lnTo>
                  <a:pt x="954" y="864"/>
                </a:lnTo>
                <a:lnTo>
                  <a:pt x="942" y="899"/>
                </a:lnTo>
                <a:lnTo>
                  <a:pt x="930" y="935"/>
                </a:lnTo>
                <a:lnTo>
                  <a:pt x="924" y="978"/>
                </a:lnTo>
                <a:lnTo>
                  <a:pt x="914" y="1010"/>
                </a:lnTo>
                <a:lnTo>
                  <a:pt x="906" y="1044"/>
                </a:lnTo>
                <a:lnTo>
                  <a:pt x="890" y="1078"/>
                </a:lnTo>
                <a:lnTo>
                  <a:pt x="876" y="1118"/>
                </a:lnTo>
                <a:lnTo>
                  <a:pt x="858" y="1172"/>
                </a:lnTo>
                <a:lnTo>
                  <a:pt x="852" y="1198"/>
                </a:lnTo>
                <a:lnTo>
                  <a:pt x="840" y="1226"/>
                </a:lnTo>
                <a:lnTo>
                  <a:pt x="826" y="1268"/>
                </a:lnTo>
                <a:lnTo>
                  <a:pt x="814" y="1292"/>
                </a:lnTo>
                <a:lnTo>
                  <a:pt x="792" y="1334"/>
                </a:lnTo>
                <a:lnTo>
                  <a:pt x="774" y="1370"/>
                </a:lnTo>
                <a:lnTo>
                  <a:pt x="756" y="1410"/>
                </a:lnTo>
                <a:lnTo>
                  <a:pt x="732" y="1446"/>
                </a:lnTo>
                <a:lnTo>
                  <a:pt x="714" y="1488"/>
                </a:lnTo>
                <a:lnTo>
                  <a:pt x="684" y="1524"/>
                </a:lnTo>
                <a:lnTo>
                  <a:pt x="660" y="1554"/>
                </a:lnTo>
                <a:lnTo>
                  <a:pt x="642" y="1584"/>
                </a:lnTo>
                <a:lnTo>
                  <a:pt x="606" y="1620"/>
                </a:lnTo>
                <a:lnTo>
                  <a:pt x="578" y="1640"/>
                </a:lnTo>
                <a:lnTo>
                  <a:pt x="552" y="1662"/>
                </a:lnTo>
                <a:lnTo>
                  <a:pt x="510" y="1692"/>
                </a:lnTo>
                <a:lnTo>
                  <a:pt x="462" y="1720"/>
                </a:lnTo>
                <a:lnTo>
                  <a:pt x="430" y="1736"/>
                </a:lnTo>
                <a:lnTo>
                  <a:pt x="402" y="1752"/>
                </a:lnTo>
                <a:lnTo>
                  <a:pt x="366" y="1764"/>
                </a:lnTo>
                <a:lnTo>
                  <a:pt x="336" y="1778"/>
                </a:lnTo>
                <a:lnTo>
                  <a:pt x="303" y="1793"/>
                </a:lnTo>
                <a:lnTo>
                  <a:pt x="270" y="1805"/>
                </a:lnTo>
                <a:lnTo>
                  <a:pt x="237" y="1814"/>
                </a:lnTo>
                <a:lnTo>
                  <a:pt x="198" y="1832"/>
                </a:lnTo>
                <a:lnTo>
                  <a:pt x="162" y="1844"/>
                </a:lnTo>
                <a:lnTo>
                  <a:pt x="120" y="1859"/>
                </a:lnTo>
                <a:lnTo>
                  <a:pt x="81" y="1871"/>
                </a:lnTo>
                <a:lnTo>
                  <a:pt x="45" y="1880"/>
                </a:lnTo>
                <a:lnTo>
                  <a:pt x="30" y="1883"/>
                </a:lnTo>
                <a:lnTo>
                  <a:pt x="6" y="1889"/>
                </a:lnTo>
                <a:lnTo>
                  <a:pt x="3" y="1913"/>
                </a:lnTo>
                <a:lnTo>
                  <a:pt x="0" y="1931"/>
                </a:lnTo>
                <a:lnTo>
                  <a:pt x="2846" y="1928"/>
                </a:lnTo>
                <a:lnTo>
                  <a:pt x="2844" y="1890"/>
                </a:lnTo>
                <a:lnTo>
                  <a:pt x="2832" y="1880"/>
                </a:lnTo>
                <a:lnTo>
                  <a:pt x="2802" y="1874"/>
                </a:lnTo>
                <a:lnTo>
                  <a:pt x="2760" y="1868"/>
                </a:lnTo>
                <a:lnTo>
                  <a:pt x="2712" y="1862"/>
                </a:lnTo>
                <a:lnTo>
                  <a:pt x="2700" y="1850"/>
                </a:lnTo>
                <a:lnTo>
                  <a:pt x="2670" y="1836"/>
                </a:lnTo>
                <a:lnTo>
                  <a:pt x="2628" y="1838"/>
                </a:lnTo>
                <a:lnTo>
                  <a:pt x="2580" y="1808"/>
                </a:lnTo>
                <a:lnTo>
                  <a:pt x="2538" y="1790"/>
                </a:lnTo>
                <a:lnTo>
                  <a:pt x="2508" y="1778"/>
                </a:lnTo>
                <a:lnTo>
                  <a:pt x="2466" y="1760"/>
                </a:lnTo>
                <a:lnTo>
                  <a:pt x="2430" y="1742"/>
                </a:lnTo>
                <a:lnTo>
                  <a:pt x="2388" y="1718"/>
                </a:lnTo>
                <a:lnTo>
                  <a:pt x="2346" y="1694"/>
                </a:lnTo>
                <a:lnTo>
                  <a:pt x="2328" y="1682"/>
                </a:lnTo>
                <a:lnTo>
                  <a:pt x="2312" y="1672"/>
                </a:lnTo>
                <a:lnTo>
                  <a:pt x="2298" y="1664"/>
                </a:lnTo>
                <a:lnTo>
                  <a:pt x="2270" y="1648"/>
                </a:lnTo>
                <a:lnTo>
                  <a:pt x="2238" y="1620"/>
                </a:lnTo>
                <a:lnTo>
                  <a:pt x="2212" y="1594"/>
                </a:lnTo>
                <a:lnTo>
                  <a:pt x="2184" y="1568"/>
                </a:lnTo>
                <a:lnTo>
                  <a:pt x="2160" y="1536"/>
                </a:lnTo>
                <a:lnTo>
                  <a:pt x="2136" y="1508"/>
                </a:lnTo>
                <a:lnTo>
                  <a:pt x="2110" y="1466"/>
                </a:lnTo>
                <a:lnTo>
                  <a:pt x="2092" y="1436"/>
                </a:lnTo>
                <a:lnTo>
                  <a:pt x="2074" y="1402"/>
                </a:lnTo>
                <a:lnTo>
                  <a:pt x="2056" y="1368"/>
                </a:lnTo>
                <a:lnTo>
                  <a:pt x="2038" y="1336"/>
                </a:lnTo>
                <a:lnTo>
                  <a:pt x="2026" y="1302"/>
                </a:lnTo>
                <a:lnTo>
                  <a:pt x="2014" y="1278"/>
                </a:lnTo>
                <a:lnTo>
                  <a:pt x="1998" y="1240"/>
                </a:lnTo>
                <a:lnTo>
                  <a:pt x="1986" y="1205"/>
                </a:lnTo>
                <a:lnTo>
                  <a:pt x="1971" y="1178"/>
                </a:lnTo>
                <a:lnTo>
                  <a:pt x="1959" y="1142"/>
                </a:lnTo>
                <a:lnTo>
                  <a:pt x="1947" y="1115"/>
                </a:lnTo>
                <a:lnTo>
                  <a:pt x="1941" y="1088"/>
                </a:lnTo>
                <a:lnTo>
                  <a:pt x="1929" y="1055"/>
                </a:lnTo>
                <a:lnTo>
                  <a:pt x="1917" y="1019"/>
                </a:lnTo>
                <a:lnTo>
                  <a:pt x="1905" y="980"/>
                </a:lnTo>
                <a:lnTo>
                  <a:pt x="1893" y="935"/>
                </a:lnTo>
                <a:lnTo>
                  <a:pt x="1882" y="896"/>
                </a:lnTo>
                <a:lnTo>
                  <a:pt x="1872" y="854"/>
                </a:lnTo>
                <a:lnTo>
                  <a:pt x="1862" y="820"/>
                </a:lnTo>
                <a:lnTo>
                  <a:pt x="1850" y="780"/>
                </a:lnTo>
                <a:lnTo>
                  <a:pt x="1842" y="744"/>
                </a:lnTo>
                <a:lnTo>
                  <a:pt x="1830" y="708"/>
                </a:lnTo>
                <a:lnTo>
                  <a:pt x="1812" y="658"/>
                </a:lnTo>
                <a:lnTo>
                  <a:pt x="1790" y="594"/>
                </a:lnTo>
                <a:lnTo>
                  <a:pt x="1776" y="560"/>
                </a:lnTo>
                <a:lnTo>
                  <a:pt x="1764" y="530"/>
                </a:lnTo>
                <a:lnTo>
                  <a:pt x="1752" y="494"/>
                </a:lnTo>
                <a:lnTo>
                  <a:pt x="1734" y="449"/>
                </a:lnTo>
                <a:lnTo>
                  <a:pt x="1718" y="408"/>
                </a:lnTo>
                <a:lnTo>
                  <a:pt x="1695" y="359"/>
                </a:lnTo>
                <a:lnTo>
                  <a:pt x="1708" y="384"/>
                </a:lnTo>
                <a:lnTo>
                  <a:pt x="1686" y="336"/>
                </a:lnTo>
                <a:lnTo>
                  <a:pt x="1665" y="293"/>
                </a:lnTo>
                <a:lnTo>
                  <a:pt x="1650" y="264"/>
                </a:lnTo>
                <a:lnTo>
                  <a:pt x="1632" y="233"/>
                </a:lnTo>
                <a:lnTo>
                  <a:pt x="1605" y="179"/>
                </a:lnTo>
                <a:lnTo>
                  <a:pt x="1602" y="166"/>
                </a:lnTo>
                <a:lnTo>
                  <a:pt x="1594" y="158"/>
                </a:lnTo>
                <a:lnTo>
                  <a:pt x="1575" y="134"/>
                </a:lnTo>
                <a:lnTo>
                  <a:pt x="1582" y="144"/>
                </a:lnTo>
                <a:lnTo>
                  <a:pt x="1614" y="190"/>
                </a:lnTo>
                <a:lnTo>
                  <a:pt x="1620" y="209"/>
                </a:lnTo>
                <a:lnTo>
                  <a:pt x="1600" y="170"/>
                </a:lnTo>
                <a:lnTo>
                  <a:pt x="1590" y="156"/>
                </a:lnTo>
                <a:lnTo>
                  <a:pt x="1566" y="114"/>
                </a:lnTo>
                <a:lnTo>
                  <a:pt x="1542" y="84"/>
                </a:lnTo>
                <a:lnTo>
                  <a:pt x="1512" y="50"/>
                </a:lnTo>
                <a:lnTo>
                  <a:pt x="1494" y="36"/>
                </a:lnTo>
                <a:lnTo>
                  <a:pt x="1476" y="18"/>
                </a:lnTo>
                <a:lnTo>
                  <a:pt x="1450" y="8"/>
                </a:lnTo>
                <a:lnTo>
                  <a:pt x="1426" y="0"/>
                </a:lnTo>
              </a:path>
            </a:pathLst>
          </a:custGeom>
          <a:gradFill rotWithShape="0">
            <a:gsLst>
              <a:gs pos="0">
                <a:srgbClr val="006699"/>
              </a:gs>
              <a:gs pos="50000">
                <a:srgbClr val="006699">
                  <a:gamma/>
                  <a:shade val="46275"/>
                  <a:invGamma/>
                </a:srgbClr>
              </a:gs>
              <a:gs pos="100000">
                <a:srgbClr val="006699"/>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Freeform 5"/>
          <p:cNvSpPr>
            <a:spLocks noChangeArrowheads="1"/>
          </p:cNvSpPr>
          <p:nvPr/>
        </p:nvSpPr>
        <p:spPr bwMode="auto">
          <a:xfrm>
            <a:off x="4643438" y="5276850"/>
            <a:ext cx="1587" cy="190500"/>
          </a:xfrm>
          <a:custGeom>
            <a:avLst/>
            <a:gdLst>
              <a:gd name="T0" fmla="*/ 0 w 1"/>
              <a:gd name="T1" fmla="*/ 0 h 120"/>
              <a:gd name="T2" fmla="*/ 0 w 1"/>
              <a:gd name="T3" fmla="*/ 120 h 120"/>
            </a:gdLst>
            <a:ahLst/>
            <a:cxnLst>
              <a:cxn ang="0">
                <a:pos x="T0" y="T1"/>
              </a:cxn>
              <a:cxn ang="0">
                <a:pos x="T2" y="T3"/>
              </a:cxn>
            </a:cxnLst>
            <a:rect l="0" t="0" r="r" b="b"/>
            <a:pathLst>
              <a:path w="1" h="120">
                <a:moveTo>
                  <a:pt x="0" y="0"/>
                </a:moveTo>
                <a:lnTo>
                  <a:pt x="0" y="120"/>
                </a:lnTo>
              </a:path>
            </a:pathLst>
          </a:cu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2" name="Arc 6"/>
          <p:cNvSpPr>
            <a:spLocks/>
          </p:cNvSpPr>
          <p:nvPr/>
        </p:nvSpPr>
        <p:spPr bwMode="auto">
          <a:xfrm rot="4603610">
            <a:off x="5057775" y="3989388"/>
            <a:ext cx="1254125" cy="45085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600"/>
                  <a:pt x="-1" y="21600"/>
                </a:cubicBezTo>
              </a:path>
              <a:path w="19428" h="21600" stroke="0" extrusionOk="0">
                <a:moveTo>
                  <a:pt x="19427" y="9439"/>
                </a:moveTo>
                <a:cubicBezTo>
                  <a:pt x="15813" y="16878"/>
                  <a:pt x="8269" y="21600"/>
                  <a:pt x="-1" y="21600"/>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rgbClr val="000000"/>
                  </a:outerShdw>
                </a:effectLst>
              </a14:hiddenEffects>
            </a:ext>
          </a:extLst>
        </p:spPr>
        <p:txBody>
          <a:bodyPr wrap="none" anchor="ctr"/>
          <a:lstStyle/>
          <a:p>
            <a:endParaRPr lang="en-US"/>
          </a:p>
        </p:txBody>
      </p:sp>
      <p:sp>
        <p:nvSpPr>
          <p:cNvPr id="9224" name="Arc 8"/>
          <p:cNvSpPr>
            <a:spLocks/>
          </p:cNvSpPr>
          <p:nvPr/>
        </p:nvSpPr>
        <p:spPr bwMode="auto">
          <a:xfrm rot="6300000">
            <a:off x="3459163" y="2794000"/>
            <a:ext cx="1517650" cy="3556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0" y="11929"/>
                  <a:pt x="0" y="0"/>
                </a:cubicBezTo>
              </a:path>
              <a:path w="21600" h="21600" stroke="0" extrusionOk="0">
                <a:moveTo>
                  <a:pt x="21600" y="21599"/>
                </a:moveTo>
                <a:cubicBezTo>
                  <a:pt x="9670" y="21599"/>
                  <a:pt x="0" y="11929"/>
                  <a:pt x="0" y="0"/>
                </a:cubicBezTo>
                <a:lnTo>
                  <a:pt x="2160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rgbClr val="000000"/>
                  </a:outerShdw>
                </a:effectLst>
              </a14:hiddenEffects>
            </a:ext>
          </a:extLst>
        </p:spPr>
        <p:txBody>
          <a:bodyPr wrap="none" anchor="ctr"/>
          <a:lstStyle/>
          <a:p>
            <a:endParaRPr lang="en-US"/>
          </a:p>
        </p:txBody>
      </p:sp>
      <p:sp>
        <p:nvSpPr>
          <p:cNvPr id="9225" name="Arc 9"/>
          <p:cNvSpPr>
            <a:spLocks/>
          </p:cNvSpPr>
          <p:nvPr/>
        </p:nvSpPr>
        <p:spPr bwMode="auto">
          <a:xfrm rot="16980000">
            <a:off x="2857500" y="4006851"/>
            <a:ext cx="1254125" cy="450850"/>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599"/>
                </a:moveTo>
                <a:cubicBezTo>
                  <a:pt x="11159" y="21599"/>
                  <a:pt x="3612" y="16873"/>
                  <a:pt x="0" y="9429"/>
                </a:cubicBezTo>
              </a:path>
              <a:path w="19433" h="21600" stroke="0" extrusionOk="0">
                <a:moveTo>
                  <a:pt x="19433" y="21599"/>
                </a:moveTo>
                <a:cubicBezTo>
                  <a:pt x="11159" y="21599"/>
                  <a:pt x="3612" y="16873"/>
                  <a:pt x="0" y="9429"/>
                </a:cubicBezTo>
                <a:lnTo>
                  <a:pt x="19433"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p>
            <a:endParaRPr lang="en-US"/>
          </a:p>
        </p:txBody>
      </p:sp>
      <p:sp>
        <p:nvSpPr>
          <p:cNvPr id="9226" name="Arc 10"/>
          <p:cNvSpPr>
            <a:spLocks/>
          </p:cNvSpPr>
          <p:nvPr/>
        </p:nvSpPr>
        <p:spPr bwMode="auto">
          <a:xfrm rot="15300000">
            <a:off x="4191000" y="2797175"/>
            <a:ext cx="1519238" cy="357188"/>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6"/>
                  <a:pt x="-1" y="21696"/>
                </a:cubicBezTo>
              </a:path>
              <a:path w="21600" h="21696" stroke="0" extrusionOk="0">
                <a:moveTo>
                  <a:pt x="21599" y="0"/>
                </a:moveTo>
                <a:cubicBezTo>
                  <a:pt x="21599" y="32"/>
                  <a:pt x="21600" y="64"/>
                  <a:pt x="21600" y="96"/>
                </a:cubicBezTo>
                <a:cubicBezTo>
                  <a:pt x="21600" y="12025"/>
                  <a:pt x="11929" y="21696"/>
                  <a:pt x="-1" y="21696"/>
                </a:cubicBezTo>
                <a:lnTo>
                  <a:pt x="0" y="9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p>
            <a:endParaRPr lang="en-US"/>
          </a:p>
        </p:txBody>
      </p:sp>
      <p:sp>
        <p:nvSpPr>
          <p:cNvPr id="9227" name="Rectangle 11"/>
          <p:cNvSpPr>
            <a:spLocks noChangeArrowheads="1"/>
          </p:cNvSpPr>
          <p:nvPr/>
        </p:nvSpPr>
        <p:spPr bwMode="auto">
          <a:xfrm>
            <a:off x="4414838" y="5376863"/>
            <a:ext cx="357187" cy="4540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l"/>
            <a:r>
              <a:rPr lang="en-US" altLang="en-US" sz="2400" i="1">
                <a:effectLst/>
                <a:latin typeface="Symbol" panose="05050102010706020507" pitchFamily="18" charset="2"/>
              </a:rPr>
              <a:t></a:t>
            </a:r>
          </a:p>
        </p:txBody>
      </p:sp>
      <p:sp>
        <p:nvSpPr>
          <p:cNvPr id="9228" name="Rectangle 12"/>
          <p:cNvSpPr>
            <a:spLocks noChangeArrowheads="1"/>
          </p:cNvSpPr>
          <p:nvPr/>
        </p:nvSpPr>
        <p:spPr bwMode="auto">
          <a:xfrm>
            <a:off x="2389188" y="4043363"/>
            <a:ext cx="709612" cy="4540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l"/>
            <a:r>
              <a:rPr lang="en-US" altLang="en-US" sz="2400" i="1">
                <a:effectLst/>
                <a:latin typeface="Symbol" panose="05050102010706020507" pitchFamily="18" charset="2"/>
              </a:rPr>
              <a:t></a:t>
            </a:r>
            <a:r>
              <a:rPr lang="en-US" altLang="en-US" sz="2400">
                <a:effectLst/>
              </a:rPr>
              <a:t>/2</a:t>
            </a:r>
          </a:p>
        </p:txBody>
      </p:sp>
      <p:sp>
        <p:nvSpPr>
          <p:cNvPr id="9229" name="Rectangle 13"/>
          <p:cNvSpPr>
            <a:spLocks noChangeArrowheads="1"/>
          </p:cNvSpPr>
          <p:nvPr/>
        </p:nvSpPr>
        <p:spPr bwMode="auto">
          <a:xfrm>
            <a:off x="6072188" y="4043363"/>
            <a:ext cx="709612" cy="4540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l"/>
            <a:r>
              <a:rPr lang="en-US" altLang="en-US" sz="2400" i="1">
                <a:effectLst/>
                <a:latin typeface="Symbol" panose="05050102010706020507" pitchFamily="18" charset="2"/>
              </a:rPr>
              <a:t></a:t>
            </a:r>
            <a:r>
              <a:rPr lang="en-US" altLang="en-US" sz="2400">
                <a:effectLst/>
              </a:rPr>
              <a:t>/2</a:t>
            </a:r>
          </a:p>
        </p:txBody>
      </p:sp>
      <p:sp>
        <p:nvSpPr>
          <p:cNvPr id="9230" name="Rectangle 14"/>
          <p:cNvSpPr>
            <a:spLocks noChangeArrowheads="1"/>
          </p:cNvSpPr>
          <p:nvPr/>
        </p:nvSpPr>
        <p:spPr bwMode="auto">
          <a:xfrm>
            <a:off x="3824288" y="3833813"/>
            <a:ext cx="1606550" cy="8191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l"/>
            <a:r>
              <a:rPr lang="en-US" altLang="en-US" sz="2400">
                <a:effectLst/>
              </a:rPr>
              <a:t>1 - </a:t>
            </a:r>
            <a:r>
              <a:rPr lang="en-US" altLang="en-US" sz="2400" i="1">
                <a:effectLst/>
                <a:latin typeface="Symbol" panose="05050102010706020507" pitchFamily="18" charset="2"/>
              </a:rPr>
              <a:t></a:t>
            </a:r>
            <a:r>
              <a:rPr lang="en-US" altLang="en-US" sz="2400">
                <a:effectLst/>
              </a:rPr>
              <a:t>  of all</a:t>
            </a:r>
          </a:p>
          <a:p>
            <a:pPr algn="l"/>
            <a:r>
              <a:rPr lang="en-US" altLang="en-US" sz="2400">
                <a:effectLst/>
              </a:rPr>
              <a:t>     values</a:t>
            </a:r>
          </a:p>
        </p:txBody>
      </p:sp>
      <p:graphicFrame>
        <p:nvGraphicFramePr>
          <p:cNvPr id="9231" name="Object 15">
            <a:hlinkClick r:id="" action="ppaction://ole?verb=0"/>
          </p:cNvPr>
          <p:cNvGraphicFramePr>
            <a:graphicFrameLocks/>
          </p:cNvGraphicFramePr>
          <p:nvPr/>
        </p:nvGraphicFramePr>
        <p:xfrm>
          <a:off x="4010025" y="4349750"/>
          <a:ext cx="215900" cy="195263"/>
        </p:xfrm>
        <a:graphic>
          <a:graphicData uri="http://schemas.openxmlformats.org/presentationml/2006/ole">
            <mc:AlternateContent xmlns:mc="http://schemas.openxmlformats.org/markup-compatibility/2006">
              <mc:Choice xmlns:v="urn:schemas-microsoft-com:vml" Requires="v">
                <p:oleObj spid="_x0000_s9424" name="Equation" r:id="rId4" imgW="201600" imgH="188640" progId="Equation.2">
                  <p:embed/>
                </p:oleObj>
              </mc:Choice>
              <mc:Fallback>
                <p:oleObj name="Equation" r:id="rId4" imgW="201600" imgH="188640" progId="Equation.2">
                  <p:embed/>
                  <p:pic>
                    <p:nvPicPr>
                      <p:cNvPr id="0" name="Object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4349750"/>
                        <a:ext cx="215900" cy="195263"/>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9232" name="Object 16">
            <a:hlinkClick r:id="" action="ppaction://ole?verb=0"/>
          </p:cNvPr>
          <p:cNvGraphicFramePr>
            <a:graphicFrameLocks/>
          </p:cNvGraphicFramePr>
          <p:nvPr/>
        </p:nvGraphicFramePr>
        <p:xfrm>
          <a:off x="1725613" y="2355850"/>
          <a:ext cx="788987" cy="344488"/>
        </p:xfrm>
        <a:graphic>
          <a:graphicData uri="http://schemas.openxmlformats.org/presentationml/2006/ole">
            <mc:AlternateContent xmlns:mc="http://schemas.openxmlformats.org/markup-compatibility/2006">
              <mc:Choice xmlns:v="urn:schemas-microsoft-com:vml" Requires="v">
                <p:oleObj spid="_x0000_s9425" name="Equation" r:id="rId6" imgW="798480" imgH="353880" progId="EQUATION">
                  <p:embed/>
                </p:oleObj>
              </mc:Choice>
              <mc:Fallback>
                <p:oleObj name="Equation" r:id="rId6" imgW="798480" imgH="353880" progId="EQUATION">
                  <p:embed/>
                  <p:pic>
                    <p:nvPicPr>
                      <p:cNvPr id="0" name="Object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5613" y="2355850"/>
                        <a:ext cx="788987" cy="3444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233" name="Freeform 17"/>
          <p:cNvSpPr>
            <a:spLocks/>
          </p:cNvSpPr>
          <p:nvPr/>
        </p:nvSpPr>
        <p:spPr bwMode="auto">
          <a:xfrm>
            <a:off x="2328863" y="5038725"/>
            <a:ext cx="681037" cy="319088"/>
          </a:xfrm>
          <a:custGeom>
            <a:avLst/>
            <a:gdLst>
              <a:gd name="T0" fmla="*/ 426 w 429"/>
              <a:gd name="T1" fmla="*/ 18 h 201"/>
              <a:gd name="T2" fmla="*/ 429 w 429"/>
              <a:gd name="T3" fmla="*/ 12 h 201"/>
              <a:gd name="T4" fmla="*/ 426 w 429"/>
              <a:gd name="T5" fmla="*/ 42 h 201"/>
              <a:gd name="T6" fmla="*/ 426 w 429"/>
              <a:gd name="T7" fmla="*/ 66 h 201"/>
              <a:gd name="T8" fmla="*/ 425 w 429"/>
              <a:gd name="T9" fmla="*/ 90 h 201"/>
              <a:gd name="T10" fmla="*/ 425 w 429"/>
              <a:gd name="T11" fmla="*/ 114 h 201"/>
              <a:gd name="T12" fmla="*/ 425 w 429"/>
              <a:gd name="T13" fmla="*/ 138 h 201"/>
              <a:gd name="T14" fmla="*/ 425 w 429"/>
              <a:gd name="T15" fmla="*/ 162 h 201"/>
              <a:gd name="T16" fmla="*/ 426 w 429"/>
              <a:gd name="T17" fmla="*/ 195 h 201"/>
              <a:gd name="T18" fmla="*/ 3 w 429"/>
              <a:gd name="T19" fmla="*/ 201 h 201"/>
              <a:gd name="T20" fmla="*/ 0 w 429"/>
              <a:gd name="T21" fmla="*/ 189 h 201"/>
              <a:gd name="T22" fmla="*/ 0 w 429"/>
              <a:gd name="T23" fmla="*/ 174 h 201"/>
              <a:gd name="T24" fmla="*/ 3 w 429"/>
              <a:gd name="T25" fmla="*/ 162 h 201"/>
              <a:gd name="T26" fmla="*/ 21 w 429"/>
              <a:gd name="T27" fmla="*/ 153 h 201"/>
              <a:gd name="T28" fmla="*/ 57 w 429"/>
              <a:gd name="T29" fmla="*/ 144 h 201"/>
              <a:gd name="T30" fmla="*/ 72 w 429"/>
              <a:gd name="T31" fmla="*/ 138 h 201"/>
              <a:gd name="T32" fmla="*/ 96 w 429"/>
              <a:gd name="T33" fmla="*/ 129 h 201"/>
              <a:gd name="T34" fmla="*/ 120 w 429"/>
              <a:gd name="T35" fmla="*/ 123 h 201"/>
              <a:gd name="T36" fmla="*/ 144 w 429"/>
              <a:gd name="T37" fmla="*/ 117 h 201"/>
              <a:gd name="T38" fmla="*/ 169 w 429"/>
              <a:gd name="T39" fmla="*/ 106 h 201"/>
              <a:gd name="T40" fmla="*/ 193 w 429"/>
              <a:gd name="T41" fmla="*/ 98 h 201"/>
              <a:gd name="T42" fmla="*/ 219 w 429"/>
              <a:gd name="T43" fmla="*/ 90 h 201"/>
              <a:gd name="T44" fmla="*/ 243 w 429"/>
              <a:gd name="T45" fmla="*/ 81 h 201"/>
              <a:gd name="T46" fmla="*/ 265 w 429"/>
              <a:gd name="T47" fmla="*/ 74 h 201"/>
              <a:gd name="T48" fmla="*/ 285 w 429"/>
              <a:gd name="T49" fmla="*/ 63 h 201"/>
              <a:gd name="T50" fmla="*/ 313 w 429"/>
              <a:gd name="T51" fmla="*/ 50 h 201"/>
              <a:gd name="T52" fmla="*/ 337 w 429"/>
              <a:gd name="T53" fmla="*/ 42 h 201"/>
              <a:gd name="T54" fmla="*/ 361 w 429"/>
              <a:gd name="T55" fmla="*/ 34 h 201"/>
              <a:gd name="T56" fmla="*/ 381 w 429"/>
              <a:gd name="T57" fmla="*/ 24 h 201"/>
              <a:gd name="T58" fmla="*/ 409 w 429"/>
              <a:gd name="T59" fmla="*/ 10 h 201"/>
              <a:gd name="T60" fmla="*/ 429 w 429"/>
              <a:gd name="T61" fmla="*/ 0 h 201"/>
              <a:gd name="T62" fmla="*/ 429 w 429"/>
              <a:gd name="T6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9" h="201">
                <a:moveTo>
                  <a:pt x="426" y="18"/>
                </a:moveTo>
                <a:lnTo>
                  <a:pt x="429" y="12"/>
                </a:lnTo>
                <a:lnTo>
                  <a:pt x="426" y="42"/>
                </a:lnTo>
                <a:lnTo>
                  <a:pt x="426" y="66"/>
                </a:lnTo>
                <a:lnTo>
                  <a:pt x="425" y="90"/>
                </a:lnTo>
                <a:lnTo>
                  <a:pt x="425" y="114"/>
                </a:lnTo>
                <a:lnTo>
                  <a:pt x="425" y="138"/>
                </a:lnTo>
                <a:lnTo>
                  <a:pt x="425" y="162"/>
                </a:lnTo>
                <a:lnTo>
                  <a:pt x="426" y="195"/>
                </a:lnTo>
                <a:lnTo>
                  <a:pt x="3" y="201"/>
                </a:lnTo>
                <a:lnTo>
                  <a:pt x="0" y="189"/>
                </a:lnTo>
                <a:lnTo>
                  <a:pt x="0" y="174"/>
                </a:lnTo>
                <a:lnTo>
                  <a:pt x="3" y="162"/>
                </a:lnTo>
                <a:lnTo>
                  <a:pt x="21" y="153"/>
                </a:lnTo>
                <a:lnTo>
                  <a:pt x="57" y="144"/>
                </a:lnTo>
                <a:lnTo>
                  <a:pt x="72" y="138"/>
                </a:lnTo>
                <a:lnTo>
                  <a:pt x="96" y="129"/>
                </a:lnTo>
                <a:lnTo>
                  <a:pt x="120" y="123"/>
                </a:lnTo>
                <a:lnTo>
                  <a:pt x="144" y="117"/>
                </a:lnTo>
                <a:lnTo>
                  <a:pt x="169" y="106"/>
                </a:lnTo>
                <a:lnTo>
                  <a:pt x="193" y="98"/>
                </a:lnTo>
                <a:lnTo>
                  <a:pt x="219" y="90"/>
                </a:lnTo>
                <a:lnTo>
                  <a:pt x="243" y="81"/>
                </a:lnTo>
                <a:lnTo>
                  <a:pt x="265" y="74"/>
                </a:lnTo>
                <a:lnTo>
                  <a:pt x="285" y="63"/>
                </a:lnTo>
                <a:lnTo>
                  <a:pt x="313" y="50"/>
                </a:lnTo>
                <a:lnTo>
                  <a:pt x="337" y="42"/>
                </a:lnTo>
                <a:lnTo>
                  <a:pt x="361" y="34"/>
                </a:lnTo>
                <a:lnTo>
                  <a:pt x="381" y="24"/>
                </a:lnTo>
                <a:lnTo>
                  <a:pt x="409" y="10"/>
                </a:lnTo>
                <a:lnTo>
                  <a:pt x="429" y="0"/>
                </a:lnTo>
                <a:lnTo>
                  <a:pt x="429"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4" name="Freeform 18"/>
          <p:cNvSpPr>
            <a:spLocks/>
          </p:cNvSpPr>
          <p:nvPr/>
        </p:nvSpPr>
        <p:spPr bwMode="auto">
          <a:xfrm>
            <a:off x="6188075" y="5041900"/>
            <a:ext cx="688975" cy="307975"/>
          </a:xfrm>
          <a:custGeom>
            <a:avLst/>
            <a:gdLst>
              <a:gd name="T0" fmla="*/ 0 w 434"/>
              <a:gd name="T1" fmla="*/ 0 h 194"/>
              <a:gd name="T2" fmla="*/ 2 w 434"/>
              <a:gd name="T3" fmla="*/ 2 h 194"/>
              <a:gd name="T4" fmla="*/ 2 w 434"/>
              <a:gd name="T5" fmla="*/ 26 h 194"/>
              <a:gd name="T6" fmla="*/ 2 w 434"/>
              <a:gd name="T7" fmla="*/ 56 h 194"/>
              <a:gd name="T8" fmla="*/ 0 w 434"/>
              <a:gd name="T9" fmla="*/ 82 h 194"/>
              <a:gd name="T10" fmla="*/ 0 w 434"/>
              <a:gd name="T11" fmla="*/ 106 h 194"/>
              <a:gd name="T12" fmla="*/ 0 w 434"/>
              <a:gd name="T13" fmla="*/ 130 h 194"/>
              <a:gd name="T14" fmla="*/ 0 w 434"/>
              <a:gd name="T15" fmla="*/ 154 h 194"/>
              <a:gd name="T16" fmla="*/ 4 w 434"/>
              <a:gd name="T17" fmla="*/ 192 h 194"/>
              <a:gd name="T18" fmla="*/ 434 w 434"/>
              <a:gd name="T19" fmla="*/ 194 h 194"/>
              <a:gd name="T20" fmla="*/ 430 w 434"/>
              <a:gd name="T21" fmla="*/ 156 h 194"/>
              <a:gd name="T22" fmla="*/ 422 w 434"/>
              <a:gd name="T23" fmla="*/ 144 h 194"/>
              <a:gd name="T24" fmla="*/ 412 w 434"/>
              <a:gd name="T25" fmla="*/ 140 h 194"/>
              <a:gd name="T26" fmla="*/ 398 w 434"/>
              <a:gd name="T27" fmla="*/ 138 h 194"/>
              <a:gd name="T28" fmla="*/ 374 w 434"/>
              <a:gd name="T29" fmla="*/ 132 h 194"/>
              <a:gd name="T30" fmla="*/ 352 w 434"/>
              <a:gd name="T31" fmla="*/ 122 h 194"/>
              <a:gd name="T32" fmla="*/ 336 w 434"/>
              <a:gd name="T33" fmla="*/ 118 h 194"/>
              <a:gd name="T34" fmla="*/ 310 w 434"/>
              <a:gd name="T35" fmla="*/ 114 h 194"/>
              <a:gd name="T36" fmla="*/ 285 w 434"/>
              <a:gd name="T37" fmla="*/ 104 h 194"/>
              <a:gd name="T38" fmla="*/ 261 w 434"/>
              <a:gd name="T39" fmla="*/ 98 h 194"/>
              <a:gd name="T40" fmla="*/ 236 w 434"/>
              <a:gd name="T41" fmla="*/ 90 h 194"/>
              <a:gd name="T42" fmla="*/ 210 w 434"/>
              <a:gd name="T43" fmla="*/ 80 h 194"/>
              <a:gd name="T44" fmla="*/ 185 w 434"/>
              <a:gd name="T45" fmla="*/ 70 h 194"/>
              <a:gd name="T46" fmla="*/ 155 w 434"/>
              <a:gd name="T47" fmla="*/ 62 h 194"/>
              <a:gd name="T48" fmla="*/ 130 w 434"/>
              <a:gd name="T49" fmla="*/ 52 h 194"/>
              <a:gd name="T50" fmla="*/ 110 w 434"/>
              <a:gd name="T51" fmla="*/ 46 h 194"/>
              <a:gd name="T52" fmla="*/ 90 w 434"/>
              <a:gd name="T53" fmla="*/ 34 h 194"/>
              <a:gd name="T54" fmla="*/ 65 w 434"/>
              <a:gd name="T55" fmla="*/ 26 h 194"/>
              <a:gd name="T56" fmla="*/ 37 w 434"/>
              <a:gd name="T57" fmla="*/ 16 h 194"/>
              <a:gd name="T58" fmla="*/ 14 w 434"/>
              <a:gd name="T59" fmla="*/ 4 h 194"/>
              <a:gd name="T60" fmla="*/ 2 w 434"/>
              <a:gd name="T61" fmla="*/ 0 h 194"/>
              <a:gd name="T62" fmla="*/ 2 w 434"/>
              <a:gd name="T6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194">
                <a:moveTo>
                  <a:pt x="0" y="0"/>
                </a:moveTo>
                <a:lnTo>
                  <a:pt x="2" y="2"/>
                </a:lnTo>
                <a:lnTo>
                  <a:pt x="2" y="26"/>
                </a:lnTo>
                <a:lnTo>
                  <a:pt x="2" y="56"/>
                </a:lnTo>
                <a:lnTo>
                  <a:pt x="0" y="82"/>
                </a:lnTo>
                <a:lnTo>
                  <a:pt x="0" y="106"/>
                </a:lnTo>
                <a:lnTo>
                  <a:pt x="0" y="130"/>
                </a:lnTo>
                <a:lnTo>
                  <a:pt x="0" y="154"/>
                </a:lnTo>
                <a:lnTo>
                  <a:pt x="4" y="192"/>
                </a:lnTo>
                <a:lnTo>
                  <a:pt x="434" y="194"/>
                </a:lnTo>
                <a:lnTo>
                  <a:pt x="430" y="156"/>
                </a:lnTo>
                <a:lnTo>
                  <a:pt x="422" y="144"/>
                </a:lnTo>
                <a:lnTo>
                  <a:pt x="412" y="140"/>
                </a:lnTo>
                <a:lnTo>
                  <a:pt x="398" y="138"/>
                </a:lnTo>
                <a:lnTo>
                  <a:pt x="374" y="132"/>
                </a:lnTo>
                <a:lnTo>
                  <a:pt x="352" y="122"/>
                </a:lnTo>
                <a:lnTo>
                  <a:pt x="336" y="118"/>
                </a:lnTo>
                <a:lnTo>
                  <a:pt x="310" y="114"/>
                </a:lnTo>
                <a:lnTo>
                  <a:pt x="285" y="104"/>
                </a:lnTo>
                <a:lnTo>
                  <a:pt x="261" y="98"/>
                </a:lnTo>
                <a:lnTo>
                  <a:pt x="236" y="90"/>
                </a:lnTo>
                <a:lnTo>
                  <a:pt x="210" y="80"/>
                </a:lnTo>
                <a:lnTo>
                  <a:pt x="185" y="70"/>
                </a:lnTo>
                <a:lnTo>
                  <a:pt x="155" y="62"/>
                </a:lnTo>
                <a:lnTo>
                  <a:pt x="130" y="52"/>
                </a:lnTo>
                <a:lnTo>
                  <a:pt x="110" y="46"/>
                </a:lnTo>
                <a:lnTo>
                  <a:pt x="90" y="34"/>
                </a:lnTo>
                <a:lnTo>
                  <a:pt x="65" y="26"/>
                </a:lnTo>
                <a:lnTo>
                  <a:pt x="37" y="16"/>
                </a:lnTo>
                <a:lnTo>
                  <a:pt x="14" y="4"/>
                </a:lnTo>
                <a:lnTo>
                  <a:pt x="2" y="0"/>
                </a:lnTo>
                <a:lnTo>
                  <a:pt x="2" y="0"/>
                </a:lnTo>
              </a:path>
            </a:pathLst>
          </a:custGeom>
          <a:gradFill rotWithShape="0">
            <a:gsLst>
              <a:gs pos="0">
                <a:srgbClr val="66FFFF">
                  <a:gamma/>
                  <a:shade val="46275"/>
                  <a:invGamma/>
                </a:srgbClr>
              </a:gs>
              <a:gs pos="50000">
                <a:srgbClr val="66FFFF"/>
              </a:gs>
              <a:gs pos="100000">
                <a:srgbClr val="66FFFF">
                  <a:gamma/>
                  <a:shade val="46275"/>
                  <a:invGamma/>
                </a:srgbClr>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Line 19"/>
          <p:cNvSpPr>
            <a:spLocks noChangeShapeType="1"/>
          </p:cNvSpPr>
          <p:nvPr/>
        </p:nvSpPr>
        <p:spPr bwMode="auto">
          <a:xfrm>
            <a:off x="2759075" y="4591050"/>
            <a:ext cx="0" cy="6477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236" name="Line 20"/>
          <p:cNvSpPr>
            <a:spLocks noChangeShapeType="1"/>
          </p:cNvSpPr>
          <p:nvPr/>
        </p:nvSpPr>
        <p:spPr bwMode="auto">
          <a:xfrm>
            <a:off x="6492875" y="4616450"/>
            <a:ext cx="0" cy="647700"/>
          </a:xfrm>
          <a:prstGeom prst="line">
            <a:avLst/>
          </a:prstGeom>
          <a:noFill/>
          <a:ln w="12700">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grpSp>
        <p:nvGrpSpPr>
          <p:cNvPr id="9247" name="Group 31"/>
          <p:cNvGrpSpPr>
            <a:grpSpLocks/>
          </p:cNvGrpSpPr>
          <p:nvPr/>
        </p:nvGrpSpPr>
        <p:grpSpPr bwMode="auto">
          <a:xfrm>
            <a:off x="5240338" y="2659063"/>
            <a:ext cx="2008187" cy="1184275"/>
            <a:chOff x="3193" y="1531"/>
            <a:chExt cx="1265" cy="746"/>
          </a:xfrm>
        </p:grpSpPr>
        <p:sp>
          <p:nvSpPr>
            <p:cNvPr id="9237" name="Rectangle 21"/>
            <p:cNvSpPr>
              <a:spLocks noChangeArrowheads="1"/>
            </p:cNvSpPr>
            <p:nvPr/>
          </p:nvSpPr>
          <p:spPr bwMode="auto">
            <a:xfrm>
              <a:off x="3193" y="1531"/>
              <a:ext cx="1265" cy="746"/>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pPr algn="l"/>
              <a:r>
                <a:rPr lang="en-US" altLang="en-US" sz="2400">
                  <a:effectLst/>
                </a:rPr>
                <a:t>Sampling</a:t>
              </a:r>
            </a:p>
            <a:p>
              <a:pPr algn="l"/>
              <a:r>
                <a:rPr lang="en-US" altLang="en-US" sz="2400">
                  <a:effectLst/>
                </a:rPr>
                <a:t>   distribution</a:t>
              </a:r>
            </a:p>
            <a:p>
              <a:pPr algn="l"/>
              <a:r>
                <a:rPr lang="en-US" altLang="en-US" sz="2400">
                  <a:effectLst/>
                </a:rPr>
                <a:t>      of </a:t>
              </a:r>
            </a:p>
          </p:txBody>
        </p:sp>
        <p:graphicFrame>
          <p:nvGraphicFramePr>
            <p:cNvPr id="9238" name="Object 22">
              <a:hlinkClick r:id="" action="ppaction://ole?verb=0"/>
            </p:cNvPr>
            <p:cNvGraphicFramePr>
              <a:graphicFrameLocks/>
            </p:cNvGraphicFramePr>
            <p:nvPr/>
          </p:nvGraphicFramePr>
          <p:xfrm>
            <a:off x="3774" y="2083"/>
            <a:ext cx="127" cy="119"/>
          </p:xfrm>
          <a:graphic>
            <a:graphicData uri="http://schemas.openxmlformats.org/presentationml/2006/ole">
              <mc:AlternateContent xmlns:mc="http://schemas.openxmlformats.org/markup-compatibility/2006">
                <mc:Choice xmlns:v="urn:schemas-microsoft-com:vml" Requires="v">
                  <p:oleObj spid="_x0000_s9426" name="Equation" r:id="rId8" imgW="201600" imgH="188640" progId="Equation.2">
                    <p:embed/>
                  </p:oleObj>
                </mc:Choice>
                <mc:Fallback>
                  <p:oleObj name="Equation" r:id="rId8" imgW="201600" imgH="188640" progId="Equation.2">
                    <p:embed/>
                    <p:pic>
                      <p:nvPicPr>
                        <p:cNvPr id="0" name="Object 2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4" y="2083"/>
                          <a:ext cx="127" cy="119"/>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sp>
        <p:nvSpPr>
          <p:cNvPr id="9239" name="Line 23"/>
          <p:cNvSpPr>
            <a:spLocks noChangeShapeType="1"/>
          </p:cNvSpPr>
          <p:nvPr/>
        </p:nvSpPr>
        <p:spPr bwMode="auto">
          <a:xfrm>
            <a:off x="3006725" y="4806950"/>
            <a:ext cx="0" cy="539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p>
            <a:endParaRPr lang="en-US"/>
          </a:p>
        </p:txBody>
      </p:sp>
      <p:sp>
        <p:nvSpPr>
          <p:cNvPr id="9240" name="Line 24"/>
          <p:cNvSpPr>
            <a:spLocks noChangeShapeType="1"/>
          </p:cNvSpPr>
          <p:nvPr/>
        </p:nvSpPr>
        <p:spPr bwMode="auto">
          <a:xfrm>
            <a:off x="6188075" y="4806950"/>
            <a:ext cx="0" cy="53975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241" name="Arc 25"/>
          <p:cNvSpPr>
            <a:spLocks/>
          </p:cNvSpPr>
          <p:nvPr/>
        </p:nvSpPr>
        <p:spPr bwMode="auto">
          <a:xfrm rot="20700000">
            <a:off x="2236788" y="4903788"/>
            <a:ext cx="1106487" cy="260350"/>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anchor="ctr"/>
          <a:lstStyle/>
          <a:p>
            <a:endParaRPr lang="en-US"/>
          </a:p>
        </p:txBody>
      </p:sp>
      <p:graphicFrame>
        <p:nvGraphicFramePr>
          <p:cNvPr id="9243" name="Object 27">
            <a:hlinkClick r:id="" action="ppaction://ole?verb=0"/>
          </p:cNvPr>
          <p:cNvGraphicFramePr>
            <a:graphicFrameLocks/>
          </p:cNvGraphicFramePr>
          <p:nvPr/>
        </p:nvGraphicFramePr>
        <p:xfrm>
          <a:off x="7262813" y="5259388"/>
          <a:ext cx="192087" cy="179387"/>
        </p:xfrm>
        <a:graphic>
          <a:graphicData uri="http://schemas.openxmlformats.org/presentationml/2006/ole">
            <mc:AlternateContent xmlns:mc="http://schemas.openxmlformats.org/markup-compatibility/2006">
              <mc:Choice xmlns:v="urn:schemas-microsoft-com:vml" Requires="v">
                <p:oleObj spid="_x0000_s9427" name="Equation" r:id="rId10" imgW="201600" imgH="188640" progId="Equation.2">
                  <p:embed/>
                </p:oleObj>
              </mc:Choice>
              <mc:Fallback>
                <p:oleObj name="Equation" r:id="rId10" imgW="201600" imgH="188640" progId="Equation.2">
                  <p:embed/>
                  <p:pic>
                    <p:nvPicPr>
                      <p:cNvPr id="0" name="Object 2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62813" y="5259388"/>
                        <a:ext cx="192087" cy="1793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220" name="Line 4"/>
          <p:cNvSpPr>
            <a:spLocks noChangeShapeType="1"/>
          </p:cNvSpPr>
          <p:nvPr/>
        </p:nvSpPr>
        <p:spPr bwMode="auto">
          <a:xfrm>
            <a:off x="2116138" y="5351463"/>
            <a:ext cx="5002212" cy="0"/>
          </a:xfrm>
          <a:prstGeom prst="line">
            <a:avLst/>
          </a:prstGeom>
          <a:noFill/>
          <a:ln w="12700">
            <a:solidFill>
              <a:schemeClr val="tx1"/>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223" name="Arc 7"/>
          <p:cNvSpPr>
            <a:spLocks/>
          </p:cNvSpPr>
          <p:nvPr/>
        </p:nvSpPr>
        <p:spPr bwMode="auto">
          <a:xfrm rot="901613">
            <a:off x="5830888" y="4878388"/>
            <a:ext cx="1092200" cy="260350"/>
          </a:xfrm>
          <a:custGeom>
            <a:avLst/>
            <a:gdLst>
              <a:gd name="G0" fmla="+- 20417 0 0"/>
              <a:gd name="G1" fmla="+- 0 0 0"/>
              <a:gd name="G2" fmla="+- 21600 0 0"/>
              <a:gd name="T0" fmla="*/ 21635 w 21635"/>
              <a:gd name="T1" fmla="*/ 21566 h 21600"/>
              <a:gd name="T2" fmla="*/ 0 w 21635"/>
              <a:gd name="T3" fmla="*/ 7050 h 21600"/>
              <a:gd name="T4" fmla="*/ 20417 w 21635"/>
              <a:gd name="T5" fmla="*/ 0 h 21600"/>
            </a:gdLst>
            <a:ahLst/>
            <a:cxnLst>
              <a:cxn ang="0">
                <a:pos x="T0" y="T1"/>
              </a:cxn>
              <a:cxn ang="0">
                <a:pos x="T2" y="T3"/>
              </a:cxn>
              <a:cxn ang="0">
                <a:pos x="T4" y="T5"/>
              </a:cxn>
            </a:cxnLst>
            <a:rect l="0" t="0" r="r" b="b"/>
            <a:pathLst>
              <a:path w="21635" h="21600" fill="none" extrusionOk="0">
                <a:moveTo>
                  <a:pt x="21634" y="21565"/>
                </a:moveTo>
                <a:cubicBezTo>
                  <a:pt x="21229" y="21588"/>
                  <a:pt x="20823" y="21599"/>
                  <a:pt x="20417" y="21599"/>
                </a:cubicBezTo>
                <a:cubicBezTo>
                  <a:pt x="11204" y="21599"/>
                  <a:pt x="3006" y="15757"/>
                  <a:pt x="-1" y="7050"/>
                </a:cubicBezTo>
              </a:path>
              <a:path w="21635" h="21600" stroke="0" extrusionOk="0">
                <a:moveTo>
                  <a:pt x="21634" y="21565"/>
                </a:moveTo>
                <a:cubicBezTo>
                  <a:pt x="21229" y="21588"/>
                  <a:pt x="20823" y="21599"/>
                  <a:pt x="20417" y="21599"/>
                </a:cubicBezTo>
                <a:cubicBezTo>
                  <a:pt x="11204" y="21599"/>
                  <a:pt x="3006" y="15757"/>
                  <a:pt x="-1" y="7050"/>
                </a:cubicBezTo>
                <a:lnTo>
                  <a:pt x="20417" y="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13500000" algn="ctr" rotWithShape="0">
                    <a:srgbClr val="000000"/>
                  </a:outerShdw>
                </a:effectLst>
              </a14:hiddenEffects>
            </a:ext>
          </a:extLst>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3671888" y="1509713"/>
            <a:ext cx="1771650" cy="827087"/>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 name="Rectangle 2"/>
          <p:cNvSpPr>
            <a:spLocks noGrp="1" noChangeArrowheads="1"/>
          </p:cNvSpPr>
          <p:nvPr>
            <p:ph type="title"/>
          </p:nvPr>
        </p:nvSpPr>
        <p:spPr>
          <a:xfrm>
            <a:off x="685800" y="147638"/>
            <a:ext cx="7772400" cy="814387"/>
          </a:xfrm>
          <a:noFill/>
          <a:ln/>
        </p:spPr>
        <p:txBody>
          <a:bodyPr/>
          <a:lstStyle/>
          <a:p>
            <a:r>
              <a:rPr lang="en-US" altLang="en-US"/>
              <a:t>Interval Estimate of a Population Mean:</a:t>
            </a:r>
            <a:br>
              <a:rPr lang="en-US" altLang="en-US"/>
            </a:br>
            <a:r>
              <a:rPr lang="en-US" altLang="en-US"/>
              <a:t>Large-Sample Case (</a:t>
            </a:r>
            <a:r>
              <a:rPr lang="en-US" altLang="en-US" i="1"/>
              <a:t>n</a:t>
            </a:r>
            <a:r>
              <a:rPr lang="en-US" altLang="en-US"/>
              <a:t> </a:t>
            </a:r>
            <a:r>
              <a:rPr lang="en-US" altLang="en-US" u="sng"/>
              <a:t>&gt;</a:t>
            </a:r>
            <a:r>
              <a:rPr lang="en-US" altLang="en-US"/>
              <a:t> 30)</a:t>
            </a:r>
          </a:p>
        </p:txBody>
      </p:sp>
      <p:sp>
        <p:nvSpPr>
          <p:cNvPr id="12291" name="Rectangle 3"/>
          <p:cNvSpPr>
            <a:spLocks noGrp="1" noChangeArrowheads="1"/>
          </p:cNvSpPr>
          <p:nvPr>
            <p:ph type="body" idx="1"/>
          </p:nvPr>
        </p:nvSpPr>
        <p:spPr>
          <a:xfrm>
            <a:off x="690563" y="1108075"/>
            <a:ext cx="7905750" cy="4686300"/>
          </a:xfrm>
          <a:noFill/>
          <a:ln/>
        </p:spPr>
        <p:txBody>
          <a:bodyPr/>
          <a:lstStyle/>
          <a:p>
            <a:r>
              <a:rPr lang="en-US" altLang="en-US">
                <a:solidFill>
                  <a:srgbClr val="66FFFF"/>
                </a:solidFill>
              </a:rPr>
              <a:t>With </a:t>
            </a:r>
            <a:r>
              <a:rPr lang="en-US" altLang="en-US" i="1">
                <a:solidFill>
                  <a:srgbClr val="66FFFF"/>
                </a:solidFill>
                <a:latin typeface="Symbol" panose="05050102010706020507" pitchFamily="18" charset="2"/>
              </a:rPr>
              <a:t> </a:t>
            </a:r>
            <a:r>
              <a:rPr lang="en-US" altLang="en-US">
                <a:solidFill>
                  <a:srgbClr val="66FFFF"/>
                </a:solidFill>
                <a:latin typeface="Symbol" panose="05050102010706020507" pitchFamily="18" charset="2"/>
              </a:rPr>
              <a:t></a:t>
            </a:r>
            <a:r>
              <a:rPr lang="en-US" altLang="en-US">
                <a:solidFill>
                  <a:srgbClr val="66FFFF"/>
                </a:solidFill>
              </a:rPr>
              <a:t>Known</a:t>
            </a:r>
          </a:p>
          <a:p>
            <a:pPr>
              <a:buFont typeface="Monotype Sorts" pitchFamily="2" charset="2"/>
              <a:buNone/>
            </a:pPr>
            <a:endParaRPr lang="en-US" altLang="en-US"/>
          </a:p>
          <a:p>
            <a:pPr>
              <a:buFont typeface="Monotype Sorts" pitchFamily="2" charset="2"/>
              <a:buNone/>
            </a:pPr>
            <a:r>
              <a:rPr lang="en-US" altLang="en-US"/>
              <a:t>	    </a:t>
            </a:r>
          </a:p>
          <a:p>
            <a:pPr>
              <a:buFont typeface="Monotype Sorts" pitchFamily="2" charset="2"/>
              <a:buNone/>
            </a:pPr>
            <a:r>
              <a:rPr lang="en-US" altLang="en-US"/>
              <a:t>	     where:              is the sample mean</a:t>
            </a:r>
          </a:p>
          <a:p>
            <a:pPr>
              <a:buFont typeface="Monotype Sorts" pitchFamily="2" charset="2"/>
              <a:buNone/>
            </a:pPr>
            <a:r>
              <a:rPr lang="en-US" altLang="en-US"/>
              <a:t>			 1 -</a:t>
            </a:r>
            <a:r>
              <a:rPr lang="en-US" altLang="en-US" i="1">
                <a:latin typeface="Symbol" panose="05050102010706020507" pitchFamily="18" charset="2"/>
              </a:rPr>
              <a:t></a:t>
            </a:r>
            <a:r>
              <a:rPr lang="en-US" altLang="en-US"/>
              <a:t>   is the confidence coefficient</a:t>
            </a:r>
          </a:p>
          <a:p>
            <a:pPr>
              <a:buFont typeface="Monotype Sorts" pitchFamily="2" charset="2"/>
              <a:buNone/>
            </a:pPr>
            <a:r>
              <a:rPr lang="en-US" altLang="en-US"/>
              <a:t>			  </a:t>
            </a:r>
            <a:r>
              <a:rPr lang="en-US" altLang="en-US" i="1"/>
              <a:t>z</a:t>
            </a:r>
            <a:r>
              <a:rPr lang="en-US" altLang="en-US" i="1" baseline="-25000">
                <a:latin typeface="Symbol" panose="05050102010706020507" pitchFamily="18" charset="2"/>
              </a:rPr>
              <a:t></a:t>
            </a:r>
            <a:r>
              <a:rPr lang="en-US" altLang="en-US" i="1" baseline="-25000"/>
              <a:t>/2     </a:t>
            </a:r>
            <a:r>
              <a:rPr lang="en-US" altLang="en-US"/>
              <a:t>is the </a:t>
            </a:r>
            <a:r>
              <a:rPr lang="en-US" altLang="en-US" i="1"/>
              <a:t>z</a:t>
            </a:r>
            <a:r>
              <a:rPr lang="en-US" altLang="en-US"/>
              <a:t> value providing an area of</a:t>
            </a:r>
          </a:p>
          <a:p>
            <a:pPr>
              <a:buFont typeface="Monotype Sorts" pitchFamily="2" charset="2"/>
              <a:buNone/>
            </a:pPr>
            <a:r>
              <a:rPr lang="en-US" altLang="en-US"/>
              <a:t>			           </a:t>
            </a:r>
            <a:r>
              <a:rPr lang="en-US" altLang="en-US" i="1">
                <a:latin typeface="Symbol" panose="05050102010706020507" pitchFamily="18" charset="2"/>
              </a:rPr>
              <a:t></a:t>
            </a:r>
            <a:r>
              <a:rPr lang="en-US" altLang="en-US"/>
              <a:t>/2 in the upper tail of the standard </a:t>
            </a:r>
          </a:p>
          <a:p>
            <a:pPr>
              <a:buFont typeface="Monotype Sorts" pitchFamily="2" charset="2"/>
              <a:buNone/>
            </a:pPr>
            <a:r>
              <a:rPr lang="en-US" altLang="en-US"/>
              <a:t> 				normal probability distribution</a:t>
            </a:r>
          </a:p>
          <a:p>
            <a:pPr>
              <a:buFont typeface="Monotype Sorts" pitchFamily="2" charset="2"/>
              <a:buNone/>
            </a:pPr>
            <a:r>
              <a:rPr lang="en-US" altLang="en-US"/>
              <a:t>			     </a:t>
            </a:r>
            <a:r>
              <a:rPr lang="en-US" altLang="en-US" i="1">
                <a:latin typeface="Symbol" panose="05050102010706020507" pitchFamily="18" charset="2"/>
              </a:rPr>
              <a:t>s</a:t>
            </a:r>
            <a:r>
              <a:rPr lang="en-US" altLang="en-US"/>
              <a:t>    is the population standard deviation</a:t>
            </a:r>
          </a:p>
          <a:p>
            <a:pPr>
              <a:buFont typeface="Monotype Sorts" pitchFamily="2" charset="2"/>
              <a:buNone/>
            </a:pPr>
            <a:r>
              <a:rPr lang="en-US" altLang="en-US"/>
              <a:t>			     </a:t>
            </a:r>
            <a:r>
              <a:rPr lang="en-US" altLang="en-US" i="1"/>
              <a:t>n</a:t>
            </a:r>
            <a:r>
              <a:rPr lang="en-US" altLang="en-US"/>
              <a:t>    is the sample size</a:t>
            </a:r>
          </a:p>
          <a:p>
            <a:pPr>
              <a:buFont typeface="Monotype Sorts" pitchFamily="2" charset="2"/>
              <a:buNone/>
            </a:pPr>
            <a:endParaRPr lang="en-US" altLang="en-US" sz="1000">
              <a:solidFill>
                <a:schemeClr val="tx2"/>
              </a:solidFill>
            </a:endParaRPr>
          </a:p>
          <a:p>
            <a:pPr algn="ctr">
              <a:spcBef>
                <a:spcPct val="0"/>
              </a:spcBef>
              <a:buFont typeface="Monotype Sorts" pitchFamily="2" charset="2"/>
              <a:buNone/>
            </a:pPr>
            <a:endParaRPr lang="en-US" altLang="en-US"/>
          </a:p>
        </p:txBody>
      </p:sp>
      <p:graphicFrame>
        <p:nvGraphicFramePr>
          <p:cNvPr id="12292" name="Object 4">
            <a:hlinkClick r:id="" action="ppaction://ole?verb=0"/>
          </p:cNvPr>
          <p:cNvGraphicFramePr>
            <a:graphicFrameLocks/>
          </p:cNvGraphicFramePr>
          <p:nvPr/>
        </p:nvGraphicFramePr>
        <p:xfrm>
          <a:off x="3852863" y="1503363"/>
          <a:ext cx="1419225" cy="738187"/>
        </p:xfrm>
        <a:graphic>
          <a:graphicData uri="http://schemas.openxmlformats.org/presentationml/2006/ole">
            <mc:AlternateContent xmlns:mc="http://schemas.openxmlformats.org/markup-compatibility/2006">
              <mc:Choice xmlns:v="urn:schemas-microsoft-com:vml" Requires="v">
                <p:oleObj spid="_x0000_s12384" name="Equation" r:id="rId4" imgW="1371600" imgH="709560" progId="EQUATION">
                  <p:embed/>
                </p:oleObj>
              </mc:Choice>
              <mc:Fallback>
                <p:oleObj name="Equation" r:id="rId4" imgW="1371600" imgH="70956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863" y="1503363"/>
                        <a:ext cx="1419225" cy="7381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2294" name="Object 6"/>
          <p:cNvGraphicFramePr>
            <a:graphicFrameLocks noChangeAspect="1"/>
          </p:cNvGraphicFramePr>
          <p:nvPr/>
        </p:nvGraphicFramePr>
        <p:xfrm>
          <a:off x="3006725" y="2489200"/>
          <a:ext cx="311150" cy="368300"/>
        </p:xfrm>
        <a:graphic>
          <a:graphicData uri="http://schemas.openxmlformats.org/presentationml/2006/ole">
            <mc:AlternateContent xmlns:mc="http://schemas.openxmlformats.org/markup-compatibility/2006">
              <mc:Choice xmlns:v="urn:schemas-microsoft-com:vml" Requires="v">
                <p:oleObj spid="_x0000_s12385" name="Equation" r:id="rId6" imgW="139680" imgH="164880" progId="Equation.3">
                  <p:embed/>
                </p:oleObj>
              </mc:Choice>
              <mc:Fallback>
                <p:oleObj name="Equation" r:id="rId6" imgW="139680" imgH="1648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6725" y="2489200"/>
                        <a:ext cx="311150" cy="3683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6" name="Rectangle 10"/>
          <p:cNvSpPr>
            <a:spLocks noChangeArrowheads="1"/>
          </p:cNvSpPr>
          <p:nvPr/>
        </p:nvSpPr>
        <p:spPr bwMode="auto">
          <a:xfrm>
            <a:off x="3660775" y="3179763"/>
            <a:ext cx="1828800" cy="898525"/>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Rectangle 7"/>
          <p:cNvSpPr>
            <a:spLocks noGrp="1" noChangeArrowheads="1"/>
          </p:cNvSpPr>
          <p:nvPr>
            <p:ph type="title"/>
          </p:nvPr>
        </p:nvSpPr>
        <p:spPr>
          <a:xfrm>
            <a:off x="685800" y="153988"/>
            <a:ext cx="7772400" cy="814387"/>
          </a:xfrm>
          <a:noFill/>
          <a:ln/>
          <a:extLst>
            <a:ext uri="{91240B29-F687-4F45-9708-019B960494DF}">
              <a14:hiddenLine xmlns:a14="http://schemas.microsoft.com/office/drawing/2010/main" w="12700">
                <a:solidFill>
                  <a:srgbClr val="F8D008"/>
                </a:solidFill>
                <a:miter lim="800000"/>
                <a:headEnd/>
                <a:tailEnd/>
              </a14:hiddenLine>
            </a:ext>
          </a:extLst>
        </p:spPr>
        <p:txBody>
          <a:bodyPr/>
          <a:lstStyle/>
          <a:p>
            <a:r>
              <a:rPr lang="en-US" altLang="en-US"/>
              <a:t>Interval Estimate of a Population Mean:</a:t>
            </a:r>
            <a:br>
              <a:rPr lang="en-US" altLang="en-US"/>
            </a:br>
            <a:r>
              <a:rPr lang="en-US" altLang="en-US"/>
              <a:t>Large-Sample Case (</a:t>
            </a:r>
            <a:r>
              <a:rPr lang="en-US" altLang="en-US" i="1"/>
              <a:t>n</a:t>
            </a:r>
            <a:r>
              <a:rPr lang="en-US" altLang="en-US"/>
              <a:t> </a:t>
            </a:r>
            <a:r>
              <a:rPr lang="en-US" altLang="en-US" u="sng"/>
              <a:t>&gt;</a:t>
            </a:r>
            <a:r>
              <a:rPr lang="en-US" altLang="en-US"/>
              <a:t> 30)</a:t>
            </a:r>
          </a:p>
        </p:txBody>
      </p:sp>
      <p:sp>
        <p:nvSpPr>
          <p:cNvPr id="65544" name="Rectangle 8"/>
          <p:cNvSpPr>
            <a:spLocks noGrp="1" noChangeArrowheads="1"/>
          </p:cNvSpPr>
          <p:nvPr>
            <p:ph type="body" idx="1"/>
          </p:nvPr>
        </p:nvSpPr>
        <p:spPr>
          <a:xfrm>
            <a:off x="687388" y="1104900"/>
            <a:ext cx="7772400" cy="4643438"/>
          </a:xfrm>
          <a:noFill/>
          <a:ln/>
        </p:spPr>
        <p:txBody>
          <a:bodyPr/>
          <a:lstStyle/>
          <a:p>
            <a:r>
              <a:rPr lang="en-US" altLang="en-US">
                <a:solidFill>
                  <a:srgbClr val="66FFFF"/>
                </a:solidFill>
              </a:rPr>
              <a:t>With </a:t>
            </a:r>
            <a:r>
              <a:rPr lang="en-US" altLang="en-US" i="1">
                <a:solidFill>
                  <a:srgbClr val="66FFFF"/>
                </a:solidFill>
                <a:latin typeface="Symbol" panose="05050102010706020507" pitchFamily="18" charset="2"/>
              </a:rPr>
              <a:t> </a:t>
            </a:r>
            <a:r>
              <a:rPr lang="en-US" altLang="en-US">
                <a:solidFill>
                  <a:srgbClr val="66FFFF"/>
                </a:solidFill>
                <a:latin typeface="Symbol" panose="05050102010706020507" pitchFamily="18" charset="2"/>
              </a:rPr>
              <a:t></a:t>
            </a:r>
            <a:r>
              <a:rPr lang="en-US" altLang="en-US">
                <a:solidFill>
                  <a:srgbClr val="66FFFF"/>
                </a:solidFill>
              </a:rPr>
              <a:t>Unknown</a:t>
            </a:r>
          </a:p>
          <a:p>
            <a:pPr>
              <a:buFont typeface="Monotype Sorts" pitchFamily="2" charset="2"/>
              <a:buNone/>
            </a:pPr>
            <a:r>
              <a:rPr lang="en-US" altLang="en-US"/>
              <a:t>		In most applications the value of the population standard deviation is unknown.  We simply use the value of the sample standard deviation, </a:t>
            </a:r>
            <a:r>
              <a:rPr lang="en-US" altLang="en-US" i="1"/>
              <a:t>s</a:t>
            </a:r>
            <a:r>
              <a:rPr lang="en-US" altLang="en-US"/>
              <a:t>, as the point estimate of the population standard deviation.</a:t>
            </a:r>
          </a:p>
          <a:p>
            <a:pPr>
              <a:buFont typeface="Monotype Sorts" pitchFamily="2" charset="2"/>
              <a:buNone/>
            </a:pPr>
            <a:endParaRPr lang="en-US" altLang="en-US"/>
          </a:p>
          <a:p>
            <a:pPr>
              <a:buFont typeface="Monotype Sorts" pitchFamily="2" charset="2"/>
              <a:buNone/>
            </a:pPr>
            <a:r>
              <a:rPr lang="en-US" altLang="en-US"/>
              <a:t>		</a:t>
            </a:r>
          </a:p>
          <a:p>
            <a:pPr>
              <a:buFont typeface="Monotype Sorts" pitchFamily="2" charset="2"/>
              <a:buNone/>
            </a:pPr>
            <a:r>
              <a:rPr lang="en-US" altLang="en-US"/>
              <a:t>	</a:t>
            </a:r>
          </a:p>
        </p:txBody>
      </p:sp>
      <p:graphicFrame>
        <p:nvGraphicFramePr>
          <p:cNvPr id="65545" name="Object 9">
            <a:hlinkClick r:id="" action="ppaction://ole?verb=0"/>
          </p:cNvPr>
          <p:cNvGraphicFramePr>
            <a:graphicFrameLocks/>
          </p:cNvGraphicFramePr>
          <p:nvPr/>
        </p:nvGraphicFramePr>
        <p:xfrm>
          <a:off x="3814763" y="3194050"/>
          <a:ext cx="1495425" cy="776288"/>
        </p:xfrm>
        <a:graphic>
          <a:graphicData uri="http://schemas.openxmlformats.org/presentationml/2006/ole">
            <mc:AlternateContent xmlns:mc="http://schemas.openxmlformats.org/markup-compatibility/2006">
              <mc:Choice xmlns:v="urn:schemas-microsoft-com:vml" Requires="v">
                <p:oleObj spid="_x0000_s65591" name="Equation" r:id="rId4" imgW="1371600" imgH="709560" progId="EQUATION">
                  <p:embed/>
                </p:oleObj>
              </mc:Choice>
              <mc:Fallback>
                <p:oleObj name="Equation" r:id="rId4" imgW="1371600" imgH="709560" progId="EQUATION">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763" y="3194050"/>
                        <a:ext cx="1495425" cy="7762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body" idx="1"/>
          </p:nvPr>
        </p:nvSpPr>
        <p:spPr>
          <a:xfrm>
            <a:off x="690563" y="1106488"/>
            <a:ext cx="7772400" cy="5181600"/>
          </a:xfrm>
          <a:noFill/>
          <a:ln/>
        </p:spPr>
        <p:txBody>
          <a:bodyPr/>
          <a:lstStyle/>
          <a:p>
            <a:pPr>
              <a:buFont typeface="Monotype Sorts" pitchFamily="2" charset="2"/>
              <a:buNone/>
            </a:pPr>
            <a:r>
              <a:rPr lang="en-US" altLang="en-US" dirty="0"/>
              <a:t>		National Discount has 260 retail outlets throughout the United States.  National evaluates each potential location for a new retail outlet in part on the mean annual income of the individuals in the marketing area of the new location.</a:t>
            </a:r>
          </a:p>
          <a:p>
            <a:pPr>
              <a:buFont typeface="Monotype Sorts" pitchFamily="2" charset="2"/>
              <a:buNone/>
            </a:pPr>
            <a:r>
              <a:rPr lang="en-US" altLang="en-US" dirty="0"/>
              <a:t>		Sampling can be used to develop an interval estimate of the mean annual income for individuals in a potential marketing area for National Discount. </a:t>
            </a:r>
          </a:p>
          <a:p>
            <a:pPr>
              <a:buFont typeface="Monotype Sorts" pitchFamily="2" charset="2"/>
              <a:buNone/>
            </a:pPr>
            <a:r>
              <a:rPr lang="en-US" altLang="en-US" dirty="0"/>
              <a:t>		A sample of size </a:t>
            </a:r>
            <a:r>
              <a:rPr lang="en-US" altLang="en-US" i="1" dirty="0"/>
              <a:t>n</a:t>
            </a:r>
            <a:r>
              <a:rPr lang="en-US" altLang="en-US" dirty="0"/>
              <a:t> = 36 was taken.  The sample mean,    , is $21,100 and the sample standard deviation, </a:t>
            </a:r>
            <a:r>
              <a:rPr lang="en-US" altLang="en-US" i="1" dirty="0"/>
              <a:t>s</a:t>
            </a:r>
            <a:r>
              <a:rPr lang="en-US" altLang="en-US" dirty="0"/>
              <a:t>, is $4,500.  We will use .95 as the confidence coefficient in our interval estimate.</a:t>
            </a:r>
          </a:p>
        </p:txBody>
      </p:sp>
      <p:sp>
        <p:nvSpPr>
          <p:cNvPr id="66565" name="Rectangle 5"/>
          <p:cNvSpPr>
            <a:spLocks noChangeArrowheads="1"/>
          </p:cNvSpPr>
          <p:nvPr/>
        </p:nvSpPr>
        <p:spPr bwMode="auto">
          <a:xfrm>
            <a:off x="685800" y="119063"/>
            <a:ext cx="777240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altLang="en-US" sz="2800" dirty="0">
                <a:solidFill>
                  <a:srgbClr val="66FFFF"/>
                </a:solidFill>
                <a:effectLst>
                  <a:outerShdw blurRad="38100" dist="38100" dir="2700000" algn="tl">
                    <a:srgbClr val="000000"/>
                  </a:outerShdw>
                </a:effectLst>
              </a:rPr>
              <a:t>Example:  National Discount, Inc.</a:t>
            </a:r>
          </a:p>
        </p:txBody>
      </p:sp>
      <p:graphicFrame>
        <p:nvGraphicFramePr>
          <p:cNvPr id="66566" name="Object 6"/>
          <p:cNvGraphicFramePr>
            <a:graphicFrameLocks noChangeAspect="1"/>
          </p:cNvGraphicFramePr>
          <p:nvPr/>
        </p:nvGraphicFramePr>
        <p:xfrm>
          <a:off x="1987550" y="4584700"/>
          <a:ext cx="311150" cy="368300"/>
        </p:xfrm>
        <a:graphic>
          <a:graphicData uri="http://schemas.openxmlformats.org/presentationml/2006/ole">
            <mc:AlternateContent xmlns:mc="http://schemas.openxmlformats.org/markup-compatibility/2006">
              <mc:Choice xmlns:v="urn:schemas-microsoft-com:vml" Requires="v">
                <p:oleObj spid="_x0000_s66612" name="Equation" r:id="rId4" imgW="139680" imgH="164880" progId="Equation.3">
                  <p:embed/>
                </p:oleObj>
              </mc:Choice>
              <mc:Fallback>
                <p:oleObj name="Equation" r:id="rId4" imgW="139680" imgH="16488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550" y="4584700"/>
                        <a:ext cx="311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90563" y="1104900"/>
            <a:ext cx="77724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rgbClr val="66FFFF"/>
              </a:buClr>
              <a:buSzPct val="75000"/>
              <a:buFont typeface="Monotype Sorts" pitchFamily="2" charset="2"/>
              <a:buChar char="n"/>
            </a:pPr>
            <a:r>
              <a:rPr lang="en-US" altLang="en-US" dirty="0">
                <a:solidFill>
                  <a:srgbClr val="66FFFF"/>
                </a:solidFill>
                <a:effectLst>
                  <a:outerShdw blurRad="38100" dist="38100" dir="2700000" algn="tl">
                    <a:srgbClr val="000000"/>
                  </a:outerShdw>
                </a:effectLst>
                <a:latin typeface="Book Antiqua" panose="02040602050305030304" pitchFamily="18" charset="0"/>
              </a:rPr>
              <a:t>Precision Statement</a:t>
            </a:r>
          </a:p>
          <a:p>
            <a:pPr>
              <a:spcBef>
                <a:spcPct val="20000"/>
              </a:spcBef>
              <a:buClr>
                <a:srgbClr val="FFFF00"/>
              </a:buClr>
              <a:buSzPct val="80000"/>
              <a:buFont typeface="Monotype Sorts" pitchFamily="2" charset="2"/>
              <a:buNone/>
            </a:pPr>
            <a:r>
              <a:rPr lang="en-US" altLang="en-US" dirty="0">
                <a:effectLst>
                  <a:outerShdw blurRad="38100" dist="38100" dir="2700000" algn="tl">
                    <a:srgbClr val="000000"/>
                  </a:outerShdw>
                </a:effectLst>
                <a:latin typeface="Book Antiqua" panose="02040602050305030304" pitchFamily="18" charset="0"/>
              </a:rPr>
              <a:t>		There is a .95 probability that the value of a sample mean for National Discount will provide a sampling error of $1,470 or less……. determined as follows:</a:t>
            </a:r>
          </a:p>
          <a:p>
            <a:pPr>
              <a:spcBef>
                <a:spcPct val="20000"/>
              </a:spcBef>
              <a:buClr>
                <a:srgbClr val="FFFF00"/>
              </a:buClr>
              <a:buSzPct val="80000"/>
              <a:buFont typeface="Monotype Sorts" pitchFamily="2" charset="2"/>
              <a:buNone/>
            </a:pPr>
            <a:r>
              <a:rPr lang="en-US" altLang="en-US" dirty="0">
                <a:effectLst>
                  <a:outerShdw blurRad="38100" dist="38100" dir="2700000" algn="tl">
                    <a:srgbClr val="000000"/>
                  </a:outerShdw>
                </a:effectLst>
                <a:latin typeface="Book Antiqua" panose="02040602050305030304" pitchFamily="18" charset="0"/>
              </a:rPr>
              <a:t>		95% of the sample means that can be observed are within </a:t>
            </a:r>
            <a:r>
              <a:rPr lang="en-US" altLang="en-US" u="sng" dirty="0">
                <a:effectLst>
                  <a:outerShdw blurRad="38100" dist="38100" dir="2700000" algn="tl">
                    <a:srgbClr val="000000"/>
                  </a:outerShdw>
                </a:effectLst>
                <a:latin typeface="Book Antiqua" panose="02040602050305030304" pitchFamily="18" charset="0"/>
              </a:rPr>
              <a:t>+</a:t>
            </a:r>
            <a:r>
              <a:rPr lang="en-US" altLang="en-US" dirty="0">
                <a:effectLst>
                  <a:outerShdw blurRad="38100" dist="38100" dir="2700000" algn="tl">
                    <a:srgbClr val="000000"/>
                  </a:outerShdw>
                </a:effectLst>
                <a:latin typeface="Book Antiqua" panose="02040602050305030304" pitchFamily="18" charset="0"/>
              </a:rPr>
              <a:t> 1.96      of the population mean </a:t>
            </a:r>
            <a:r>
              <a:rPr lang="en-US" altLang="en-US" i="1" dirty="0">
                <a:effectLst>
                  <a:outerShdw blurRad="38100" dist="38100" dir="2700000" algn="tl">
                    <a:srgbClr val="000000"/>
                  </a:outerShdw>
                </a:effectLst>
                <a:latin typeface="Symbol" panose="05050102010706020507" pitchFamily="18" charset="2"/>
              </a:rPr>
              <a:t></a:t>
            </a:r>
            <a:r>
              <a:rPr lang="en-US" altLang="en-US" dirty="0">
                <a:effectLst>
                  <a:outerShdw blurRad="38100" dist="38100" dir="2700000" algn="tl">
                    <a:srgbClr val="000000"/>
                  </a:outerShdw>
                </a:effectLst>
                <a:latin typeface="Book Antiqua" panose="02040602050305030304" pitchFamily="18" charset="0"/>
              </a:rPr>
              <a:t>. </a:t>
            </a:r>
          </a:p>
          <a:p>
            <a:pPr>
              <a:spcBef>
                <a:spcPct val="20000"/>
              </a:spcBef>
              <a:buClr>
                <a:srgbClr val="FFFF00"/>
              </a:buClr>
              <a:buSzPct val="80000"/>
              <a:buFont typeface="Monotype Sorts" pitchFamily="2" charset="2"/>
              <a:buNone/>
            </a:pPr>
            <a:endParaRPr lang="en-US" altLang="en-US" dirty="0">
              <a:effectLst>
                <a:outerShdw blurRad="38100" dist="38100" dir="2700000" algn="tl">
                  <a:srgbClr val="000000"/>
                </a:outerShdw>
              </a:effectLst>
              <a:latin typeface="Book Antiqua" panose="02040602050305030304" pitchFamily="18" charset="0"/>
            </a:endParaRPr>
          </a:p>
          <a:p>
            <a:pPr>
              <a:spcBef>
                <a:spcPct val="20000"/>
              </a:spcBef>
              <a:buClr>
                <a:srgbClr val="FFFF00"/>
              </a:buClr>
              <a:buSzPct val="80000"/>
              <a:buFont typeface="Monotype Sorts" pitchFamily="2" charset="2"/>
              <a:buNone/>
            </a:pPr>
            <a:endParaRPr lang="en-US" altLang="en-US" sz="1000" dirty="0">
              <a:effectLst>
                <a:outerShdw blurRad="38100" dist="38100" dir="2700000" algn="tl">
                  <a:srgbClr val="000000"/>
                </a:outerShdw>
              </a:effectLst>
              <a:latin typeface="Book Antiqua" panose="02040602050305030304" pitchFamily="18" charset="0"/>
            </a:endParaRPr>
          </a:p>
          <a:p>
            <a:pPr>
              <a:spcBef>
                <a:spcPct val="20000"/>
              </a:spcBef>
              <a:buClr>
                <a:srgbClr val="FFFF00"/>
              </a:buClr>
              <a:buSzPct val="80000"/>
              <a:buFont typeface="Monotype Sorts" pitchFamily="2" charset="2"/>
              <a:buNone/>
            </a:pPr>
            <a:r>
              <a:rPr lang="en-US" altLang="en-US" dirty="0">
                <a:effectLst>
                  <a:outerShdw blurRad="38100" dist="38100" dir="2700000" algn="tl">
                    <a:srgbClr val="000000"/>
                  </a:outerShdw>
                </a:effectLst>
                <a:latin typeface="Book Antiqua" panose="02040602050305030304" pitchFamily="18" charset="0"/>
              </a:rPr>
              <a:t>	If 				        , then 1.96     = 1,470.</a:t>
            </a:r>
          </a:p>
          <a:p>
            <a:pPr>
              <a:spcBef>
                <a:spcPct val="20000"/>
              </a:spcBef>
              <a:buClr>
                <a:srgbClr val="FFFF00"/>
              </a:buClr>
              <a:buSzPct val="80000"/>
              <a:buFont typeface="Monotype Sorts" pitchFamily="2" charset="2"/>
              <a:buNone/>
            </a:pPr>
            <a:r>
              <a:rPr lang="en-US" altLang="en-US" dirty="0">
                <a:effectLst>
                  <a:outerShdw blurRad="38100" dist="38100" dir="2700000" algn="tl">
                    <a:srgbClr val="000000"/>
                  </a:outerShdw>
                </a:effectLst>
                <a:latin typeface="Book Antiqua" panose="02040602050305030304" pitchFamily="18" charset="0"/>
              </a:rPr>
              <a:t> 	</a:t>
            </a:r>
          </a:p>
        </p:txBody>
      </p:sp>
      <p:graphicFrame>
        <p:nvGraphicFramePr>
          <p:cNvPr id="67587" name="Object 3">
            <a:hlinkClick r:id="" action="ppaction://ole?verb=0"/>
          </p:cNvPr>
          <p:cNvGraphicFramePr>
            <a:graphicFrameLocks/>
          </p:cNvGraphicFramePr>
          <p:nvPr>
            <p:extLst>
              <p:ext uri="{D42A27DB-BD31-4B8C-83A1-F6EECF244321}">
                <p14:modId xmlns:p14="http://schemas.microsoft.com/office/powerpoint/2010/main" val="1786412777"/>
              </p:ext>
            </p:extLst>
          </p:nvPr>
        </p:nvGraphicFramePr>
        <p:xfrm>
          <a:off x="3468615" y="3539331"/>
          <a:ext cx="331788" cy="331787"/>
        </p:xfrm>
        <a:graphic>
          <a:graphicData uri="http://schemas.openxmlformats.org/presentationml/2006/ole">
            <mc:AlternateContent xmlns:mc="http://schemas.openxmlformats.org/markup-compatibility/2006">
              <mc:Choice xmlns:v="urn:schemas-microsoft-com:vml" Requires="v">
                <p:oleObj spid="_x0000_s67726" name="Equation" r:id="rId4" imgW="341280" imgH="341280" progId="EQUATION">
                  <p:embed/>
                </p:oleObj>
              </mc:Choice>
              <mc:Fallback>
                <p:oleObj name="Equation" r:id="rId4" imgW="341280" imgH="341280" progId="EQUATION">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615" y="3539331"/>
                        <a:ext cx="331788" cy="3317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67588" name="Object 4">
            <a:hlinkClick r:id="" action="ppaction://ole?verb=0"/>
          </p:cNvPr>
          <p:cNvGraphicFramePr>
            <a:graphicFrameLocks/>
          </p:cNvGraphicFramePr>
          <p:nvPr>
            <p:extLst>
              <p:ext uri="{D42A27DB-BD31-4B8C-83A1-F6EECF244321}">
                <p14:modId xmlns:p14="http://schemas.microsoft.com/office/powerpoint/2010/main" val="4035486915"/>
              </p:ext>
            </p:extLst>
          </p:nvPr>
        </p:nvGraphicFramePr>
        <p:xfrm>
          <a:off x="1518986" y="4225131"/>
          <a:ext cx="3517900" cy="742950"/>
        </p:xfrm>
        <a:graphic>
          <a:graphicData uri="http://schemas.openxmlformats.org/presentationml/2006/ole">
            <mc:AlternateContent xmlns:mc="http://schemas.openxmlformats.org/markup-compatibility/2006">
              <mc:Choice xmlns:v="urn:schemas-microsoft-com:vml" Requires="v">
                <p:oleObj spid="_x0000_s67727" name="Equation" r:id="rId6" imgW="1854000" imgH="368280" progId="Equation.3">
                  <p:embed/>
                </p:oleObj>
              </mc:Choice>
              <mc:Fallback>
                <p:oleObj name="Equation" r:id="rId6" imgW="1854000" imgH="368280" progId="Equation.3">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8986" y="4225131"/>
                        <a:ext cx="3517900" cy="7429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67589" name="Object 5">
            <a:hlinkClick r:id="" action="ppaction://ole?verb=0"/>
          </p:cNvPr>
          <p:cNvGraphicFramePr>
            <a:graphicFrameLocks/>
          </p:cNvGraphicFramePr>
          <p:nvPr>
            <p:extLst>
              <p:ext uri="{D42A27DB-BD31-4B8C-83A1-F6EECF244321}">
                <p14:modId xmlns:p14="http://schemas.microsoft.com/office/powerpoint/2010/main" val="677706255"/>
              </p:ext>
            </p:extLst>
          </p:nvPr>
        </p:nvGraphicFramePr>
        <p:xfrm>
          <a:off x="6430168" y="4596606"/>
          <a:ext cx="331788" cy="331787"/>
        </p:xfrm>
        <a:graphic>
          <a:graphicData uri="http://schemas.openxmlformats.org/presentationml/2006/ole">
            <mc:AlternateContent xmlns:mc="http://schemas.openxmlformats.org/markup-compatibility/2006">
              <mc:Choice xmlns:v="urn:schemas-microsoft-com:vml" Requires="v">
                <p:oleObj spid="_x0000_s67728" name="Equation" r:id="rId8" imgW="341280" imgH="341280" progId="EQUATION">
                  <p:embed/>
                </p:oleObj>
              </mc:Choice>
              <mc:Fallback>
                <p:oleObj name="Equation" r:id="rId8" imgW="341280" imgH="341280" progId="EQUATION">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0168" y="4596606"/>
                        <a:ext cx="331788" cy="3317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7590" name="Rectangle 6"/>
          <p:cNvSpPr>
            <a:spLocks noChangeArrowheads="1"/>
          </p:cNvSpPr>
          <p:nvPr/>
        </p:nvSpPr>
        <p:spPr bwMode="auto">
          <a:xfrm>
            <a:off x="685800" y="133350"/>
            <a:ext cx="7772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altLang="en-US" sz="2800">
                <a:solidFill>
                  <a:srgbClr val="66FFFF"/>
                </a:solidFill>
                <a:effectLst>
                  <a:outerShdw blurRad="38100" dist="38100" dir="2700000" algn="tl">
                    <a:srgbClr val="000000"/>
                  </a:outerShdw>
                </a:effectLst>
              </a:rPr>
              <a:t>Example:  National Discount, Inc</a:t>
            </a:r>
            <a:r>
              <a:rPr lang="en-US" altLang="en-US" sz="2800">
                <a:solidFill>
                  <a:srgbClr val="FFFF00"/>
                </a:solidFill>
                <a:effectLst>
                  <a:outerShdw blurRad="38100" dist="38100" dir="2700000" algn="tl">
                    <a:srgbClr val="000000"/>
                  </a:outerShdw>
                </a:effectLst>
              </a:rPr>
              <a:t>.</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Example:  National Discount, Inc.</a:t>
            </a:r>
          </a:p>
        </p:txBody>
      </p:sp>
      <p:sp>
        <p:nvSpPr>
          <p:cNvPr id="63491" name="Rectangle 3"/>
          <p:cNvSpPr>
            <a:spLocks noGrp="1" noChangeArrowheads="1"/>
          </p:cNvSpPr>
          <p:nvPr>
            <p:ph type="body" idx="1"/>
          </p:nvPr>
        </p:nvSpPr>
        <p:spPr>
          <a:xfrm>
            <a:off x="687388" y="1104900"/>
            <a:ext cx="8077200" cy="4643438"/>
          </a:xfrm>
        </p:spPr>
        <p:txBody>
          <a:bodyPr/>
          <a:lstStyle/>
          <a:p>
            <a:r>
              <a:rPr lang="en-US" altLang="en-US">
                <a:solidFill>
                  <a:srgbClr val="66FFFF"/>
                </a:solidFill>
              </a:rPr>
              <a:t>Interval Estimate of the Population Mean:  </a:t>
            </a:r>
            <a:r>
              <a:rPr lang="en-US" altLang="en-US" i="1">
                <a:solidFill>
                  <a:srgbClr val="66FFFF"/>
                </a:solidFill>
                <a:latin typeface="Symbol" panose="05050102010706020507" pitchFamily="18" charset="2"/>
              </a:rPr>
              <a:t></a:t>
            </a:r>
            <a:r>
              <a:rPr lang="en-US" altLang="en-US">
                <a:solidFill>
                  <a:srgbClr val="66FFFF"/>
                </a:solidFill>
              </a:rPr>
              <a:t>  Unknown</a:t>
            </a:r>
          </a:p>
          <a:p>
            <a:pPr>
              <a:buFont typeface="Monotype Sorts" pitchFamily="2" charset="2"/>
              <a:buNone/>
            </a:pPr>
            <a:r>
              <a:rPr lang="en-US" altLang="en-US"/>
              <a:t>	</a:t>
            </a:r>
            <a:endParaRPr lang="en-US" altLang="en-US" sz="1000"/>
          </a:p>
          <a:p>
            <a:pPr>
              <a:buFont typeface="Monotype Sorts" pitchFamily="2" charset="2"/>
              <a:buNone/>
            </a:pPr>
            <a:r>
              <a:rPr lang="en-US" altLang="en-US"/>
              <a:t>	Interval Estimate of </a:t>
            </a:r>
            <a:r>
              <a:rPr lang="en-US" altLang="en-US" i="1">
                <a:latin typeface="Symbol" panose="05050102010706020507" pitchFamily="18" charset="2"/>
              </a:rPr>
              <a:t></a:t>
            </a:r>
            <a:r>
              <a:rPr lang="en-US" altLang="en-US"/>
              <a:t>  is:</a:t>
            </a:r>
          </a:p>
          <a:p>
            <a:pPr>
              <a:buFont typeface="Monotype Sorts" pitchFamily="2" charset="2"/>
              <a:buNone/>
            </a:pPr>
            <a:r>
              <a:rPr lang="en-US" altLang="en-US"/>
              <a:t>				 $21,100 </a:t>
            </a:r>
            <a:r>
              <a:rPr lang="en-US" altLang="en-US" u="sng"/>
              <a:t>+</a:t>
            </a:r>
            <a:r>
              <a:rPr lang="en-US" altLang="en-US"/>
              <a:t> $1,470</a:t>
            </a:r>
          </a:p>
          <a:p>
            <a:pPr>
              <a:buFont typeface="Monotype Sorts" pitchFamily="2" charset="2"/>
              <a:buNone/>
            </a:pPr>
            <a:r>
              <a:rPr lang="en-US" altLang="en-US"/>
              <a:t>   			     or    $19,630 to $22,570</a:t>
            </a:r>
          </a:p>
          <a:p>
            <a:pPr>
              <a:buFont typeface="Monotype Sorts" pitchFamily="2" charset="2"/>
              <a:buNone/>
            </a:pPr>
            <a:endParaRPr lang="en-US" altLang="en-US" sz="1000"/>
          </a:p>
          <a:p>
            <a:pPr>
              <a:buFont typeface="Monotype Sorts" pitchFamily="2" charset="2"/>
              <a:buNone/>
            </a:pPr>
            <a:r>
              <a:rPr lang="en-US" altLang="en-US"/>
              <a:t>	We are </a:t>
            </a:r>
            <a:r>
              <a:rPr lang="en-US" altLang="en-US" u="sng"/>
              <a:t>95% confident</a:t>
            </a:r>
            <a:r>
              <a:rPr lang="en-US" altLang="en-US"/>
              <a:t> that the interval contains the</a:t>
            </a:r>
          </a:p>
          <a:p>
            <a:pPr>
              <a:buFont typeface="Monotype Sorts" pitchFamily="2" charset="2"/>
              <a:buNone/>
            </a:pPr>
            <a:r>
              <a:rPr lang="en-US" altLang="en-US"/>
              <a:t>	population mean.</a:t>
            </a:r>
          </a:p>
          <a:p>
            <a:pPr>
              <a:buFont typeface="Monotype Sorts" pitchFamily="2" charset="2"/>
              <a:buNone/>
            </a:pPr>
            <a:endParaRPr lang="en-US" altLang="en-US"/>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84370" y="3641285"/>
          <a:ext cx="7772400" cy="2545960"/>
        </p:xfrm>
        <a:graphic>
          <a:graphicData uri="http://schemas.openxmlformats.org/drawingml/2006/table">
            <a:tbl>
              <a:tblPr firstRow="1" firstCol="1" bandRow="1">
                <a:tableStyleId>{5C22544A-7EE6-4342-B048-85BDC9FD1C3A}</a:tableStyleId>
              </a:tblPr>
              <a:tblGrid>
                <a:gridCol w="2590800">
                  <a:extLst>
                    <a:ext uri="{9D8B030D-6E8A-4147-A177-3AD203B41FA5}">
                      <a16:colId xmlns:a16="http://schemas.microsoft.com/office/drawing/2014/main" val="1969452380"/>
                    </a:ext>
                  </a:extLst>
                </a:gridCol>
                <a:gridCol w="2590800">
                  <a:extLst>
                    <a:ext uri="{9D8B030D-6E8A-4147-A177-3AD203B41FA5}">
                      <a16:colId xmlns:a16="http://schemas.microsoft.com/office/drawing/2014/main" val="3807775349"/>
                    </a:ext>
                  </a:extLst>
                </a:gridCol>
                <a:gridCol w="2590800">
                  <a:extLst>
                    <a:ext uri="{9D8B030D-6E8A-4147-A177-3AD203B41FA5}">
                      <a16:colId xmlns:a16="http://schemas.microsoft.com/office/drawing/2014/main" val="3120309245"/>
                    </a:ext>
                  </a:extLst>
                </a:gridCol>
              </a:tblGrid>
              <a:tr h="441250">
                <a:tc>
                  <a:txBody>
                    <a:bodyPr/>
                    <a:lstStyle/>
                    <a:p>
                      <a:pPr algn="ctr">
                        <a:lnSpc>
                          <a:spcPct val="107000"/>
                        </a:lnSpc>
                        <a:spcAft>
                          <a:spcPts val="0"/>
                        </a:spcAft>
                      </a:pPr>
                      <a:r>
                        <a:rPr lang="en-US" sz="2200" dirty="0">
                          <a:effectLst/>
                        </a:rPr>
                        <a:t>α = tail area</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a:effectLst/>
                        </a:rPr>
                        <a:t>central area = 1 – 2α</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a:effectLst/>
                        </a:rPr>
                        <a:t>z</a:t>
                      </a:r>
                      <a:r>
                        <a:rPr lang="en-US" sz="2200" baseline="-25000" dirty="0">
                          <a:effectLst/>
                        </a:rPr>
                        <a:t>α</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655396359"/>
                  </a:ext>
                </a:extLst>
              </a:tr>
              <a:tr h="355587">
                <a:tc>
                  <a:txBody>
                    <a:bodyPr/>
                    <a:lstStyle/>
                    <a:p>
                      <a:pPr algn="ctr">
                        <a:lnSpc>
                          <a:spcPct val="107000"/>
                        </a:lnSpc>
                        <a:spcAft>
                          <a:spcPts val="0"/>
                        </a:spcAft>
                      </a:pPr>
                      <a:r>
                        <a:rPr lang="en-US" sz="2200">
                          <a:effectLst/>
                        </a:rPr>
                        <a:t>0.10</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a:effectLst/>
                        </a:rPr>
                        <a:t>0.80</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a:effectLst/>
                        </a:rPr>
                        <a:t>z</a:t>
                      </a:r>
                      <a:r>
                        <a:rPr lang="en-US" sz="2200" baseline="-25000" dirty="0">
                          <a:effectLst/>
                        </a:rPr>
                        <a:t>.10</a:t>
                      </a:r>
                      <a:r>
                        <a:rPr lang="en-US" sz="2200" dirty="0">
                          <a:effectLst/>
                        </a:rPr>
                        <a:t> = 1.28</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107590770"/>
                  </a:ext>
                </a:extLst>
              </a:tr>
              <a:tr h="355587">
                <a:tc>
                  <a:txBody>
                    <a:bodyPr/>
                    <a:lstStyle/>
                    <a:p>
                      <a:pPr algn="ctr">
                        <a:lnSpc>
                          <a:spcPct val="107000"/>
                        </a:lnSpc>
                        <a:spcAft>
                          <a:spcPts val="0"/>
                        </a:spcAft>
                      </a:pPr>
                      <a:r>
                        <a:rPr lang="en-US" sz="2200">
                          <a:effectLst/>
                        </a:rPr>
                        <a:t>0.05</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a:effectLst/>
                        </a:rPr>
                        <a:t>0.90</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smtClean="0">
                          <a:effectLst/>
                        </a:rPr>
                        <a:t>   z</a:t>
                      </a:r>
                      <a:r>
                        <a:rPr lang="en-US" sz="2200" baseline="-25000" dirty="0" smtClean="0">
                          <a:effectLst/>
                        </a:rPr>
                        <a:t>.05</a:t>
                      </a:r>
                      <a:r>
                        <a:rPr lang="en-US" sz="2200" dirty="0">
                          <a:effectLst/>
                        </a:rPr>
                        <a:t> = 1.645</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6922925"/>
                  </a:ext>
                </a:extLst>
              </a:tr>
              <a:tr h="355587">
                <a:tc>
                  <a:txBody>
                    <a:bodyPr/>
                    <a:lstStyle/>
                    <a:p>
                      <a:pPr algn="ctr">
                        <a:lnSpc>
                          <a:spcPct val="107000"/>
                        </a:lnSpc>
                        <a:spcAft>
                          <a:spcPts val="0"/>
                        </a:spcAft>
                      </a:pPr>
                      <a:r>
                        <a:rPr lang="en-US" sz="2200">
                          <a:effectLst/>
                        </a:rPr>
                        <a:t>0.025</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a:effectLst/>
                        </a:rPr>
                        <a:t>0.95</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a:effectLst/>
                        </a:rPr>
                        <a:t>z</a:t>
                      </a:r>
                      <a:r>
                        <a:rPr lang="en-US" sz="2200" baseline="-25000" dirty="0">
                          <a:effectLst/>
                        </a:rPr>
                        <a:t>.025</a:t>
                      </a:r>
                      <a:r>
                        <a:rPr lang="en-US" sz="2200" dirty="0">
                          <a:effectLst/>
                        </a:rPr>
                        <a:t> = 1.96</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744503331"/>
                  </a:ext>
                </a:extLst>
              </a:tr>
              <a:tr h="355587">
                <a:tc>
                  <a:txBody>
                    <a:bodyPr/>
                    <a:lstStyle/>
                    <a:p>
                      <a:pPr algn="ctr">
                        <a:lnSpc>
                          <a:spcPct val="107000"/>
                        </a:lnSpc>
                        <a:spcAft>
                          <a:spcPts val="0"/>
                        </a:spcAft>
                      </a:pPr>
                      <a:r>
                        <a:rPr lang="en-US" sz="2200">
                          <a:effectLst/>
                        </a:rPr>
                        <a:t>0.01</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a:effectLst/>
                        </a:rPr>
                        <a:t>0.98</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smtClean="0">
                          <a:effectLst/>
                        </a:rPr>
                        <a:t>  z</a:t>
                      </a:r>
                      <a:r>
                        <a:rPr lang="en-US" sz="2200" baseline="-25000" dirty="0" smtClean="0">
                          <a:effectLst/>
                        </a:rPr>
                        <a:t>.01</a:t>
                      </a:r>
                      <a:r>
                        <a:rPr lang="en-US" sz="2200" dirty="0">
                          <a:effectLst/>
                        </a:rPr>
                        <a:t> = 2.33</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1804424610"/>
                  </a:ext>
                </a:extLst>
              </a:tr>
              <a:tr h="355587">
                <a:tc>
                  <a:txBody>
                    <a:bodyPr/>
                    <a:lstStyle/>
                    <a:p>
                      <a:pPr algn="ctr">
                        <a:lnSpc>
                          <a:spcPct val="107000"/>
                        </a:lnSpc>
                        <a:spcAft>
                          <a:spcPts val="0"/>
                        </a:spcAft>
                      </a:pPr>
                      <a:r>
                        <a:rPr lang="en-US" sz="2200">
                          <a:effectLst/>
                        </a:rPr>
                        <a:t>0.005</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a:effectLst/>
                        </a:rPr>
                        <a:t>0.99</a:t>
                      </a:r>
                      <a:endParaRPr lang="en-US" sz="220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tc>
                  <a:txBody>
                    <a:bodyPr/>
                    <a:lstStyle/>
                    <a:p>
                      <a:pPr algn="ctr">
                        <a:lnSpc>
                          <a:spcPct val="107000"/>
                        </a:lnSpc>
                        <a:spcAft>
                          <a:spcPts val="0"/>
                        </a:spcAft>
                      </a:pPr>
                      <a:r>
                        <a:rPr lang="en-US" sz="2200" dirty="0" smtClean="0">
                          <a:effectLst/>
                        </a:rPr>
                        <a:t> z</a:t>
                      </a:r>
                      <a:r>
                        <a:rPr lang="en-US" sz="2200" baseline="-25000" dirty="0" smtClean="0">
                          <a:effectLst/>
                        </a:rPr>
                        <a:t>.005</a:t>
                      </a:r>
                      <a:r>
                        <a:rPr lang="en-US" sz="2200" dirty="0">
                          <a:effectLst/>
                        </a:rPr>
                        <a:t> = 2.58</a:t>
                      </a:r>
                      <a:endParaRPr lang="en-US" sz="2200" dirty="0">
                        <a:effectLst/>
                        <a:latin typeface="Calibri" panose="020F0502020204030204" pitchFamily="34" charset="0"/>
                        <a:ea typeface="Calibri" panose="020F0502020204030204" pitchFamily="34" charset="0"/>
                        <a:cs typeface="Arial" panose="020B0604020202020204" pitchFamily="34" charset="0"/>
                      </a:endParaRPr>
                    </a:p>
                  </a:txBody>
                  <a:tcPr marL="38100" marR="38100" marT="38100" marB="38100" anchor="ctr"/>
                </a:tc>
                <a:extLst>
                  <a:ext uri="{0D108BD9-81ED-4DB2-BD59-A6C34878D82A}">
                    <a16:rowId xmlns:a16="http://schemas.microsoft.com/office/drawing/2014/main" val="2890412028"/>
                  </a:ext>
                </a:extLst>
              </a:tr>
            </a:tbl>
          </a:graphicData>
        </a:graphic>
      </p:graphicFrame>
      <mc:AlternateContent xmlns:mc="http://schemas.openxmlformats.org/markup-compatibility/2006">
        <mc:Choice xmlns:a14="http://schemas.microsoft.com/office/drawing/2010/main" Requires="a14">
          <p:sp>
            <p:nvSpPr>
              <p:cNvPr id="3" name="Rectangle 2"/>
              <p:cNvSpPr/>
              <p:nvPr/>
            </p:nvSpPr>
            <p:spPr>
              <a:xfrm>
                <a:off x="166255" y="544416"/>
                <a:ext cx="8783781" cy="1077218"/>
              </a:xfrm>
              <a:prstGeom prst="rect">
                <a:avLst/>
              </a:prstGeom>
            </p:spPr>
            <p:txBody>
              <a:bodyPr wrap="square">
                <a:spAutoFit/>
              </a:bodyPr>
              <a:lstStyle/>
              <a:p>
                <a:r>
                  <a:rPr lang="en-US" sz="2000" dirty="0" smtClean="0">
                    <a:effectLst/>
                    <a:latin typeface="Times New Roman" panose="02020603050405020304" pitchFamily="18" charset="0"/>
                  </a:rPr>
                  <a:t>The most common five </a:t>
                </a:r>
                <a:r>
                  <a:rPr lang="en-US" sz="2000" dirty="0">
                    <a:effectLst/>
                    <a:latin typeface="Times New Roman" panose="02020603050405020304" pitchFamily="18" charset="0"/>
                  </a:rPr>
                  <a:t>critical values of </a:t>
                </a:r>
                <a14:m>
                  <m:oMath xmlns:m="http://schemas.openxmlformats.org/officeDocument/2006/math">
                    <m:sSub>
                      <m:sSubPr>
                        <m:ctrlPr>
                          <a:rPr lang="en-US" sz="2000" i="1" smtClean="0">
                            <a:effectLst/>
                            <a:latin typeface="Cambria Math" panose="02040503050406030204" pitchFamily="18" charset="0"/>
                          </a:rPr>
                        </m:ctrlPr>
                      </m:sSubPr>
                      <m:e>
                        <m:r>
                          <a:rPr lang="en-US" sz="2000" b="0" i="1" smtClean="0">
                            <a:effectLst/>
                            <a:latin typeface="Cambria Math" panose="02040503050406030204" pitchFamily="18" charset="0"/>
                          </a:rPr>
                          <m:t>𝑧</m:t>
                        </m:r>
                      </m:e>
                      <m:sub>
                        <m:r>
                          <a:rPr lang="en-US" sz="2000" i="1" smtClean="0">
                            <a:effectLst/>
                            <a:latin typeface="Cambria Math" panose="02040503050406030204" pitchFamily="18" charset="0"/>
                            <a:ea typeface="Cambria Math" panose="02040503050406030204" pitchFamily="18" charset="0"/>
                          </a:rPr>
                          <m:t>𝛼</m:t>
                        </m:r>
                      </m:sub>
                    </m:sSub>
                  </m:oMath>
                </a14:m>
                <a:r>
                  <a:rPr lang="en-US" sz="2000" dirty="0">
                    <a:effectLst/>
                    <a:latin typeface="Times New Roman" panose="02020603050405020304" pitchFamily="18" charset="0"/>
                  </a:rPr>
                  <a:t> are summarized in the following table.</a:t>
                </a:r>
              </a:p>
              <a:p>
                <a:r>
                  <a:rPr lang="en-US" dirty="0"/>
                  <a:t/>
                </a:r>
                <a:br>
                  <a:rPr lang="en-US" dirty="0"/>
                </a:br>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166255" y="544416"/>
                <a:ext cx="8783781" cy="1077218"/>
              </a:xfrm>
              <a:prstGeom prst="rect">
                <a:avLst/>
              </a:prstGeom>
              <a:blipFill>
                <a:blip r:embed="rId2"/>
                <a:stretch>
                  <a:fillRect t="-2825"/>
                </a:stretch>
              </a:blipFill>
            </p:spPr>
            <p:txBody>
              <a:bodyPr/>
              <a:lstStyle/>
              <a:p>
                <a:r>
                  <a:rPr lang="en-US">
                    <a:noFill/>
                  </a:rPr>
                  <a:t> </a:t>
                </a:r>
              </a:p>
            </p:txBody>
          </p:sp>
        </mc:Fallback>
      </mc:AlternateContent>
      <p:pic>
        <p:nvPicPr>
          <p:cNvPr id="103426" name="Picture 2" descr="http://www.math.armstrong.edu/statsonline/5/cntrl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64" y="1496291"/>
            <a:ext cx="4239491"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17439"/>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fld id="{E8817AEE-6CCB-4D7E-99FD-97527235808B}" type="slidenum">
              <a:rPr lang="en-US" altLang="en-US" sz="1000"/>
              <a:pPr eaLnBrk="1" hangingPunct="1">
                <a:spcBef>
                  <a:spcPct val="0"/>
                </a:spcBef>
                <a:buClrTx/>
                <a:buSzTx/>
                <a:buFontTx/>
                <a:buNone/>
              </a:pPr>
              <a:t>2</a:t>
            </a:fld>
            <a:endParaRPr lang="en-US" altLang="en-US" sz="1000"/>
          </a:p>
        </p:txBody>
      </p:sp>
      <p:sp>
        <p:nvSpPr>
          <p:cNvPr id="4099" name="Rectangle 2"/>
          <p:cNvSpPr>
            <a:spLocks noGrp="1" noChangeArrowheads="1"/>
          </p:cNvSpPr>
          <p:nvPr>
            <p:ph type="title"/>
          </p:nvPr>
        </p:nvSpPr>
        <p:spPr/>
        <p:txBody>
          <a:bodyPr/>
          <a:lstStyle/>
          <a:p>
            <a:r>
              <a:rPr lang="en-US" altLang="ar-SA" smtClean="0"/>
              <a:t>Introduction to Statistics</a:t>
            </a:r>
          </a:p>
        </p:txBody>
      </p:sp>
      <p:sp>
        <p:nvSpPr>
          <p:cNvPr id="745475" name="Rectangle 3"/>
          <p:cNvSpPr>
            <a:spLocks noGrp="1" noChangeArrowheads="1"/>
          </p:cNvSpPr>
          <p:nvPr>
            <p:ph type="body" idx="1"/>
          </p:nvPr>
        </p:nvSpPr>
        <p:spPr>
          <a:xfrm>
            <a:off x="457200" y="1275347"/>
            <a:ext cx="8229600" cy="5033378"/>
          </a:xfrm>
        </p:spPr>
        <p:txBody>
          <a:bodyPr/>
          <a:lstStyle/>
          <a:p>
            <a:pPr algn="just">
              <a:spcBef>
                <a:spcPct val="10000"/>
              </a:spcBef>
            </a:pPr>
            <a:r>
              <a:rPr lang="en-US" altLang="en-US" sz="2400" dirty="0" smtClean="0"/>
              <a:t>The objective of an investigation is to find out something about a certain population. It is generally impossible or impractical to find out something about the entire population, but we may examine a part of it (a sample from it) and, on the basis of this limited investigation (partial information), make inferences regarding the entire population.</a:t>
            </a:r>
          </a:p>
          <a:p>
            <a:pPr algn="just">
              <a:spcBef>
                <a:spcPct val="10000"/>
              </a:spcBef>
            </a:pPr>
            <a:r>
              <a:rPr lang="en-US" altLang="en-US" sz="2400" dirty="0" smtClean="0"/>
              <a:t>Branches of Statistics</a:t>
            </a:r>
          </a:p>
          <a:p>
            <a:pPr lvl="1" algn="just">
              <a:spcBef>
                <a:spcPct val="10000"/>
              </a:spcBef>
            </a:pPr>
            <a:r>
              <a:rPr lang="en-US" altLang="en-US" sz="2000" dirty="0" smtClean="0">
                <a:solidFill>
                  <a:srgbClr val="FFFF00"/>
                </a:solidFill>
              </a:rPr>
              <a:t>Descriptive statistics</a:t>
            </a:r>
            <a:r>
              <a:rPr lang="en-US" altLang="en-US" sz="2000" dirty="0" smtClean="0"/>
              <a:t>: Statistical methods that summarize and describe the prominent features of data.</a:t>
            </a:r>
          </a:p>
          <a:p>
            <a:pPr lvl="1" algn="just">
              <a:spcBef>
                <a:spcPct val="10000"/>
              </a:spcBef>
            </a:pPr>
            <a:r>
              <a:rPr lang="en-US" altLang="en-US" sz="2000" dirty="0" smtClean="0">
                <a:solidFill>
                  <a:srgbClr val="FFFF00"/>
                </a:solidFill>
              </a:rPr>
              <a:t>Inferential statistics</a:t>
            </a:r>
            <a:r>
              <a:rPr lang="en-US" altLang="en-US" sz="2000" dirty="0" smtClean="0"/>
              <a:t>: Statistical methods that generalize from a sample to a population.</a:t>
            </a:r>
            <a:endParaRPr lang="en-US" altLang="ar-SA" dirty="0" smtClean="0"/>
          </a:p>
        </p:txBody>
      </p:sp>
    </p:spTree>
    <p:extLst>
      <p:ext uri="{BB962C8B-B14F-4D97-AF65-F5344CB8AC3E}">
        <p14:creationId xmlns:p14="http://schemas.microsoft.com/office/powerpoint/2010/main" val="3216664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45475">
                                            <p:txEl>
                                              <p:pRg st="0" end="0"/>
                                            </p:txEl>
                                          </p:spTgt>
                                        </p:tgtEl>
                                        <p:attrNameLst>
                                          <p:attrName>style.visibility</p:attrName>
                                        </p:attrNameLst>
                                      </p:cBhvr>
                                      <p:to>
                                        <p:strVal val="visible"/>
                                      </p:to>
                                    </p:set>
                                    <p:animEffect transition="in" filter="wedge">
                                      <p:cBhvr>
                                        <p:cTn id="7" dur="2000"/>
                                        <p:tgtEl>
                                          <p:spTgt spid="74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45475">
                                            <p:txEl>
                                              <p:pRg st="1" end="1"/>
                                            </p:txEl>
                                          </p:spTgt>
                                        </p:tgtEl>
                                        <p:attrNameLst>
                                          <p:attrName>style.visibility</p:attrName>
                                        </p:attrNameLst>
                                      </p:cBhvr>
                                      <p:to>
                                        <p:strVal val="visible"/>
                                      </p:to>
                                    </p:set>
                                    <p:animEffect transition="in" filter="wedge">
                                      <p:cBhvr>
                                        <p:cTn id="12" dur="2000"/>
                                        <p:tgtEl>
                                          <p:spTgt spid="74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45475">
                                            <p:txEl>
                                              <p:pRg st="2" end="2"/>
                                            </p:txEl>
                                          </p:spTgt>
                                        </p:tgtEl>
                                        <p:attrNameLst>
                                          <p:attrName>style.visibility</p:attrName>
                                        </p:attrNameLst>
                                      </p:cBhvr>
                                      <p:to>
                                        <p:strVal val="visible"/>
                                      </p:to>
                                    </p:set>
                                    <p:animEffect transition="in" filter="wedge">
                                      <p:cBhvr>
                                        <p:cTn id="17" dur="2000"/>
                                        <p:tgtEl>
                                          <p:spTgt spid="745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45475">
                                            <p:txEl>
                                              <p:pRg st="3" end="3"/>
                                            </p:txEl>
                                          </p:spTgt>
                                        </p:tgtEl>
                                        <p:attrNameLst>
                                          <p:attrName>style.visibility</p:attrName>
                                        </p:attrNameLst>
                                      </p:cBhvr>
                                      <p:to>
                                        <p:strVal val="visible"/>
                                      </p:to>
                                    </p:set>
                                    <p:animEffect transition="in" filter="wedge">
                                      <p:cBhvr>
                                        <p:cTn id="22" dur="2000"/>
                                        <p:tgtEl>
                                          <p:spTgt spid="745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3988"/>
            <a:ext cx="7772400" cy="814387"/>
          </a:xfrm>
          <a:noFill/>
          <a:ln/>
        </p:spPr>
        <p:txBody>
          <a:bodyPr/>
          <a:lstStyle/>
          <a:p>
            <a:r>
              <a:rPr lang="en-US" altLang="en-US"/>
              <a:t>Interval Estimation of a Population Mean:</a:t>
            </a:r>
            <a:br>
              <a:rPr lang="en-US" altLang="en-US"/>
            </a:br>
            <a:r>
              <a:rPr lang="en-US" altLang="en-US"/>
              <a:t>Small-Sample Case (</a:t>
            </a:r>
            <a:r>
              <a:rPr lang="en-US" altLang="en-US" i="1"/>
              <a:t>n</a:t>
            </a:r>
            <a:r>
              <a:rPr lang="en-US" altLang="en-US"/>
              <a:t> &lt; 30)</a:t>
            </a:r>
          </a:p>
        </p:txBody>
      </p:sp>
      <p:sp>
        <p:nvSpPr>
          <p:cNvPr id="14339" name="Rectangle 3"/>
          <p:cNvSpPr>
            <a:spLocks noGrp="1" noChangeArrowheads="1"/>
          </p:cNvSpPr>
          <p:nvPr>
            <p:ph type="body" idx="1"/>
          </p:nvPr>
        </p:nvSpPr>
        <p:spPr>
          <a:xfrm>
            <a:off x="609600" y="1106488"/>
            <a:ext cx="8053388" cy="4514850"/>
          </a:xfrm>
          <a:noFill/>
          <a:ln/>
        </p:spPr>
        <p:txBody>
          <a:bodyPr/>
          <a:lstStyle/>
          <a:p>
            <a:r>
              <a:rPr lang="en-US" altLang="en-US">
                <a:solidFill>
                  <a:srgbClr val="66FFFF"/>
                </a:solidFill>
              </a:rPr>
              <a:t>Population is Not Normally Distributed</a:t>
            </a:r>
          </a:p>
          <a:p>
            <a:pPr lvl="1">
              <a:buFontTx/>
              <a:buNone/>
            </a:pPr>
            <a:r>
              <a:rPr lang="en-US" altLang="en-US"/>
              <a:t>The only option is to increase the sample size to      </a:t>
            </a:r>
          </a:p>
          <a:p>
            <a:pPr lvl="1">
              <a:buFontTx/>
              <a:buNone/>
            </a:pPr>
            <a:r>
              <a:rPr lang="en-US" altLang="en-US" i="1"/>
              <a:t>n</a:t>
            </a:r>
            <a:r>
              <a:rPr lang="en-US" altLang="en-US"/>
              <a:t> </a:t>
            </a:r>
            <a:r>
              <a:rPr lang="en-US" altLang="en-US" u="sng"/>
              <a:t>&gt;</a:t>
            </a:r>
            <a:r>
              <a:rPr lang="en-US" altLang="en-US"/>
              <a:t> 30 and use the large-sample interval-estimation</a:t>
            </a:r>
          </a:p>
          <a:p>
            <a:pPr lvl="1">
              <a:buFontTx/>
              <a:buNone/>
            </a:pPr>
            <a:r>
              <a:rPr lang="en-US" altLang="en-US"/>
              <a:t>procedures.</a:t>
            </a:r>
          </a:p>
          <a:p>
            <a:r>
              <a:rPr lang="en-US" altLang="en-US">
                <a:solidFill>
                  <a:srgbClr val="66FFFF"/>
                </a:solidFill>
              </a:rPr>
              <a:t>Population is Normally Distributed and </a:t>
            </a:r>
            <a:r>
              <a:rPr lang="en-US" altLang="en-US" i="1">
                <a:solidFill>
                  <a:srgbClr val="66FFFF"/>
                </a:solidFill>
                <a:latin typeface="Symbol" panose="05050102010706020507" pitchFamily="18" charset="2"/>
              </a:rPr>
              <a:t></a:t>
            </a:r>
            <a:r>
              <a:rPr lang="en-US" altLang="en-US">
                <a:solidFill>
                  <a:srgbClr val="66FFFF"/>
                </a:solidFill>
              </a:rPr>
              <a:t>  is Known</a:t>
            </a:r>
          </a:p>
          <a:p>
            <a:pPr lvl="1">
              <a:buFontTx/>
              <a:buNone/>
            </a:pPr>
            <a:r>
              <a:rPr lang="en-US" altLang="en-US"/>
              <a:t>The large-sample interval-estimation procedure can</a:t>
            </a:r>
          </a:p>
          <a:p>
            <a:pPr lvl="1">
              <a:buFontTx/>
              <a:buNone/>
            </a:pPr>
            <a:r>
              <a:rPr lang="en-US" altLang="en-US"/>
              <a:t>be used.</a:t>
            </a:r>
            <a:endParaRPr lang="en-US" altLang="en-US">
              <a:solidFill>
                <a:schemeClr val="tx2"/>
              </a:solidFill>
            </a:endParaRPr>
          </a:p>
          <a:p>
            <a:r>
              <a:rPr lang="en-US" altLang="en-US">
                <a:solidFill>
                  <a:srgbClr val="66FFFF"/>
                </a:solidFill>
              </a:rPr>
              <a:t>Population is Normally Distributed and </a:t>
            </a:r>
            <a:r>
              <a:rPr lang="en-US" altLang="en-US" i="1">
                <a:solidFill>
                  <a:srgbClr val="66FFFF"/>
                </a:solidFill>
                <a:latin typeface="Symbol" panose="05050102010706020507" pitchFamily="18" charset="2"/>
              </a:rPr>
              <a:t></a:t>
            </a:r>
            <a:r>
              <a:rPr lang="en-US" altLang="en-US">
                <a:solidFill>
                  <a:srgbClr val="66FFFF"/>
                </a:solidFill>
              </a:rPr>
              <a:t>  is Unknown</a:t>
            </a:r>
          </a:p>
          <a:p>
            <a:pPr lvl="1">
              <a:buFontTx/>
              <a:buNone/>
            </a:pPr>
            <a:r>
              <a:rPr lang="en-US" altLang="en-US"/>
              <a:t>The appropriate interval estimate is based on a</a:t>
            </a:r>
          </a:p>
          <a:p>
            <a:pPr lvl="1">
              <a:buFontTx/>
              <a:buNone/>
            </a:pPr>
            <a:r>
              <a:rPr lang="en-US" altLang="en-US"/>
              <a:t>probability distribution known as the </a:t>
            </a:r>
            <a:r>
              <a:rPr lang="en-US" altLang="en-US" i="1" u="sng"/>
              <a:t>t  </a:t>
            </a:r>
            <a:r>
              <a:rPr lang="en-US" altLang="en-US" u="sng"/>
              <a:t>distribution</a:t>
            </a:r>
            <a:r>
              <a:rPr lang="en-US" altLang="en-US"/>
              <a:t>.</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5575"/>
            <a:ext cx="7772400" cy="604838"/>
          </a:xfrm>
          <a:noFill/>
          <a:ln/>
        </p:spPr>
        <p:txBody>
          <a:bodyPr/>
          <a:lstStyle/>
          <a:p>
            <a:r>
              <a:rPr lang="en-US" altLang="en-US" i="1"/>
              <a:t>t</a:t>
            </a:r>
            <a:r>
              <a:rPr lang="en-US" altLang="en-US"/>
              <a:t>  Distribution</a:t>
            </a:r>
          </a:p>
        </p:txBody>
      </p:sp>
      <p:sp>
        <p:nvSpPr>
          <p:cNvPr id="15363" name="Rectangle 3"/>
          <p:cNvSpPr>
            <a:spLocks noGrp="1" noChangeArrowheads="1"/>
          </p:cNvSpPr>
          <p:nvPr>
            <p:ph type="body" idx="1"/>
          </p:nvPr>
        </p:nvSpPr>
        <p:spPr>
          <a:xfrm>
            <a:off x="690562" y="1108074"/>
            <a:ext cx="7950517" cy="4561205"/>
          </a:xfrm>
          <a:noFill/>
          <a:ln/>
        </p:spPr>
        <p:txBody>
          <a:bodyPr/>
          <a:lstStyle/>
          <a:p>
            <a:pPr>
              <a:lnSpc>
                <a:spcPct val="90000"/>
              </a:lnSpc>
            </a:pPr>
            <a:r>
              <a:rPr lang="en-US" altLang="en-US" dirty="0"/>
              <a:t>The </a:t>
            </a:r>
            <a:r>
              <a:rPr lang="en-US" altLang="en-US" i="1" u="sng" dirty="0"/>
              <a:t>t </a:t>
            </a:r>
            <a:r>
              <a:rPr lang="en-US" altLang="en-US" u="sng" dirty="0"/>
              <a:t> distribution</a:t>
            </a:r>
            <a:r>
              <a:rPr lang="en-US" altLang="en-US" dirty="0"/>
              <a:t> is a family of similar probability distributions.</a:t>
            </a:r>
          </a:p>
          <a:p>
            <a:pPr>
              <a:lnSpc>
                <a:spcPct val="90000"/>
              </a:lnSpc>
            </a:pPr>
            <a:r>
              <a:rPr lang="en-US" altLang="en-US" dirty="0"/>
              <a:t>A specific </a:t>
            </a:r>
            <a:r>
              <a:rPr lang="en-US" altLang="en-US" i="1" dirty="0"/>
              <a:t>t</a:t>
            </a:r>
            <a:r>
              <a:rPr lang="en-US" altLang="en-US" dirty="0"/>
              <a:t>  distribution depends on a parameter known as the </a:t>
            </a:r>
            <a:r>
              <a:rPr lang="en-US" altLang="en-US" u="sng" dirty="0"/>
              <a:t>degrees of freedom</a:t>
            </a:r>
            <a:r>
              <a:rPr lang="en-US" altLang="en-US" dirty="0"/>
              <a:t>.</a:t>
            </a:r>
          </a:p>
          <a:p>
            <a:pPr>
              <a:lnSpc>
                <a:spcPct val="90000"/>
              </a:lnSpc>
            </a:pPr>
            <a:r>
              <a:rPr lang="en-US" altLang="en-US" dirty="0"/>
              <a:t>As the number of degrees of freedom increases, the difference between the </a:t>
            </a:r>
            <a:r>
              <a:rPr lang="en-US" altLang="en-US" i="1" dirty="0"/>
              <a:t>t</a:t>
            </a:r>
            <a:r>
              <a:rPr lang="en-US" altLang="en-US" dirty="0"/>
              <a:t>  distribution and the standard normal probability distribution becomes smaller and smaller.</a:t>
            </a:r>
          </a:p>
          <a:p>
            <a:pPr>
              <a:lnSpc>
                <a:spcPct val="90000"/>
              </a:lnSpc>
            </a:pPr>
            <a:r>
              <a:rPr lang="en-US" altLang="en-US" dirty="0"/>
              <a:t>A </a:t>
            </a:r>
            <a:r>
              <a:rPr lang="en-US" altLang="en-US" i="1" dirty="0"/>
              <a:t>t</a:t>
            </a:r>
            <a:r>
              <a:rPr lang="en-US" altLang="en-US" dirty="0"/>
              <a:t>  distribution with more degrees of freedom has less dispersion.</a:t>
            </a:r>
          </a:p>
          <a:p>
            <a:pPr>
              <a:lnSpc>
                <a:spcPct val="90000"/>
              </a:lnSpc>
            </a:pPr>
            <a:r>
              <a:rPr lang="en-US" altLang="en-US" dirty="0"/>
              <a:t>The mean of the </a:t>
            </a:r>
            <a:r>
              <a:rPr lang="en-US" altLang="en-US" i="1" dirty="0"/>
              <a:t>t</a:t>
            </a:r>
            <a:r>
              <a:rPr lang="en-US" altLang="en-US" dirty="0"/>
              <a:t>  distribution is zero.</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3746500" y="1582738"/>
            <a:ext cx="1682750" cy="798512"/>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6" name="Rectangle 2"/>
          <p:cNvSpPr>
            <a:spLocks noGrp="1" noChangeArrowheads="1"/>
          </p:cNvSpPr>
          <p:nvPr>
            <p:ph type="title"/>
          </p:nvPr>
        </p:nvSpPr>
        <p:spPr>
          <a:xfrm>
            <a:off x="685800" y="153988"/>
            <a:ext cx="7772400" cy="814387"/>
          </a:xfrm>
          <a:noFill/>
          <a:ln/>
        </p:spPr>
        <p:txBody>
          <a:bodyPr/>
          <a:lstStyle/>
          <a:p>
            <a:r>
              <a:rPr lang="en-US" altLang="en-US"/>
              <a:t>Interval Estimation of a Population Mean:</a:t>
            </a:r>
            <a:br>
              <a:rPr lang="en-US" altLang="en-US"/>
            </a:br>
            <a:r>
              <a:rPr lang="en-US" altLang="en-US"/>
              <a:t>Small-Sample Case (</a:t>
            </a:r>
            <a:r>
              <a:rPr lang="en-US" altLang="en-US" i="1"/>
              <a:t>n</a:t>
            </a:r>
            <a:r>
              <a:rPr lang="en-US" altLang="en-US"/>
              <a:t> &lt; 30) with </a:t>
            </a:r>
            <a:r>
              <a:rPr lang="en-US" altLang="en-US" i="1">
                <a:latin typeface="Symbol" panose="05050102010706020507" pitchFamily="18" charset="2"/>
              </a:rPr>
              <a:t></a:t>
            </a:r>
            <a:r>
              <a:rPr lang="en-US" altLang="en-US"/>
              <a:t> Unknown</a:t>
            </a:r>
          </a:p>
        </p:txBody>
      </p:sp>
      <p:sp>
        <p:nvSpPr>
          <p:cNvPr id="16387" name="Rectangle 3"/>
          <p:cNvSpPr>
            <a:spLocks noGrp="1" noChangeArrowheads="1"/>
          </p:cNvSpPr>
          <p:nvPr>
            <p:ph type="body" idx="1"/>
          </p:nvPr>
        </p:nvSpPr>
        <p:spPr>
          <a:xfrm>
            <a:off x="685800" y="1104900"/>
            <a:ext cx="7772400" cy="4381500"/>
          </a:xfrm>
          <a:noFill/>
          <a:ln/>
          <a:extLst>
            <a:ext uri="{91240B29-F687-4F45-9708-019B960494DF}">
              <a14:hiddenLine xmlns:a14="http://schemas.microsoft.com/office/drawing/2010/main" w="12700">
                <a:solidFill>
                  <a:srgbClr val="FBE405"/>
                </a:solidFill>
                <a:miter lim="800000"/>
                <a:headEnd/>
                <a:tailEnd/>
              </a14:hiddenLine>
            </a:ext>
          </a:extLst>
        </p:spPr>
        <p:txBody>
          <a:bodyPr/>
          <a:lstStyle/>
          <a:p>
            <a:r>
              <a:rPr lang="en-US" altLang="en-US">
                <a:solidFill>
                  <a:srgbClr val="66FFFF"/>
                </a:solidFill>
              </a:rPr>
              <a:t>Interval Estimate</a:t>
            </a:r>
          </a:p>
          <a:p>
            <a:pPr>
              <a:buFont typeface="Monotype Sorts" pitchFamily="2" charset="2"/>
              <a:buNone/>
            </a:pPr>
            <a:endParaRPr lang="en-US" altLang="en-US"/>
          </a:p>
          <a:p>
            <a:pPr>
              <a:buFont typeface="Monotype Sorts" pitchFamily="2" charset="2"/>
              <a:buNone/>
            </a:pPr>
            <a:endParaRPr lang="en-US" altLang="en-US"/>
          </a:p>
          <a:p>
            <a:pPr>
              <a:buFont typeface="Monotype Sorts" pitchFamily="2" charset="2"/>
              <a:buNone/>
            </a:pPr>
            <a:r>
              <a:rPr lang="en-US" altLang="en-US"/>
              <a:t>	where    1 -</a:t>
            </a:r>
            <a:r>
              <a:rPr lang="en-US" altLang="en-US" i="1">
                <a:latin typeface="Symbol" panose="05050102010706020507" pitchFamily="18" charset="2"/>
              </a:rPr>
              <a:t></a:t>
            </a:r>
            <a:r>
              <a:rPr lang="en-US" altLang="en-US"/>
              <a:t>   = the confidence coefficient</a:t>
            </a:r>
          </a:p>
          <a:p>
            <a:pPr>
              <a:buFont typeface="Monotype Sorts" pitchFamily="2" charset="2"/>
              <a:buNone/>
            </a:pPr>
            <a:r>
              <a:rPr lang="en-US" altLang="en-US"/>
              <a:t>		         </a:t>
            </a:r>
            <a:r>
              <a:rPr lang="en-US" altLang="en-US" i="1"/>
              <a:t>t</a:t>
            </a:r>
            <a:r>
              <a:rPr lang="en-US" altLang="en-US" i="1" baseline="-25000">
                <a:latin typeface="Symbol" panose="05050102010706020507" pitchFamily="18" charset="2"/>
              </a:rPr>
              <a:t></a:t>
            </a:r>
            <a:r>
              <a:rPr lang="en-US" altLang="en-US" i="1" baseline="-25000"/>
              <a:t>/2    </a:t>
            </a:r>
            <a:r>
              <a:rPr lang="en-US" altLang="en-US" i="1"/>
              <a:t>=</a:t>
            </a:r>
            <a:r>
              <a:rPr lang="en-US" altLang="en-US"/>
              <a:t> the </a:t>
            </a:r>
            <a:r>
              <a:rPr lang="en-US" altLang="en-US" i="1"/>
              <a:t>t</a:t>
            </a:r>
            <a:r>
              <a:rPr lang="en-US" altLang="en-US"/>
              <a:t>  value providing an area of </a:t>
            </a:r>
            <a:r>
              <a:rPr lang="en-US" altLang="en-US" i="1">
                <a:latin typeface="Symbol" panose="05050102010706020507" pitchFamily="18" charset="2"/>
              </a:rPr>
              <a:t></a:t>
            </a:r>
            <a:r>
              <a:rPr lang="en-US" altLang="en-US"/>
              <a:t>/2 		         	          in the upper tail of a </a:t>
            </a:r>
            <a:r>
              <a:rPr lang="en-US" altLang="en-US" i="1"/>
              <a:t>t </a:t>
            </a:r>
            <a:r>
              <a:rPr lang="en-US" altLang="en-US"/>
              <a:t> distribution</a:t>
            </a:r>
          </a:p>
          <a:p>
            <a:pPr>
              <a:buFont typeface="Monotype Sorts" pitchFamily="2" charset="2"/>
              <a:buNone/>
            </a:pPr>
            <a:r>
              <a:rPr lang="en-US" altLang="en-US"/>
              <a:t>			          with </a:t>
            </a:r>
            <a:r>
              <a:rPr lang="en-US" altLang="en-US" i="1"/>
              <a:t>n</a:t>
            </a:r>
            <a:r>
              <a:rPr lang="en-US" altLang="en-US"/>
              <a:t> - 1 degrees of freedom</a:t>
            </a:r>
          </a:p>
          <a:p>
            <a:pPr>
              <a:buFont typeface="Monotype Sorts" pitchFamily="2" charset="2"/>
              <a:buNone/>
            </a:pPr>
            <a:r>
              <a:rPr lang="en-US" altLang="en-US"/>
              <a:t>			  </a:t>
            </a:r>
            <a:r>
              <a:rPr lang="en-US" altLang="en-US" i="1"/>
              <a:t>s</a:t>
            </a:r>
            <a:r>
              <a:rPr lang="en-US" altLang="en-US"/>
              <a:t>  = the sample standard deviation</a:t>
            </a:r>
          </a:p>
        </p:txBody>
      </p:sp>
      <p:graphicFrame>
        <p:nvGraphicFramePr>
          <p:cNvPr id="16388" name="Object 4">
            <a:hlinkClick r:id="" action="ppaction://ole?verb=0"/>
          </p:cNvPr>
          <p:cNvGraphicFramePr>
            <a:graphicFrameLocks/>
          </p:cNvGraphicFramePr>
          <p:nvPr/>
        </p:nvGraphicFramePr>
        <p:xfrm>
          <a:off x="3911600" y="1593850"/>
          <a:ext cx="1322388" cy="700088"/>
        </p:xfrm>
        <a:graphic>
          <a:graphicData uri="http://schemas.openxmlformats.org/presentationml/2006/ole">
            <mc:AlternateContent xmlns:mc="http://schemas.openxmlformats.org/markup-compatibility/2006">
              <mc:Choice xmlns:v="urn:schemas-microsoft-com:vml" Requires="v">
                <p:oleObj spid="_x0000_s16434" name="Equation" r:id="rId4" imgW="1331640" imgH="709560" progId="EQUATION">
                  <p:embed/>
                </p:oleObj>
              </mc:Choice>
              <mc:Fallback>
                <p:oleObj name="Equation" r:id="rId4" imgW="1331640" imgH="70956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600" y="1593850"/>
                        <a:ext cx="1322388" cy="7000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20650"/>
            <a:ext cx="7772400" cy="661988"/>
          </a:xfrm>
          <a:noFill/>
          <a:ln/>
        </p:spPr>
        <p:txBody>
          <a:bodyPr/>
          <a:lstStyle/>
          <a:p>
            <a:r>
              <a:rPr lang="en-US" altLang="en-US"/>
              <a:t>Example:  Apartment Rents</a:t>
            </a:r>
          </a:p>
        </p:txBody>
      </p:sp>
      <p:sp>
        <p:nvSpPr>
          <p:cNvPr id="17411" name="Rectangle 3"/>
          <p:cNvSpPr>
            <a:spLocks noGrp="1" noChangeArrowheads="1"/>
          </p:cNvSpPr>
          <p:nvPr>
            <p:ph type="body" idx="1"/>
          </p:nvPr>
        </p:nvSpPr>
        <p:spPr>
          <a:xfrm>
            <a:off x="690563" y="1104900"/>
            <a:ext cx="7772400" cy="5105400"/>
          </a:xfrm>
          <a:noFill/>
          <a:ln/>
        </p:spPr>
        <p:txBody>
          <a:bodyPr/>
          <a:lstStyle/>
          <a:p>
            <a:r>
              <a:rPr lang="en-US" altLang="en-US">
                <a:solidFill>
                  <a:srgbClr val="66FFFF"/>
                </a:solidFill>
              </a:rPr>
              <a:t>Interval Estimation of a Population Mean:</a:t>
            </a:r>
          </a:p>
          <a:p>
            <a:pPr>
              <a:buFont typeface="Monotype Sorts" pitchFamily="2" charset="2"/>
              <a:buNone/>
            </a:pPr>
            <a:r>
              <a:rPr lang="en-US" altLang="en-US">
                <a:solidFill>
                  <a:srgbClr val="66FFFF"/>
                </a:solidFill>
              </a:rPr>
              <a:t>	 Small-Sample Case (</a:t>
            </a:r>
            <a:r>
              <a:rPr lang="en-US" altLang="en-US" i="1">
                <a:solidFill>
                  <a:srgbClr val="66FFFF"/>
                </a:solidFill>
              </a:rPr>
              <a:t>n</a:t>
            </a:r>
            <a:r>
              <a:rPr lang="en-US" altLang="en-US">
                <a:solidFill>
                  <a:srgbClr val="66FFFF"/>
                </a:solidFill>
              </a:rPr>
              <a:t> &lt; 30) with </a:t>
            </a:r>
            <a:r>
              <a:rPr lang="en-US" altLang="en-US" i="1">
                <a:solidFill>
                  <a:srgbClr val="66FFFF"/>
                </a:solidFill>
                <a:latin typeface="Symbol" panose="05050102010706020507" pitchFamily="18" charset="2"/>
              </a:rPr>
              <a:t></a:t>
            </a:r>
            <a:r>
              <a:rPr lang="en-US" altLang="en-US">
                <a:solidFill>
                  <a:srgbClr val="66FFFF"/>
                </a:solidFill>
              </a:rPr>
              <a:t>  Unknown</a:t>
            </a:r>
            <a:r>
              <a:rPr lang="en-US" altLang="en-US"/>
              <a:t> 	</a:t>
            </a:r>
          </a:p>
          <a:p>
            <a:pPr>
              <a:buFont typeface="Monotype Sorts" pitchFamily="2" charset="2"/>
              <a:buNone/>
            </a:pPr>
            <a:r>
              <a:rPr lang="en-US" altLang="en-US"/>
              <a:t>		A reporter for a student newspaper is writing an </a:t>
            </a:r>
          </a:p>
          <a:p>
            <a:pPr>
              <a:buFont typeface="Monotype Sorts" pitchFamily="2" charset="2"/>
              <a:buNone/>
            </a:pPr>
            <a:r>
              <a:rPr lang="en-US" altLang="en-US"/>
              <a:t>	article on the cost of off-campus housing.  A sample of 10 one-bedroom units within a half-mile of campus resulted in a sample mean of $550 per month and a sample standard deviation of $60.</a:t>
            </a:r>
          </a:p>
          <a:p>
            <a:pPr>
              <a:buFont typeface="Monotype Sorts" pitchFamily="2" charset="2"/>
              <a:buNone/>
            </a:pPr>
            <a:r>
              <a:rPr lang="en-US" altLang="en-US"/>
              <a:t>		Let us provide a 95% confidence interval estimate of the mean rent per month for the population of one-bedroom units within a half-mile of campus.  We’ll assume this population to be normally distributed.</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604838" y="1106488"/>
            <a:ext cx="7939087" cy="4967287"/>
          </a:xfrm>
          <a:noFill/>
          <a:ln/>
        </p:spPr>
        <p:txBody>
          <a:bodyPr/>
          <a:lstStyle/>
          <a:p>
            <a:r>
              <a:rPr lang="en-US" altLang="en-US" i="1">
                <a:solidFill>
                  <a:srgbClr val="66FFFF"/>
                </a:solidFill>
              </a:rPr>
              <a:t>t</a:t>
            </a:r>
            <a:r>
              <a:rPr lang="en-US" altLang="en-US">
                <a:solidFill>
                  <a:srgbClr val="66FFFF"/>
                </a:solidFill>
              </a:rPr>
              <a:t> Value</a:t>
            </a:r>
          </a:p>
          <a:p>
            <a:pPr>
              <a:buFont typeface="Monotype Sorts" pitchFamily="2" charset="2"/>
              <a:buNone/>
            </a:pPr>
            <a:r>
              <a:rPr lang="en-US" altLang="en-US"/>
              <a:t>	At 95% confidence, 1 - </a:t>
            </a:r>
            <a:r>
              <a:rPr lang="en-US" altLang="en-US" i="1">
                <a:latin typeface="Symbol" panose="05050102010706020507" pitchFamily="18" charset="2"/>
              </a:rPr>
              <a:t></a:t>
            </a:r>
            <a:r>
              <a:rPr lang="en-US" altLang="en-US"/>
              <a:t> = .95, </a:t>
            </a:r>
            <a:r>
              <a:rPr lang="en-US" altLang="en-US" i="1">
                <a:latin typeface="Symbol" panose="05050102010706020507" pitchFamily="18" charset="2"/>
              </a:rPr>
              <a:t></a:t>
            </a:r>
            <a:r>
              <a:rPr lang="en-US" altLang="en-US"/>
              <a:t> = .05, and </a:t>
            </a:r>
            <a:r>
              <a:rPr lang="en-US" altLang="en-US" i="1">
                <a:latin typeface="Symbol" panose="05050102010706020507" pitchFamily="18" charset="2"/>
              </a:rPr>
              <a:t></a:t>
            </a:r>
            <a:r>
              <a:rPr lang="en-US" altLang="en-US"/>
              <a:t>/2 = .025.</a:t>
            </a:r>
          </a:p>
          <a:p>
            <a:pPr>
              <a:buFont typeface="Monotype Sorts" pitchFamily="2" charset="2"/>
              <a:buNone/>
            </a:pPr>
            <a:r>
              <a:rPr lang="en-US" altLang="en-US" i="1"/>
              <a:t>	t</a:t>
            </a:r>
            <a:r>
              <a:rPr lang="en-US" altLang="en-US" baseline="-25000"/>
              <a:t>.025</a:t>
            </a:r>
            <a:r>
              <a:rPr lang="en-US" altLang="en-US"/>
              <a:t> is based on n - 1 = 10 - 1 = 9 degrees of freedom.</a:t>
            </a:r>
          </a:p>
          <a:p>
            <a:pPr>
              <a:buFont typeface="Monotype Sorts" pitchFamily="2" charset="2"/>
              <a:buNone/>
            </a:pPr>
            <a:r>
              <a:rPr lang="en-US" altLang="en-US"/>
              <a:t>	In the </a:t>
            </a:r>
            <a:r>
              <a:rPr lang="en-US" altLang="en-US" i="1"/>
              <a:t>t</a:t>
            </a:r>
            <a:r>
              <a:rPr lang="en-US" altLang="en-US"/>
              <a:t>  distribution table we see that </a:t>
            </a:r>
            <a:r>
              <a:rPr lang="en-US" altLang="en-US" i="1"/>
              <a:t>t</a:t>
            </a:r>
            <a:r>
              <a:rPr lang="en-US" altLang="en-US" baseline="-25000"/>
              <a:t>.025</a:t>
            </a:r>
            <a:r>
              <a:rPr lang="en-US" altLang="en-US"/>
              <a:t> = 2.262.</a:t>
            </a:r>
          </a:p>
          <a:p>
            <a:pPr>
              <a:buFont typeface="Monotype Sorts" pitchFamily="2" charset="2"/>
              <a:buNone/>
            </a:pPr>
            <a:r>
              <a:rPr lang="en-US" altLang="en-US"/>
              <a:t>	</a:t>
            </a:r>
          </a:p>
        </p:txBody>
      </p:sp>
      <p:graphicFrame>
        <p:nvGraphicFramePr>
          <p:cNvPr id="18436" name="Object 4">
            <a:hlinkClick r:id="" action="ppaction://ole?verb=0"/>
          </p:cNvPr>
          <p:cNvGraphicFramePr>
            <a:graphicFrameLocks/>
          </p:cNvGraphicFramePr>
          <p:nvPr/>
        </p:nvGraphicFramePr>
        <p:xfrm>
          <a:off x="981075" y="3009900"/>
          <a:ext cx="7162800" cy="2995613"/>
        </p:xfrm>
        <a:graphic>
          <a:graphicData uri="http://schemas.openxmlformats.org/presentationml/2006/ole">
            <mc:AlternateContent xmlns:mc="http://schemas.openxmlformats.org/markup-compatibility/2006">
              <mc:Choice xmlns:v="urn:schemas-microsoft-com:vml" Requires="v">
                <p:oleObj spid="_x0000_s18483" name="Worksheet" r:id="rId4" imgW="3741480" imgH="1533240" progId="Excel.Sheet.5">
                  <p:embed/>
                </p:oleObj>
              </mc:Choice>
              <mc:Fallback>
                <p:oleObj name="Worksheet" r:id="rId4" imgW="3741480" imgH="1533240" progId="Excel.Sheet.5">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075" y="3009900"/>
                        <a:ext cx="7162800" cy="299561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outerShdw dist="17961" dir="2700000" algn="ctr" rotWithShape="0">
                          <a:srgbClr val="000000"/>
                        </a:outerShdw>
                      </a:effectLst>
                    </p:spPr>
                  </p:pic>
                </p:oleObj>
              </mc:Fallback>
            </mc:AlternateContent>
          </a:graphicData>
        </a:graphic>
      </p:graphicFrame>
      <p:sp>
        <p:nvSpPr>
          <p:cNvPr id="18437" name="Rectangle 5"/>
          <p:cNvSpPr>
            <a:spLocks noGrp="1" noChangeArrowheads="1"/>
          </p:cNvSpPr>
          <p:nvPr>
            <p:ph type="title"/>
          </p:nvPr>
        </p:nvSpPr>
        <p:spPr>
          <a:xfrm>
            <a:off x="685800" y="120650"/>
            <a:ext cx="7772400" cy="674688"/>
          </a:xfrm>
          <a:noFill/>
          <a:ln/>
        </p:spPr>
        <p:txBody>
          <a:bodyPr/>
          <a:lstStyle/>
          <a:p>
            <a:r>
              <a:rPr lang="en-US" altLang="en-US"/>
              <a:t>Example:  Apartment Rents</a:t>
            </a: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685800" y="193964"/>
                <a:ext cx="7772400" cy="672811"/>
              </a:xfrm>
            </p:spPr>
            <p:txBody>
              <a:bodyPr/>
              <a:lstStyle/>
              <a:p>
                <a:r>
                  <a:rPr lang="en-US" sz="2400" b="1" dirty="0" smtClean="0">
                    <a:effectLst/>
                  </a:rPr>
                  <a:t>Student's T Critical Values, </a:t>
                </a:r>
                <a14:m>
                  <m:oMath xmlns:m="http://schemas.openxmlformats.org/officeDocument/2006/math">
                    <m:sSub>
                      <m:sSubPr>
                        <m:ctrlPr>
                          <a:rPr lang="en-US" sz="2400" b="1" i="1" smtClean="0">
                            <a:effectLst/>
                            <a:latin typeface="Cambria Math" panose="02040503050406030204" pitchFamily="18" charset="0"/>
                          </a:rPr>
                        </m:ctrlPr>
                      </m:sSubPr>
                      <m:e>
                        <m:r>
                          <a:rPr lang="en-US" sz="2400" b="1" i="1" smtClean="0">
                            <a:effectLst/>
                            <a:latin typeface="Cambria Math" panose="02040503050406030204" pitchFamily="18" charset="0"/>
                          </a:rPr>
                          <m:t>𝒕</m:t>
                        </m:r>
                      </m:e>
                      <m:sub>
                        <m:r>
                          <a:rPr lang="en-US" sz="2400" b="1" i="1" smtClean="0">
                            <a:effectLst/>
                            <a:latin typeface="Cambria Math" panose="02040503050406030204" pitchFamily="18" charset="0"/>
                            <a:ea typeface="Cambria Math" panose="02040503050406030204" pitchFamily="18" charset="0"/>
                          </a:rPr>
                          <m:t>𝜶</m:t>
                        </m:r>
                      </m:sub>
                    </m:sSub>
                  </m:oMath>
                </a14:m>
                <a:r>
                  <a:rPr lang="en-US" b="1" dirty="0" smtClean="0">
                    <a:effectLst/>
                  </a:rPr>
                  <a:t> and </a:t>
                </a:r>
                <a14:m>
                  <m:oMath xmlns:m="http://schemas.openxmlformats.org/officeDocument/2006/math">
                    <m:sSub>
                      <m:sSubPr>
                        <m:ctrlPr>
                          <a:rPr lang="en-US" b="1" i="1">
                            <a:effectLst/>
                            <a:latin typeface="Cambria Math" panose="02040503050406030204" pitchFamily="18" charset="0"/>
                          </a:rPr>
                        </m:ctrlPr>
                      </m:sSubPr>
                      <m:e>
                        <m:r>
                          <a:rPr lang="en-US" b="1" i="1">
                            <a:effectLst/>
                            <a:latin typeface="Cambria Math" panose="02040503050406030204" pitchFamily="18" charset="0"/>
                          </a:rPr>
                          <m:t>𝒕</m:t>
                        </m:r>
                      </m:e>
                      <m:sub>
                        <m:r>
                          <a:rPr lang="en-US" b="1" i="1">
                            <a:effectLst/>
                            <a:latin typeface="Cambria Math" panose="02040503050406030204" pitchFamily="18" charset="0"/>
                            <a:ea typeface="Cambria Math" panose="02040503050406030204" pitchFamily="18" charset="0"/>
                          </a:rPr>
                          <m:t>𝜶</m:t>
                        </m:r>
                        <m:r>
                          <a:rPr lang="en-US" b="1" i="1" smtClean="0">
                            <a:effectLst/>
                            <a:latin typeface="Cambria Math" panose="02040503050406030204" pitchFamily="18" charset="0"/>
                            <a:ea typeface="Cambria Math" panose="02040503050406030204" pitchFamily="18" charset="0"/>
                          </a:rPr>
                          <m:t>/</m:t>
                        </m:r>
                        <m:r>
                          <a:rPr lang="en-US" b="1" i="1" smtClean="0">
                            <a:effectLst/>
                            <a:latin typeface="Cambria Math" panose="02040503050406030204" pitchFamily="18" charset="0"/>
                            <a:ea typeface="Cambria Math" panose="02040503050406030204" pitchFamily="18" charset="0"/>
                          </a:rPr>
                          <m:t>𝟐</m:t>
                        </m:r>
                      </m:sub>
                    </m:sSub>
                  </m:oMath>
                </a14:m>
                <a:r>
                  <a:rPr lang="en-US" b="1" dirty="0">
                    <a:effectLst/>
                  </a:rPr>
                  <a:t/>
                </a:r>
                <a:br>
                  <a:rPr lang="en-US" b="1" dirty="0">
                    <a:effectLst/>
                  </a:rPr>
                </a:br>
                <a:endParaRPr lang="en-US"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685800" y="193964"/>
                <a:ext cx="7772400" cy="672811"/>
              </a:xfrm>
              <a:blipFill>
                <a:blip r:embed="rId2"/>
                <a:stretch>
                  <a:fillRect t="-32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nvPr>
            </p:nvGraphicFramePr>
            <p:xfrm>
              <a:off x="900545" y="735158"/>
              <a:ext cx="7557655" cy="5640932"/>
            </p:xfrm>
            <a:graphic>
              <a:graphicData uri="http://schemas.openxmlformats.org/drawingml/2006/table">
                <a:tbl>
                  <a:tblPr/>
                  <a:tblGrid>
                    <a:gridCol w="1288473">
                      <a:extLst>
                        <a:ext uri="{9D8B030D-6E8A-4147-A177-3AD203B41FA5}">
                          <a16:colId xmlns:a16="http://schemas.microsoft.com/office/drawing/2014/main" val="2640436678"/>
                        </a:ext>
                      </a:extLst>
                    </a:gridCol>
                    <a:gridCol w="870857">
                      <a:extLst>
                        <a:ext uri="{9D8B030D-6E8A-4147-A177-3AD203B41FA5}">
                          <a16:colId xmlns:a16="http://schemas.microsoft.com/office/drawing/2014/main" val="1019355584"/>
                        </a:ext>
                      </a:extLst>
                    </a:gridCol>
                    <a:gridCol w="1079665">
                      <a:extLst>
                        <a:ext uri="{9D8B030D-6E8A-4147-A177-3AD203B41FA5}">
                          <a16:colId xmlns:a16="http://schemas.microsoft.com/office/drawing/2014/main" val="4110451530"/>
                        </a:ext>
                      </a:extLst>
                    </a:gridCol>
                    <a:gridCol w="1079665">
                      <a:extLst>
                        <a:ext uri="{9D8B030D-6E8A-4147-A177-3AD203B41FA5}">
                          <a16:colId xmlns:a16="http://schemas.microsoft.com/office/drawing/2014/main" val="2155396509"/>
                        </a:ext>
                      </a:extLst>
                    </a:gridCol>
                    <a:gridCol w="1079665">
                      <a:extLst>
                        <a:ext uri="{9D8B030D-6E8A-4147-A177-3AD203B41FA5}">
                          <a16:colId xmlns:a16="http://schemas.microsoft.com/office/drawing/2014/main" val="1840945547"/>
                        </a:ext>
                      </a:extLst>
                    </a:gridCol>
                    <a:gridCol w="1079665">
                      <a:extLst>
                        <a:ext uri="{9D8B030D-6E8A-4147-A177-3AD203B41FA5}">
                          <a16:colId xmlns:a16="http://schemas.microsoft.com/office/drawing/2014/main" val="2301201648"/>
                        </a:ext>
                      </a:extLst>
                    </a:gridCol>
                    <a:gridCol w="1079665">
                      <a:extLst>
                        <a:ext uri="{9D8B030D-6E8A-4147-A177-3AD203B41FA5}">
                          <a16:colId xmlns:a16="http://schemas.microsoft.com/office/drawing/2014/main" val="1910421556"/>
                        </a:ext>
                      </a:extLst>
                    </a:gridCol>
                  </a:tblGrid>
                  <a:tr h="224125">
                    <a:tc>
                      <a:txBody>
                        <a:bodyPr/>
                        <a:lstStyle/>
                        <a:p>
                          <a:pPr algn="l" fontAlgn="t"/>
                          <a:r>
                            <a:rPr lang="en-US" sz="1500" dirty="0">
                              <a:solidFill>
                                <a:srgbClr val="000000"/>
                              </a:solidFill>
                              <a:effectLst/>
                            </a:rPr>
                            <a:t>Conf. Level</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80%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99%</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69476727"/>
                      </a:ext>
                    </a:extLst>
                  </a:tr>
                  <a:tr h="128072">
                    <a:tc>
                      <a:txBody>
                        <a:bodyPr/>
                        <a:lstStyle/>
                        <a:p>
                          <a:pPr algn="l" fontAlgn="t"/>
                          <a:r>
                            <a:rPr lang="en-US" sz="1500" dirty="0">
                              <a:solidFill>
                                <a:srgbClr val="000000"/>
                              </a:solidFill>
                              <a:effectLst/>
                            </a:rPr>
                            <a:t>One </a:t>
                          </a:r>
                          <a:r>
                            <a:rPr lang="en-US" sz="1500" dirty="0" smtClean="0">
                              <a:solidFill>
                                <a:srgbClr val="000000"/>
                              </a:solidFill>
                              <a:effectLst/>
                            </a:rPr>
                            <a:t>Tail(</a:t>
                          </a:r>
                          <a14:m>
                            <m:oMath xmlns:m="http://schemas.openxmlformats.org/officeDocument/2006/math">
                              <m:r>
                                <a:rPr lang="en-US" sz="1500" i="1" smtClean="0">
                                  <a:solidFill>
                                    <a:srgbClr val="000000"/>
                                  </a:solidFill>
                                  <a:effectLst/>
                                  <a:latin typeface="Cambria Math" panose="02040503050406030204" pitchFamily="18" charset="0"/>
                                  <a:ea typeface="Cambria Math" panose="02040503050406030204" pitchFamily="18" charset="0"/>
                                </a:rPr>
                                <m:t>𝛼</m:t>
                              </m:r>
                            </m:oMath>
                          </a14:m>
                          <a:r>
                            <a:rPr lang="en-US" sz="1500" dirty="0" smtClean="0">
                              <a:solidFill>
                                <a:srgbClr val="000000"/>
                              </a:solidFill>
                              <a:effectLst/>
                            </a:rPr>
                            <a:t>)</a:t>
                          </a:r>
                          <a:endParaRPr lang="en-US" sz="1500" dirty="0">
                            <a:solidFill>
                              <a:srgbClr val="000000"/>
                            </a:solidFill>
                            <a:effectLst/>
                          </a:endParaRP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0.250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0.025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0.010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0.005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84359255"/>
                      </a:ext>
                    </a:extLst>
                  </a:tr>
                  <a:tr h="12807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dirty="0">
                              <a:solidFill>
                                <a:srgbClr val="000000"/>
                              </a:solidFill>
                              <a:effectLst/>
                            </a:rPr>
                            <a:t>Two Tail</a:t>
                          </a:r>
                          <a:r>
                            <a:rPr lang="en-US" sz="1500" dirty="0" smtClean="0">
                              <a:solidFill>
                                <a:srgbClr val="000000"/>
                              </a:solidFill>
                              <a:effectLst/>
                            </a:rPr>
                            <a:t>(</a:t>
                          </a:r>
                          <a14:m>
                            <m:oMath xmlns:m="http://schemas.openxmlformats.org/officeDocument/2006/math">
                              <m:r>
                                <a:rPr lang="en-US" sz="1500" i="1" smtClean="0">
                                  <a:solidFill>
                                    <a:srgbClr val="000000"/>
                                  </a:solidFill>
                                  <a:effectLst/>
                                  <a:latin typeface="Cambria Math" panose="02040503050406030204" pitchFamily="18" charset="0"/>
                                  <a:ea typeface="Cambria Math" panose="02040503050406030204" pitchFamily="18" charset="0"/>
                                </a:rPr>
                                <m:t>𝛼</m:t>
                              </m:r>
                            </m:oMath>
                          </a14:m>
                          <a:r>
                            <a:rPr lang="en-US" sz="1500" dirty="0" smtClean="0">
                              <a:solidFill>
                                <a:srgbClr val="000000"/>
                              </a:solidFill>
                              <a:effectLst/>
                            </a:rPr>
                            <a:t>/2)</a:t>
                          </a:r>
                          <a:endParaRPr lang="en-US" sz="1500" dirty="0">
                            <a:solidFill>
                              <a:srgbClr val="000000"/>
                            </a:solidFill>
                            <a:effectLst/>
                          </a:endParaRP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0.500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0.200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0.050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0.010</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177905816"/>
                      </a:ext>
                    </a:extLst>
                  </a:tr>
                  <a:tr h="128072">
                    <a:tc>
                      <a:txBody>
                        <a:bodyPr/>
                        <a:lstStyle/>
                        <a:p>
                          <a:pPr algn="l" fontAlgn="t"/>
                          <a:r>
                            <a:rPr lang="en-US" sz="1500" dirty="0" err="1">
                              <a:solidFill>
                                <a:srgbClr val="000000"/>
                              </a:solidFill>
                              <a:effectLst/>
                            </a:rPr>
                            <a:t>df</a:t>
                          </a:r>
                          <a:r>
                            <a:rPr lang="en-US" sz="1500" dirty="0">
                              <a:solidFill>
                                <a:srgbClr val="000000"/>
                              </a:solidFill>
                              <a:effectLst/>
                            </a:rPr>
                            <a:t> = 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effectLst/>
                            </a:rPr>
                            <a:t>1.000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3.078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6.314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12.706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31.821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63.657</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61937"/>
                      </a:ext>
                    </a:extLst>
                  </a:tr>
                  <a:tr h="128072">
                    <a:tc>
                      <a:txBody>
                        <a:bodyPr/>
                        <a:lstStyle/>
                        <a:p>
                          <a:pPr algn="l" fontAlgn="t"/>
                          <a:r>
                            <a:rPr lang="en-US" sz="1500" dirty="0">
                              <a:solidFill>
                                <a:srgbClr val="000000"/>
                              </a:solidFill>
                              <a:effectLst/>
                            </a:rPr>
                            <a:t>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0.816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1.886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4.303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6.965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9.925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039605"/>
                      </a:ext>
                    </a:extLst>
                  </a:tr>
                  <a:tr h="128072">
                    <a:tc>
                      <a:txBody>
                        <a:bodyPr/>
                        <a:lstStyle/>
                        <a:p>
                          <a:pPr algn="l" fontAlgn="t"/>
                          <a:r>
                            <a:rPr lang="en-US" sz="1500" dirty="0">
                              <a:solidFill>
                                <a:srgbClr val="000000"/>
                              </a:solidFill>
                              <a:effectLst/>
                            </a:rPr>
                            <a:t>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0.765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1.638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2.353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3.182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4.541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5.841</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47199"/>
                      </a:ext>
                    </a:extLst>
                  </a:tr>
                  <a:tr h="128072">
                    <a:tc>
                      <a:txBody>
                        <a:bodyPr/>
                        <a:lstStyle/>
                        <a:p>
                          <a:pPr algn="l" fontAlgn="t"/>
                          <a:r>
                            <a:rPr lang="en-US" sz="1500" dirty="0">
                              <a:solidFill>
                                <a:srgbClr val="000000"/>
                              </a:solidFill>
                              <a:effectLst/>
                            </a:rPr>
                            <a:t>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0.741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1.533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2.132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2.776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3.747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4.604</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991459"/>
                      </a:ext>
                    </a:extLst>
                  </a:tr>
                  <a:tr h="128072">
                    <a:tc>
                      <a:txBody>
                        <a:bodyPr/>
                        <a:lstStyle/>
                        <a:p>
                          <a:pPr algn="l" fontAlgn="t"/>
                          <a:r>
                            <a:rPr lang="en-US" sz="1500" dirty="0">
                              <a:solidFill>
                                <a:srgbClr val="000000"/>
                              </a:solidFill>
                              <a:effectLst/>
                            </a:rPr>
                            <a:t>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0.727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1.476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2.015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2.571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3.365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4.032</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663328"/>
                      </a:ext>
                    </a:extLst>
                  </a:tr>
                  <a:tr h="128072">
                    <a:tc>
                      <a:txBody>
                        <a:bodyPr/>
                        <a:lstStyle/>
                        <a:p>
                          <a:pPr algn="l" fontAlgn="t"/>
                          <a:r>
                            <a:rPr lang="en-US" sz="1500" dirty="0">
                              <a:solidFill>
                                <a:srgbClr val="000000"/>
                              </a:solidFill>
                              <a:effectLst/>
                            </a:rPr>
                            <a:t>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0.718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1.440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1.943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2.447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3.143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3.707</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614065"/>
                      </a:ext>
                    </a:extLst>
                  </a:tr>
                  <a:tr h="128072">
                    <a:tc>
                      <a:txBody>
                        <a:bodyPr/>
                        <a:lstStyle/>
                        <a:p>
                          <a:pPr algn="l" fontAlgn="t"/>
                          <a:r>
                            <a:rPr lang="en-US" sz="1500" dirty="0">
                              <a:solidFill>
                                <a:srgbClr val="000000"/>
                              </a:solidFill>
                              <a:effectLst/>
                            </a:rPr>
                            <a:t>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0.711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1.415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1.895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2.365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2.998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3.499</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140692"/>
                      </a:ext>
                    </a:extLst>
                  </a:tr>
                  <a:tr h="128072">
                    <a:tc>
                      <a:txBody>
                        <a:bodyPr/>
                        <a:lstStyle/>
                        <a:p>
                          <a:pPr algn="l" fontAlgn="t"/>
                          <a:r>
                            <a:rPr lang="en-US" sz="1500" dirty="0">
                              <a:solidFill>
                                <a:srgbClr val="000000"/>
                              </a:solidFill>
                              <a:effectLst/>
                            </a:rPr>
                            <a:t>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0.706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1.397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1.860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2.306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2.896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3.355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672736"/>
                      </a:ext>
                    </a:extLst>
                  </a:tr>
                  <a:tr h="128072">
                    <a:tc>
                      <a:txBody>
                        <a:bodyPr/>
                        <a:lstStyle/>
                        <a:p>
                          <a:pPr algn="l" fontAlgn="t"/>
                          <a:r>
                            <a:rPr lang="en-US" sz="1500" dirty="0">
                              <a:solidFill>
                                <a:srgbClr val="000000"/>
                              </a:solidFill>
                              <a:effectLst/>
                            </a:rPr>
                            <a:t>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0.703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1.383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1.833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2.262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2.821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3.250</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115209"/>
                      </a:ext>
                    </a:extLst>
                  </a:tr>
                  <a:tr h="128072">
                    <a:tc>
                      <a:txBody>
                        <a:bodyPr/>
                        <a:lstStyle/>
                        <a:p>
                          <a:pPr algn="l" fontAlgn="t"/>
                          <a:r>
                            <a:rPr lang="en-US" sz="1500" dirty="0">
                              <a:solidFill>
                                <a:srgbClr val="000000"/>
                              </a:solidFill>
                              <a:effectLst/>
                            </a:rPr>
                            <a:t>10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1.372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1.812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2.228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2.764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3.169</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158259"/>
                      </a:ext>
                    </a:extLst>
                  </a:tr>
                  <a:tr h="128072">
                    <a:tc>
                      <a:txBody>
                        <a:bodyPr/>
                        <a:lstStyle/>
                        <a:p>
                          <a:pPr algn="l" fontAlgn="t"/>
                          <a:r>
                            <a:rPr lang="en-US" sz="1500" dirty="0">
                              <a:solidFill>
                                <a:srgbClr val="000000"/>
                              </a:solidFill>
                              <a:effectLst/>
                            </a:rPr>
                            <a:t>11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1.363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1.796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2.201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2.718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3.106</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848895"/>
                      </a:ext>
                    </a:extLst>
                  </a:tr>
                  <a:tr h="128072">
                    <a:tc>
                      <a:txBody>
                        <a:bodyPr/>
                        <a:lstStyle/>
                        <a:p>
                          <a:pPr algn="l" fontAlgn="t"/>
                          <a:r>
                            <a:rPr lang="en-US" sz="1500" dirty="0">
                              <a:solidFill>
                                <a:srgbClr val="000000"/>
                              </a:solidFill>
                              <a:effectLst/>
                            </a:rPr>
                            <a:t>12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1.356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1.782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2.179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2.681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3.055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470985"/>
                      </a:ext>
                    </a:extLst>
                  </a:tr>
                  <a:tr h="128072">
                    <a:tc>
                      <a:txBody>
                        <a:bodyPr/>
                        <a:lstStyle/>
                        <a:p>
                          <a:pPr algn="l" fontAlgn="t"/>
                          <a:r>
                            <a:rPr lang="en-US" sz="1500" dirty="0">
                              <a:solidFill>
                                <a:srgbClr val="000000"/>
                              </a:solidFill>
                              <a:effectLst/>
                            </a:rPr>
                            <a:t>13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1.771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2.160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2.650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3.012</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282060"/>
                      </a:ext>
                    </a:extLst>
                  </a:tr>
                  <a:tr h="128072">
                    <a:tc>
                      <a:txBody>
                        <a:bodyPr/>
                        <a:lstStyle/>
                        <a:p>
                          <a:pPr algn="l" fontAlgn="t"/>
                          <a:r>
                            <a:rPr lang="en-US" sz="1500" dirty="0">
                              <a:solidFill>
                                <a:srgbClr val="000000"/>
                              </a:solidFill>
                              <a:effectLst/>
                            </a:rPr>
                            <a:t>14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1.345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1.761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2.145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2.624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2.977</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390995"/>
                      </a:ext>
                    </a:extLst>
                  </a:tr>
                  <a:tr h="128072">
                    <a:tc>
                      <a:txBody>
                        <a:bodyPr/>
                        <a:lstStyle/>
                        <a:p>
                          <a:pPr algn="l" fontAlgn="t"/>
                          <a:r>
                            <a:rPr lang="en-US" sz="1500" dirty="0">
                              <a:solidFill>
                                <a:srgbClr val="000000"/>
                              </a:solidFill>
                              <a:effectLst/>
                            </a:rPr>
                            <a:t>15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1.341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1.753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2.131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2.602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2.947</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418157"/>
                      </a:ext>
                    </a:extLst>
                  </a:tr>
                  <a:tr h="128072">
                    <a:tc>
                      <a:txBody>
                        <a:bodyPr/>
                        <a:lstStyle/>
                        <a:p>
                          <a:pPr algn="l" fontAlgn="t"/>
                          <a:r>
                            <a:rPr lang="en-US" sz="1500" dirty="0">
                              <a:solidFill>
                                <a:srgbClr val="000000"/>
                              </a:solidFill>
                              <a:effectLst/>
                            </a:rPr>
                            <a:t>16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1.337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1.746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2.120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2.583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2.921</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776664"/>
                      </a:ext>
                    </a:extLst>
                  </a:tr>
                  <a:tr h="128072">
                    <a:tc>
                      <a:txBody>
                        <a:bodyPr/>
                        <a:lstStyle/>
                        <a:p>
                          <a:pPr algn="l" fontAlgn="t"/>
                          <a:r>
                            <a:rPr lang="en-US" sz="1500" dirty="0">
                              <a:solidFill>
                                <a:srgbClr val="000000"/>
                              </a:solidFill>
                              <a:effectLst/>
                            </a:rPr>
                            <a:t>17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0.689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1.333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1.740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2.110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2.567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2.898</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75081"/>
                      </a:ext>
                    </a:extLst>
                  </a:tr>
                  <a:tr h="128072">
                    <a:tc>
                      <a:txBody>
                        <a:bodyPr/>
                        <a:lstStyle/>
                        <a:p>
                          <a:pPr algn="l" fontAlgn="t"/>
                          <a:r>
                            <a:rPr lang="en-US" sz="1500" dirty="0">
                              <a:solidFill>
                                <a:srgbClr val="000000"/>
                              </a:solidFill>
                              <a:effectLst/>
                            </a:rPr>
                            <a:t>18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0.688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1.330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1.734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2.101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2.552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2.878</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296555"/>
                      </a:ext>
                    </a:extLst>
                  </a:tr>
                  <a:tr h="128072">
                    <a:tc>
                      <a:txBody>
                        <a:bodyPr/>
                        <a:lstStyle/>
                        <a:p>
                          <a:pPr algn="l" fontAlgn="t"/>
                          <a:r>
                            <a:rPr lang="en-US" sz="1500" dirty="0">
                              <a:solidFill>
                                <a:srgbClr val="000000"/>
                              </a:solidFill>
                              <a:effectLst/>
                            </a:rPr>
                            <a:t>19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0.688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1.328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1.729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2.093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2.539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2.861</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908404"/>
                      </a:ext>
                    </a:extLst>
                  </a:tr>
                </a:tbl>
              </a:graphicData>
            </a:graphic>
          </p:graphicFrame>
        </mc:Choice>
        <mc:Fallback>
          <p:graphicFrame>
            <p:nvGraphicFramePr>
              <p:cNvPr id="4" name="Content Placeholder 3"/>
              <p:cNvGraphicFramePr>
                <a:graphicFrameLocks noGrp="1"/>
              </p:cNvGraphicFramePr>
              <p:nvPr>
                <p:ph idx="1"/>
              </p:nvPr>
            </p:nvGraphicFramePr>
            <p:xfrm>
              <a:off x="900545" y="735158"/>
              <a:ext cx="7557655" cy="5640932"/>
            </p:xfrm>
            <a:graphic>
              <a:graphicData uri="http://schemas.openxmlformats.org/drawingml/2006/table">
                <a:tbl>
                  <a:tblPr/>
                  <a:tblGrid>
                    <a:gridCol w="1288473">
                      <a:extLst>
                        <a:ext uri="{9D8B030D-6E8A-4147-A177-3AD203B41FA5}">
                          <a16:colId xmlns:a16="http://schemas.microsoft.com/office/drawing/2014/main" val="2640436678"/>
                        </a:ext>
                      </a:extLst>
                    </a:gridCol>
                    <a:gridCol w="870857">
                      <a:extLst>
                        <a:ext uri="{9D8B030D-6E8A-4147-A177-3AD203B41FA5}">
                          <a16:colId xmlns:a16="http://schemas.microsoft.com/office/drawing/2014/main" val="1019355584"/>
                        </a:ext>
                      </a:extLst>
                    </a:gridCol>
                    <a:gridCol w="1079665">
                      <a:extLst>
                        <a:ext uri="{9D8B030D-6E8A-4147-A177-3AD203B41FA5}">
                          <a16:colId xmlns:a16="http://schemas.microsoft.com/office/drawing/2014/main" val="4110451530"/>
                        </a:ext>
                      </a:extLst>
                    </a:gridCol>
                    <a:gridCol w="1079665">
                      <a:extLst>
                        <a:ext uri="{9D8B030D-6E8A-4147-A177-3AD203B41FA5}">
                          <a16:colId xmlns:a16="http://schemas.microsoft.com/office/drawing/2014/main" val="2155396509"/>
                        </a:ext>
                      </a:extLst>
                    </a:gridCol>
                    <a:gridCol w="1079665">
                      <a:extLst>
                        <a:ext uri="{9D8B030D-6E8A-4147-A177-3AD203B41FA5}">
                          <a16:colId xmlns:a16="http://schemas.microsoft.com/office/drawing/2014/main" val="1840945547"/>
                        </a:ext>
                      </a:extLst>
                    </a:gridCol>
                    <a:gridCol w="1079665">
                      <a:extLst>
                        <a:ext uri="{9D8B030D-6E8A-4147-A177-3AD203B41FA5}">
                          <a16:colId xmlns:a16="http://schemas.microsoft.com/office/drawing/2014/main" val="2301201648"/>
                        </a:ext>
                      </a:extLst>
                    </a:gridCol>
                    <a:gridCol w="1079665">
                      <a:extLst>
                        <a:ext uri="{9D8B030D-6E8A-4147-A177-3AD203B41FA5}">
                          <a16:colId xmlns:a16="http://schemas.microsoft.com/office/drawing/2014/main" val="1910421556"/>
                        </a:ext>
                      </a:extLst>
                    </a:gridCol>
                  </a:tblGrid>
                  <a:tr h="256406">
                    <a:tc>
                      <a:txBody>
                        <a:bodyPr/>
                        <a:lstStyle/>
                        <a:p>
                          <a:pPr algn="l" fontAlgn="t"/>
                          <a:r>
                            <a:rPr lang="en-US" sz="1500" dirty="0">
                              <a:solidFill>
                                <a:srgbClr val="000000"/>
                              </a:solidFill>
                              <a:effectLst/>
                            </a:rPr>
                            <a:t>Conf. Level</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80%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99%</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69476727"/>
                      </a:ext>
                    </a:extLst>
                  </a:tr>
                  <a:tr h="256406">
                    <a:tc>
                      <a:txBody>
                        <a:bodyPr/>
                        <a:lstStyle/>
                        <a:p>
                          <a:endParaRPr lang="en-US"/>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72" t="-116667" r="-485849" b="-2042857"/>
                          </a:stretch>
                        </a:blipFill>
                      </a:tcPr>
                    </a:tc>
                    <a:tc>
                      <a:txBody>
                        <a:bodyPr/>
                        <a:lstStyle/>
                        <a:p>
                          <a:pPr algn="r" fontAlgn="t"/>
                          <a:r>
                            <a:rPr lang="en-US" sz="1500" dirty="0">
                              <a:solidFill>
                                <a:srgbClr val="000000"/>
                              </a:solidFill>
                              <a:effectLst/>
                            </a:rPr>
                            <a:t>0.250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0.025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0.010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0.005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084359255"/>
                      </a:ext>
                    </a:extLst>
                  </a:tr>
                  <a:tr h="256406">
                    <a:tc>
                      <a:txBody>
                        <a:bodyPr/>
                        <a:lstStyle/>
                        <a:p>
                          <a:endParaRPr lang="en-US"/>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472" t="-216667" r="-485849" b="-1942857"/>
                          </a:stretch>
                        </a:blipFill>
                      </a:tcPr>
                    </a:tc>
                    <a:tc>
                      <a:txBody>
                        <a:bodyPr/>
                        <a:lstStyle/>
                        <a:p>
                          <a:pPr algn="r" fontAlgn="t"/>
                          <a:r>
                            <a:rPr lang="en-US" sz="1500">
                              <a:solidFill>
                                <a:srgbClr val="000000"/>
                              </a:solidFill>
                              <a:effectLst/>
                            </a:rPr>
                            <a:t>0.500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0.200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0.050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0.010</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177905816"/>
                      </a:ext>
                    </a:extLst>
                  </a:tr>
                  <a:tr h="256406">
                    <a:tc>
                      <a:txBody>
                        <a:bodyPr/>
                        <a:lstStyle/>
                        <a:p>
                          <a:pPr algn="l" fontAlgn="t"/>
                          <a:r>
                            <a:rPr lang="en-US" sz="1500" dirty="0" err="1">
                              <a:solidFill>
                                <a:srgbClr val="000000"/>
                              </a:solidFill>
                              <a:effectLst/>
                            </a:rPr>
                            <a:t>df</a:t>
                          </a:r>
                          <a:r>
                            <a:rPr lang="en-US" sz="1500" dirty="0">
                              <a:solidFill>
                                <a:srgbClr val="000000"/>
                              </a:solidFill>
                              <a:effectLst/>
                            </a:rPr>
                            <a:t> = 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effectLst/>
                            </a:rPr>
                            <a:t>1.000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3.078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6.314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12.706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31.821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63.657</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61937"/>
                      </a:ext>
                    </a:extLst>
                  </a:tr>
                  <a:tr h="256406">
                    <a:tc>
                      <a:txBody>
                        <a:bodyPr/>
                        <a:lstStyle/>
                        <a:p>
                          <a:pPr algn="l" fontAlgn="t"/>
                          <a:r>
                            <a:rPr lang="en-US" sz="1500" dirty="0">
                              <a:solidFill>
                                <a:srgbClr val="000000"/>
                              </a:solidFill>
                              <a:effectLst/>
                            </a:rPr>
                            <a:t>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0.816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1.886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4.303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6.965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9.925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039605"/>
                      </a:ext>
                    </a:extLst>
                  </a:tr>
                  <a:tr h="256406">
                    <a:tc>
                      <a:txBody>
                        <a:bodyPr/>
                        <a:lstStyle/>
                        <a:p>
                          <a:pPr algn="l" fontAlgn="t"/>
                          <a:r>
                            <a:rPr lang="en-US" sz="1500" dirty="0">
                              <a:solidFill>
                                <a:srgbClr val="000000"/>
                              </a:solidFill>
                              <a:effectLst/>
                            </a:rPr>
                            <a:t>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0.765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1.638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2.353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3.182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4.541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5.841</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47199"/>
                      </a:ext>
                    </a:extLst>
                  </a:tr>
                  <a:tr h="256406">
                    <a:tc>
                      <a:txBody>
                        <a:bodyPr/>
                        <a:lstStyle/>
                        <a:p>
                          <a:pPr algn="l" fontAlgn="t"/>
                          <a:r>
                            <a:rPr lang="en-US" sz="1500" dirty="0">
                              <a:solidFill>
                                <a:srgbClr val="000000"/>
                              </a:solidFill>
                              <a:effectLst/>
                            </a:rPr>
                            <a:t>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0.741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1.533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2.132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2.776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3.747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4.604</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991459"/>
                      </a:ext>
                    </a:extLst>
                  </a:tr>
                  <a:tr h="256406">
                    <a:tc>
                      <a:txBody>
                        <a:bodyPr/>
                        <a:lstStyle/>
                        <a:p>
                          <a:pPr algn="l" fontAlgn="t"/>
                          <a:r>
                            <a:rPr lang="en-US" sz="1500" dirty="0">
                              <a:solidFill>
                                <a:srgbClr val="000000"/>
                              </a:solidFill>
                              <a:effectLst/>
                            </a:rPr>
                            <a:t>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0.727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1.476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2.015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2.571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3.365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4.032</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663328"/>
                      </a:ext>
                    </a:extLst>
                  </a:tr>
                  <a:tr h="256406">
                    <a:tc>
                      <a:txBody>
                        <a:bodyPr/>
                        <a:lstStyle/>
                        <a:p>
                          <a:pPr algn="l" fontAlgn="t"/>
                          <a:r>
                            <a:rPr lang="en-US" sz="1500" dirty="0">
                              <a:solidFill>
                                <a:srgbClr val="000000"/>
                              </a:solidFill>
                              <a:effectLst/>
                            </a:rPr>
                            <a:t>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0.718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1.440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1.943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2.447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3.143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3.707</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614065"/>
                      </a:ext>
                    </a:extLst>
                  </a:tr>
                  <a:tr h="256406">
                    <a:tc>
                      <a:txBody>
                        <a:bodyPr/>
                        <a:lstStyle/>
                        <a:p>
                          <a:pPr algn="l" fontAlgn="t"/>
                          <a:r>
                            <a:rPr lang="en-US" sz="1500" dirty="0">
                              <a:solidFill>
                                <a:srgbClr val="000000"/>
                              </a:solidFill>
                              <a:effectLst/>
                            </a:rPr>
                            <a:t>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0.711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1.415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1.895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2.365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2.998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3.499</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140692"/>
                      </a:ext>
                    </a:extLst>
                  </a:tr>
                  <a:tr h="256406">
                    <a:tc>
                      <a:txBody>
                        <a:bodyPr/>
                        <a:lstStyle/>
                        <a:p>
                          <a:pPr algn="l" fontAlgn="t"/>
                          <a:r>
                            <a:rPr lang="en-US" sz="1500" dirty="0">
                              <a:solidFill>
                                <a:srgbClr val="000000"/>
                              </a:solidFill>
                              <a:effectLst/>
                            </a:rPr>
                            <a:t>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0.706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1.397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1.860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2.306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2.896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3.355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672736"/>
                      </a:ext>
                    </a:extLst>
                  </a:tr>
                  <a:tr h="256406">
                    <a:tc>
                      <a:txBody>
                        <a:bodyPr/>
                        <a:lstStyle/>
                        <a:p>
                          <a:pPr algn="l" fontAlgn="t"/>
                          <a:r>
                            <a:rPr lang="en-US" sz="1500" dirty="0">
                              <a:solidFill>
                                <a:srgbClr val="000000"/>
                              </a:solidFill>
                              <a:effectLst/>
                            </a:rPr>
                            <a:t>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0.703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1.383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1.833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2.262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2.821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3.250</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115209"/>
                      </a:ext>
                    </a:extLst>
                  </a:tr>
                  <a:tr h="256406">
                    <a:tc>
                      <a:txBody>
                        <a:bodyPr/>
                        <a:lstStyle/>
                        <a:p>
                          <a:pPr algn="l" fontAlgn="t"/>
                          <a:r>
                            <a:rPr lang="en-US" sz="1500" dirty="0">
                              <a:solidFill>
                                <a:srgbClr val="000000"/>
                              </a:solidFill>
                              <a:effectLst/>
                            </a:rPr>
                            <a:t>10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0.700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1.372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1.812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2.228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2.764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3.169</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158259"/>
                      </a:ext>
                    </a:extLst>
                  </a:tr>
                  <a:tr h="256406">
                    <a:tc>
                      <a:txBody>
                        <a:bodyPr/>
                        <a:lstStyle/>
                        <a:p>
                          <a:pPr algn="l" fontAlgn="t"/>
                          <a:r>
                            <a:rPr lang="en-US" sz="1500" dirty="0">
                              <a:solidFill>
                                <a:srgbClr val="000000"/>
                              </a:solidFill>
                              <a:effectLst/>
                            </a:rPr>
                            <a:t>11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1.363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1.796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2.201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2.718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3.106</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848895"/>
                      </a:ext>
                    </a:extLst>
                  </a:tr>
                  <a:tr h="256406">
                    <a:tc>
                      <a:txBody>
                        <a:bodyPr/>
                        <a:lstStyle/>
                        <a:p>
                          <a:pPr algn="l" fontAlgn="t"/>
                          <a:r>
                            <a:rPr lang="en-US" sz="1500" dirty="0">
                              <a:solidFill>
                                <a:srgbClr val="000000"/>
                              </a:solidFill>
                              <a:effectLst/>
                            </a:rPr>
                            <a:t>12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1.356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1.782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2.179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2.681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3.055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2470985"/>
                      </a:ext>
                    </a:extLst>
                  </a:tr>
                  <a:tr h="256406">
                    <a:tc>
                      <a:txBody>
                        <a:bodyPr/>
                        <a:lstStyle/>
                        <a:p>
                          <a:pPr algn="l" fontAlgn="t"/>
                          <a:r>
                            <a:rPr lang="en-US" sz="1500" dirty="0">
                              <a:solidFill>
                                <a:srgbClr val="000000"/>
                              </a:solidFill>
                              <a:effectLst/>
                            </a:rPr>
                            <a:t>13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1.771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2.160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2.650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3.012</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282060"/>
                      </a:ext>
                    </a:extLst>
                  </a:tr>
                  <a:tr h="256406">
                    <a:tc>
                      <a:txBody>
                        <a:bodyPr/>
                        <a:lstStyle/>
                        <a:p>
                          <a:pPr algn="l" fontAlgn="t"/>
                          <a:r>
                            <a:rPr lang="en-US" sz="1500" dirty="0">
                              <a:solidFill>
                                <a:srgbClr val="000000"/>
                              </a:solidFill>
                              <a:effectLst/>
                            </a:rPr>
                            <a:t>14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1.345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1.761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2.145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2.624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2.977</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390995"/>
                      </a:ext>
                    </a:extLst>
                  </a:tr>
                  <a:tr h="256406">
                    <a:tc>
                      <a:txBody>
                        <a:bodyPr/>
                        <a:lstStyle/>
                        <a:p>
                          <a:pPr algn="l" fontAlgn="t"/>
                          <a:r>
                            <a:rPr lang="en-US" sz="1500" dirty="0">
                              <a:solidFill>
                                <a:srgbClr val="000000"/>
                              </a:solidFill>
                              <a:effectLst/>
                            </a:rPr>
                            <a:t>15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1.341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1.753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2.131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2.602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2.947</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418157"/>
                      </a:ext>
                    </a:extLst>
                  </a:tr>
                  <a:tr h="256406">
                    <a:tc>
                      <a:txBody>
                        <a:bodyPr/>
                        <a:lstStyle/>
                        <a:p>
                          <a:pPr algn="l" fontAlgn="t"/>
                          <a:r>
                            <a:rPr lang="en-US" sz="1500" dirty="0">
                              <a:solidFill>
                                <a:srgbClr val="000000"/>
                              </a:solidFill>
                              <a:effectLst/>
                            </a:rPr>
                            <a:t>16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0.690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1.337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1.746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2.120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2.583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2.921</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776664"/>
                      </a:ext>
                    </a:extLst>
                  </a:tr>
                  <a:tr h="256406">
                    <a:tc>
                      <a:txBody>
                        <a:bodyPr/>
                        <a:lstStyle/>
                        <a:p>
                          <a:pPr algn="l" fontAlgn="t"/>
                          <a:r>
                            <a:rPr lang="en-US" sz="1500" dirty="0">
                              <a:solidFill>
                                <a:srgbClr val="000000"/>
                              </a:solidFill>
                              <a:effectLst/>
                            </a:rPr>
                            <a:t>17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0.689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1.333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1.740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2.110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2.567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2.898</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75081"/>
                      </a:ext>
                    </a:extLst>
                  </a:tr>
                  <a:tr h="256406">
                    <a:tc>
                      <a:txBody>
                        <a:bodyPr/>
                        <a:lstStyle/>
                        <a:p>
                          <a:pPr algn="l" fontAlgn="t"/>
                          <a:r>
                            <a:rPr lang="en-US" sz="1500" dirty="0">
                              <a:solidFill>
                                <a:srgbClr val="000000"/>
                              </a:solidFill>
                              <a:effectLst/>
                            </a:rPr>
                            <a:t>18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0.688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1.330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1.734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2.101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2.552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2.878</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296555"/>
                      </a:ext>
                    </a:extLst>
                  </a:tr>
                  <a:tr h="256406">
                    <a:tc>
                      <a:txBody>
                        <a:bodyPr/>
                        <a:lstStyle/>
                        <a:p>
                          <a:pPr algn="l" fontAlgn="t"/>
                          <a:r>
                            <a:rPr lang="en-US" sz="1500" dirty="0">
                              <a:solidFill>
                                <a:srgbClr val="000000"/>
                              </a:solidFill>
                              <a:effectLst/>
                            </a:rPr>
                            <a:t>19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effectLst/>
                            </a:rPr>
                            <a:t>0.688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1.328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1.729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a:effectLst/>
                            </a:rPr>
                            <a:t>2.093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2.539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fontAlgn="t"/>
                          <a:r>
                            <a:rPr lang="en-US" sz="1500" dirty="0">
                              <a:effectLst/>
                            </a:rPr>
                            <a:t>2.861</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908404"/>
                      </a:ext>
                    </a:extLst>
                  </a:tr>
                </a:tbl>
              </a:graphicData>
            </a:graphic>
          </p:graphicFrame>
        </mc:Fallback>
      </mc:AlternateContent>
    </p:spTree>
    <p:extLst>
      <p:ext uri="{BB962C8B-B14F-4D97-AF65-F5344CB8AC3E}">
        <p14:creationId xmlns:p14="http://schemas.microsoft.com/office/powerpoint/2010/main" val="1874584650"/>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42108" y="1067666"/>
          <a:ext cx="7550728" cy="5049774"/>
        </p:xfrm>
        <a:graphic>
          <a:graphicData uri="http://schemas.openxmlformats.org/drawingml/2006/table">
            <a:tbl>
              <a:tblPr/>
              <a:tblGrid>
                <a:gridCol w="1246910">
                  <a:extLst>
                    <a:ext uri="{9D8B030D-6E8A-4147-A177-3AD203B41FA5}">
                      <a16:colId xmlns:a16="http://schemas.microsoft.com/office/drawing/2014/main" val="1407994149"/>
                    </a:ext>
                  </a:extLst>
                </a:gridCol>
                <a:gridCol w="813612">
                  <a:extLst>
                    <a:ext uri="{9D8B030D-6E8A-4147-A177-3AD203B41FA5}">
                      <a16:colId xmlns:a16="http://schemas.microsoft.com/office/drawing/2014/main" val="3486467726"/>
                    </a:ext>
                  </a:extLst>
                </a:gridCol>
                <a:gridCol w="1070606">
                  <a:extLst>
                    <a:ext uri="{9D8B030D-6E8A-4147-A177-3AD203B41FA5}">
                      <a16:colId xmlns:a16="http://schemas.microsoft.com/office/drawing/2014/main" val="3288820809"/>
                    </a:ext>
                  </a:extLst>
                </a:gridCol>
                <a:gridCol w="1025237">
                  <a:extLst>
                    <a:ext uri="{9D8B030D-6E8A-4147-A177-3AD203B41FA5}">
                      <a16:colId xmlns:a16="http://schemas.microsoft.com/office/drawing/2014/main" val="1608731603"/>
                    </a:ext>
                  </a:extLst>
                </a:gridCol>
                <a:gridCol w="1039091">
                  <a:extLst>
                    <a:ext uri="{9D8B030D-6E8A-4147-A177-3AD203B41FA5}">
                      <a16:colId xmlns:a16="http://schemas.microsoft.com/office/drawing/2014/main" val="4125117001"/>
                    </a:ext>
                  </a:extLst>
                </a:gridCol>
                <a:gridCol w="1052945">
                  <a:extLst>
                    <a:ext uri="{9D8B030D-6E8A-4147-A177-3AD203B41FA5}">
                      <a16:colId xmlns:a16="http://schemas.microsoft.com/office/drawing/2014/main" val="3099768313"/>
                    </a:ext>
                  </a:extLst>
                </a:gridCol>
                <a:gridCol w="1302327">
                  <a:extLst>
                    <a:ext uri="{9D8B030D-6E8A-4147-A177-3AD203B41FA5}">
                      <a16:colId xmlns:a16="http://schemas.microsoft.com/office/drawing/2014/main" val="3257615933"/>
                    </a:ext>
                  </a:extLst>
                </a:gridCol>
              </a:tblGrid>
              <a:tr h="128072">
                <a:tc>
                  <a:txBody>
                    <a:bodyPr/>
                    <a:lstStyle/>
                    <a:p>
                      <a:pPr algn="l" fontAlgn="t"/>
                      <a:r>
                        <a:rPr lang="en-US" sz="1500" dirty="0">
                          <a:solidFill>
                            <a:schemeClr val="bg1"/>
                          </a:solidFill>
                          <a:effectLst/>
                        </a:rPr>
                        <a:t>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0.687</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1.325</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1.725</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2.086</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2.528</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2.845</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974910"/>
                  </a:ext>
                </a:extLst>
              </a:tr>
              <a:tr h="128072">
                <a:tc>
                  <a:txBody>
                    <a:bodyPr/>
                    <a:lstStyle/>
                    <a:p>
                      <a:pPr algn="l" fontAlgn="t"/>
                      <a:r>
                        <a:rPr lang="en-US" sz="1500" dirty="0">
                          <a:solidFill>
                            <a:schemeClr val="bg1"/>
                          </a:solidFill>
                          <a:effectLst/>
                        </a:rPr>
                        <a:t>21</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0.686</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1.323</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1.721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2.080</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2.518</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2.831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719533"/>
                  </a:ext>
                </a:extLst>
              </a:tr>
              <a:tr h="128072">
                <a:tc>
                  <a:txBody>
                    <a:bodyPr/>
                    <a:lstStyle/>
                    <a:p>
                      <a:pPr algn="l" fontAlgn="t"/>
                      <a:r>
                        <a:rPr lang="en-US" sz="1500" dirty="0">
                          <a:solidFill>
                            <a:schemeClr val="bg1"/>
                          </a:solidFill>
                          <a:effectLst/>
                        </a:rPr>
                        <a:t>22</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0.686</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1.321</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1.717</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2.074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2.508</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2.819</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787567"/>
                  </a:ext>
                </a:extLst>
              </a:tr>
              <a:tr h="128072">
                <a:tc>
                  <a:txBody>
                    <a:bodyPr/>
                    <a:lstStyle/>
                    <a:p>
                      <a:pPr algn="l" fontAlgn="t"/>
                      <a:r>
                        <a:rPr lang="en-US" sz="1500" dirty="0">
                          <a:solidFill>
                            <a:schemeClr val="bg1"/>
                          </a:solidFill>
                          <a:effectLst/>
                        </a:rPr>
                        <a:t>23</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0.685</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1.319</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1.714</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2.069</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2.500</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2.807</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682396"/>
                  </a:ext>
                </a:extLst>
              </a:tr>
              <a:tr h="128072">
                <a:tc>
                  <a:txBody>
                    <a:bodyPr/>
                    <a:lstStyle/>
                    <a:p>
                      <a:pPr algn="l" fontAlgn="t"/>
                      <a:r>
                        <a:rPr lang="en-US" sz="1500" dirty="0">
                          <a:solidFill>
                            <a:schemeClr val="bg1"/>
                          </a:solidFill>
                          <a:effectLst/>
                        </a:rPr>
                        <a:t>24</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0.685</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1.318</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1.711</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2.064</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2.492</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2.797</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305724"/>
                  </a:ext>
                </a:extLst>
              </a:tr>
              <a:tr h="128072">
                <a:tc>
                  <a:txBody>
                    <a:bodyPr/>
                    <a:lstStyle/>
                    <a:p>
                      <a:pPr algn="l" fontAlgn="t"/>
                      <a:r>
                        <a:rPr lang="en-US" sz="1500" dirty="0">
                          <a:solidFill>
                            <a:schemeClr val="bg1"/>
                          </a:solidFill>
                          <a:effectLst/>
                        </a:rPr>
                        <a:t>25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1.316</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1.708</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2.060</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2.485</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2.787</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746923"/>
                  </a:ext>
                </a:extLst>
              </a:tr>
              <a:tr h="128072">
                <a:tc>
                  <a:txBody>
                    <a:bodyPr/>
                    <a:lstStyle/>
                    <a:p>
                      <a:pPr algn="l" fontAlgn="t"/>
                      <a:r>
                        <a:rPr lang="en-US" sz="1500" dirty="0">
                          <a:solidFill>
                            <a:schemeClr val="bg1"/>
                          </a:solidFill>
                          <a:effectLst/>
                        </a:rPr>
                        <a:t>26</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1.315</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1.706</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2.056</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2.479</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2.779</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553478"/>
                  </a:ext>
                </a:extLst>
              </a:tr>
              <a:tr h="128072">
                <a:tc>
                  <a:txBody>
                    <a:bodyPr/>
                    <a:lstStyle/>
                    <a:p>
                      <a:pPr algn="l" fontAlgn="t"/>
                      <a:r>
                        <a:rPr lang="en-US" sz="1500" dirty="0">
                          <a:solidFill>
                            <a:schemeClr val="bg1"/>
                          </a:solidFill>
                          <a:effectLst/>
                        </a:rPr>
                        <a:t>27</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1.703</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2.052</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2.473</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2.771</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293801"/>
                  </a:ext>
                </a:extLst>
              </a:tr>
              <a:tr h="128072">
                <a:tc>
                  <a:txBody>
                    <a:bodyPr/>
                    <a:lstStyle/>
                    <a:p>
                      <a:pPr algn="l" fontAlgn="t"/>
                      <a:r>
                        <a:rPr lang="en-US" sz="1500" dirty="0">
                          <a:solidFill>
                            <a:schemeClr val="bg1"/>
                          </a:solidFill>
                          <a:effectLst/>
                        </a:rPr>
                        <a:t>28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0.683</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1.313</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1.701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2.048</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2.467</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2.763</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436133"/>
                  </a:ext>
                </a:extLst>
              </a:tr>
              <a:tr h="128072">
                <a:tc>
                  <a:txBody>
                    <a:bodyPr/>
                    <a:lstStyle/>
                    <a:p>
                      <a:pPr algn="l" fontAlgn="t"/>
                      <a:r>
                        <a:rPr lang="en-US" sz="1500" dirty="0">
                          <a:solidFill>
                            <a:schemeClr val="bg1"/>
                          </a:solidFill>
                          <a:effectLst/>
                        </a:rPr>
                        <a:t>29</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0.683</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1.699</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2.045</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2.462</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2.756</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11742"/>
                  </a:ext>
                </a:extLst>
              </a:tr>
              <a:tr h="128072">
                <a:tc>
                  <a:txBody>
                    <a:bodyPr/>
                    <a:lstStyle/>
                    <a:p>
                      <a:pPr algn="l" fontAlgn="t"/>
                      <a:r>
                        <a:rPr lang="en-US" sz="1500" dirty="0">
                          <a:solidFill>
                            <a:schemeClr val="bg1"/>
                          </a:solidFill>
                          <a:effectLst/>
                        </a:rPr>
                        <a:t>30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0.683</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1.310</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1.697</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2.042</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2.457</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2.750</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034063"/>
                  </a:ext>
                </a:extLst>
              </a:tr>
              <a:tr h="128072">
                <a:tc>
                  <a:txBody>
                    <a:bodyPr/>
                    <a:lstStyle/>
                    <a:p>
                      <a:pPr algn="l" fontAlgn="t"/>
                      <a:r>
                        <a:rPr lang="en-US" sz="1500" dirty="0">
                          <a:solidFill>
                            <a:schemeClr val="bg1"/>
                          </a:solidFill>
                          <a:effectLst/>
                        </a:rPr>
                        <a:t>40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0.681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1.303</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1.684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2.423</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2.704</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785819"/>
                  </a:ext>
                </a:extLst>
              </a:tr>
              <a:tr h="128072">
                <a:tc>
                  <a:txBody>
                    <a:bodyPr/>
                    <a:lstStyle/>
                    <a:p>
                      <a:pPr algn="l" fontAlgn="t"/>
                      <a:r>
                        <a:rPr lang="en-US" sz="1500" dirty="0">
                          <a:solidFill>
                            <a:schemeClr val="bg1"/>
                          </a:solidFill>
                          <a:effectLst/>
                        </a:rPr>
                        <a:t>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0.679</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1.299</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1.676</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2.009</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2.403</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2.678</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25566"/>
                  </a:ext>
                </a:extLst>
              </a:tr>
              <a:tr h="128072">
                <a:tc>
                  <a:txBody>
                    <a:bodyPr/>
                    <a:lstStyle/>
                    <a:p>
                      <a:pPr algn="l" fontAlgn="t"/>
                      <a:r>
                        <a:rPr lang="en-US" sz="1500" dirty="0">
                          <a:solidFill>
                            <a:schemeClr val="bg1"/>
                          </a:solidFill>
                          <a:effectLst/>
                        </a:rPr>
                        <a:t>60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0.679</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1.296</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1.671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2.000</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2.390</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2.660</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031339"/>
                  </a:ext>
                </a:extLst>
              </a:tr>
              <a:tr h="128072">
                <a:tc>
                  <a:txBody>
                    <a:bodyPr/>
                    <a:lstStyle/>
                    <a:p>
                      <a:pPr algn="l" fontAlgn="t"/>
                      <a:r>
                        <a:rPr lang="en-US" sz="1500" dirty="0">
                          <a:solidFill>
                            <a:schemeClr val="bg1"/>
                          </a:solidFill>
                          <a:effectLst/>
                        </a:rPr>
                        <a:t>70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0.678</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1.294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1.667</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1.994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2.381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2.648</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720692"/>
                  </a:ext>
                </a:extLst>
              </a:tr>
              <a:tr h="128072">
                <a:tc>
                  <a:txBody>
                    <a:bodyPr/>
                    <a:lstStyle/>
                    <a:p>
                      <a:pPr algn="l" fontAlgn="t"/>
                      <a:r>
                        <a:rPr lang="en-US" sz="1500" dirty="0">
                          <a:solidFill>
                            <a:schemeClr val="bg1"/>
                          </a:solidFill>
                          <a:effectLst/>
                        </a:rPr>
                        <a:t>80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0.678</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1.292</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1.990</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2.374</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2.639</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976503"/>
                  </a:ext>
                </a:extLst>
              </a:tr>
              <a:tr h="128072">
                <a:tc>
                  <a:txBody>
                    <a:bodyPr/>
                    <a:lstStyle/>
                    <a:p>
                      <a:pPr algn="l" fontAlgn="t"/>
                      <a:r>
                        <a:rPr lang="en-US" sz="1500" dirty="0">
                          <a:solidFill>
                            <a:schemeClr val="bg1"/>
                          </a:solidFill>
                          <a:effectLst/>
                        </a:rPr>
                        <a:t>90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0.677</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1.291</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1.662</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1.987</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a:solidFill>
                            <a:schemeClr val="tx1"/>
                          </a:solidFill>
                          <a:effectLst/>
                          <a:latin typeface="Arial" panose="020B0604020202020204" pitchFamily="34" charset="0"/>
                          <a:ea typeface="Times New Roman" panose="02020603050405020304" pitchFamily="18" charset="0"/>
                          <a:cs typeface="Arial" panose="020B0604020202020204" pitchFamily="34" charset="0"/>
                        </a:rPr>
                        <a:t>2.368</a:t>
                      </a:r>
                      <a:endParaRPr lang="en-US" sz="15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2.632</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417982"/>
                  </a:ext>
                </a:extLst>
              </a:tr>
              <a:tr h="128072">
                <a:tc>
                  <a:txBody>
                    <a:bodyPr/>
                    <a:lstStyle/>
                    <a:p>
                      <a:pPr algn="l" fontAlgn="t"/>
                      <a:r>
                        <a:rPr lang="en-US" sz="1500" dirty="0">
                          <a:solidFill>
                            <a:schemeClr val="bg1"/>
                          </a:solidFill>
                          <a:effectLst/>
                        </a:rPr>
                        <a:t>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0.677</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1.290</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1.660</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1.984</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2.364</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2.626</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21920" marR="121920" marT="15240" marB="15240">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678939"/>
                  </a:ext>
                </a:extLst>
              </a:tr>
              <a:tr h="128072">
                <a:tc>
                  <a:txBody>
                    <a:bodyPr/>
                    <a:lstStyle/>
                    <a:p>
                      <a:pPr algn="l" fontAlgn="t"/>
                      <a:r>
                        <a:rPr lang="en-US" sz="1500" dirty="0">
                          <a:solidFill>
                            <a:schemeClr val="bg1"/>
                          </a:solidFill>
                          <a:effectLst/>
                        </a:rPr>
                        <a:t>z</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CC"/>
                    </a:solidFill>
                  </a:tcPr>
                </a:tc>
                <a:tc>
                  <a:txBody>
                    <a:bodyPr/>
                    <a:lstStyle/>
                    <a:p>
                      <a:pPr algn="r" fontAlgn="t"/>
                      <a:r>
                        <a:rPr lang="en-US" sz="1500" dirty="0">
                          <a:effectLst/>
                        </a:rPr>
                        <a:t>0.674</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r" fontAlgn="t"/>
                      <a:r>
                        <a:rPr lang="en-US" sz="1500">
                          <a:effectLst/>
                        </a:rPr>
                        <a:t>1.282</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r" fontAlgn="t"/>
                      <a:r>
                        <a:rPr lang="en-US" sz="1500">
                          <a:effectLst/>
                        </a:rPr>
                        <a:t>1.645</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r" fontAlgn="t"/>
                      <a:r>
                        <a:rPr lang="en-US" sz="1500">
                          <a:effectLst/>
                        </a:rPr>
                        <a:t>1.960</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r" fontAlgn="t"/>
                      <a:r>
                        <a:rPr lang="en-US" sz="1500">
                          <a:effectLst/>
                        </a:rPr>
                        <a:t>2.326</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r" fontAlgn="t"/>
                      <a:r>
                        <a:rPr lang="en-US" sz="1500" dirty="0">
                          <a:effectLst/>
                        </a:rPr>
                        <a:t>2.576</a:t>
                      </a:r>
                    </a:p>
                  </a:txBody>
                  <a:tcP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32941914"/>
                  </a:ext>
                </a:extLst>
              </a:tr>
            </a:tbl>
          </a:graphicData>
        </a:graphic>
      </p:graphicFrame>
      <mc:AlternateContent xmlns:mc="http://schemas.openxmlformats.org/markup-compatibility/2006">
        <mc:Choice xmlns:a14="http://schemas.microsoft.com/office/drawing/2010/main" Requires="a14">
          <p:graphicFrame>
            <p:nvGraphicFramePr>
              <p:cNvPr id="5" name="Table 4"/>
              <p:cNvGraphicFramePr>
                <a:graphicFrameLocks noGrp="1"/>
              </p:cNvGraphicFramePr>
              <p:nvPr/>
            </p:nvGraphicFramePr>
            <p:xfrm>
              <a:off x="942107" y="298448"/>
              <a:ext cx="7550729" cy="769218"/>
            </p:xfrm>
            <a:graphic>
              <a:graphicData uri="http://schemas.openxmlformats.org/drawingml/2006/table">
                <a:tbl>
                  <a:tblPr/>
                  <a:tblGrid>
                    <a:gridCol w="1288475">
                      <a:extLst>
                        <a:ext uri="{9D8B030D-6E8A-4147-A177-3AD203B41FA5}">
                          <a16:colId xmlns:a16="http://schemas.microsoft.com/office/drawing/2014/main" val="347782695"/>
                        </a:ext>
                      </a:extLst>
                    </a:gridCol>
                    <a:gridCol w="789709">
                      <a:extLst>
                        <a:ext uri="{9D8B030D-6E8A-4147-A177-3AD203B41FA5}">
                          <a16:colId xmlns:a16="http://schemas.microsoft.com/office/drawing/2014/main" val="4290125719"/>
                        </a:ext>
                      </a:extLst>
                    </a:gridCol>
                    <a:gridCol w="1066800">
                      <a:extLst>
                        <a:ext uri="{9D8B030D-6E8A-4147-A177-3AD203B41FA5}">
                          <a16:colId xmlns:a16="http://schemas.microsoft.com/office/drawing/2014/main" val="2114736434"/>
                        </a:ext>
                      </a:extLst>
                    </a:gridCol>
                    <a:gridCol w="1035132">
                      <a:extLst>
                        <a:ext uri="{9D8B030D-6E8A-4147-A177-3AD203B41FA5}">
                          <a16:colId xmlns:a16="http://schemas.microsoft.com/office/drawing/2014/main" val="3758774594"/>
                        </a:ext>
                      </a:extLst>
                    </a:gridCol>
                    <a:gridCol w="1045029">
                      <a:extLst>
                        <a:ext uri="{9D8B030D-6E8A-4147-A177-3AD203B41FA5}">
                          <a16:colId xmlns:a16="http://schemas.microsoft.com/office/drawing/2014/main" val="3693465800"/>
                        </a:ext>
                      </a:extLst>
                    </a:gridCol>
                    <a:gridCol w="1045029">
                      <a:extLst>
                        <a:ext uri="{9D8B030D-6E8A-4147-A177-3AD203B41FA5}">
                          <a16:colId xmlns:a16="http://schemas.microsoft.com/office/drawing/2014/main" val="560944104"/>
                        </a:ext>
                      </a:extLst>
                    </a:gridCol>
                    <a:gridCol w="1280555">
                      <a:extLst>
                        <a:ext uri="{9D8B030D-6E8A-4147-A177-3AD203B41FA5}">
                          <a16:colId xmlns:a16="http://schemas.microsoft.com/office/drawing/2014/main" val="3116068069"/>
                        </a:ext>
                      </a:extLst>
                    </a:gridCol>
                  </a:tblGrid>
                  <a:tr h="224125">
                    <a:tc>
                      <a:txBody>
                        <a:bodyPr/>
                        <a:lstStyle/>
                        <a:p>
                          <a:pPr algn="l" fontAlgn="t"/>
                          <a:r>
                            <a:rPr lang="en-US" sz="1500" dirty="0">
                              <a:solidFill>
                                <a:srgbClr val="000000"/>
                              </a:solidFill>
                              <a:effectLst/>
                            </a:rPr>
                            <a:t>Conf. Level</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80%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95%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99%</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77071531"/>
                      </a:ext>
                    </a:extLst>
                  </a:tr>
                  <a:tr h="128072">
                    <a:tc>
                      <a:txBody>
                        <a:bodyPr/>
                        <a:lstStyle/>
                        <a:p>
                          <a:pPr algn="l" fontAlgn="t"/>
                          <a:r>
                            <a:rPr lang="en-US" sz="1500" dirty="0">
                              <a:solidFill>
                                <a:srgbClr val="000000"/>
                              </a:solidFill>
                              <a:effectLst/>
                            </a:rPr>
                            <a:t>One Tail</a:t>
                          </a:r>
                          <a:r>
                            <a:rPr lang="en-US" sz="1500" dirty="0" smtClean="0">
                              <a:solidFill>
                                <a:srgbClr val="000000"/>
                              </a:solidFill>
                              <a:effectLst/>
                            </a:rPr>
                            <a:t>(</a:t>
                          </a:r>
                          <a14:m>
                            <m:oMath xmlns:m="http://schemas.openxmlformats.org/officeDocument/2006/math">
                              <m:r>
                                <a:rPr lang="en-US" sz="1500" i="1" smtClean="0">
                                  <a:solidFill>
                                    <a:srgbClr val="000000"/>
                                  </a:solidFill>
                                  <a:effectLst/>
                                  <a:latin typeface="Cambria Math" panose="02040503050406030204" pitchFamily="18" charset="0"/>
                                  <a:ea typeface="Cambria Math" panose="02040503050406030204" pitchFamily="18" charset="0"/>
                                </a:rPr>
                                <m:t>𝛼</m:t>
                              </m:r>
                            </m:oMath>
                          </a14:m>
                          <a:r>
                            <a:rPr lang="en-US" sz="1500" dirty="0" smtClean="0">
                              <a:solidFill>
                                <a:srgbClr val="000000"/>
                              </a:solidFill>
                              <a:effectLst/>
                            </a:rPr>
                            <a:t>)</a:t>
                          </a:r>
                          <a:endParaRPr lang="en-US" sz="1500" dirty="0">
                            <a:solidFill>
                              <a:srgbClr val="000000"/>
                            </a:solidFill>
                            <a:effectLst/>
                          </a:endParaRP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0.250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0.025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0.010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0.005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48800894"/>
                      </a:ext>
                    </a:extLst>
                  </a:tr>
                  <a:tr h="128072">
                    <a:tc>
                      <a:txBody>
                        <a:bodyPr/>
                        <a:lstStyle/>
                        <a:p>
                          <a:pPr algn="l" fontAlgn="t"/>
                          <a:r>
                            <a:rPr lang="en-US" sz="1500" dirty="0">
                              <a:solidFill>
                                <a:srgbClr val="000000"/>
                              </a:solidFill>
                              <a:effectLst/>
                            </a:rPr>
                            <a:t>Two Tail</a:t>
                          </a:r>
                          <a:r>
                            <a:rPr lang="en-US" sz="1500" dirty="0" smtClean="0">
                              <a:solidFill>
                                <a:srgbClr val="000000"/>
                              </a:solidFill>
                              <a:effectLst/>
                            </a:rPr>
                            <a:t>(</a:t>
                          </a:r>
                          <a14:m>
                            <m:oMath xmlns:m="http://schemas.openxmlformats.org/officeDocument/2006/math">
                              <m:r>
                                <a:rPr lang="en-US" sz="1500" i="1" smtClean="0">
                                  <a:solidFill>
                                    <a:srgbClr val="000000"/>
                                  </a:solidFill>
                                  <a:effectLst/>
                                  <a:latin typeface="Cambria Math" panose="02040503050406030204" pitchFamily="18" charset="0"/>
                                  <a:ea typeface="Cambria Math" panose="02040503050406030204" pitchFamily="18" charset="0"/>
                                </a:rPr>
                                <m:t>𝛼</m:t>
                              </m:r>
                            </m:oMath>
                          </a14:m>
                          <a:r>
                            <a:rPr lang="en-US" sz="1500" dirty="0" smtClean="0">
                              <a:solidFill>
                                <a:srgbClr val="000000"/>
                              </a:solidFill>
                              <a:effectLst/>
                            </a:rPr>
                            <a:t>/2)</a:t>
                          </a:r>
                          <a:endParaRPr lang="en-US" sz="1500" dirty="0">
                            <a:solidFill>
                              <a:srgbClr val="000000"/>
                            </a:solidFill>
                            <a:effectLst/>
                          </a:endParaRP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0.500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0.200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0.050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0.010</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79509482"/>
                      </a:ext>
                    </a:extLst>
                  </a:tr>
                </a:tbl>
              </a:graphicData>
            </a:graphic>
          </p:graphicFrame>
        </mc:Choice>
        <mc:Fallback>
          <p:graphicFrame>
            <p:nvGraphicFramePr>
              <p:cNvPr id="5" name="Table 4"/>
              <p:cNvGraphicFramePr>
                <a:graphicFrameLocks noGrp="1"/>
              </p:cNvGraphicFramePr>
              <p:nvPr/>
            </p:nvGraphicFramePr>
            <p:xfrm>
              <a:off x="942107" y="298448"/>
              <a:ext cx="7550729" cy="769218"/>
            </p:xfrm>
            <a:graphic>
              <a:graphicData uri="http://schemas.openxmlformats.org/drawingml/2006/table">
                <a:tbl>
                  <a:tblPr/>
                  <a:tblGrid>
                    <a:gridCol w="1288475">
                      <a:extLst>
                        <a:ext uri="{9D8B030D-6E8A-4147-A177-3AD203B41FA5}">
                          <a16:colId xmlns:a16="http://schemas.microsoft.com/office/drawing/2014/main" val="347782695"/>
                        </a:ext>
                      </a:extLst>
                    </a:gridCol>
                    <a:gridCol w="789709">
                      <a:extLst>
                        <a:ext uri="{9D8B030D-6E8A-4147-A177-3AD203B41FA5}">
                          <a16:colId xmlns:a16="http://schemas.microsoft.com/office/drawing/2014/main" val="4290125719"/>
                        </a:ext>
                      </a:extLst>
                    </a:gridCol>
                    <a:gridCol w="1066800">
                      <a:extLst>
                        <a:ext uri="{9D8B030D-6E8A-4147-A177-3AD203B41FA5}">
                          <a16:colId xmlns:a16="http://schemas.microsoft.com/office/drawing/2014/main" val="2114736434"/>
                        </a:ext>
                      </a:extLst>
                    </a:gridCol>
                    <a:gridCol w="1035132">
                      <a:extLst>
                        <a:ext uri="{9D8B030D-6E8A-4147-A177-3AD203B41FA5}">
                          <a16:colId xmlns:a16="http://schemas.microsoft.com/office/drawing/2014/main" val="3758774594"/>
                        </a:ext>
                      </a:extLst>
                    </a:gridCol>
                    <a:gridCol w="1045029">
                      <a:extLst>
                        <a:ext uri="{9D8B030D-6E8A-4147-A177-3AD203B41FA5}">
                          <a16:colId xmlns:a16="http://schemas.microsoft.com/office/drawing/2014/main" val="3693465800"/>
                        </a:ext>
                      </a:extLst>
                    </a:gridCol>
                    <a:gridCol w="1045029">
                      <a:extLst>
                        <a:ext uri="{9D8B030D-6E8A-4147-A177-3AD203B41FA5}">
                          <a16:colId xmlns:a16="http://schemas.microsoft.com/office/drawing/2014/main" val="560944104"/>
                        </a:ext>
                      </a:extLst>
                    </a:gridCol>
                    <a:gridCol w="1280555">
                      <a:extLst>
                        <a:ext uri="{9D8B030D-6E8A-4147-A177-3AD203B41FA5}">
                          <a16:colId xmlns:a16="http://schemas.microsoft.com/office/drawing/2014/main" val="3116068069"/>
                        </a:ext>
                      </a:extLst>
                    </a:gridCol>
                  </a:tblGrid>
                  <a:tr h="256406">
                    <a:tc>
                      <a:txBody>
                        <a:bodyPr/>
                        <a:lstStyle/>
                        <a:p>
                          <a:pPr algn="l" fontAlgn="t"/>
                          <a:r>
                            <a:rPr lang="en-US" sz="1500" dirty="0">
                              <a:solidFill>
                                <a:srgbClr val="000000"/>
                              </a:solidFill>
                              <a:effectLst/>
                            </a:rPr>
                            <a:t>Conf. Level</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80%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95%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98%</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99%</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77071531"/>
                      </a:ext>
                    </a:extLst>
                  </a:tr>
                  <a:tr h="256406">
                    <a:tc>
                      <a:txBody>
                        <a:bodyPr/>
                        <a:lstStyle/>
                        <a:p>
                          <a:endParaRPr lang="en-US"/>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472" t="-119048" r="-484906" b="-138095"/>
                          </a:stretch>
                        </a:blipFill>
                      </a:tcPr>
                    </a:tc>
                    <a:tc>
                      <a:txBody>
                        <a:bodyPr/>
                        <a:lstStyle/>
                        <a:p>
                          <a:pPr algn="r" fontAlgn="t"/>
                          <a:r>
                            <a:rPr lang="en-US" sz="1500" dirty="0">
                              <a:solidFill>
                                <a:srgbClr val="000000"/>
                              </a:solidFill>
                              <a:effectLst/>
                            </a:rPr>
                            <a:t>0.250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0.025</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0.010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0.005</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48800894"/>
                      </a:ext>
                    </a:extLst>
                  </a:tr>
                  <a:tr h="256406">
                    <a:tc>
                      <a:txBody>
                        <a:bodyPr/>
                        <a:lstStyle/>
                        <a:p>
                          <a:endParaRPr lang="en-US"/>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472" t="-213953" r="-484906" b="-34884"/>
                          </a:stretch>
                        </a:blipFill>
                      </a:tcPr>
                    </a:tc>
                    <a:tc>
                      <a:txBody>
                        <a:bodyPr/>
                        <a:lstStyle/>
                        <a:p>
                          <a:pPr algn="r" fontAlgn="t"/>
                          <a:r>
                            <a:rPr lang="en-US" sz="1500" dirty="0">
                              <a:solidFill>
                                <a:srgbClr val="000000"/>
                              </a:solidFill>
                              <a:effectLst/>
                            </a:rPr>
                            <a:t>0.500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0.200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0.100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a:solidFill>
                                <a:srgbClr val="000000"/>
                              </a:solidFill>
                              <a:effectLst/>
                            </a:rPr>
                            <a:t>0.050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0.020</a:t>
                          </a:r>
                        </a:p>
                      </a:txBody>
                      <a:tcPr marL="27805" marR="27805" marT="13903" marB="139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r" fontAlgn="t"/>
                          <a:r>
                            <a:rPr lang="en-US" sz="1500" dirty="0">
                              <a:solidFill>
                                <a:srgbClr val="000000"/>
                              </a:solidFill>
                              <a:effectLst/>
                            </a:rPr>
                            <a:t>0.010</a:t>
                          </a:r>
                        </a:p>
                      </a:txBody>
                      <a:tcPr marL="27805" marR="27805" marT="13903" marB="13903">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79509482"/>
                      </a:ext>
                    </a:extLst>
                  </a:tr>
                </a:tbl>
              </a:graphicData>
            </a:graphic>
          </p:graphicFrame>
        </mc:Fallback>
      </mc:AlternateContent>
    </p:spTree>
    <p:extLst>
      <p:ext uri="{BB962C8B-B14F-4D97-AF65-F5344CB8AC3E}">
        <p14:creationId xmlns:p14="http://schemas.microsoft.com/office/powerpoint/2010/main" val="1175067374"/>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90563" y="1100138"/>
            <a:ext cx="7772400" cy="5353050"/>
          </a:xfrm>
          <a:noFill/>
          <a:ln/>
        </p:spPr>
        <p:txBody>
          <a:bodyPr/>
          <a:lstStyle/>
          <a:p>
            <a:r>
              <a:rPr lang="en-US" altLang="en-US">
                <a:solidFill>
                  <a:srgbClr val="66FFFF"/>
                </a:solidFill>
              </a:rPr>
              <a:t>Interval Estimation of a Population Mean:</a:t>
            </a:r>
            <a:br>
              <a:rPr lang="en-US" altLang="en-US">
                <a:solidFill>
                  <a:srgbClr val="66FFFF"/>
                </a:solidFill>
              </a:rPr>
            </a:br>
            <a:r>
              <a:rPr lang="en-US" altLang="en-US">
                <a:solidFill>
                  <a:srgbClr val="66FFFF"/>
                </a:solidFill>
              </a:rPr>
              <a:t>Small-Sample Case (</a:t>
            </a:r>
            <a:r>
              <a:rPr lang="en-US" altLang="en-US" i="1">
                <a:solidFill>
                  <a:srgbClr val="66FFFF"/>
                </a:solidFill>
              </a:rPr>
              <a:t>n</a:t>
            </a:r>
            <a:r>
              <a:rPr lang="en-US" altLang="en-US">
                <a:solidFill>
                  <a:srgbClr val="66FFFF"/>
                </a:solidFill>
              </a:rPr>
              <a:t> &lt; 30) with </a:t>
            </a:r>
            <a:r>
              <a:rPr lang="en-US" altLang="en-US" i="1">
                <a:solidFill>
                  <a:srgbClr val="66FFFF"/>
                </a:solidFill>
                <a:latin typeface="Symbol" panose="05050102010706020507" pitchFamily="18" charset="2"/>
              </a:rPr>
              <a:t></a:t>
            </a:r>
            <a:r>
              <a:rPr lang="en-US" altLang="en-US">
                <a:solidFill>
                  <a:srgbClr val="66FFFF"/>
                </a:solidFill>
              </a:rPr>
              <a:t>  Unknown</a:t>
            </a:r>
          </a:p>
          <a:p>
            <a:pPr>
              <a:buFont typeface="Monotype Sorts" pitchFamily="2" charset="2"/>
              <a:buNone/>
            </a:pPr>
            <a:endParaRPr lang="en-US" altLang="en-US">
              <a:solidFill>
                <a:schemeClr val="tx2"/>
              </a:solidFill>
            </a:endParaRPr>
          </a:p>
          <a:p>
            <a:pPr>
              <a:buFont typeface="Monotype Sorts" pitchFamily="2" charset="2"/>
              <a:buNone/>
            </a:pPr>
            <a:endParaRPr lang="en-US" altLang="en-US" sz="800">
              <a:solidFill>
                <a:schemeClr val="tx2"/>
              </a:solidFill>
            </a:endParaRPr>
          </a:p>
          <a:p>
            <a:pPr>
              <a:buFont typeface="Monotype Sorts" pitchFamily="2" charset="2"/>
              <a:buNone/>
            </a:pPr>
            <a:endParaRPr lang="en-US" altLang="en-US" sz="1600">
              <a:solidFill>
                <a:schemeClr val="tx2"/>
              </a:solidFill>
            </a:endParaRPr>
          </a:p>
          <a:p>
            <a:pPr>
              <a:buFont typeface="Monotype Sorts" pitchFamily="2" charset="2"/>
              <a:buNone/>
            </a:pPr>
            <a:endParaRPr lang="en-US" altLang="en-US">
              <a:solidFill>
                <a:schemeClr val="tx2"/>
              </a:solidFill>
            </a:endParaRPr>
          </a:p>
          <a:p>
            <a:pPr>
              <a:buFont typeface="Monotype Sorts" pitchFamily="2" charset="2"/>
              <a:buNone/>
            </a:pPr>
            <a:endParaRPr lang="en-US" altLang="en-US">
              <a:solidFill>
                <a:schemeClr val="tx2"/>
              </a:solidFill>
            </a:endParaRPr>
          </a:p>
          <a:p>
            <a:pPr>
              <a:buFont typeface="Monotype Sorts" pitchFamily="2" charset="2"/>
              <a:buNone/>
            </a:pPr>
            <a:r>
              <a:rPr lang="en-US" altLang="en-US">
                <a:solidFill>
                  <a:schemeClr val="tx2"/>
                </a:solidFill>
              </a:rPr>
              <a:t>				   </a:t>
            </a:r>
            <a:r>
              <a:rPr lang="en-US" altLang="en-US"/>
              <a:t>550 </a:t>
            </a:r>
            <a:r>
              <a:rPr lang="en-US" altLang="en-US" u="sng"/>
              <a:t>+</a:t>
            </a:r>
            <a:r>
              <a:rPr lang="en-US" altLang="en-US"/>
              <a:t> 42.92</a:t>
            </a:r>
          </a:p>
          <a:p>
            <a:pPr>
              <a:buFont typeface="Monotype Sorts" pitchFamily="2" charset="2"/>
              <a:buNone/>
            </a:pPr>
            <a:r>
              <a:rPr lang="en-US" altLang="en-US"/>
              <a:t>			or      $507.08  to  $592.92</a:t>
            </a:r>
          </a:p>
          <a:p>
            <a:pPr>
              <a:buFont typeface="Monotype Sorts" pitchFamily="2" charset="2"/>
              <a:buNone/>
            </a:pPr>
            <a:endParaRPr lang="en-US" altLang="en-US" sz="800"/>
          </a:p>
          <a:p>
            <a:pPr>
              <a:buFont typeface="Monotype Sorts" pitchFamily="2" charset="2"/>
              <a:buNone/>
            </a:pPr>
            <a:r>
              <a:rPr lang="en-US" altLang="en-US"/>
              <a:t>	We are 95% confident that the mean rent per month for the population of one-bedroom units within a half-mile of campus is between $507.08 and $592.92.</a:t>
            </a:r>
          </a:p>
        </p:txBody>
      </p:sp>
      <p:graphicFrame>
        <p:nvGraphicFramePr>
          <p:cNvPr id="19459" name="Object 3">
            <a:hlinkClick r:id="" action="ppaction://ole?verb=0"/>
          </p:cNvPr>
          <p:cNvGraphicFramePr>
            <a:graphicFrameLocks/>
          </p:cNvGraphicFramePr>
          <p:nvPr/>
        </p:nvGraphicFramePr>
        <p:xfrm>
          <a:off x="3841750" y="1893888"/>
          <a:ext cx="1462088" cy="776287"/>
        </p:xfrm>
        <a:graphic>
          <a:graphicData uri="http://schemas.openxmlformats.org/presentationml/2006/ole">
            <mc:AlternateContent xmlns:mc="http://schemas.openxmlformats.org/markup-compatibility/2006">
              <mc:Choice xmlns:v="urn:schemas-microsoft-com:vml" Requires="v">
                <p:oleObj spid="_x0000_s19550" name="Equation" r:id="rId4" imgW="1357200" imgH="709560" progId="EQUATION">
                  <p:embed/>
                </p:oleObj>
              </mc:Choice>
              <mc:Fallback>
                <p:oleObj name="Equation" r:id="rId4" imgW="1357200" imgH="709560" progId="EQUATION">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1893888"/>
                        <a:ext cx="1462088" cy="7762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19460" name="Object 4">
            <a:hlinkClick r:id="" action="ppaction://ole?verb=0"/>
          </p:cNvPr>
          <p:cNvGraphicFramePr>
            <a:graphicFrameLocks/>
          </p:cNvGraphicFramePr>
          <p:nvPr/>
        </p:nvGraphicFramePr>
        <p:xfrm>
          <a:off x="3563938" y="2817813"/>
          <a:ext cx="2008187" cy="812800"/>
        </p:xfrm>
        <a:graphic>
          <a:graphicData uri="http://schemas.openxmlformats.org/presentationml/2006/ole">
            <mc:AlternateContent xmlns:mc="http://schemas.openxmlformats.org/markup-compatibility/2006">
              <mc:Choice xmlns:v="urn:schemas-microsoft-com:vml" Requires="v">
                <p:oleObj spid="_x0000_s19551" name="Equation" r:id="rId6" imgW="1041120" imgH="419040" progId="Equation.3">
                  <p:embed/>
                </p:oleObj>
              </mc:Choice>
              <mc:Fallback>
                <p:oleObj name="Equation" r:id="rId6" imgW="1041120" imgH="419040" progId="Equation.3">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2817813"/>
                        <a:ext cx="2008187" cy="812800"/>
                      </a:xfrm>
                      <a:prstGeom prst="rect">
                        <a:avLst/>
                      </a:prstGeom>
                      <a:noFill/>
                      <a:ln>
                        <a:noFill/>
                      </a:ln>
                      <a:effectLst>
                        <a:outerShdw dist="35921" dir="2700000" algn="ctr" rotWithShape="0">
                          <a:srgbClr val="41414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1" name="Rectangle 5"/>
          <p:cNvSpPr>
            <a:spLocks noGrp="1" noChangeArrowheads="1"/>
          </p:cNvSpPr>
          <p:nvPr>
            <p:ph type="title"/>
          </p:nvPr>
        </p:nvSpPr>
        <p:spPr>
          <a:xfrm>
            <a:off x="685800" y="119063"/>
            <a:ext cx="7772400" cy="674687"/>
          </a:xfrm>
          <a:noFill/>
          <a:ln/>
        </p:spPr>
        <p:txBody>
          <a:bodyPr/>
          <a:lstStyle/>
          <a:p>
            <a:r>
              <a:rPr lang="en-US" altLang="en-US"/>
              <a:t>Example:  Apartment Rents</a:t>
            </a: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85800" y="1104900"/>
            <a:ext cx="7772400" cy="4381500"/>
          </a:xfrm>
          <a:noFill/>
          <a:ln/>
        </p:spPr>
        <p:txBody>
          <a:bodyPr/>
          <a:lstStyle/>
          <a:p>
            <a:r>
              <a:rPr lang="en-US" altLang="en-US"/>
              <a:t>Let </a:t>
            </a:r>
            <a:r>
              <a:rPr lang="en-US" altLang="en-US" i="1"/>
              <a:t>E</a:t>
            </a:r>
            <a:r>
              <a:rPr lang="en-US" altLang="en-US"/>
              <a:t> = the maximum sampling error mentioned in the precision statement.</a:t>
            </a:r>
          </a:p>
          <a:p>
            <a:r>
              <a:rPr lang="en-US" altLang="en-US" i="1"/>
              <a:t>E</a:t>
            </a:r>
            <a:r>
              <a:rPr lang="en-US" altLang="en-US"/>
              <a:t> is the amount added to and subtracted from the point estimate to obtain an interval estimate.</a:t>
            </a:r>
          </a:p>
          <a:p>
            <a:r>
              <a:rPr lang="en-US" altLang="en-US" i="1"/>
              <a:t>E</a:t>
            </a:r>
            <a:r>
              <a:rPr lang="en-US" altLang="en-US"/>
              <a:t> is often referred to as the </a:t>
            </a:r>
            <a:r>
              <a:rPr lang="en-US" altLang="en-US" u="sng"/>
              <a:t>margin of error.</a:t>
            </a:r>
            <a:endParaRPr lang="en-US" altLang="en-US"/>
          </a:p>
          <a:p>
            <a:r>
              <a:rPr lang="en-US" altLang="en-US"/>
              <a:t>We have</a:t>
            </a:r>
          </a:p>
          <a:p>
            <a:pPr>
              <a:buFont typeface="Monotype Sorts" pitchFamily="2" charset="2"/>
              <a:buNone/>
            </a:pPr>
            <a:endParaRPr lang="en-US" altLang="en-US" sz="3600"/>
          </a:p>
          <a:p>
            <a:r>
              <a:rPr lang="en-US" altLang="en-US"/>
              <a:t>Solving for </a:t>
            </a:r>
            <a:r>
              <a:rPr lang="en-US" altLang="en-US" i="1"/>
              <a:t>n</a:t>
            </a:r>
            <a:r>
              <a:rPr lang="en-US" altLang="en-US"/>
              <a:t> we have </a:t>
            </a:r>
          </a:p>
        </p:txBody>
      </p:sp>
      <p:sp>
        <p:nvSpPr>
          <p:cNvPr id="20487" name="Rectangle 7"/>
          <p:cNvSpPr>
            <a:spLocks noChangeArrowheads="1"/>
          </p:cNvSpPr>
          <p:nvPr/>
        </p:nvSpPr>
        <p:spPr bwMode="auto">
          <a:xfrm>
            <a:off x="3536950" y="4691063"/>
            <a:ext cx="2062163" cy="928687"/>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Rectangle 6"/>
          <p:cNvSpPr>
            <a:spLocks noChangeArrowheads="1"/>
          </p:cNvSpPr>
          <p:nvPr/>
        </p:nvSpPr>
        <p:spPr bwMode="auto">
          <a:xfrm>
            <a:off x="3659188" y="3395663"/>
            <a:ext cx="1828800" cy="857250"/>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2" name="Rectangle 2"/>
          <p:cNvSpPr>
            <a:spLocks noGrp="1" noChangeArrowheads="1"/>
          </p:cNvSpPr>
          <p:nvPr>
            <p:ph type="title"/>
          </p:nvPr>
        </p:nvSpPr>
        <p:spPr>
          <a:xfrm>
            <a:off x="690563" y="185738"/>
            <a:ext cx="7772400" cy="742950"/>
          </a:xfrm>
          <a:noFill/>
          <a:ln/>
        </p:spPr>
        <p:txBody>
          <a:bodyPr/>
          <a:lstStyle/>
          <a:p>
            <a:r>
              <a:rPr lang="en-US" altLang="en-US"/>
              <a:t>Sample Size for an Interval Estimate</a:t>
            </a:r>
            <a:br>
              <a:rPr lang="en-US" altLang="en-US"/>
            </a:br>
            <a:r>
              <a:rPr lang="en-US" altLang="en-US"/>
              <a:t>of a Population Mean</a:t>
            </a:r>
          </a:p>
        </p:txBody>
      </p:sp>
      <p:graphicFrame>
        <p:nvGraphicFramePr>
          <p:cNvPr id="20484" name="Object 4">
            <a:hlinkClick r:id="" action="ppaction://ole?verb=0"/>
          </p:cNvPr>
          <p:cNvGraphicFramePr>
            <a:graphicFrameLocks/>
          </p:cNvGraphicFramePr>
          <p:nvPr/>
        </p:nvGraphicFramePr>
        <p:xfrm>
          <a:off x="3825875" y="3413125"/>
          <a:ext cx="1474788" cy="719138"/>
        </p:xfrm>
        <a:graphic>
          <a:graphicData uri="http://schemas.openxmlformats.org/presentationml/2006/ole">
            <mc:AlternateContent xmlns:mc="http://schemas.openxmlformats.org/markup-compatibility/2006">
              <mc:Choice xmlns:v="urn:schemas-microsoft-com:vml" Requires="v">
                <p:oleObj spid="_x0000_s20576" name="Equation" r:id="rId4" imgW="1446120" imgH="709560" progId="EQUATION">
                  <p:embed/>
                </p:oleObj>
              </mc:Choice>
              <mc:Fallback>
                <p:oleObj name="Equation" r:id="rId4" imgW="1446120" imgH="70956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75" y="3413125"/>
                        <a:ext cx="1474788" cy="7191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485" name="Object 5">
            <a:hlinkClick r:id="" action="ppaction://ole?verb=0"/>
          </p:cNvPr>
          <p:cNvGraphicFramePr>
            <a:graphicFrameLocks/>
          </p:cNvGraphicFramePr>
          <p:nvPr/>
        </p:nvGraphicFramePr>
        <p:xfrm>
          <a:off x="3727450" y="4778375"/>
          <a:ext cx="1690688" cy="750888"/>
        </p:xfrm>
        <a:graphic>
          <a:graphicData uri="http://schemas.openxmlformats.org/presentationml/2006/ole">
            <mc:AlternateContent xmlns:mc="http://schemas.openxmlformats.org/markup-compatibility/2006">
              <mc:Choice xmlns:v="urn:schemas-microsoft-com:vml" Requires="v">
                <p:oleObj spid="_x0000_s20577" name="Equation" r:id="rId6" imgW="1699920" imgH="760320" progId="EQUATION">
                  <p:embed/>
                </p:oleObj>
              </mc:Choice>
              <mc:Fallback>
                <p:oleObj name="Equation" r:id="rId6" imgW="1699920" imgH="76032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7450" y="4778375"/>
                        <a:ext cx="1690688" cy="7508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47638"/>
            <a:ext cx="7772400" cy="617537"/>
          </a:xfrm>
          <a:noFill/>
          <a:ln/>
        </p:spPr>
        <p:txBody>
          <a:bodyPr/>
          <a:lstStyle/>
          <a:p>
            <a:r>
              <a:rPr lang="en-US" altLang="en-US"/>
              <a:t>Example:  National Discount, Inc.</a:t>
            </a:r>
          </a:p>
        </p:txBody>
      </p:sp>
      <p:sp>
        <p:nvSpPr>
          <p:cNvPr id="21507" name="Rectangle 3"/>
          <p:cNvSpPr>
            <a:spLocks noGrp="1" noChangeArrowheads="1"/>
          </p:cNvSpPr>
          <p:nvPr>
            <p:ph type="body" idx="1"/>
          </p:nvPr>
        </p:nvSpPr>
        <p:spPr>
          <a:xfrm>
            <a:off x="690563" y="1101725"/>
            <a:ext cx="7772400" cy="4643438"/>
          </a:xfrm>
          <a:noFill/>
          <a:ln/>
        </p:spPr>
        <p:txBody>
          <a:bodyPr/>
          <a:lstStyle/>
          <a:p>
            <a:r>
              <a:rPr lang="en-US" altLang="en-US">
                <a:solidFill>
                  <a:srgbClr val="66FFFF"/>
                </a:solidFill>
              </a:rPr>
              <a:t>Sample Size for an Interval Estimate of a Population Mean</a:t>
            </a:r>
            <a:r>
              <a:rPr lang="en-US" altLang="en-US">
                <a:solidFill>
                  <a:srgbClr val="FFFF00"/>
                </a:solidFill>
              </a:rPr>
              <a:t> 	</a:t>
            </a:r>
          </a:p>
          <a:p>
            <a:pPr>
              <a:buFont typeface="Monotype Sorts" pitchFamily="2" charset="2"/>
              <a:buNone/>
            </a:pPr>
            <a:r>
              <a:rPr lang="en-US" altLang="en-US"/>
              <a:t>		Suppose that National’s management team wants an estimate of the population mean such that there is a .95 probability that the sampling error is $500 or less.</a:t>
            </a:r>
          </a:p>
          <a:p>
            <a:pPr>
              <a:buFont typeface="Monotype Sorts" pitchFamily="2" charset="2"/>
              <a:buNone/>
            </a:pPr>
            <a:r>
              <a:rPr lang="en-US" altLang="en-US"/>
              <a:t>		How large a sample size is needed to meet the required precision?</a:t>
            </a: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000" dirty="0" smtClean="0"/>
          </a:p>
        </p:txBody>
      </p:sp>
      <p:sp>
        <p:nvSpPr>
          <p:cNvPr id="512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000" dirty="0"/>
          </a:p>
        </p:txBody>
      </p:sp>
      <p:sp>
        <p:nvSpPr>
          <p:cNvPr id="5124" name="Rectangle 2"/>
          <p:cNvSpPr>
            <a:spLocks noGrp="1" noChangeArrowheads="1"/>
          </p:cNvSpPr>
          <p:nvPr>
            <p:ph type="title"/>
          </p:nvPr>
        </p:nvSpPr>
        <p:spPr>
          <a:xfrm>
            <a:off x="696913" y="280988"/>
            <a:ext cx="7772400" cy="814387"/>
          </a:xfrm>
        </p:spPr>
        <p:txBody>
          <a:bodyPr/>
          <a:lstStyle/>
          <a:p>
            <a:r>
              <a:rPr lang="en-US" altLang="en-US" dirty="0"/>
              <a:t>Population parameter and sample statistic</a:t>
            </a:r>
            <a:endParaRPr lang="en-US" altLang="en-US" dirty="0" smtClean="0"/>
          </a:p>
        </p:txBody>
      </p:sp>
      <p:sp>
        <p:nvSpPr>
          <p:cNvPr id="744451" name="Rectangle 3"/>
          <p:cNvSpPr>
            <a:spLocks noGrp="1" noChangeArrowheads="1"/>
          </p:cNvSpPr>
          <p:nvPr>
            <p:ph type="body" idx="1"/>
          </p:nvPr>
        </p:nvSpPr>
        <p:spPr>
          <a:xfrm>
            <a:off x="468312" y="1371600"/>
            <a:ext cx="8424227" cy="4967288"/>
          </a:xfrm>
        </p:spPr>
        <p:txBody>
          <a:bodyPr/>
          <a:lstStyle/>
          <a:p>
            <a:pPr algn="justLow"/>
            <a:r>
              <a:rPr lang="en-US" altLang="en-US" sz="2400" dirty="0" smtClean="0"/>
              <a:t>The totality of elements (subjects, individuals) which are under discussion and about which information is desired is called the </a:t>
            </a:r>
            <a:r>
              <a:rPr lang="en-US" altLang="en-US" sz="2400" i="1" u="sng" dirty="0" smtClean="0">
                <a:solidFill>
                  <a:srgbClr val="FFFF00"/>
                </a:solidFill>
              </a:rPr>
              <a:t>population</a:t>
            </a:r>
            <a:r>
              <a:rPr lang="en-US" altLang="en-US" sz="2400" dirty="0" smtClean="0">
                <a:solidFill>
                  <a:schemeClr val="bg2">
                    <a:lumMod val="10000"/>
                    <a:lumOff val="90000"/>
                  </a:schemeClr>
                </a:solidFill>
              </a:rPr>
              <a:t>.</a:t>
            </a:r>
          </a:p>
          <a:p>
            <a:pPr algn="justLow"/>
            <a:r>
              <a:rPr lang="en-US" altLang="en-US" sz="2400" dirty="0" smtClean="0"/>
              <a:t>A </a:t>
            </a:r>
            <a:r>
              <a:rPr lang="en-US" altLang="en-US" sz="2400" dirty="0" smtClean="0">
                <a:solidFill>
                  <a:srgbClr val="FFFF00"/>
                </a:solidFill>
              </a:rPr>
              <a:t>parameter</a:t>
            </a:r>
            <a:r>
              <a:rPr lang="en-US" altLang="en-US" sz="2400" dirty="0" smtClean="0"/>
              <a:t> is a numerical characteristic of a population, which is usually unknown.</a:t>
            </a:r>
          </a:p>
          <a:p>
            <a:pPr algn="justLow"/>
            <a:r>
              <a:rPr lang="en-US" altLang="en-US" sz="2400" dirty="0" smtClean="0"/>
              <a:t>A </a:t>
            </a:r>
            <a:r>
              <a:rPr lang="en-US" altLang="en-US" sz="2400" i="1" u="sng" dirty="0" smtClean="0">
                <a:solidFill>
                  <a:srgbClr val="FFFF00"/>
                </a:solidFill>
              </a:rPr>
              <a:t>sample</a:t>
            </a:r>
            <a:r>
              <a:rPr lang="en-US" altLang="en-US" sz="2400" dirty="0" smtClean="0">
                <a:solidFill>
                  <a:srgbClr val="FFFF00"/>
                </a:solidFill>
              </a:rPr>
              <a:t> </a:t>
            </a:r>
            <a:r>
              <a:rPr lang="en-US" altLang="en-US" sz="2400" dirty="0" smtClean="0"/>
              <a:t>is a subset of the population, selected for study in some prescribed manner.</a:t>
            </a:r>
          </a:p>
          <a:p>
            <a:pPr algn="justLow"/>
            <a:r>
              <a:rPr lang="en-US" altLang="ar-SA" sz="2400" dirty="0" smtClean="0"/>
              <a:t>A </a:t>
            </a:r>
            <a:r>
              <a:rPr lang="en-US" altLang="ar-SA" sz="2400" dirty="0" smtClean="0">
                <a:solidFill>
                  <a:srgbClr val="FFFF00"/>
                </a:solidFill>
              </a:rPr>
              <a:t>statistic </a:t>
            </a:r>
            <a:r>
              <a:rPr lang="en-US" altLang="ar-SA" sz="2400" dirty="0" smtClean="0"/>
              <a:t>is computed from the sample and varies from sample to sample.</a:t>
            </a:r>
          </a:p>
          <a:p>
            <a:pPr algn="justLow"/>
            <a:r>
              <a:rPr lang="en-US" altLang="en-US" sz="2400" dirty="0" smtClean="0">
                <a:solidFill>
                  <a:srgbClr val="FFFF00"/>
                </a:solidFill>
              </a:rPr>
              <a:t>Statistics</a:t>
            </a:r>
            <a:r>
              <a:rPr lang="en-US" altLang="en-US" sz="2400" dirty="0" smtClean="0"/>
              <a:t> are used as estimates of the population </a:t>
            </a:r>
            <a:r>
              <a:rPr lang="en-US" altLang="en-US" sz="2400" dirty="0" smtClean="0">
                <a:solidFill>
                  <a:srgbClr val="FFFF00"/>
                </a:solidFill>
              </a:rPr>
              <a:t>parameters.</a:t>
            </a:r>
          </a:p>
        </p:txBody>
      </p:sp>
    </p:spTree>
    <p:extLst>
      <p:ext uri="{BB962C8B-B14F-4D97-AF65-F5344CB8AC3E}">
        <p14:creationId xmlns:p14="http://schemas.microsoft.com/office/powerpoint/2010/main" val="26962544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44451">
                                            <p:txEl>
                                              <p:pRg st="0" end="0"/>
                                            </p:txEl>
                                          </p:spTgt>
                                        </p:tgtEl>
                                        <p:attrNameLst>
                                          <p:attrName>style.visibility</p:attrName>
                                        </p:attrNameLst>
                                      </p:cBhvr>
                                      <p:to>
                                        <p:strVal val="visible"/>
                                      </p:to>
                                    </p:set>
                                    <p:animEffect transition="in" filter="strips(downLeft)">
                                      <p:cBhvr>
                                        <p:cTn id="7" dur="1000"/>
                                        <p:tgtEl>
                                          <p:spTgt spid="74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44451">
                                            <p:txEl>
                                              <p:pRg st="1" end="1"/>
                                            </p:txEl>
                                          </p:spTgt>
                                        </p:tgtEl>
                                        <p:attrNameLst>
                                          <p:attrName>style.visibility</p:attrName>
                                        </p:attrNameLst>
                                      </p:cBhvr>
                                      <p:to>
                                        <p:strVal val="visible"/>
                                      </p:to>
                                    </p:set>
                                    <p:animEffect transition="in" filter="strips(downLeft)">
                                      <p:cBhvr>
                                        <p:cTn id="12" dur="1000"/>
                                        <p:tgtEl>
                                          <p:spTgt spid="74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44451">
                                            <p:txEl>
                                              <p:pRg st="2" end="2"/>
                                            </p:txEl>
                                          </p:spTgt>
                                        </p:tgtEl>
                                        <p:attrNameLst>
                                          <p:attrName>style.visibility</p:attrName>
                                        </p:attrNameLst>
                                      </p:cBhvr>
                                      <p:to>
                                        <p:strVal val="visible"/>
                                      </p:to>
                                    </p:set>
                                    <p:animEffect transition="in" filter="strips(downLeft)">
                                      <p:cBhvr>
                                        <p:cTn id="17" dur="1000"/>
                                        <p:tgtEl>
                                          <p:spTgt spid="744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44451">
                                            <p:txEl>
                                              <p:pRg st="3" end="3"/>
                                            </p:txEl>
                                          </p:spTgt>
                                        </p:tgtEl>
                                        <p:attrNameLst>
                                          <p:attrName>style.visibility</p:attrName>
                                        </p:attrNameLst>
                                      </p:cBhvr>
                                      <p:to>
                                        <p:strVal val="visible"/>
                                      </p:to>
                                    </p:set>
                                    <p:animEffect transition="in" filter="strips(downLeft)">
                                      <p:cBhvr>
                                        <p:cTn id="22" dur="1000"/>
                                        <p:tgtEl>
                                          <p:spTgt spid="7444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44451">
                                            <p:txEl>
                                              <p:pRg st="4" end="4"/>
                                            </p:txEl>
                                          </p:spTgt>
                                        </p:tgtEl>
                                        <p:attrNameLst>
                                          <p:attrName>style.visibility</p:attrName>
                                        </p:attrNameLst>
                                      </p:cBhvr>
                                      <p:to>
                                        <p:strVal val="visible"/>
                                      </p:to>
                                    </p:set>
                                    <p:animEffect transition="in" filter="strips(downLeft)">
                                      <p:cBhvr>
                                        <p:cTn id="27" dur="1000"/>
                                        <p:tgtEl>
                                          <p:spTgt spid="74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5575"/>
            <a:ext cx="7772400" cy="604838"/>
          </a:xfrm>
          <a:noFill/>
          <a:ln/>
        </p:spPr>
        <p:txBody>
          <a:bodyPr/>
          <a:lstStyle/>
          <a:p>
            <a:r>
              <a:rPr lang="en-US" altLang="en-US"/>
              <a:t>Example:  National Discount, Inc.</a:t>
            </a:r>
          </a:p>
        </p:txBody>
      </p:sp>
      <p:sp>
        <p:nvSpPr>
          <p:cNvPr id="22531" name="Rectangle 3"/>
          <p:cNvSpPr>
            <a:spLocks noGrp="1" noChangeArrowheads="1"/>
          </p:cNvSpPr>
          <p:nvPr>
            <p:ph type="body" idx="1"/>
          </p:nvPr>
        </p:nvSpPr>
        <p:spPr>
          <a:xfrm>
            <a:off x="552450" y="1100138"/>
            <a:ext cx="8039100" cy="5005387"/>
          </a:xfrm>
          <a:noFill/>
          <a:ln/>
        </p:spPr>
        <p:txBody>
          <a:bodyPr/>
          <a:lstStyle/>
          <a:p>
            <a:r>
              <a:rPr lang="en-US" altLang="en-US">
                <a:solidFill>
                  <a:srgbClr val="66FFFF"/>
                </a:solidFill>
              </a:rPr>
              <a:t>Sample Size for Interval Estimate of a Population</a:t>
            </a:r>
            <a:r>
              <a:rPr lang="en-US" altLang="en-US">
                <a:solidFill>
                  <a:srgbClr val="FFFF00"/>
                </a:solidFill>
              </a:rPr>
              <a:t> </a:t>
            </a:r>
            <a:r>
              <a:rPr lang="en-US" altLang="en-US">
                <a:solidFill>
                  <a:srgbClr val="66FFFF"/>
                </a:solidFill>
              </a:rPr>
              <a:t>Mean</a:t>
            </a:r>
          </a:p>
          <a:p>
            <a:pPr>
              <a:buFont typeface="Monotype Sorts" pitchFamily="2" charset="2"/>
              <a:buNone/>
            </a:pPr>
            <a:endParaRPr lang="en-US" altLang="en-US">
              <a:solidFill>
                <a:schemeClr val="tx2"/>
              </a:solidFill>
            </a:endParaRPr>
          </a:p>
          <a:p>
            <a:pPr>
              <a:buFont typeface="Monotype Sorts" pitchFamily="2" charset="2"/>
              <a:buNone/>
            </a:pPr>
            <a:endParaRPr lang="en-US" altLang="en-US">
              <a:solidFill>
                <a:schemeClr val="tx2"/>
              </a:solidFill>
            </a:endParaRPr>
          </a:p>
          <a:p>
            <a:pPr>
              <a:buFont typeface="Monotype Sorts" pitchFamily="2" charset="2"/>
              <a:buNone/>
            </a:pPr>
            <a:r>
              <a:rPr lang="en-US" altLang="en-US">
                <a:solidFill>
                  <a:schemeClr val="tx2"/>
                </a:solidFill>
              </a:rPr>
              <a:t>	</a:t>
            </a:r>
            <a:r>
              <a:rPr lang="en-US" altLang="en-US"/>
              <a:t>At 95% confidence, z</a:t>
            </a:r>
            <a:r>
              <a:rPr lang="en-US" altLang="en-US" baseline="-25000"/>
              <a:t>.025</a:t>
            </a:r>
            <a:r>
              <a:rPr lang="en-US" altLang="en-US"/>
              <a:t> = 1.96.</a:t>
            </a:r>
          </a:p>
          <a:p>
            <a:pPr>
              <a:buFont typeface="Monotype Sorts" pitchFamily="2" charset="2"/>
              <a:buNone/>
            </a:pPr>
            <a:r>
              <a:rPr lang="en-US" altLang="en-US"/>
              <a:t>	Recall that </a:t>
            </a:r>
            <a:r>
              <a:rPr lang="en-US" altLang="en-US" i="1">
                <a:latin typeface="Symbol" panose="05050102010706020507" pitchFamily="18" charset="2"/>
              </a:rPr>
              <a:t></a:t>
            </a:r>
            <a:r>
              <a:rPr lang="en-US" altLang="en-US"/>
              <a:t>= 4,500.</a:t>
            </a:r>
          </a:p>
          <a:p>
            <a:pPr>
              <a:buFont typeface="Monotype Sorts" pitchFamily="2" charset="2"/>
              <a:buNone/>
            </a:pPr>
            <a:r>
              <a:rPr lang="en-US" altLang="en-US"/>
              <a:t>	Solving for </a:t>
            </a:r>
            <a:r>
              <a:rPr lang="en-US" altLang="en-US" i="1"/>
              <a:t>n</a:t>
            </a:r>
            <a:r>
              <a:rPr lang="en-US" altLang="en-US"/>
              <a:t> we have</a:t>
            </a:r>
          </a:p>
          <a:p>
            <a:pPr>
              <a:buFont typeface="Monotype Sorts" pitchFamily="2" charset="2"/>
              <a:buNone/>
            </a:pPr>
            <a:endParaRPr lang="en-US" altLang="en-US"/>
          </a:p>
          <a:p>
            <a:pPr>
              <a:buFont typeface="Monotype Sorts" pitchFamily="2" charset="2"/>
              <a:buNone/>
            </a:pPr>
            <a:endParaRPr lang="en-US" altLang="en-US"/>
          </a:p>
          <a:p>
            <a:pPr>
              <a:buFont typeface="Monotype Sorts" pitchFamily="2" charset="2"/>
              <a:buNone/>
            </a:pPr>
            <a:endParaRPr lang="en-US" altLang="en-US" sz="1000"/>
          </a:p>
          <a:p>
            <a:pPr>
              <a:buFont typeface="Monotype Sorts" pitchFamily="2" charset="2"/>
              <a:buNone/>
            </a:pPr>
            <a:r>
              <a:rPr lang="en-US" altLang="en-US">
                <a:solidFill>
                  <a:schemeClr val="tx2"/>
                </a:solidFill>
              </a:rPr>
              <a:t>	</a:t>
            </a:r>
            <a:r>
              <a:rPr lang="en-US" altLang="en-US"/>
              <a:t>We need to sample 312 to reach a desired precision of</a:t>
            </a:r>
          </a:p>
          <a:p>
            <a:pPr>
              <a:buFont typeface="Monotype Sorts" pitchFamily="2" charset="2"/>
              <a:buNone/>
            </a:pPr>
            <a:r>
              <a:rPr lang="en-US" altLang="en-US"/>
              <a:t>	</a:t>
            </a:r>
            <a:r>
              <a:rPr lang="en-US" altLang="en-US" u="sng"/>
              <a:t>+</a:t>
            </a:r>
            <a:r>
              <a:rPr lang="en-US" altLang="en-US"/>
              <a:t> $500 at 95% confidence.</a:t>
            </a:r>
            <a:endParaRPr lang="en-US" altLang="en-US">
              <a:solidFill>
                <a:schemeClr val="tx2"/>
              </a:solidFill>
            </a:endParaRPr>
          </a:p>
        </p:txBody>
      </p:sp>
      <p:graphicFrame>
        <p:nvGraphicFramePr>
          <p:cNvPr id="22532" name="Object 4">
            <a:hlinkClick r:id="" action="ppaction://ole?verb=0"/>
          </p:cNvPr>
          <p:cNvGraphicFramePr>
            <a:graphicFrameLocks/>
          </p:cNvGraphicFramePr>
          <p:nvPr/>
        </p:nvGraphicFramePr>
        <p:xfrm>
          <a:off x="3746500" y="1636713"/>
          <a:ext cx="1652588" cy="700087"/>
        </p:xfrm>
        <a:graphic>
          <a:graphicData uri="http://schemas.openxmlformats.org/presentationml/2006/ole">
            <mc:AlternateContent xmlns:mc="http://schemas.openxmlformats.org/markup-compatibility/2006">
              <mc:Choice xmlns:v="urn:schemas-microsoft-com:vml" Requires="v">
                <p:oleObj spid="_x0000_s22622" name="Equation" r:id="rId4" imgW="1661760" imgH="709560" progId="EQUATION">
                  <p:embed/>
                </p:oleObj>
              </mc:Choice>
              <mc:Fallback>
                <p:oleObj name="Equation" r:id="rId4" imgW="1661760" imgH="70956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0" y="1636713"/>
                        <a:ext cx="1652588" cy="7000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2533" name="Object 5">
            <a:hlinkClick r:id="" action="ppaction://ole?verb=0"/>
          </p:cNvPr>
          <p:cNvGraphicFramePr>
            <a:graphicFrameLocks/>
          </p:cNvGraphicFramePr>
          <p:nvPr/>
        </p:nvGraphicFramePr>
        <p:xfrm>
          <a:off x="2868613" y="3841750"/>
          <a:ext cx="3414712" cy="876300"/>
        </p:xfrm>
        <a:graphic>
          <a:graphicData uri="http://schemas.openxmlformats.org/presentationml/2006/ole">
            <mc:AlternateContent xmlns:mc="http://schemas.openxmlformats.org/markup-compatibility/2006">
              <mc:Choice xmlns:v="urn:schemas-microsoft-com:vml" Requires="v">
                <p:oleObj spid="_x0000_s22623" name="Equation" r:id="rId6" imgW="1714320" imgH="419040" progId="Equation.DSMT4">
                  <p:embed/>
                </p:oleObj>
              </mc:Choice>
              <mc:Fallback>
                <p:oleObj name="Equation" r:id="rId6" imgW="1714320" imgH="419040" progId="Equation.DSMT4">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613" y="3841750"/>
                        <a:ext cx="3414712" cy="8763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Estimation Using SPSS</a:t>
            </a:r>
            <a:endParaRPr lang="en-US" dirty="0"/>
          </a:p>
        </p:txBody>
      </p:sp>
      <p:sp>
        <p:nvSpPr>
          <p:cNvPr id="3" name="Content Placeholder 2"/>
          <p:cNvSpPr>
            <a:spLocks noGrp="1"/>
          </p:cNvSpPr>
          <p:nvPr>
            <p:ph idx="1"/>
          </p:nvPr>
        </p:nvSpPr>
        <p:spPr>
          <a:xfrm>
            <a:off x="411480" y="1095374"/>
            <a:ext cx="8343900" cy="5145405"/>
          </a:xfrm>
        </p:spPr>
        <p:txBody>
          <a:bodyPr/>
          <a:lstStyle/>
          <a:p>
            <a:pPr marL="0" indent="0">
              <a:buNone/>
            </a:pPr>
            <a:r>
              <a:rPr lang="en-US" dirty="0"/>
              <a:t>A survey by Accountemps asked a sample of 200 executives to provide data on the </a:t>
            </a:r>
            <a:r>
              <a:rPr lang="en-US" dirty="0" smtClean="0"/>
              <a:t>number of </a:t>
            </a:r>
            <a:r>
              <a:rPr lang="en-US" dirty="0"/>
              <a:t>minutes per day office workers waste trying to locate mislabeled, misfiled, or </a:t>
            </a:r>
            <a:r>
              <a:rPr lang="en-US" dirty="0" smtClean="0"/>
              <a:t>misplaced items</a:t>
            </a:r>
            <a:r>
              <a:rPr lang="en-US" dirty="0"/>
              <a:t>. Data consistent with this survey are contained in the data file ActTemps</a:t>
            </a:r>
            <a:r>
              <a:rPr lang="en-US" dirty="0" smtClean="0"/>
              <a:t>.</a:t>
            </a:r>
          </a:p>
          <a:p>
            <a:pPr marL="0" indent="0">
              <a:buNone/>
            </a:pPr>
            <a:endParaRPr lang="en-US" dirty="0"/>
          </a:p>
          <a:p>
            <a:pPr marL="457200" indent="-457200">
              <a:buFont typeface="+mj-lt"/>
              <a:buAutoNum type="alphaLcPeriod"/>
            </a:pPr>
            <a:r>
              <a:rPr lang="en-US" dirty="0" smtClean="0"/>
              <a:t>Use </a:t>
            </a:r>
            <a:r>
              <a:rPr lang="en-US" dirty="0"/>
              <a:t>ActTemps to develop a point estimate of the number of minutes per day </a:t>
            </a:r>
            <a:r>
              <a:rPr lang="en-US" dirty="0" smtClean="0"/>
              <a:t>office workers </a:t>
            </a:r>
            <a:r>
              <a:rPr lang="en-US" dirty="0"/>
              <a:t>waste trying to locate mislabeled, misfiled, or misplaced </a:t>
            </a:r>
            <a:r>
              <a:rPr lang="en-US" dirty="0" smtClean="0"/>
              <a:t>items.</a:t>
            </a:r>
          </a:p>
          <a:p>
            <a:pPr marL="457200" indent="-457200">
              <a:buFont typeface="+mj-lt"/>
              <a:buAutoNum type="alphaLcPeriod"/>
            </a:pPr>
            <a:r>
              <a:rPr lang="en-US" dirty="0" smtClean="0"/>
              <a:t>What </a:t>
            </a:r>
            <a:r>
              <a:rPr lang="en-US" dirty="0"/>
              <a:t>is the sample standard deviation</a:t>
            </a:r>
            <a:r>
              <a:rPr lang="en-US" dirty="0" smtClean="0"/>
              <a:t>?</a:t>
            </a:r>
          </a:p>
          <a:p>
            <a:pPr marL="457200" indent="-457200">
              <a:buFont typeface="+mj-lt"/>
              <a:buAutoNum type="alphaLcPeriod"/>
            </a:pPr>
            <a:r>
              <a:rPr lang="en-US" dirty="0" smtClean="0"/>
              <a:t>What </a:t>
            </a:r>
            <a:r>
              <a:rPr lang="en-US" dirty="0"/>
              <a:t>is the 95% confidence interval for the mean number of minutes wasted per day?</a:t>
            </a:r>
          </a:p>
        </p:txBody>
      </p:sp>
    </p:spTree>
    <p:extLst>
      <p:ext uri="{BB962C8B-B14F-4D97-AF65-F5344CB8AC3E}">
        <p14:creationId xmlns:p14="http://schemas.microsoft.com/office/powerpoint/2010/main" val="1594864582"/>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3453" y="601578"/>
            <a:ext cx="8277726" cy="5630779"/>
          </a:xfrm>
          <a:prstGeom prst="rect">
            <a:avLst/>
          </a:prstGeom>
        </p:spPr>
      </p:pic>
      <p:pic>
        <p:nvPicPr>
          <p:cNvPr id="5" name="Picture 4"/>
          <p:cNvPicPr>
            <a:picLocks noChangeAspect="1"/>
          </p:cNvPicPr>
          <p:nvPr/>
        </p:nvPicPr>
        <p:blipFill>
          <a:blip r:embed="rId3"/>
          <a:stretch>
            <a:fillRect/>
          </a:stretch>
        </p:blipFill>
        <p:spPr>
          <a:xfrm>
            <a:off x="4572000" y="2141621"/>
            <a:ext cx="4023359" cy="3104147"/>
          </a:xfrm>
          <a:prstGeom prst="rect">
            <a:avLst/>
          </a:prstGeom>
        </p:spPr>
      </p:pic>
    </p:spTree>
    <p:extLst>
      <p:ext uri="{BB962C8B-B14F-4D97-AF65-F5344CB8AC3E}">
        <p14:creationId xmlns:p14="http://schemas.microsoft.com/office/powerpoint/2010/main" val="3115776367"/>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95491812"/>
              </p:ext>
            </p:extLst>
          </p:nvPr>
        </p:nvGraphicFramePr>
        <p:xfrm>
          <a:off x="866274" y="938466"/>
          <a:ext cx="7459581" cy="5097408"/>
        </p:xfrm>
        <a:graphic>
          <a:graphicData uri="http://schemas.openxmlformats.org/drawingml/2006/table">
            <a:tbl>
              <a:tblPr>
                <a:tableStyleId>{5C22544A-7EE6-4342-B048-85BDC9FD1C3A}</a:tableStyleId>
              </a:tblPr>
              <a:tblGrid>
                <a:gridCol w="1010652">
                  <a:extLst>
                    <a:ext uri="{9D8B030D-6E8A-4147-A177-3AD203B41FA5}">
                      <a16:colId xmlns:a16="http://schemas.microsoft.com/office/drawing/2014/main" val="1534168137"/>
                    </a:ext>
                  </a:extLst>
                </a:gridCol>
                <a:gridCol w="2719137">
                  <a:extLst>
                    <a:ext uri="{9D8B030D-6E8A-4147-A177-3AD203B41FA5}">
                      <a16:colId xmlns:a16="http://schemas.microsoft.com/office/drawing/2014/main" val="1578687870"/>
                    </a:ext>
                  </a:extLst>
                </a:gridCol>
                <a:gridCol w="1455140">
                  <a:extLst>
                    <a:ext uri="{9D8B030D-6E8A-4147-A177-3AD203B41FA5}">
                      <a16:colId xmlns:a16="http://schemas.microsoft.com/office/drawing/2014/main" val="1401219585"/>
                    </a:ext>
                  </a:extLst>
                </a:gridCol>
                <a:gridCol w="1137326">
                  <a:extLst>
                    <a:ext uri="{9D8B030D-6E8A-4147-A177-3AD203B41FA5}">
                      <a16:colId xmlns:a16="http://schemas.microsoft.com/office/drawing/2014/main" val="1889685405"/>
                    </a:ext>
                  </a:extLst>
                </a:gridCol>
                <a:gridCol w="1137326">
                  <a:extLst>
                    <a:ext uri="{9D8B030D-6E8A-4147-A177-3AD203B41FA5}">
                      <a16:colId xmlns:a16="http://schemas.microsoft.com/office/drawing/2014/main" val="1164423185"/>
                    </a:ext>
                  </a:extLst>
                </a:gridCol>
              </a:tblGrid>
              <a:tr h="304388">
                <a:tc gridSpan="5">
                  <a:txBody>
                    <a:bodyPr/>
                    <a:lstStyle/>
                    <a:p>
                      <a:pPr marL="38100" marR="38100" algn="ctr">
                        <a:lnSpc>
                          <a:spcPts val="1600"/>
                        </a:lnSpc>
                        <a:spcAft>
                          <a:spcPts val="0"/>
                        </a:spcAft>
                      </a:pPr>
                      <a:r>
                        <a:rPr lang="en-US" sz="1600" dirty="0">
                          <a:effectLst/>
                        </a:rPr>
                        <a:t>Descriptive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3571027"/>
                  </a:ext>
                </a:extLst>
              </a:tr>
              <a:tr h="481584">
                <a:tc gridSpan="3">
                  <a:txBody>
                    <a:bodyPr/>
                    <a:lstStyle/>
                    <a:p>
                      <a:pP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38100" marR="38100" algn="ctr">
                        <a:lnSpc>
                          <a:spcPts val="1600"/>
                        </a:lnSpc>
                        <a:spcAft>
                          <a:spcPts val="0"/>
                        </a:spcAft>
                      </a:pPr>
                      <a:r>
                        <a:rPr lang="en-US" sz="1600">
                          <a:effectLst/>
                        </a:rPr>
                        <a:t>Statistic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Aft>
                          <a:spcPts val="0"/>
                        </a:spcAft>
                      </a:pPr>
                      <a:r>
                        <a:rPr lang="en-US" sz="1600">
                          <a:effectLst/>
                        </a:rPr>
                        <a:t>Std. Error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441391287"/>
                  </a:ext>
                </a:extLst>
              </a:tr>
              <a:tr h="304388">
                <a:tc rowSpan="13">
                  <a:txBody>
                    <a:bodyPr/>
                    <a:lstStyle/>
                    <a:p>
                      <a:pPr marL="38100" marR="38100">
                        <a:lnSpc>
                          <a:spcPts val="1600"/>
                        </a:lnSpc>
                        <a:spcAft>
                          <a:spcPts val="0"/>
                        </a:spcAft>
                      </a:pPr>
                      <a:r>
                        <a:rPr lang="en-US" sz="1600">
                          <a:effectLst/>
                        </a:rPr>
                        <a:t>Minutes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2">
                  <a:txBody>
                    <a:bodyPr/>
                    <a:lstStyle/>
                    <a:p>
                      <a:pPr marL="38100" marR="38100">
                        <a:lnSpc>
                          <a:spcPts val="1600"/>
                        </a:lnSpc>
                        <a:spcAft>
                          <a:spcPts val="0"/>
                        </a:spcAft>
                      </a:pPr>
                      <a:r>
                        <a:rPr lang="en-US" sz="1600" dirty="0">
                          <a:effectLst/>
                        </a:rPr>
                        <a:t>Mean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dirty="0">
                          <a:effectLst/>
                        </a:rPr>
                        <a:t>49.80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600">
                          <a:effectLst/>
                        </a:rPr>
                        <a:t>1.131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130180161"/>
                  </a:ext>
                </a:extLst>
              </a:tr>
              <a:tr h="481584">
                <a:tc vMerge="1">
                  <a:txBody>
                    <a:bodyPr/>
                    <a:lstStyle/>
                    <a:p>
                      <a:endParaRPr lang="en-US"/>
                    </a:p>
                  </a:txBody>
                  <a:tcPr/>
                </a:tc>
                <a:tc rowSpan="2">
                  <a:txBody>
                    <a:bodyPr/>
                    <a:lstStyle/>
                    <a:p>
                      <a:pPr marL="38100" marR="38100">
                        <a:lnSpc>
                          <a:spcPts val="1600"/>
                        </a:lnSpc>
                        <a:spcAft>
                          <a:spcPts val="0"/>
                        </a:spcAft>
                      </a:pPr>
                      <a:r>
                        <a:rPr lang="en-US" sz="1600">
                          <a:effectLst/>
                        </a:rPr>
                        <a:t>95% Confidence Interval for Mean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nSpc>
                          <a:spcPts val="1600"/>
                        </a:lnSpc>
                        <a:spcAft>
                          <a:spcPts val="0"/>
                        </a:spcAft>
                      </a:pPr>
                      <a:r>
                        <a:rPr lang="en-US" sz="1600" dirty="0">
                          <a:effectLst/>
                        </a:rPr>
                        <a:t>Lower Bound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600">
                          <a:effectLst/>
                        </a:rPr>
                        <a:t>47.57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18310817"/>
                  </a:ext>
                </a:extLst>
              </a:tr>
              <a:tr h="481584">
                <a:tc vMerge="1">
                  <a:txBody>
                    <a:bodyPr/>
                    <a:lstStyle/>
                    <a:p>
                      <a:endParaRPr lang="en-US"/>
                    </a:p>
                  </a:txBody>
                  <a:tcPr/>
                </a:tc>
                <a:tc vMerge="1">
                  <a:txBody>
                    <a:bodyPr/>
                    <a:lstStyle/>
                    <a:p>
                      <a:endParaRPr lang="en-US"/>
                    </a:p>
                  </a:txBody>
                  <a:tcPr/>
                </a:tc>
                <a:tc>
                  <a:txBody>
                    <a:bodyPr/>
                    <a:lstStyle/>
                    <a:p>
                      <a:pPr marL="38100" marR="38100">
                        <a:lnSpc>
                          <a:spcPts val="1600"/>
                        </a:lnSpc>
                        <a:spcAft>
                          <a:spcPts val="0"/>
                        </a:spcAft>
                      </a:pPr>
                      <a:r>
                        <a:rPr lang="en-US" sz="1600" dirty="0">
                          <a:effectLst/>
                        </a:rPr>
                        <a:t>Upper Bound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600">
                          <a:effectLst/>
                        </a:rPr>
                        <a:t>52.03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14332311"/>
                  </a:ext>
                </a:extLst>
              </a:tr>
              <a:tr h="304388">
                <a:tc vMerge="1">
                  <a:txBody>
                    <a:bodyPr/>
                    <a:lstStyle/>
                    <a:p>
                      <a:endParaRPr lang="en-US"/>
                    </a:p>
                  </a:txBody>
                  <a:tcPr/>
                </a:tc>
                <a:tc gridSpan="2">
                  <a:txBody>
                    <a:bodyPr/>
                    <a:lstStyle/>
                    <a:p>
                      <a:pPr marL="38100" marR="38100">
                        <a:lnSpc>
                          <a:spcPts val="1600"/>
                        </a:lnSpc>
                        <a:spcAft>
                          <a:spcPts val="0"/>
                        </a:spcAft>
                      </a:pPr>
                      <a:r>
                        <a:rPr lang="en-US" sz="1600" dirty="0">
                          <a:effectLst/>
                        </a:rPr>
                        <a:t>5% Trimmed Mean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a:effectLst/>
                        </a:rPr>
                        <a:t>49.72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55724235"/>
                  </a:ext>
                </a:extLst>
              </a:tr>
              <a:tr h="304388">
                <a:tc vMerge="1">
                  <a:txBody>
                    <a:bodyPr/>
                    <a:lstStyle/>
                    <a:p>
                      <a:endParaRPr lang="en-US"/>
                    </a:p>
                  </a:txBody>
                  <a:tcPr/>
                </a:tc>
                <a:tc gridSpan="2">
                  <a:txBody>
                    <a:bodyPr/>
                    <a:lstStyle/>
                    <a:p>
                      <a:pPr marL="38100" marR="38100">
                        <a:lnSpc>
                          <a:spcPts val="1600"/>
                        </a:lnSpc>
                        <a:spcAft>
                          <a:spcPts val="0"/>
                        </a:spcAft>
                      </a:pPr>
                      <a:r>
                        <a:rPr lang="en-US" sz="1600" dirty="0">
                          <a:effectLst/>
                        </a:rPr>
                        <a:t>Median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dirty="0">
                          <a:effectLst/>
                        </a:rPr>
                        <a:t>50.00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3859123"/>
                  </a:ext>
                </a:extLst>
              </a:tr>
              <a:tr h="304388">
                <a:tc vMerge="1">
                  <a:txBody>
                    <a:bodyPr/>
                    <a:lstStyle/>
                    <a:p>
                      <a:endParaRPr lang="en-US"/>
                    </a:p>
                  </a:txBody>
                  <a:tcPr/>
                </a:tc>
                <a:tc gridSpan="2">
                  <a:txBody>
                    <a:bodyPr/>
                    <a:lstStyle/>
                    <a:p>
                      <a:pPr marL="38100" marR="38100">
                        <a:lnSpc>
                          <a:spcPts val="1600"/>
                        </a:lnSpc>
                        <a:spcAft>
                          <a:spcPts val="0"/>
                        </a:spcAft>
                      </a:pPr>
                      <a:r>
                        <a:rPr lang="en-US" sz="1600">
                          <a:effectLst/>
                        </a:rPr>
                        <a:t>Variance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dirty="0">
                          <a:effectLst/>
                        </a:rPr>
                        <a:t>255.739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77388774"/>
                  </a:ext>
                </a:extLst>
              </a:tr>
              <a:tr h="304388">
                <a:tc vMerge="1">
                  <a:txBody>
                    <a:bodyPr/>
                    <a:lstStyle/>
                    <a:p>
                      <a:endParaRPr lang="en-US"/>
                    </a:p>
                  </a:txBody>
                  <a:tcPr/>
                </a:tc>
                <a:tc gridSpan="2">
                  <a:txBody>
                    <a:bodyPr/>
                    <a:lstStyle/>
                    <a:p>
                      <a:pPr marL="38100" marR="38100">
                        <a:lnSpc>
                          <a:spcPts val="1600"/>
                        </a:lnSpc>
                        <a:spcAft>
                          <a:spcPts val="0"/>
                        </a:spcAft>
                      </a:pPr>
                      <a:r>
                        <a:rPr lang="en-US" sz="1600" dirty="0">
                          <a:effectLst/>
                        </a:rPr>
                        <a:t>Std. Deviation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dirty="0">
                          <a:effectLst/>
                        </a:rPr>
                        <a:t>15.992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48958162"/>
                  </a:ext>
                </a:extLst>
              </a:tr>
              <a:tr h="304388">
                <a:tc vMerge="1">
                  <a:txBody>
                    <a:bodyPr/>
                    <a:lstStyle/>
                    <a:p>
                      <a:endParaRPr lang="en-US"/>
                    </a:p>
                  </a:txBody>
                  <a:tcPr/>
                </a:tc>
                <a:tc gridSpan="2">
                  <a:txBody>
                    <a:bodyPr/>
                    <a:lstStyle/>
                    <a:p>
                      <a:pPr marL="38100" marR="38100">
                        <a:lnSpc>
                          <a:spcPts val="1600"/>
                        </a:lnSpc>
                        <a:spcAft>
                          <a:spcPts val="0"/>
                        </a:spcAft>
                      </a:pPr>
                      <a:r>
                        <a:rPr lang="en-US" sz="1600">
                          <a:effectLst/>
                        </a:rPr>
                        <a:t>Minimum</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dirty="0">
                          <a:effectLst/>
                        </a:rPr>
                        <a:t>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46655055"/>
                  </a:ext>
                </a:extLst>
              </a:tr>
              <a:tr h="304388">
                <a:tc vMerge="1">
                  <a:txBody>
                    <a:bodyPr/>
                    <a:lstStyle/>
                    <a:p>
                      <a:endParaRPr lang="en-US"/>
                    </a:p>
                  </a:txBody>
                  <a:tcPr/>
                </a:tc>
                <a:tc gridSpan="2">
                  <a:txBody>
                    <a:bodyPr/>
                    <a:lstStyle/>
                    <a:p>
                      <a:pPr marL="38100" marR="38100">
                        <a:lnSpc>
                          <a:spcPts val="1600"/>
                        </a:lnSpc>
                        <a:spcAft>
                          <a:spcPts val="0"/>
                        </a:spcAft>
                      </a:pPr>
                      <a:r>
                        <a:rPr lang="en-US" sz="1600">
                          <a:effectLst/>
                        </a:rPr>
                        <a:t>Maximum</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a:effectLst/>
                        </a:rPr>
                        <a:t>90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5434827"/>
                  </a:ext>
                </a:extLst>
              </a:tr>
              <a:tr h="304388">
                <a:tc vMerge="1">
                  <a:txBody>
                    <a:bodyPr/>
                    <a:lstStyle/>
                    <a:p>
                      <a:endParaRPr lang="en-US"/>
                    </a:p>
                  </a:txBody>
                  <a:tcPr/>
                </a:tc>
                <a:tc gridSpan="2">
                  <a:txBody>
                    <a:bodyPr/>
                    <a:lstStyle/>
                    <a:p>
                      <a:pPr marL="38100" marR="38100">
                        <a:lnSpc>
                          <a:spcPts val="1600"/>
                        </a:lnSpc>
                        <a:spcAft>
                          <a:spcPts val="0"/>
                        </a:spcAft>
                      </a:pPr>
                      <a:r>
                        <a:rPr lang="en-US" sz="1600">
                          <a:effectLst/>
                        </a:rPr>
                        <a:t>Range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a:effectLst/>
                        </a:rPr>
                        <a:t>80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67804819"/>
                  </a:ext>
                </a:extLst>
              </a:tr>
              <a:tr h="304388">
                <a:tc vMerge="1">
                  <a:txBody>
                    <a:bodyPr/>
                    <a:lstStyle/>
                    <a:p>
                      <a:endParaRPr lang="en-US"/>
                    </a:p>
                  </a:txBody>
                  <a:tcPr/>
                </a:tc>
                <a:tc gridSpan="2">
                  <a:txBody>
                    <a:bodyPr/>
                    <a:lstStyle/>
                    <a:p>
                      <a:pPr marL="38100" marR="38100">
                        <a:lnSpc>
                          <a:spcPts val="1600"/>
                        </a:lnSpc>
                        <a:spcAft>
                          <a:spcPts val="0"/>
                        </a:spcAft>
                      </a:pPr>
                      <a:r>
                        <a:rPr lang="en-US" sz="1600">
                          <a:effectLst/>
                        </a:rPr>
                        <a:t>Interquartile Range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a:effectLst/>
                        </a:rPr>
                        <a:t>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709022502"/>
                  </a:ext>
                </a:extLst>
              </a:tr>
              <a:tr h="304388">
                <a:tc vMerge="1">
                  <a:txBody>
                    <a:bodyPr/>
                    <a:lstStyle/>
                    <a:p>
                      <a:endParaRPr lang="en-US"/>
                    </a:p>
                  </a:txBody>
                  <a:tcPr/>
                </a:tc>
                <a:tc gridSpan="2">
                  <a:txBody>
                    <a:bodyPr/>
                    <a:lstStyle/>
                    <a:p>
                      <a:pPr marL="38100" marR="38100">
                        <a:lnSpc>
                          <a:spcPts val="1600"/>
                        </a:lnSpc>
                        <a:spcAft>
                          <a:spcPts val="0"/>
                        </a:spcAft>
                      </a:pPr>
                      <a:r>
                        <a:rPr lang="en-US" sz="1600">
                          <a:effectLst/>
                        </a:rPr>
                        <a:t>Skewness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a:effectLst/>
                        </a:rPr>
                        <a:t>.168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600" dirty="0">
                          <a:effectLst/>
                        </a:rPr>
                        <a:t>.172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43447762"/>
                  </a:ext>
                </a:extLst>
              </a:tr>
              <a:tr h="304388">
                <a:tc vMerge="1">
                  <a:txBody>
                    <a:bodyPr/>
                    <a:lstStyle/>
                    <a:p>
                      <a:endParaRPr lang="en-US"/>
                    </a:p>
                  </a:txBody>
                  <a:tcPr/>
                </a:tc>
                <a:tc gridSpan="2">
                  <a:txBody>
                    <a:bodyPr/>
                    <a:lstStyle/>
                    <a:p>
                      <a:pPr marL="38100" marR="38100">
                        <a:lnSpc>
                          <a:spcPts val="1600"/>
                        </a:lnSpc>
                        <a:spcAft>
                          <a:spcPts val="0"/>
                        </a:spcAft>
                      </a:pPr>
                      <a:r>
                        <a:rPr lang="en-US" sz="1600">
                          <a:effectLst/>
                        </a:rPr>
                        <a:t>Kurtosis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hMerge="1">
                  <a:txBody>
                    <a:bodyPr/>
                    <a:lstStyle/>
                    <a:p>
                      <a:endParaRPr lang="en-US"/>
                    </a:p>
                  </a:txBody>
                  <a:tcPr/>
                </a:tc>
                <a:tc>
                  <a:txBody>
                    <a:bodyPr/>
                    <a:lstStyle/>
                    <a:p>
                      <a:pPr marL="38100" marR="38100" algn="r">
                        <a:lnSpc>
                          <a:spcPts val="1600"/>
                        </a:lnSpc>
                        <a:spcAft>
                          <a:spcPts val="0"/>
                        </a:spcAft>
                      </a:pPr>
                      <a:r>
                        <a:rPr lang="en-US" sz="1600">
                          <a:effectLst/>
                        </a:rPr>
                        <a:t>-.193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r">
                        <a:lnSpc>
                          <a:spcPts val="1600"/>
                        </a:lnSpc>
                        <a:spcAft>
                          <a:spcPts val="0"/>
                        </a:spcAft>
                      </a:pPr>
                      <a:r>
                        <a:rPr lang="en-US" sz="1600" dirty="0">
                          <a:effectLst/>
                        </a:rPr>
                        <a:t>.342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103066587"/>
                  </a:ext>
                </a:extLst>
              </a:tr>
            </a:tbl>
          </a:graphicData>
        </a:graphic>
      </p:graphicFrame>
    </p:spTree>
    <p:extLst>
      <p:ext uri="{BB962C8B-B14F-4D97-AF65-F5344CB8AC3E}">
        <p14:creationId xmlns:p14="http://schemas.microsoft.com/office/powerpoint/2010/main" val="157854438"/>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3267075" y="1641475"/>
            <a:ext cx="2627313" cy="985838"/>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 name="Rectangle 2"/>
          <p:cNvSpPr>
            <a:spLocks noGrp="1" noChangeArrowheads="1"/>
          </p:cNvSpPr>
          <p:nvPr>
            <p:ph type="title"/>
          </p:nvPr>
        </p:nvSpPr>
        <p:spPr>
          <a:xfrm>
            <a:off x="685800" y="153988"/>
            <a:ext cx="7772400" cy="814387"/>
          </a:xfrm>
          <a:noFill/>
          <a:ln/>
        </p:spPr>
        <p:txBody>
          <a:bodyPr/>
          <a:lstStyle/>
          <a:p>
            <a:r>
              <a:rPr lang="en-US" altLang="en-US"/>
              <a:t>Interval Estimation</a:t>
            </a:r>
            <a:br>
              <a:rPr lang="en-US" altLang="en-US"/>
            </a:br>
            <a:r>
              <a:rPr lang="en-US" altLang="en-US"/>
              <a:t>of a Population Proportion</a:t>
            </a:r>
          </a:p>
        </p:txBody>
      </p:sp>
      <p:sp>
        <p:nvSpPr>
          <p:cNvPr id="23555" name="Rectangle 3"/>
          <p:cNvSpPr>
            <a:spLocks noGrp="1" noChangeArrowheads="1"/>
          </p:cNvSpPr>
          <p:nvPr>
            <p:ph type="body" idx="1"/>
          </p:nvPr>
        </p:nvSpPr>
        <p:spPr>
          <a:xfrm>
            <a:off x="685800" y="1104900"/>
            <a:ext cx="7772400" cy="4381500"/>
          </a:xfrm>
          <a:noFill/>
          <a:ln/>
        </p:spPr>
        <p:txBody>
          <a:bodyPr/>
          <a:lstStyle/>
          <a:p>
            <a:r>
              <a:rPr lang="en-US" altLang="en-US" dirty="0">
                <a:solidFill>
                  <a:srgbClr val="66FFFF"/>
                </a:solidFill>
              </a:rPr>
              <a:t>Interval Estimate</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r>
              <a:rPr lang="en-US" altLang="en-US" dirty="0"/>
              <a:t>	</a:t>
            </a:r>
          </a:p>
          <a:p>
            <a:pPr>
              <a:buFont typeface="Monotype Sorts" pitchFamily="2" charset="2"/>
              <a:buNone/>
            </a:pPr>
            <a:r>
              <a:rPr lang="en-US" altLang="en-US" dirty="0"/>
              <a:t>	where:    1 -</a:t>
            </a:r>
            <a:r>
              <a:rPr lang="en-US" altLang="en-US" i="1" dirty="0">
                <a:latin typeface="Symbol" panose="05050102010706020507" pitchFamily="18" charset="2"/>
              </a:rPr>
              <a:t></a:t>
            </a:r>
            <a:r>
              <a:rPr lang="en-US" altLang="en-US" dirty="0"/>
              <a:t>   is the confidence coefficient</a:t>
            </a:r>
          </a:p>
          <a:p>
            <a:pPr>
              <a:buFont typeface="Monotype Sorts" pitchFamily="2" charset="2"/>
              <a:buNone/>
            </a:pPr>
            <a:r>
              <a:rPr lang="en-US" altLang="en-US" dirty="0"/>
              <a:t>		          </a:t>
            </a:r>
            <a:r>
              <a:rPr lang="en-US" altLang="en-US" i="1" dirty="0"/>
              <a:t>z</a:t>
            </a:r>
            <a:r>
              <a:rPr lang="en-US" altLang="en-US" i="1" baseline="-25000" dirty="0">
                <a:latin typeface="Symbol" panose="05050102010706020507" pitchFamily="18" charset="2"/>
              </a:rPr>
              <a:t></a:t>
            </a:r>
            <a:r>
              <a:rPr lang="en-US" altLang="en-US" i="1" baseline="-25000" dirty="0"/>
              <a:t>/2    </a:t>
            </a:r>
            <a:r>
              <a:rPr lang="en-US" altLang="en-US" dirty="0"/>
              <a:t>is the </a:t>
            </a:r>
            <a:r>
              <a:rPr lang="en-US" altLang="en-US" i="1" dirty="0"/>
              <a:t>z</a:t>
            </a:r>
            <a:r>
              <a:rPr lang="en-US" altLang="en-US" dirty="0"/>
              <a:t> value providing an area of</a:t>
            </a:r>
          </a:p>
          <a:p>
            <a:pPr>
              <a:buFont typeface="Monotype Sorts" pitchFamily="2" charset="2"/>
              <a:buNone/>
            </a:pPr>
            <a:r>
              <a:rPr lang="en-US" altLang="en-US" dirty="0"/>
              <a:t>			       </a:t>
            </a:r>
            <a:r>
              <a:rPr lang="en-US" altLang="en-US" i="1" dirty="0">
                <a:latin typeface="Symbol" panose="05050102010706020507" pitchFamily="18" charset="2"/>
              </a:rPr>
              <a:t></a:t>
            </a:r>
            <a:r>
              <a:rPr lang="en-US" altLang="en-US" dirty="0"/>
              <a:t>/2 in the upper tail of the standard 		       normal probability distribution</a:t>
            </a:r>
          </a:p>
          <a:p>
            <a:pPr>
              <a:buFont typeface="Monotype Sorts" pitchFamily="2" charset="2"/>
              <a:buNone/>
            </a:pPr>
            <a:r>
              <a:rPr lang="en-US" altLang="en-US" dirty="0"/>
              <a:t>			       is the sample proportion</a:t>
            </a:r>
          </a:p>
        </p:txBody>
      </p:sp>
      <p:graphicFrame>
        <p:nvGraphicFramePr>
          <p:cNvPr id="23556" name="Object 4">
            <a:hlinkClick r:id="" action="ppaction://ole?verb=0"/>
          </p:cNvPr>
          <p:cNvGraphicFramePr>
            <a:graphicFrameLocks/>
          </p:cNvGraphicFramePr>
          <p:nvPr>
            <p:extLst>
              <p:ext uri="{D42A27DB-BD31-4B8C-83A1-F6EECF244321}">
                <p14:modId xmlns:p14="http://schemas.microsoft.com/office/powerpoint/2010/main" val="3173925643"/>
              </p:ext>
            </p:extLst>
          </p:nvPr>
        </p:nvGraphicFramePr>
        <p:xfrm>
          <a:off x="3267076" y="1641475"/>
          <a:ext cx="2627312" cy="985838"/>
        </p:xfrm>
        <a:graphic>
          <a:graphicData uri="http://schemas.openxmlformats.org/presentationml/2006/ole">
            <mc:AlternateContent xmlns:mc="http://schemas.openxmlformats.org/markup-compatibility/2006">
              <mc:Choice xmlns:v="urn:schemas-microsoft-com:vml" Requires="v">
                <p:oleObj spid="_x0000_s23647" name="معادلة" r:id="rId4" imgW="1155600" imgH="444240" progId="Equation.3">
                  <p:embed/>
                </p:oleObj>
              </mc:Choice>
              <mc:Fallback>
                <p:oleObj name="معادلة" r:id="rId4" imgW="1155600" imgH="444240" progId="Equation.3">
                  <p:embed/>
                  <p:pic>
                    <p:nvPicPr>
                      <p:cNvPr id="0" name="Object 4"/>
                      <p:cNvPicPr>
                        <a:picLocks noChangeArrowheads="1"/>
                      </p:cNvPicPr>
                      <p:nvPr/>
                    </p:nvPicPr>
                    <p:blipFill>
                      <a:blip r:embed="rId5"/>
                      <a:srcRect/>
                      <a:stretch>
                        <a:fillRect/>
                      </a:stretch>
                    </p:blipFill>
                    <p:spPr bwMode="auto">
                      <a:xfrm>
                        <a:off x="3267076" y="1641475"/>
                        <a:ext cx="2627312" cy="985838"/>
                      </a:xfrm>
                      <a:prstGeom prst="rect">
                        <a:avLst/>
                      </a:prstGeom>
                      <a:solidFill>
                        <a:schemeClr val="accent1">
                          <a:tint val="20000"/>
                        </a:schemeClr>
                      </a:solidFill>
                      <a:ln>
                        <a:noFill/>
                      </a:ln>
                      <a:effectLst>
                        <a:outerShdw dist="17961" dir="2700000" algn="ctr" rotWithShape="0">
                          <a:srgbClr val="000000"/>
                        </a:outerShdw>
                      </a:effectLst>
                      <a:extLst/>
                    </p:spPr>
                  </p:pic>
                </p:oleObj>
              </mc:Fallback>
            </mc:AlternateContent>
          </a:graphicData>
        </a:graphic>
      </p:graphicFrame>
      <p:graphicFrame>
        <p:nvGraphicFramePr>
          <p:cNvPr id="23557" name="Object 5">
            <a:hlinkClick r:id="" action="ppaction://ole?verb=0"/>
          </p:cNvPr>
          <p:cNvGraphicFramePr>
            <a:graphicFrameLocks/>
          </p:cNvGraphicFramePr>
          <p:nvPr/>
        </p:nvGraphicFramePr>
        <p:xfrm>
          <a:off x="2692400" y="4686300"/>
          <a:ext cx="217488" cy="255588"/>
        </p:xfrm>
        <a:graphic>
          <a:graphicData uri="http://schemas.openxmlformats.org/presentationml/2006/ole">
            <mc:AlternateContent xmlns:mc="http://schemas.openxmlformats.org/markup-compatibility/2006">
              <mc:Choice xmlns:v="urn:schemas-microsoft-com:vml" Requires="v">
                <p:oleObj spid="_x0000_s23648" name="Equation" r:id="rId6" imgW="214200" imgH="264960" progId="EQUATION">
                  <p:embed/>
                </p:oleObj>
              </mc:Choice>
              <mc:Fallback>
                <p:oleObj name="Equation" r:id="rId6" imgW="214200" imgH="26496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400" y="4686300"/>
                        <a:ext cx="217488" cy="2555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5575"/>
            <a:ext cx="7772400" cy="592138"/>
          </a:xfrm>
          <a:noFill/>
          <a:ln/>
        </p:spPr>
        <p:txBody>
          <a:bodyPr/>
          <a:lstStyle/>
          <a:p>
            <a:r>
              <a:rPr lang="en-US" altLang="en-US"/>
              <a:t>Example:  Political Science, Inc.</a:t>
            </a:r>
          </a:p>
        </p:txBody>
      </p:sp>
      <p:sp>
        <p:nvSpPr>
          <p:cNvPr id="24579" name="Rectangle 3"/>
          <p:cNvSpPr>
            <a:spLocks noGrp="1" noChangeArrowheads="1"/>
          </p:cNvSpPr>
          <p:nvPr>
            <p:ph type="body" idx="1"/>
          </p:nvPr>
        </p:nvSpPr>
        <p:spPr>
          <a:xfrm>
            <a:off x="690563" y="1108075"/>
            <a:ext cx="7772400" cy="4967288"/>
          </a:xfrm>
          <a:noFill/>
          <a:ln/>
        </p:spPr>
        <p:txBody>
          <a:bodyPr/>
          <a:lstStyle/>
          <a:p>
            <a:pPr>
              <a:lnSpc>
                <a:spcPct val="90000"/>
              </a:lnSpc>
            </a:pPr>
            <a:r>
              <a:rPr lang="en-US" altLang="en-US">
                <a:solidFill>
                  <a:srgbClr val="66FFFF"/>
                </a:solidFill>
              </a:rPr>
              <a:t>Interval Estimation of a Population Proportion</a:t>
            </a:r>
            <a:r>
              <a:rPr lang="en-US" altLang="en-US"/>
              <a:t> 	</a:t>
            </a:r>
          </a:p>
          <a:p>
            <a:pPr>
              <a:lnSpc>
                <a:spcPct val="90000"/>
              </a:lnSpc>
              <a:buFont typeface="Monotype Sorts" pitchFamily="2" charset="2"/>
              <a:buNone/>
            </a:pPr>
            <a:r>
              <a:rPr lang="en-US" altLang="en-US"/>
              <a:t>		Political Science, Inc. (PSI) specializes in voter polls and surveys designed to keep political office seekers informed of their position in a race.  Using telephone surveys, interviewers ask registered voters who they would vote for if the election were held that day.  </a:t>
            </a:r>
          </a:p>
          <a:p>
            <a:pPr>
              <a:lnSpc>
                <a:spcPct val="90000"/>
              </a:lnSpc>
              <a:buFont typeface="Monotype Sorts" pitchFamily="2" charset="2"/>
              <a:buNone/>
            </a:pPr>
            <a:r>
              <a:rPr lang="en-US" altLang="en-US"/>
              <a:t>		In a recent election campaign, PSI found that 220 registered voters, out of 500 contacted, favored a particular candidate.  PSI wants to develop a 95% confidence interval estimate for the proportion of the population of registered voters that favors the candidate.</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2" name="Rectangle 2"/>
              <p:cNvSpPr>
                <a:spLocks noGrp="1" noChangeArrowheads="1"/>
              </p:cNvSpPr>
              <p:nvPr>
                <p:ph type="body" idx="1"/>
              </p:nvPr>
            </p:nvSpPr>
            <p:spPr>
              <a:xfrm>
                <a:off x="685800" y="1100138"/>
                <a:ext cx="7772400" cy="4381500"/>
              </a:xfrm>
              <a:noFill/>
              <a:ln/>
            </p:spPr>
            <p:txBody>
              <a:bodyPr/>
              <a:lstStyle/>
              <a:p>
                <a:r>
                  <a:rPr lang="en-US" altLang="en-US" dirty="0" smtClean="0">
                    <a:solidFill>
                      <a:srgbClr val="66FFFF"/>
                    </a:solidFill>
                  </a:rPr>
                  <a:t>Interval Estimate of a Population Proportion</a:t>
                </a:r>
              </a:p>
              <a:p>
                <a:pPr>
                  <a:buFont typeface="Monotype Sorts" pitchFamily="2" charset="2"/>
                  <a:buNone/>
                </a:pPr>
                <a:endParaRPr lang="en-US" altLang="en-US" dirty="0">
                  <a:solidFill>
                    <a:schemeClr val="tx2"/>
                  </a:solidFill>
                </a:endParaRPr>
              </a:p>
              <a:p>
                <a:pPr>
                  <a:buFont typeface="Monotype Sorts" pitchFamily="2" charset="2"/>
                  <a:buNone/>
                </a:pPr>
                <a:endParaRPr lang="en-US" altLang="en-US" dirty="0">
                  <a:solidFill>
                    <a:schemeClr val="tx2"/>
                  </a:solidFill>
                </a:endParaRPr>
              </a:p>
              <a:p>
                <a:pPr>
                  <a:buFont typeface="Monotype Sorts" pitchFamily="2" charset="2"/>
                  <a:buNone/>
                </a:pPr>
                <a:r>
                  <a:rPr lang="en-US" altLang="en-US" sz="1000" dirty="0">
                    <a:solidFill>
                      <a:schemeClr val="tx2"/>
                    </a:solidFill>
                  </a:rPr>
                  <a:t>	</a:t>
                </a:r>
              </a:p>
              <a:p>
                <a:pPr>
                  <a:buFont typeface="Monotype Sorts" pitchFamily="2" charset="2"/>
                  <a:buNone/>
                </a:pPr>
                <a:r>
                  <a:rPr lang="en-US" altLang="en-US" dirty="0"/>
                  <a:t>	where:    </a:t>
                </a:r>
                <a:r>
                  <a:rPr lang="en-US" altLang="en-US" i="1" dirty="0"/>
                  <a:t>n</a:t>
                </a:r>
                <a:r>
                  <a:rPr lang="en-US" altLang="en-US" dirty="0"/>
                  <a:t> = 500,    </a:t>
                </a:r>
                <a:r>
                  <a:rPr lang="en-US" altLang="en-US" dirty="0" smtClean="0"/>
                  <a:t> </a:t>
                </a:r>
                <a14:m>
                  <m:oMath xmlns:m="http://schemas.openxmlformats.org/officeDocument/2006/math">
                    <m:acc>
                      <m:accPr>
                        <m:chr m:val="̂"/>
                        <m:ctrlPr>
                          <a:rPr lang="en-US" altLang="en-US" i="1" smtClean="0">
                            <a:latin typeface="Cambria Math" panose="02040503050406030204" pitchFamily="18" charset="0"/>
                          </a:rPr>
                        </m:ctrlPr>
                      </m:accPr>
                      <m:e>
                        <m:r>
                          <a:rPr lang="en-US" altLang="en-US" b="0" i="1" smtClean="0">
                            <a:latin typeface="Cambria Math" panose="02040503050406030204" pitchFamily="18" charset="0"/>
                          </a:rPr>
                          <m:t>𝑝</m:t>
                        </m:r>
                      </m:e>
                    </m:acc>
                  </m:oMath>
                </a14:m>
                <a:r>
                  <a:rPr lang="en-US" altLang="en-US" dirty="0" smtClean="0"/>
                  <a:t> </a:t>
                </a:r>
                <a:r>
                  <a:rPr lang="en-US" altLang="en-US" dirty="0"/>
                  <a:t>= 220/500 = .44,    </a:t>
                </a:r>
                <a:r>
                  <a:rPr lang="en-US" altLang="en-US" i="1" dirty="0"/>
                  <a:t>z</a:t>
                </a:r>
                <a:r>
                  <a:rPr lang="en-US" altLang="en-US" i="1" baseline="-25000" dirty="0">
                    <a:latin typeface="Symbol" panose="05050102010706020507" pitchFamily="18" charset="2"/>
                  </a:rPr>
                  <a:t></a:t>
                </a:r>
                <a:r>
                  <a:rPr lang="en-US" altLang="en-US" i="1" baseline="-25000" dirty="0"/>
                  <a:t>/2  </a:t>
                </a:r>
                <a:r>
                  <a:rPr lang="en-US" altLang="en-US" i="1" dirty="0"/>
                  <a:t>= </a:t>
                </a:r>
                <a:r>
                  <a:rPr lang="en-US" altLang="en-US" dirty="0"/>
                  <a:t>1.96</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sz="1000" dirty="0"/>
              </a:p>
              <a:p>
                <a:pPr>
                  <a:buFont typeface="Monotype Sorts" pitchFamily="2" charset="2"/>
                  <a:buNone/>
                </a:pPr>
                <a:r>
                  <a:rPr lang="en-US" altLang="en-US" dirty="0"/>
                  <a:t>				    .44 + .0435</a:t>
                </a:r>
              </a:p>
              <a:p>
                <a:pPr>
                  <a:buFont typeface="Monotype Sorts" pitchFamily="2" charset="2"/>
                  <a:buNone/>
                </a:pPr>
                <a:r>
                  <a:rPr lang="en-US" altLang="en-US" dirty="0"/>
                  <a:t>	PSI is 95% confident that the proportion of all voters</a:t>
                </a:r>
              </a:p>
              <a:p>
                <a:pPr>
                  <a:buFont typeface="Monotype Sorts" pitchFamily="2" charset="2"/>
                  <a:buNone/>
                </a:pPr>
                <a:r>
                  <a:rPr lang="en-US" altLang="en-US" dirty="0"/>
                  <a:t>	that favors the candidate is between .3965 and .4835.</a:t>
                </a:r>
              </a:p>
              <a:p>
                <a:pPr>
                  <a:buFont typeface="Monotype Sorts" pitchFamily="2" charset="2"/>
                  <a:buNone/>
                </a:pPr>
                <a:endParaRPr lang="en-US" altLang="en-US" dirty="0"/>
              </a:p>
            </p:txBody>
          </p:sp>
        </mc:Choice>
        <mc:Fallback>
          <p:sp>
            <p:nvSpPr>
              <p:cNvPr id="25602" name="Rectangle 2"/>
              <p:cNvSpPr>
                <a:spLocks noGrp="1" noRot="1" noChangeAspect="1" noMove="1" noResize="1" noEditPoints="1" noAdjustHandles="1" noChangeArrowheads="1" noChangeShapeType="1" noTextEdit="1"/>
              </p:cNvSpPr>
              <p:nvPr>
                <p:ph type="body" idx="1"/>
              </p:nvPr>
            </p:nvSpPr>
            <p:spPr>
              <a:xfrm>
                <a:off x="685800" y="1100138"/>
                <a:ext cx="7772400" cy="4381500"/>
              </a:xfrm>
              <a:blipFill>
                <a:blip r:embed="rId4"/>
                <a:stretch>
                  <a:fillRect l="-471" t="-1252" b="-2782"/>
                </a:stretch>
              </a:blipFill>
              <a:ln/>
            </p:spPr>
            <p:txBody>
              <a:bodyPr/>
              <a:lstStyle/>
              <a:p>
                <a:r>
                  <a:rPr lang="en-US">
                    <a:noFill/>
                  </a:rPr>
                  <a:t> </a:t>
                </a:r>
              </a:p>
            </p:txBody>
          </p:sp>
        </mc:Fallback>
      </mc:AlternateContent>
      <p:graphicFrame>
        <p:nvGraphicFramePr>
          <p:cNvPr id="25603" name="Object 3">
            <a:hlinkClick r:id="" action="ppaction://ole?verb=0"/>
          </p:cNvPr>
          <p:cNvGraphicFramePr>
            <a:graphicFrameLocks/>
          </p:cNvGraphicFramePr>
          <p:nvPr>
            <p:extLst>
              <p:ext uri="{D42A27DB-BD31-4B8C-83A1-F6EECF244321}">
                <p14:modId xmlns:p14="http://schemas.microsoft.com/office/powerpoint/2010/main" val="96520562"/>
              </p:ext>
            </p:extLst>
          </p:nvPr>
        </p:nvGraphicFramePr>
        <p:xfrm>
          <a:off x="3549650" y="1740310"/>
          <a:ext cx="2570931" cy="818740"/>
        </p:xfrm>
        <a:graphic>
          <a:graphicData uri="http://schemas.openxmlformats.org/presentationml/2006/ole">
            <mc:AlternateContent xmlns:mc="http://schemas.openxmlformats.org/markup-compatibility/2006">
              <mc:Choice xmlns:v="urn:schemas-microsoft-com:vml" Requires="v">
                <p:oleObj spid="_x0000_s25738" name="معادلة" r:id="rId5" imgW="1155600" imgH="444240" progId="Equation.3">
                  <p:embed/>
                </p:oleObj>
              </mc:Choice>
              <mc:Fallback>
                <p:oleObj name="معادلة" r:id="rId5" imgW="1155600" imgH="444240" progId="Equation.3">
                  <p:embed/>
                  <p:pic>
                    <p:nvPicPr>
                      <p:cNvPr id="0" name="Object 3"/>
                      <p:cNvPicPr>
                        <a:picLocks noChangeArrowheads="1"/>
                      </p:cNvPicPr>
                      <p:nvPr/>
                    </p:nvPicPr>
                    <p:blipFill>
                      <a:blip r:embed="rId6"/>
                      <a:srcRect/>
                      <a:stretch>
                        <a:fillRect/>
                      </a:stretch>
                    </p:blipFill>
                    <p:spPr bwMode="auto">
                      <a:xfrm>
                        <a:off x="3549650" y="1740310"/>
                        <a:ext cx="2570931" cy="818740"/>
                      </a:xfrm>
                      <a:prstGeom prst="rect">
                        <a:avLst/>
                      </a:prstGeom>
                      <a:solidFill>
                        <a:schemeClr val="accent1">
                          <a:tint val="20000"/>
                        </a:schemeClr>
                      </a:solidFill>
                      <a:ln>
                        <a:noFill/>
                      </a:ln>
                      <a:effectLst>
                        <a:outerShdw dist="17961" dir="2700000" algn="ctr" rotWithShape="0">
                          <a:srgbClr val="000000"/>
                        </a:outerShdw>
                      </a:effectLst>
                      <a:extLst/>
                    </p:spPr>
                  </p:pic>
                </p:oleObj>
              </mc:Fallback>
            </mc:AlternateContent>
          </a:graphicData>
        </a:graphic>
      </p:graphicFrame>
      <p:graphicFrame>
        <p:nvGraphicFramePr>
          <p:cNvPr id="25605" name="Object 5">
            <a:hlinkClick r:id="" action="ppaction://ole?verb=0"/>
          </p:cNvPr>
          <p:cNvGraphicFramePr>
            <a:graphicFrameLocks/>
          </p:cNvGraphicFramePr>
          <p:nvPr/>
        </p:nvGraphicFramePr>
        <p:xfrm>
          <a:off x="3124200" y="3195638"/>
          <a:ext cx="2733675" cy="725487"/>
        </p:xfrm>
        <a:graphic>
          <a:graphicData uri="http://schemas.openxmlformats.org/presentationml/2006/ole">
            <mc:AlternateContent xmlns:mc="http://schemas.openxmlformats.org/markup-compatibility/2006">
              <mc:Choice xmlns:v="urn:schemas-microsoft-com:vml" Requires="v">
                <p:oleObj spid="_x0000_s25739" name="Equation" r:id="rId7" imgW="2743200" imgH="734760" progId="EQUATION">
                  <p:embed/>
                </p:oleObj>
              </mc:Choice>
              <mc:Fallback>
                <p:oleObj name="Equation" r:id="rId7" imgW="2743200" imgH="734760" progId="EQUATION">
                  <p:embed/>
                  <p:pic>
                    <p:nvPicPr>
                      <p:cNvPr id="0" name="Object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195638"/>
                        <a:ext cx="2733675" cy="7254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5606" name="Rectangle 6"/>
          <p:cNvSpPr>
            <a:spLocks noGrp="1" noChangeArrowheads="1"/>
          </p:cNvSpPr>
          <p:nvPr>
            <p:ph type="title"/>
          </p:nvPr>
        </p:nvSpPr>
        <p:spPr>
          <a:xfrm>
            <a:off x="685800" y="142875"/>
            <a:ext cx="7772400" cy="617538"/>
          </a:xfrm>
          <a:noFill/>
          <a:ln/>
        </p:spPr>
        <p:txBody>
          <a:bodyPr/>
          <a:lstStyle/>
          <a:p>
            <a:r>
              <a:rPr lang="en-US" altLang="en-US"/>
              <a:t>Example:  Political Science, Inc.</a:t>
            </a: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7"/>
          <p:cNvSpPr>
            <a:spLocks noChangeArrowheads="1"/>
          </p:cNvSpPr>
          <p:nvPr/>
        </p:nvSpPr>
        <p:spPr bwMode="auto">
          <a:xfrm>
            <a:off x="3214688" y="3821113"/>
            <a:ext cx="2713037" cy="1058862"/>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Grp="1" noChangeArrowheads="1"/>
          </p:cNvSpPr>
          <p:nvPr>
            <p:ph type="body" idx="1"/>
          </p:nvPr>
        </p:nvSpPr>
        <p:spPr>
          <a:xfrm>
            <a:off x="690563" y="1104900"/>
            <a:ext cx="7772400" cy="4343400"/>
          </a:xfrm>
          <a:noFill/>
          <a:ln/>
        </p:spPr>
        <p:txBody>
          <a:bodyPr/>
          <a:lstStyle/>
          <a:p>
            <a:r>
              <a:rPr lang="en-US" altLang="en-US"/>
              <a:t>Let </a:t>
            </a:r>
            <a:r>
              <a:rPr lang="en-US" altLang="en-US" i="1"/>
              <a:t>E</a:t>
            </a:r>
            <a:r>
              <a:rPr lang="en-US" altLang="en-US"/>
              <a:t> = the maximum sampling error mentioned in the precision statement.</a:t>
            </a:r>
          </a:p>
          <a:p>
            <a:r>
              <a:rPr lang="en-US" altLang="en-US"/>
              <a:t>We have</a:t>
            </a:r>
          </a:p>
          <a:p>
            <a:pPr>
              <a:buFont typeface="Monotype Sorts" pitchFamily="2" charset="2"/>
              <a:buNone/>
            </a:pPr>
            <a:endParaRPr lang="en-US" altLang="en-US"/>
          </a:p>
          <a:p>
            <a:pPr>
              <a:buFont typeface="Monotype Sorts" pitchFamily="2" charset="2"/>
              <a:buNone/>
            </a:pPr>
            <a:endParaRPr lang="en-US" altLang="en-US" sz="3200"/>
          </a:p>
          <a:p>
            <a:r>
              <a:rPr lang="en-US" altLang="en-US"/>
              <a:t>Solving for </a:t>
            </a:r>
            <a:r>
              <a:rPr lang="en-US" altLang="en-US" i="1"/>
              <a:t>n</a:t>
            </a:r>
            <a:r>
              <a:rPr lang="en-US" altLang="en-US"/>
              <a:t> we have</a:t>
            </a:r>
          </a:p>
          <a:p>
            <a:pPr>
              <a:buFont typeface="Monotype Sorts" pitchFamily="2" charset="2"/>
              <a:buNone/>
            </a:pPr>
            <a:endParaRPr lang="en-US" altLang="en-US"/>
          </a:p>
        </p:txBody>
      </p:sp>
      <p:sp>
        <p:nvSpPr>
          <p:cNvPr id="26630" name="Rectangle 6"/>
          <p:cNvSpPr>
            <a:spLocks noChangeArrowheads="1"/>
          </p:cNvSpPr>
          <p:nvPr/>
        </p:nvSpPr>
        <p:spPr bwMode="auto">
          <a:xfrm>
            <a:off x="3224213" y="2178050"/>
            <a:ext cx="2713037" cy="1058863"/>
          </a:xfrm>
          <a:prstGeom prst="rect">
            <a:avLst/>
          </a:prstGeom>
          <a:gradFill rotWithShape="0">
            <a:gsLst>
              <a:gs pos="0">
                <a:srgbClr val="006699">
                  <a:gamma/>
                  <a:shade val="46275"/>
                  <a:invGamma/>
                </a:srgbClr>
              </a:gs>
              <a:gs pos="50000">
                <a:srgbClr val="006699"/>
              </a:gs>
              <a:gs pos="100000">
                <a:srgbClr val="006699">
                  <a:gamma/>
                  <a:shade val="46275"/>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 name="Rectangle 2"/>
          <p:cNvSpPr>
            <a:spLocks noGrp="1" noChangeArrowheads="1"/>
          </p:cNvSpPr>
          <p:nvPr>
            <p:ph type="title"/>
          </p:nvPr>
        </p:nvSpPr>
        <p:spPr>
          <a:xfrm>
            <a:off x="685800" y="153988"/>
            <a:ext cx="7772400" cy="814387"/>
          </a:xfrm>
          <a:noFill/>
          <a:ln/>
        </p:spPr>
        <p:txBody>
          <a:bodyPr/>
          <a:lstStyle/>
          <a:p>
            <a:r>
              <a:rPr lang="en-US" altLang="en-US"/>
              <a:t>Sample Size for an Interval Estimate</a:t>
            </a:r>
            <a:br>
              <a:rPr lang="en-US" altLang="en-US"/>
            </a:br>
            <a:r>
              <a:rPr lang="en-US" altLang="en-US"/>
              <a:t>of a Population Proportion</a:t>
            </a:r>
          </a:p>
        </p:txBody>
      </p:sp>
      <p:graphicFrame>
        <p:nvGraphicFramePr>
          <p:cNvPr id="26628" name="Object 4">
            <a:hlinkClick r:id="" action="ppaction://ole?verb=0"/>
          </p:cNvPr>
          <p:cNvGraphicFramePr>
            <a:graphicFrameLocks/>
          </p:cNvGraphicFramePr>
          <p:nvPr/>
        </p:nvGraphicFramePr>
        <p:xfrm>
          <a:off x="3446463" y="2381250"/>
          <a:ext cx="2262187" cy="725488"/>
        </p:xfrm>
        <a:graphic>
          <a:graphicData uri="http://schemas.openxmlformats.org/presentationml/2006/ole">
            <mc:AlternateContent xmlns:mc="http://schemas.openxmlformats.org/markup-compatibility/2006">
              <mc:Choice xmlns:v="urn:schemas-microsoft-com:vml" Requires="v">
                <p:oleObj spid="_x0000_s26720" name="Equation" r:id="rId4" imgW="2271600" imgH="734760" progId="EQUATION">
                  <p:embed/>
                </p:oleObj>
              </mc:Choice>
              <mc:Fallback>
                <p:oleObj name="Equation" r:id="rId4" imgW="2271600" imgH="734760" progId="EQUATION">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463" y="2381250"/>
                        <a:ext cx="2262187" cy="7254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6629" name="Object 5">
            <a:hlinkClick r:id="" action="ppaction://ole?verb=0"/>
          </p:cNvPr>
          <p:cNvGraphicFramePr>
            <a:graphicFrameLocks/>
          </p:cNvGraphicFramePr>
          <p:nvPr/>
        </p:nvGraphicFramePr>
        <p:xfrm>
          <a:off x="3397250" y="3973513"/>
          <a:ext cx="2351088" cy="750887"/>
        </p:xfrm>
        <a:graphic>
          <a:graphicData uri="http://schemas.openxmlformats.org/presentationml/2006/ole">
            <mc:AlternateContent xmlns:mc="http://schemas.openxmlformats.org/markup-compatibility/2006">
              <mc:Choice xmlns:v="urn:schemas-microsoft-com:vml" Requires="v">
                <p:oleObj spid="_x0000_s26721" name="Equation" r:id="rId6" imgW="2360520" imgH="760320" progId="EQUATION">
                  <p:embed/>
                </p:oleObj>
              </mc:Choice>
              <mc:Fallback>
                <p:oleObj name="Equation" r:id="rId6" imgW="2360520" imgH="760320" progId="EQUATION">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0" y="3973513"/>
                        <a:ext cx="2351088" cy="75088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90563" y="1101725"/>
            <a:ext cx="7772400" cy="4643438"/>
          </a:xfrm>
          <a:noFill/>
          <a:ln/>
        </p:spPr>
        <p:txBody>
          <a:bodyPr/>
          <a:lstStyle/>
          <a:p>
            <a:r>
              <a:rPr lang="en-US" altLang="en-US">
                <a:solidFill>
                  <a:srgbClr val="66FFFF"/>
                </a:solidFill>
              </a:rPr>
              <a:t>Sample Size for an Interval Estimate of a Population Proportion</a:t>
            </a:r>
            <a:r>
              <a:rPr lang="en-US" altLang="en-US"/>
              <a:t> 	</a:t>
            </a:r>
          </a:p>
          <a:p>
            <a:pPr>
              <a:buFont typeface="Monotype Sorts" pitchFamily="2" charset="2"/>
              <a:buNone/>
            </a:pPr>
            <a:r>
              <a:rPr lang="en-US" altLang="en-US"/>
              <a:t>		Suppose that PSI would like a .99 probability that the sample proportion is within + .03 of the population proportion.</a:t>
            </a:r>
          </a:p>
          <a:p>
            <a:pPr>
              <a:buFont typeface="Monotype Sorts" pitchFamily="2" charset="2"/>
              <a:buNone/>
            </a:pPr>
            <a:r>
              <a:rPr lang="en-US" altLang="en-US"/>
              <a:t>		How large a sample size is needed to meet the required precision?</a:t>
            </a:r>
          </a:p>
        </p:txBody>
      </p:sp>
      <p:sp>
        <p:nvSpPr>
          <p:cNvPr id="27651" name="Rectangle 3"/>
          <p:cNvSpPr>
            <a:spLocks noGrp="1" noChangeArrowheads="1"/>
          </p:cNvSpPr>
          <p:nvPr>
            <p:ph type="title"/>
          </p:nvPr>
        </p:nvSpPr>
        <p:spPr>
          <a:xfrm>
            <a:off x="685800" y="155575"/>
            <a:ext cx="7772400" cy="592138"/>
          </a:xfrm>
          <a:noFill/>
          <a:ln/>
        </p:spPr>
        <p:txBody>
          <a:bodyPr/>
          <a:lstStyle/>
          <a:p>
            <a:r>
              <a:rPr lang="en-US" altLang="en-US"/>
              <a:t>Example:  Political Science, Inc.</a:t>
            </a: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685800" y="1104900"/>
            <a:ext cx="7772400" cy="4343400"/>
          </a:xfrm>
          <a:noFill/>
          <a:ln/>
        </p:spPr>
        <p:txBody>
          <a:bodyPr/>
          <a:lstStyle/>
          <a:p>
            <a:pPr>
              <a:lnSpc>
                <a:spcPct val="90000"/>
              </a:lnSpc>
            </a:pPr>
            <a:r>
              <a:rPr lang="en-US" altLang="en-US">
                <a:solidFill>
                  <a:srgbClr val="66FFFF"/>
                </a:solidFill>
              </a:rPr>
              <a:t>Sample Size for Interval Estimate of a Population Proportion</a:t>
            </a:r>
          </a:p>
          <a:p>
            <a:pPr>
              <a:lnSpc>
                <a:spcPct val="90000"/>
              </a:lnSpc>
              <a:buFont typeface="Monotype Sorts" pitchFamily="2" charset="2"/>
              <a:buNone/>
            </a:pPr>
            <a:r>
              <a:rPr lang="en-US" altLang="en-US"/>
              <a:t>	 	          At 99% confidence, z</a:t>
            </a:r>
            <a:r>
              <a:rPr lang="en-US" altLang="en-US" baseline="-25000"/>
              <a:t>.005</a:t>
            </a:r>
            <a:r>
              <a:rPr lang="en-US" altLang="en-US"/>
              <a:t> = 2.576.</a:t>
            </a:r>
          </a:p>
          <a:p>
            <a:pPr>
              <a:lnSpc>
                <a:spcPct val="90000"/>
              </a:lnSpc>
              <a:buFont typeface="Monotype Sorts" pitchFamily="2" charset="2"/>
              <a:buNone/>
            </a:pPr>
            <a:endParaRPr lang="en-US" altLang="en-US"/>
          </a:p>
          <a:p>
            <a:pPr>
              <a:lnSpc>
                <a:spcPct val="90000"/>
              </a:lnSpc>
              <a:buFont typeface="Monotype Sorts" pitchFamily="2" charset="2"/>
              <a:buNone/>
            </a:pPr>
            <a:endParaRPr lang="en-US" altLang="en-US"/>
          </a:p>
          <a:p>
            <a:pPr>
              <a:lnSpc>
                <a:spcPct val="90000"/>
              </a:lnSpc>
              <a:buFont typeface="Monotype Sorts" pitchFamily="2" charset="2"/>
              <a:buNone/>
            </a:pPr>
            <a:endParaRPr lang="en-US" altLang="en-US" sz="1000"/>
          </a:p>
          <a:p>
            <a:pPr>
              <a:lnSpc>
                <a:spcPct val="90000"/>
              </a:lnSpc>
              <a:buFont typeface="Monotype Sorts" pitchFamily="2" charset="2"/>
              <a:buNone/>
            </a:pPr>
            <a:r>
              <a:rPr lang="en-US" altLang="en-US"/>
              <a:t>	Note:  We used .44 as the best estimate of </a:t>
            </a:r>
            <a:r>
              <a:rPr lang="en-US" altLang="en-US" i="1"/>
              <a:t>p</a:t>
            </a:r>
            <a:r>
              <a:rPr lang="en-US" altLang="en-US"/>
              <a:t> in the</a:t>
            </a:r>
          </a:p>
          <a:p>
            <a:pPr>
              <a:lnSpc>
                <a:spcPct val="90000"/>
              </a:lnSpc>
              <a:buFont typeface="Monotype Sorts" pitchFamily="2" charset="2"/>
              <a:buNone/>
            </a:pPr>
            <a:r>
              <a:rPr lang="en-US" altLang="en-US"/>
              <a:t>	above expression.  If no information is available</a:t>
            </a:r>
          </a:p>
          <a:p>
            <a:pPr>
              <a:lnSpc>
                <a:spcPct val="90000"/>
              </a:lnSpc>
              <a:buFont typeface="Monotype Sorts" pitchFamily="2" charset="2"/>
              <a:buNone/>
            </a:pPr>
            <a:r>
              <a:rPr lang="en-US" altLang="en-US"/>
              <a:t>	about </a:t>
            </a:r>
            <a:r>
              <a:rPr lang="en-US" altLang="en-US" i="1"/>
              <a:t>p</a:t>
            </a:r>
            <a:r>
              <a:rPr lang="en-US" altLang="en-US"/>
              <a:t>, then .5 is often assumed because it provides</a:t>
            </a:r>
          </a:p>
          <a:p>
            <a:pPr>
              <a:lnSpc>
                <a:spcPct val="90000"/>
              </a:lnSpc>
              <a:buFont typeface="Monotype Sorts" pitchFamily="2" charset="2"/>
              <a:buNone/>
            </a:pPr>
            <a:r>
              <a:rPr lang="en-US" altLang="en-US"/>
              <a:t>	the highest possible sample size.  If we had used</a:t>
            </a:r>
          </a:p>
          <a:p>
            <a:pPr>
              <a:lnSpc>
                <a:spcPct val="90000"/>
              </a:lnSpc>
              <a:buFont typeface="Monotype Sorts" pitchFamily="2" charset="2"/>
              <a:buNone/>
            </a:pPr>
            <a:r>
              <a:rPr lang="en-US" altLang="en-US"/>
              <a:t>	</a:t>
            </a:r>
            <a:r>
              <a:rPr lang="en-US" altLang="en-US" i="1"/>
              <a:t>p</a:t>
            </a:r>
            <a:r>
              <a:rPr lang="en-US" altLang="en-US"/>
              <a:t> = .5, the recommended </a:t>
            </a:r>
            <a:r>
              <a:rPr lang="en-US" altLang="en-US" i="1"/>
              <a:t>n</a:t>
            </a:r>
            <a:r>
              <a:rPr lang="en-US" altLang="en-US"/>
              <a:t> would have been 1843.</a:t>
            </a:r>
          </a:p>
        </p:txBody>
      </p:sp>
      <p:graphicFrame>
        <p:nvGraphicFramePr>
          <p:cNvPr id="28675" name="Object 3">
            <a:hlinkClick r:id="" action="ppaction://ole?verb=0"/>
          </p:cNvPr>
          <p:cNvGraphicFramePr>
            <a:graphicFrameLocks/>
          </p:cNvGraphicFramePr>
          <p:nvPr/>
        </p:nvGraphicFramePr>
        <p:xfrm>
          <a:off x="1627188" y="2378075"/>
          <a:ext cx="5881687" cy="801688"/>
        </p:xfrm>
        <a:graphic>
          <a:graphicData uri="http://schemas.openxmlformats.org/presentationml/2006/ole">
            <mc:AlternateContent xmlns:mc="http://schemas.openxmlformats.org/markup-compatibility/2006">
              <mc:Choice xmlns:v="urn:schemas-microsoft-com:vml" Requires="v">
                <p:oleObj spid="_x0000_s28721" name="Equation" r:id="rId4" imgW="5891040" imgH="811080" progId="EQUATION">
                  <p:embed/>
                </p:oleObj>
              </mc:Choice>
              <mc:Fallback>
                <p:oleObj name="Equation" r:id="rId4" imgW="5891040" imgH="811080" progId="EQUATION">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188" y="2378075"/>
                        <a:ext cx="5881687" cy="80168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8676" name="Rectangle 4"/>
          <p:cNvSpPr>
            <a:spLocks noGrp="1" noChangeArrowheads="1"/>
          </p:cNvSpPr>
          <p:nvPr>
            <p:ph type="title"/>
          </p:nvPr>
        </p:nvSpPr>
        <p:spPr>
          <a:xfrm>
            <a:off x="685800" y="168275"/>
            <a:ext cx="7772400" cy="579438"/>
          </a:xfrm>
          <a:noFill/>
          <a:ln/>
        </p:spPr>
        <p:txBody>
          <a:bodyPr/>
          <a:lstStyle/>
          <a:p>
            <a:r>
              <a:rPr lang="en-US" altLang="en-US"/>
              <a:t>Example:  Political Science, Inc.</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p:txBody>
          <a:bodyPr/>
          <a:lstStyle/>
          <a:p>
            <a:fld id="{D6BAE237-56CC-4899-AF74-6FC04DCA4011}" type="slidenum">
              <a:rPr lang="en-US" altLang="en-US"/>
              <a:pPr/>
              <a:t>4</a:t>
            </a:fld>
            <a:endParaRPr lang="en-US" altLang="en-US"/>
          </a:p>
        </p:txBody>
      </p:sp>
      <p:sp>
        <p:nvSpPr>
          <p:cNvPr id="3074" name="Rectangle 2"/>
          <p:cNvSpPr>
            <a:spLocks noGrp="1" noChangeArrowheads="1"/>
          </p:cNvSpPr>
          <p:nvPr>
            <p:ph type="title"/>
          </p:nvPr>
        </p:nvSpPr>
        <p:spPr>
          <a:xfrm>
            <a:off x="457200" y="277813"/>
            <a:ext cx="7086600" cy="1139825"/>
          </a:xfrm>
        </p:spPr>
        <p:txBody>
          <a:bodyPr/>
          <a:lstStyle/>
          <a:p>
            <a:r>
              <a:rPr lang="en-US" altLang="en-US" dirty="0" smtClean="0"/>
              <a:t>Why Estimation of Population Parameters?</a:t>
            </a:r>
            <a:endParaRPr lang="en-US" altLang="en-US" dirty="0"/>
          </a:p>
        </p:txBody>
      </p:sp>
      <p:sp>
        <p:nvSpPr>
          <p:cNvPr id="3075" name="Rectangle 3"/>
          <p:cNvSpPr>
            <a:spLocks noGrp="1" noChangeArrowheads="1"/>
          </p:cNvSpPr>
          <p:nvPr>
            <p:ph type="body" idx="1"/>
          </p:nvPr>
        </p:nvSpPr>
        <p:spPr>
          <a:xfrm>
            <a:off x="457200" y="1417638"/>
            <a:ext cx="8206740" cy="4663121"/>
          </a:xfrm>
        </p:spPr>
        <p:txBody>
          <a:bodyPr/>
          <a:lstStyle/>
          <a:p>
            <a:pPr algn="justLow"/>
            <a:r>
              <a:rPr lang="en-US" altLang="en-US" sz="2800" dirty="0"/>
              <a:t>In real life calculating parameters of populations is prohibitive because populations are very large.</a:t>
            </a:r>
          </a:p>
          <a:p>
            <a:pPr algn="justLow"/>
            <a:r>
              <a:rPr lang="en-US" altLang="en-US" sz="2800" dirty="0"/>
              <a:t>Rather than investigating the whole population, we take a sample, calculate a </a:t>
            </a:r>
            <a:r>
              <a:rPr lang="en-US" altLang="en-US" sz="2800" b="1" dirty="0"/>
              <a:t>statistic</a:t>
            </a:r>
            <a:r>
              <a:rPr lang="en-US" altLang="en-US" sz="2800" dirty="0"/>
              <a:t> related to the </a:t>
            </a:r>
            <a:r>
              <a:rPr lang="en-US" altLang="en-US" sz="2800" b="1" dirty="0"/>
              <a:t>parameter</a:t>
            </a:r>
            <a:r>
              <a:rPr lang="en-US" altLang="en-US" sz="2800" dirty="0"/>
              <a:t> of interest, and make an inference. </a:t>
            </a:r>
          </a:p>
          <a:p>
            <a:pPr algn="justLow"/>
            <a:r>
              <a:rPr lang="en-US" altLang="en-US" sz="2800" dirty="0"/>
              <a:t>The </a:t>
            </a:r>
            <a:r>
              <a:rPr lang="en-US" altLang="en-US" sz="2800" b="1" dirty="0"/>
              <a:t>sampling distribution</a:t>
            </a:r>
            <a:r>
              <a:rPr lang="en-US" altLang="en-US" sz="2800" dirty="0"/>
              <a:t> of the </a:t>
            </a:r>
            <a:r>
              <a:rPr lang="en-US" altLang="en-US" sz="2800" b="1" dirty="0"/>
              <a:t>statistic</a:t>
            </a:r>
            <a:r>
              <a:rPr lang="en-US" altLang="en-US" sz="2800" dirty="0"/>
              <a:t> is the tool that tells us how close is the statistic to the parameter.</a:t>
            </a:r>
          </a:p>
        </p:txBody>
      </p:sp>
    </p:spTree>
    <p:extLst>
      <p:ext uri="{BB962C8B-B14F-4D97-AF65-F5344CB8AC3E}">
        <p14:creationId xmlns:p14="http://schemas.microsoft.com/office/powerpoint/2010/main" val="31756873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75">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Study 1: Gulf </a:t>
            </a:r>
            <a:r>
              <a:rPr lang="en-US" b="1" dirty="0"/>
              <a:t>Real Estate Properties</a:t>
            </a:r>
            <a:endParaRPr lang="en-US" dirty="0"/>
          </a:p>
        </p:txBody>
      </p:sp>
      <p:sp>
        <p:nvSpPr>
          <p:cNvPr id="3" name="Content Placeholder 2"/>
          <p:cNvSpPr>
            <a:spLocks noGrp="1"/>
          </p:cNvSpPr>
          <p:nvPr>
            <p:ph idx="1"/>
          </p:nvPr>
        </p:nvSpPr>
        <p:spPr>
          <a:xfrm>
            <a:off x="385011" y="1095375"/>
            <a:ext cx="8349915" cy="4824162"/>
          </a:xfrm>
        </p:spPr>
        <p:txBody>
          <a:bodyPr/>
          <a:lstStyle/>
          <a:p>
            <a:pPr marL="0" indent="0" algn="justLow">
              <a:buNone/>
            </a:pPr>
            <a:r>
              <a:rPr lang="en-US" dirty="0" smtClean="0"/>
              <a:t>The manager of a city-center branch of a well-known international bank commissioned a customer satisfaction survey.  The survey investigated three areas of customer satisfaction: their experience waiting for service at a till, their experience being served at the till, and their experience of </a:t>
            </a:r>
            <a:r>
              <a:rPr lang="en-US" dirty="0"/>
              <a:t>s</a:t>
            </a:r>
            <a:r>
              <a:rPr lang="en-US" dirty="0" smtClean="0"/>
              <a:t>elf-service facilities at the branch. Within each of these categories, respondents  to the survey were asked to give an overall ratings on a number of aspects of the bank’s service.  The ratings were  then summed to give an overall satisfaction rating in each of the three areas of service. The summed ratings are scaled such that they lie between 0 and 100, with 0 representing extreme dissatisfaction and 100 representing extreme satisfaction. The data store in the file “</a:t>
            </a:r>
            <a:r>
              <a:rPr lang="en-US" dirty="0" err="1" smtClean="0"/>
              <a:t>IntnBank</a:t>
            </a:r>
            <a:r>
              <a:rPr lang="en-US" dirty="0" smtClean="0"/>
              <a:t>”, includes the ratings and respondents gender and recommendation of the bank to others.</a:t>
            </a:r>
            <a:endParaRPr lang="en-US" dirty="0"/>
          </a:p>
        </p:txBody>
      </p:sp>
    </p:spTree>
    <p:extLst>
      <p:ext uri="{BB962C8B-B14F-4D97-AF65-F5344CB8AC3E}">
        <p14:creationId xmlns:p14="http://schemas.microsoft.com/office/powerpoint/2010/main" val="1681316872"/>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64" y="421607"/>
            <a:ext cx="8253663" cy="4643438"/>
          </a:xfrm>
        </p:spPr>
        <p:txBody>
          <a:bodyPr/>
          <a:lstStyle/>
          <a:p>
            <a:pPr marL="0" indent="0">
              <a:buNone/>
            </a:pPr>
            <a:r>
              <a:rPr lang="en-US" b="1" dirty="0"/>
              <a:t>Managerial </a:t>
            </a:r>
            <a:r>
              <a:rPr lang="en-US" b="1" dirty="0" smtClean="0"/>
              <a:t>Report</a:t>
            </a:r>
            <a:endParaRPr lang="en-US" b="1" dirty="0"/>
          </a:p>
          <a:p>
            <a:pPr marL="457200" indent="-457200">
              <a:buFont typeface="+mj-lt"/>
              <a:buAutoNum type="alphaLcPeriod"/>
            </a:pPr>
            <a:r>
              <a:rPr lang="en-US" dirty="0" smtClean="0"/>
              <a:t>Use </a:t>
            </a:r>
            <a:r>
              <a:rPr lang="en-US" dirty="0"/>
              <a:t>appropriate descriptive statistics to summarize each of the </a:t>
            </a:r>
            <a:r>
              <a:rPr lang="en-US" dirty="0" smtClean="0"/>
              <a:t>five </a:t>
            </a:r>
            <a:r>
              <a:rPr lang="en-US" dirty="0"/>
              <a:t>variables </a:t>
            </a:r>
            <a:r>
              <a:rPr lang="en-US" dirty="0" smtClean="0"/>
              <a:t>in the data file (the three service ratings, customer gender and customer recommendation)</a:t>
            </a:r>
            <a:endParaRPr lang="en-US" dirty="0"/>
          </a:p>
          <a:p>
            <a:pPr marL="457200" indent="-457200">
              <a:buFont typeface="+mj-lt"/>
              <a:buAutoNum type="alphaLcPeriod"/>
            </a:pPr>
            <a:r>
              <a:rPr lang="en-US" dirty="0" smtClean="0"/>
              <a:t>Calculate a 95 per cent confidence interval estimate of the mean service rating of the population of customers of the branch, for each of the three service area. Provide a managerial interpretation of each interval.</a:t>
            </a:r>
            <a:endParaRPr lang="en-US" dirty="0"/>
          </a:p>
          <a:p>
            <a:pPr marL="457200" indent="-457200">
              <a:buFont typeface="+mj-lt"/>
              <a:buAutoNum type="alphaLcPeriod"/>
            </a:pPr>
            <a:r>
              <a:rPr lang="en-US" dirty="0"/>
              <a:t>Calculate a 95 per cent confidence interval estimate of the </a:t>
            </a:r>
            <a:r>
              <a:rPr lang="en-US" dirty="0" smtClean="0"/>
              <a:t>proportion of the  branch customer who would recommend the bank, a 95 per cent confidence interval estimate of the proportion of the branch’s customers who are female. </a:t>
            </a:r>
            <a:r>
              <a:rPr lang="en-US" dirty="0"/>
              <a:t>Provide a managerial interpretation of each interval.</a:t>
            </a:r>
          </a:p>
        </p:txBody>
      </p:sp>
    </p:spTree>
    <p:extLst>
      <p:ext uri="{BB962C8B-B14F-4D97-AF65-F5344CB8AC3E}">
        <p14:creationId xmlns:p14="http://schemas.microsoft.com/office/powerpoint/2010/main" val="795979411"/>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018" y="436356"/>
            <a:ext cx="8253663" cy="4643438"/>
          </a:xfrm>
        </p:spPr>
        <p:txBody>
          <a:bodyPr/>
          <a:lstStyle/>
          <a:p>
            <a:pPr marL="0" indent="0">
              <a:buNone/>
            </a:pPr>
            <a:r>
              <a:rPr lang="en-US" b="1" dirty="0"/>
              <a:t>Managerial </a:t>
            </a:r>
            <a:r>
              <a:rPr lang="en-US" b="1" dirty="0" smtClean="0"/>
              <a:t>Report</a:t>
            </a:r>
            <a:endParaRPr lang="en-US" b="1" dirty="0"/>
          </a:p>
          <a:p>
            <a:pPr marL="457200" indent="-457200">
              <a:buFont typeface="+mj-lt"/>
              <a:buAutoNum type="alphaLcPeriod" startAt="4"/>
            </a:pPr>
            <a:r>
              <a:rPr lang="en-US" dirty="0"/>
              <a:t>Suppose the branch manager required an estimate of the percentage of branch outcomes who would recommend the branch within a margin of error of 3 percentage points. Using 95 per cent confidence, how large should the sample size be</a:t>
            </a:r>
            <a:r>
              <a:rPr lang="en-US" dirty="0" smtClean="0"/>
              <a:t>?</a:t>
            </a:r>
          </a:p>
          <a:p>
            <a:pPr marL="457200" indent="-457200">
              <a:buFont typeface="+mj-lt"/>
              <a:buAutoNum type="alphaLcPeriod" startAt="4"/>
            </a:pPr>
            <a:r>
              <a:rPr lang="en-US" dirty="0"/>
              <a:t>Suppose the branch manager required an estimate of the percentage of branch customers who are female, with a margin of error of 5 percentage point.  Using 95 per cent confidence, how large should the sample size be?</a:t>
            </a:r>
            <a:endParaRPr lang="en-US" dirty="0"/>
          </a:p>
        </p:txBody>
      </p:sp>
    </p:spTree>
    <p:extLst>
      <p:ext uri="{BB962C8B-B14F-4D97-AF65-F5344CB8AC3E}">
        <p14:creationId xmlns:p14="http://schemas.microsoft.com/office/powerpoint/2010/main" val="3594166207"/>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altLang="en-US"/>
              <a:t>End of Chapter 8</a:t>
            </a:r>
          </a:p>
        </p:txBody>
      </p:sp>
      <p:sp>
        <p:nvSpPr>
          <p:cNvPr id="29699" name="AutoShape 3"/>
          <p:cNvSpPr>
            <a:spLocks noChangeArrowheads="1"/>
          </p:cNvSpPr>
          <p:nvPr/>
        </p:nvSpPr>
        <p:spPr bwMode="auto">
          <a:xfrm>
            <a:off x="3797300" y="3238500"/>
            <a:ext cx="1557338" cy="1611313"/>
          </a:xfrm>
          <a:prstGeom prst="roundRect">
            <a:avLst>
              <a:gd name="adj" fmla="val 12065"/>
            </a:avLst>
          </a:prstGeom>
          <a:noFill/>
          <a:ln w="50800">
            <a:solidFill>
              <a:srgbClr val="66FFFF"/>
            </a:solidFill>
            <a:round/>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9700" name="Freeform 4"/>
          <p:cNvSpPr>
            <a:spLocks/>
          </p:cNvSpPr>
          <p:nvPr/>
        </p:nvSpPr>
        <p:spPr bwMode="auto">
          <a:xfrm>
            <a:off x="3941763" y="2324100"/>
            <a:ext cx="1681162" cy="2670175"/>
          </a:xfrm>
          <a:custGeom>
            <a:avLst/>
            <a:gdLst>
              <a:gd name="T0" fmla="*/ 119 w 1059"/>
              <a:gd name="T1" fmla="*/ 784 h 1682"/>
              <a:gd name="T2" fmla="*/ 0 w 1059"/>
              <a:gd name="T3" fmla="*/ 1239 h 1682"/>
              <a:gd name="T4" fmla="*/ 409 w 1059"/>
              <a:gd name="T5" fmla="*/ 1681 h 1682"/>
              <a:gd name="T6" fmla="*/ 1058 w 1059"/>
              <a:gd name="T7" fmla="*/ 196 h 1682"/>
              <a:gd name="T8" fmla="*/ 1058 w 1059"/>
              <a:gd name="T9" fmla="*/ 0 h 1682"/>
              <a:gd name="T10" fmla="*/ 334 w 1059"/>
              <a:gd name="T11" fmla="*/ 1252 h 1682"/>
              <a:gd name="T12" fmla="*/ 119 w 1059"/>
              <a:gd name="T13" fmla="*/ 784 h 1682"/>
            </a:gdLst>
            <a:ahLst/>
            <a:cxnLst>
              <a:cxn ang="0">
                <a:pos x="T0" y="T1"/>
              </a:cxn>
              <a:cxn ang="0">
                <a:pos x="T2" y="T3"/>
              </a:cxn>
              <a:cxn ang="0">
                <a:pos x="T4" y="T5"/>
              </a:cxn>
              <a:cxn ang="0">
                <a:pos x="T6" y="T7"/>
              </a:cxn>
              <a:cxn ang="0">
                <a:pos x="T8" y="T9"/>
              </a:cxn>
              <a:cxn ang="0">
                <a:pos x="T10" y="T11"/>
              </a:cxn>
              <a:cxn ang="0">
                <a:pos x="T12" y="T13"/>
              </a:cxn>
            </a:cxnLst>
            <a:rect l="0" t="0" r="r" b="b"/>
            <a:pathLst>
              <a:path w="1059" h="1682">
                <a:moveTo>
                  <a:pt x="119" y="784"/>
                </a:moveTo>
                <a:lnTo>
                  <a:pt x="0" y="1239"/>
                </a:lnTo>
                <a:lnTo>
                  <a:pt x="409" y="1681"/>
                </a:lnTo>
                <a:lnTo>
                  <a:pt x="1058" y="196"/>
                </a:lnTo>
                <a:lnTo>
                  <a:pt x="1058" y="0"/>
                </a:lnTo>
                <a:lnTo>
                  <a:pt x="334" y="1252"/>
                </a:lnTo>
                <a:lnTo>
                  <a:pt x="119" y="784"/>
                </a:lnTo>
              </a:path>
            </a:pathLst>
          </a:custGeom>
          <a:gradFill rotWithShape="0">
            <a:gsLst>
              <a:gs pos="0">
                <a:srgbClr val="006699">
                  <a:gamma/>
                  <a:shade val="46275"/>
                  <a:invGamma/>
                </a:srgbClr>
              </a:gs>
              <a:gs pos="50000">
                <a:srgbClr val="006699"/>
              </a:gs>
              <a:gs pos="100000">
                <a:srgbClr val="006699">
                  <a:gamma/>
                  <a:shade val="46275"/>
                  <a:invGamma/>
                </a:srgbClr>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4294967295"/>
          </p:nvPr>
        </p:nvSpPr>
        <p:spPr/>
        <p:txBody>
          <a:bodyPr/>
          <a:lstStyle/>
          <a:p>
            <a:fld id="{75C67B5D-D944-45A2-A481-8DCE3D9C413B}" type="slidenum">
              <a:rPr lang="en-US" altLang="en-US"/>
              <a:pPr/>
              <a:t>5</a:t>
            </a:fld>
            <a:endParaRPr lang="en-US" altLang="en-US"/>
          </a:p>
        </p:txBody>
      </p:sp>
      <p:sp>
        <p:nvSpPr>
          <p:cNvPr id="95234" name="Rectangle 2"/>
          <p:cNvSpPr>
            <a:spLocks noChangeArrowheads="1"/>
          </p:cNvSpPr>
          <p:nvPr/>
        </p:nvSpPr>
        <p:spPr bwMode="auto">
          <a:xfrm>
            <a:off x="9906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outerShdw>
                </a:effectLst>
              </a14:hiddenEffects>
            </a:ext>
          </a:extLst>
        </p:spPr>
        <p:txBody>
          <a:bodyPr anchor="ctr"/>
          <a:lstStyle>
            <a:lvl1pPr>
              <a:defRPr sz="4200">
                <a:solidFill>
                  <a:schemeClr val="tx2"/>
                </a:solidFill>
                <a:latin typeface="Garamond" panose="02020404030301010803" pitchFamily="18" charset="0"/>
                <a:cs typeface="Arial" panose="020B0604020202020204" pitchFamily="34" charset="0"/>
              </a:defRPr>
            </a:lvl1pPr>
            <a:lvl2pPr>
              <a:defRPr sz="4200">
                <a:solidFill>
                  <a:schemeClr val="tx2"/>
                </a:solidFill>
                <a:latin typeface="Garamond" panose="02020404030301010803" pitchFamily="18" charset="0"/>
                <a:cs typeface="Arial" panose="020B0604020202020204" pitchFamily="34" charset="0"/>
              </a:defRPr>
            </a:lvl2pPr>
            <a:lvl3pPr>
              <a:defRPr sz="4200">
                <a:solidFill>
                  <a:schemeClr val="tx2"/>
                </a:solidFill>
                <a:latin typeface="Garamond" panose="02020404030301010803" pitchFamily="18" charset="0"/>
                <a:cs typeface="Arial" panose="020B0604020202020204" pitchFamily="34" charset="0"/>
              </a:defRPr>
            </a:lvl3pPr>
            <a:lvl4pPr>
              <a:defRPr sz="4200">
                <a:solidFill>
                  <a:schemeClr val="tx2"/>
                </a:solidFill>
                <a:latin typeface="Garamond" panose="02020404030301010803" pitchFamily="18" charset="0"/>
                <a:cs typeface="Arial" panose="020B0604020202020204" pitchFamily="34" charset="0"/>
              </a:defRPr>
            </a:lvl4pPr>
            <a:lvl5pPr>
              <a:defRPr sz="4200">
                <a:solidFill>
                  <a:schemeClr val="tx2"/>
                </a:solidFill>
                <a:latin typeface="Garamond" panose="02020404030301010803" pitchFamily="18" charset="0"/>
                <a:cs typeface="Arial" panose="020B0604020202020204" pitchFamily="34" charset="0"/>
              </a:defRPr>
            </a:lvl5pPr>
            <a:lvl6pPr marL="45720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a:lstStyle>
          <a:p>
            <a:r>
              <a:rPr lang="en-US" altLang="en-US" sz="2900" dirty="0">
                <a:solidFill>
                  <a:schemeClr val="tx1"/>
                </a:solidFill>
              </a:rPr>
              <a:t>Statistical estimation</a:t>
            </a:r>
            <a:endParaRPr lang="en-US" altLang="en-US" sz="3100" dirty="0">
              <a:solidFill>
                <a:schemeClr val="tx1"/>
              </a:solidFill>
            </a:endParaRPr>
          </a:p>
        </p:txBody>
      </p:sp>
      <p:sp>
        <p:nvSpPr>
          <p:cNvPr id="95235" name="Oval 3"/>
          <p:cNvSpPr>
            <a:spLocks noChangeArrowheads="1"/>
          </p:cNvSpPr>
          <p:nvPr/>
        </p:nvSpPr>
        <p:spPr bwMode="auto">
          <a:xfrm>
            <a:off x="1219200" y="1905000"/>
            <a:ext cx="2514600" cy="2438400"/>
          </a:xfrm>
          <a:prstGeom prst="ellipse">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20000"/>
              </a:spcBef>
            </a:pPr>
            <a:r>
              <a:rPr lang="en-US" altLang="en-US" sz="2000">
                <a:latin typeface="Tahoma" panose="020B0604030504040204" pitchFamily="34" charset="0"/>
              </a:rPr>
              <a:t>Population</a:t>
            </a:r>
          </a:p>
        </p:txBody>
      </p:sp>
      <p:sp>
        <p:nvSpPr>
          <p:cNvPr id="95236" name="Freeform 4"/>
          <p:cNvSpPr>
            <a:spLocks/>
          </p:cNvSpPr>
          <p:nvPr/>
        </p:nvSpPr>
        <p:spPr bwMode="auto">
          <a:xfrm>
            <a:off x="3657600" y="2667000"/>
            <a:ext cx="2895600" cy="2286000"/>
          </a:xfrm>
          <a:custGeom>
            <a:avLst/>
            <a:gdLst>
              <a:gd name="T0" fmla="*/ 0 w 1824"/>
              <a:gd name="T1" fmla="*/ 0 h 1440"/>
              <a:gd name="T2" fmla="*/ 912 w 1824"/>
              <a:gd name="T3" fmla="*/ 336 h 1440"/>
              <a:gd name="T4" fmla="*/ 1824 w 1824"/>
              <a:gd name="T5" fmla="*/ 1440 h 1440"/>
            </a:gdLst>
            <a:ahLst/>
            <a:cxnLst>
              <a:cxn ang="0">
                <a:pos x="T0" y="T1"/>
              </a:cxn>
              <a:cxn ang="0">
                <a:pos x="T2" y="T3"/>
              </a:cxn>
              <a:cxn ang="0">
                <a:pos x="T4" y="T5"/>
              </a:cxn>
            </a:cxnLst>
            <a:rect l="0" t="0" r="r" b="b"/>
            <a:pathLst>
              <a:path w="1824" h="1440">
                <a:moveTo>
                  <a:pt x="0" y="0"/>
                </a:moveTo>
                <a:cubicBezTo>
                  <a:pt x="304" y="48"/>
                  <a:pt x="608" y="96"/>
                  <a:pt x="912" y="336"/>
                </a:cubicBezTo>
                <a:cubicBezTo>
                  <a:pt x="1216" y="576"/>
                  <a:pt x="1672" y="1256"/>
                  <a:pt x="1824" y="1440"/>
                </a:cubicBezTo>
              </a:path>
            </a:pathLst>
          </a:custGeom>
          <a:noFill/>
          <a:ln w="28575"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7" name="Oval 5"/>
          <p:cNvSpPr>
            <a:spLocks noChangeArrowheads="1"/>
          </p:cNvSpPr>
          <p:nvPr/>
        </p:nvSpPr>
        <p:spPr bwMode="auto">
          <a:xfrm>
            <a:off x="5410200" y="4953000"/>
            <a:ext cx="2438400" cy="762000"/>
          </a:xfrm>
          <a:prstGeom prst="ellips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20000"/>
              </a:spcBef>
            </a:pPr>
            <a:r>
              <a:rPr lang="en-US" altLang="en-US" sz="2000">
                <a:latin typeface="Tahoma" panose="020B0604030504040204" pitchFamily="34" charset="0"/>
              </a:rPr>
              <a:t>Random sample</a:t>
            </a:r>
          </a:p>
        </p:txBody>
      </p:sp>
      <p:sp>
        <p:nvSpPr>
          <p:cNvPr id="95238" name="Text Box 6"/>
          <p:cNvSpPr txBox="1">
            <a:spLocks noChangeArrowheads="1"/>
          </p:cNvSpPr>
          <p:nvPr/>
        </p:nvSpPr>
        <p:spPr bwMode="auto">
          <a:xfrm>
            <a:off x="1219200" y="4495800"/>
            <a:ext cx="180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pPr>
            <a:r>
              <a:rPr lang="en-US" altLang="en-US" sz="2200" b="1" dirty="0">
                <a:latin typeface="Tahoma" panose="020B0604030504040204" pitchFamily="34" charset="0"/>
              </a:rPr>
              <a:t>Parameters</a:t>
            </a:r>
          </a:p>
        </p:txBody>
      </p:sp>
      <p:sp>
        <p:nvSpPr>
          <p:cNvPr id="95239" name="Text Box 7"/>
          <p:cNvSpPr txBox="1">
            <a:spLocks noChangeArrowheads="1"/>
          </p:cNvSpPr>
          <p:nvPr/>
        </p:nvSpPr>
        <p:spPr bwMode="auto">
          <a:xfrm>
            <a:off x="6172200" y="5943600"/>
            <a:ext cx="1479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pPr>
            <a:r>
              <a:rPr lang="en-US" altLang="en-US" sz="2200" b="1" dirty="0">
                <a:latin typeface="Tahoma" panose="020B0604030504040204" pitchFamily="34" charset="0"/>
              </a:rPr>
              <a:t>Statistics</a:t>
            </a:r>
          </a:p>
        </p:txBody>
      </p:sp>
      <p:sp>
        <p:nvSpPr>
          <p:cNvPr id="95240" name="Line 8"/>
          <p:cNvSpPr>
            <a:spLocks noChangeShapeType="1"/>
          </p:cNvSpPr>
          <p:nvPr/>
        </p:nvSpPr>
        <p:spPr bwMode="auto">
          <a:xfrm flipH="1">
            <a:off x="5257800" y="2667000"/>
            <a:ext cx="609600" cy="685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1" name="Text Box 9"/>
          <p:cNvSpPr txBox="1">
            <a:spLocks noChangeArrowheads="1"/>
          </p:cNvSpPr>
          <p:nvPr/>
        </p:nvSpPr>
        <p:spPr bwMode="auto">
          <a:xfrm>
            <a:off x="5867400" y="1676400"/>
            <a:ext cx="29718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sz="2000">
                <a:latin typeface="Tahoma" panose="020B0604030504040204" pitchFamily="34" charset="0"/>
              </a:rPr>
              <a:t>Every member of the </a:t>
            </a:r>
          </a:p>
          <a:p>
            <a:pPr eaLnBrk="0" hangingPunct="0">
              <a:spcBef>
                <a:spcPct val="20000"/>
              </a:spcBef>
            </a:pPr>
            <a:r>
              <a:rPr lang="en-US" altLang="en-US" sz="2000">
                <a:latin typeface="Tahoma" panose="020B0604030504040204" pitchFamily="34" charset="0"/>
              </a:rPr>
              <a:t>population has the </a:t>
            </a:r>
          </a:p>
          <a:p>
            <a:pPr eaLnBrk="0" hangingPunct="0">
              <a:spcBef>
                <a:spcPct val="20000"/>
              </a:spcBef>
            </a:pPr>
            <a:r>
              <a:rPr lang="en-US" altLang="en-US" sz="2000">
                <a:latin typeface="Tahoma" panose="020B0604030504040204" pitchFamily="34" charset="0"/>
              </a:rPr>
              <a:t>same chance of being</a:t>
            </a:r>
          </a:p>
          <a:p>
            <a:pPr eaLnBrk="0" hangingPunct="0">
              <a:spcBef>
                <a:spcPct val="20000"/>
              </a:spcBef>
            </a:pPr>
            <a:r>
              <a:rPr lang="en-US" altLang="en-US" sz="2000">
                <a:latin typeface="Tahoma" panose="020B0604030504040204" pitchFamily="34" charset="0"/>
              </a:rPr>
              <a:t>selected in the sample</a:t>
            </a:r>
            <a:endParaRPr lang="en-US" altLang="en-US" sz="2200">
              <a:latin typeface="Tahoma" panose="020B0604030504040204" pitchFamily="34" charset="0"/>
            </a:endParaRPr>
          </a:p>
        </p:txBody>
      </p:sp>
      <p:sp>
        <p:nvSpPr>
          <p:cNvPr id="95242" name="Line 10"/>
          <p:cNvSpPr>
            <a:spLocks noChangeShapeType="1"/>
          </p:cNvSpPr>
          <p:nvPr/>
        </p:nvSpPr>
        <p:spPr bwMode="auto">
          <a:xfrm flipH="1" flipV="1">
            <a:off x="2895600" y="5029200"/>
            <a:ext cx="3200400" cy="1219200"/>
          </a:xfrm>
          <a:prstGeom prst="line">
            <a:avLst/>
          </a:prstGeom>
          <a:noFill/>
          <a:ln w="38100">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3" name="Text Box 11"/>
          <p:cNvSpPr txBox="1">
            <a:spLocks noChangeArrowheads="1"/>
          </p:cNvSpPr>
          <p:nvPr/>
        </p:nvSpPr>
        <p:spPr bwMode="auto">
          <a:xfrm>
            <a:off x="3733800" y="5410200"/>
            <a:ext cx="14605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pPr>
            <a:r>
              <a:rPr lang="en-US" altLang="en-US" sz="2200">
                <a:latin typeface="Tahoma" panose="020B0604030504040204" pitchFamily="34" charset="0"/>
              </a:rPr>
              <a:t>estimation</a:t>
            </a:r>
          </a:p>
        </p:txBody>
      </p:sp>
    </p:spTree>
    <p:extLst>
      <p:ext uri="{BB962C8B-B14F-4D97-AF65-F5344CB8AC3E}">
        <p14:creationId xmlns:p14="http://schemas.microsoft.com/office/powerpoint/2010/main" val="272995992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95241"/>
                                        </p:tgtEl>
                                        <p:attrNameLst>
                                          <p:attrName>style.visibility</p:attrName>
                                        </p:attrNameLst>
                                      </p:cBhvr>
                                      <p:to>
                                        <p:strVal val="visible"/>
                                      </p:to>
                                    </p:set>
                                    <p:animEffect transition="in" filter="slide(fromRight)">
                                      <p:cBhvr>
                                        <p:cTn id="7" dur="500"/>
                                        <p:tgtEl>
                                          <p:spTgt spid="95241"/>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952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52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5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autoUpdateAnimBg="0"/>
      <p:bldP spid="952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p:txBody>
          <a:bodyPr/>
          <a:lstStyle/>
          <a:p>
            <a:fld id="{97949869-5D6E-4C09-B27F-B3481A08C049}" type="slidenum">
              <a:rPr lang="en-US" altLang="en-US"/>
              <a:pPr/>
              <a:t>6</a:t>
            </a:fld>
            <a:endParaRPr lang="en-US" altLang="en-US"/>
          </a:p>
        </p:txBody>
      </p:sp>
      <p:graphicFrame>
        <p:nvGraphicFramePr>
          <p:cNvPr id="11268" name="Object 4"/>
          <p:cNvGraphicFramePr>
            <a:graphicFrameLocks noChangeAspect="1"/>
          </p:cNvGraphicFramePr>
          <p:nvPr>
            <p:extLst>
              <p:ext uri="{D42A27DB-BD31-4B8C-83A1-F6EECF244321}">
                <p14:modId xmlns:p14="http://schemas.microsoft.com/office/powerpoint/2010/main" val="140693178"/>
              </p:ext>
            </p:extLst>
          </p:nvPr>
        </p:nvGraphicFramePr>
        <p:xfrm>
          <a:off x="872331" y="1752601"/>
          <a:ext cx="8008938" cy="3690938"/>
        </p:xfrm>
        <a:graphic>
          <a:graphicData uri="http://schemas.openxmlformats.org/presentationml/2006/ole">
            <mc:AlternateContent xmlns:mc="http://schemas.openxmlformats.org/markup-compatibility/2006">
              <mc:Choice xmlns:v="urn:schemas-microsoft-com:vml" Requires="v">
                <p:oleObj spid="_x0000_s68648" name="Equation" r:id="rId3" imgW="2920680" imgH="1346040" progId="Equation.3">
                  <p:embed/>
                </p:oleObj>
              </mc:Choice>
              <mc:Fallback>
                <p:oleObj name="Equation" r:id="rId3" imgW="2920680" imgH="1346040" progId="Equation.3">
                  <p:embed/>
                  <p:pic>
                    <p:nvPicPr>
                      <p:cNvPr id="112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331" y="1752601"/>
                        <a:ext cx="8008938" cy="3690938"/>
                      </a:xfrm>
                      <a:prstGeom prst="rect">
                        <a:avLst/>
                      </a:prstGeom>
                      <a:solidFill>
                        <a:schemeClr val="tx1"/>
                      </a:solidFill>
                      <a:ln w="9525">
                        <a:solidFill>
                          <a:schemeClr val="tx1"/>
                        </a:solidFill>
                        <a:miter lim="800000"/>
                        <a:headEnd/>
                        <a:tailEnd/>
                      </a:ln>
                      <a:effectLst/>
                    </p:spPr>
                  </p:pic>
                </p:oleObj>
              </mc:Fallback>
            </mc:AlternateContent>
          </a:graphicData>
        </a:graphic>
      </p:graphicFrame>
      <p:sp>
        <p:nvSpPr>
          <p:cNvPr id="11269" name="Rectangle 5"/>
          <p:cNvSpPr>
            <a:spLocks noGrp="1" noChangeArrowheads="1"/>
          </p:cNvSpPr>
          <p:nvPr>
            <p:ph type="title"/>
          </p:nvPr>
        </p:nvSpPr>
        <p:spPr>
          <a:xfrm>
            <a:off x="537369" y="647700"/>
            <a:ext cx="8343900" cy="609600"/>
          </a:xfrm>
          <a:noFill/>
          <a:ln/>
        </p:spPr>
        <p:txBody>
          <a:bodyPr anchor="ctr"/>
          <a:lstStyle/>
          <a:p>
            <a:pPr>
              <a:tabLst>
                <a:tab pos="911225" algn="l"/>
              </a:tabLst>
            </a:pPr>
            <a:r>
              <a:rPr lang="en-US" altLang="en-US" sz="2900" b="1" dirty="0">
                <a:solidFill>
                  <a:schemeClr val="tx1"/>
                </a:solidFill>
              </a:rPr>
              <a:t>The Sampling Distribution of the Sample Mean</a:t>
            </a:r>
          </a:p>
        </p:txBody>
      </p:sp>
      <p:pic>
        <p:nvPicPr>
          <p:cNvPr id="2" name="Picture 1"/>
          <p:cNvPicPr>
            <a:picLocks noChangeAspect="1"/>
          </p:cNvPicPr>
          <p:nvPr/>
        </p:nvPicPr>
        <p:blipFill>
          <a:blip r:embed="rId5"/>
          <a:stretch>
            <a:fillRect/>
          </a:stretch>
        </p:blipFill>
        <p:spPr>
          <a:xfrm>
            <a:off x="3280987" y="1752601"/>
            <a:ext cx="4273666" cy="1562100"/>
          </a:xfrm>
          <a:prstGeom prst="rect">
            <a:avLst/>
          </a:prstGeom>
        </p:spPr>
      </p:pic>
      <p:pic>
        <p:nvPicPr>
          <p:cNvPr id="3" name="Picture 2"/>
          <p:cNvPicPr>
            <a:picLocks noChangeAspect="1"/>
          </p:cNvPicPr>
          <p:nvPr/>
        </p:nvPicPr>
        <p:blipFill>
          <a:blip r:embed="rId6"/>
          <a:stretch>
            <a:fillRect/>
          </a:stretch>
        </p:blipFill>
        <p:spPr>
          <a:xfrm>
            <a:off x="5183103" y="3261314"/>
            <a:ext cx="469433" cy="548688"/>
          </a:xfrm>
          <a:prstGeom prst="rect">
            <a:avLst/>
          </a:prstGeom>
        </p:spPr>
      </p:pic>
    </p:spTree>
    <p:extLst>
      <p:ext uri="{BB962C8B-B14F-4D97-AF65-F5344CB8AC3E}">
        <p14:creationId xmlns:p14="http://schemas.microsoft.com/office/powerpoint/2010/main" val="351614945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out)">
                                      <p:cBhvr>
                                        <p:cTn id="7" dur="5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up)">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350" y="530225"/>
            <a:ext cx="8340892" cy="1908175"/>
          </a:xfrm>
        </p:spPr>
        <p:txBody>
          <a:bodyPr>
            <a:normAutofit/>
          </a:bodyPr>
          <a:lstStyle/>
          <a:p>
            <a:pPr marL="265176" indent="-265176" algn="justLow" eaLnBrk="1" fontAlgn="auto" hangingPunct="1">
              <a:spcAft>
                <a:spcPts val="0"/>
              </a:spcAft>
              <a:buFont typeface="Wingdings 2"/>
              <a:buChar char=""/>
              <a:defRPr/>
            </a:pPr>
            <a:r>
              <a:rPr lang="en-US" altLang="en-US" dirty="0" smtClean="0"/>
              <a:t>The </a:t>
            </a:r>
            <a:r>
              <a:rPr lang="en-US" altLang="en-US" dirty="0"/>
              <a:t>normal distribution is a continuous, symmetric, bell-shaped distribution of a </a:t>
            </a:r>
            <a:r>
              <a:rPr lang="en-US" altLang="en-US" dirty="0" smtClean="0"/>
              <a:t>variable.</a:t>
            </a:r>
            <a:endParaRPr lang="en-US" dirty="0" smtClean="0"/>
          </a:p>
          <a:p>
            <a:pPr marL="265176" indent="-265176" algn="justLow" eaLnBrk="1" fontAlgn="auto" hangingPunct="1">
              <a:spcAft>
                <a:spcPts val="0"/>
              </a:spcAft>
              <a:buFont typeface="Wingdings 2"/>
              <a:buChar char=""/>
              <a:defRPr/>
            </a:pPr>
            <a:r>
              <a:rPr lang="en-US" dirty="0" smtClean="0"/>
              <a:t>Any </a:t>
            </a:r>
            <a:r>
              <a:rPr lang="en-US" dirty="0" smtClean="0"/>
              <a:t>particular normal distribution is determined by two </a:t>
            </a:r>
            <a:r>
              <a:rPr lang="en-US" dirty="0" smtClean="0"/>
              <a:t>parameters 1) Mean</a:t>
            </a:r>
            <a:r>
              <a:rPr lang="en-US" dirty="0" smtClean="0"/>
              <a:t>, </a:t>
            </a:r>
            <a:r>
              <a:rPr lang="en-US" dirty="0" smtClean="0">
                <a:latin typeface="Symbol" pitchFamily="18" charset="2"/>
              </a:rPr>
              <a:t>m </a:t>
            </a:r>
            <a:r>
              <a:rPr lang="en-US" dirty="0">
                <a:latin typeface="Symbol" pitchFamily="18" charset="2"/>
              </a:rPr>
              <a:t> </a:t>
            </a:r>
            <a:r>
              <a:rPr lang="en-US" dirty="0" smtClean="0">
                <a:latin typeface="Symbol" pitchFamily="18" charset="2"/>
              </a:rPr>
              <a:t>2) </a:t>
            </a:r>
            <a:r>
              <a:rPr lang="en-US" dirty="0" smtClean="0">
                <a:latin typeface="+mj-lt"/>
              </a:rPr>
              <a:t>Standard </a:t>
            </a:r>
            <a:r>
              <a:rPr lang="en-US" dirty="0" smtClean="0">
                <a:latin typeface="+mj-lt"/>
              </a:rPr>
              <a:t>Deviation, </a:t>
            </a:r>
            <a:r>
              <a:rPr lang="en-US" dirty="0" smtClean="0">
                <a:latin typeface="Symbol" pitchFamily="18" charset="2"/>
              </a:rPr>
              <a:t>s</a:t>
            </a:r>
            <a:endParaRPr lang="en-US" dirty="0">
              <a:latin typeface="Symbol" pitchFamily="18" charset="2"/>
            </a:endParaRPr>
          </a:p>
        </p:txBody>
      </p:sp>
      <p:pic>
        <p:nvPicPr>
          <p:cNvPr id="76804" name="Picture 4" descr="Image result for curve of normal distrib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296" y="2438401"/>
            <a:ext cx="6112042" cy="376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31246"/>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p:txBody>
          <a:bodyPr/>
          <a:lstStyle/>
          <a:p>
            <a:fld id="{84C90309-898B-44B7-BD02-7ED46DC4C82E}" type="slidenum">
              <a:rPr lang="en-US" altLang="en-US"/>
              <a:pPr/>
              <a:t>8</a:t>
            </a:fld>
            <a:endParaRPr lang="en-US" altLang="en-US"/>
          </a:p>
        </p:txBody>
      </p:sp>
      <p:sp>
        <p:nvSpPr>
          <p:cNvPr id="82946" name="Rectangle 2"/>
          <p:cNvSpPr>
            <a:spLocks noGrp="1" noChangeArrowheads="1"/>
          </p:cNvSpPr>
          <p:nvPr>
            <p:ph type="title"/>
          </p:nvPr>
        </p:nvSpPr>
        <p:spPr>
          <a:xfrm>
            <a:off x="687388" y="395288"/>
            <a:ext cx="7772400" cy="814387"/>
          </a:xfrm>
        </p:spPr>
        <p:txBody>
          <a:bodyPr/>
          <a:lstStyle/>
          <a:p>
            <a:r>
              <a:rPr lang="en-US" altLang="en-US" sz="3200" dirty="0"/>
              <a:t>Concepts of Estimation</a:t>
            </a:r>
          </a:p>
        </p:txBody>
      </p:sp>
      <p:sp>
        <p:nvSpPr>
          <p:cNvPr id="82947" name="Rectangle 3"/>
          <p:cNvSpPr>
            <a:spLocks noGrp="1" noChangeArrowheads="1"/>
          </p:cNvSpPr>
          <p:nvPr>
            <p:ph type="body" idx="1"/>
          </p:nvPr>
        </p:nvSpPr>
        <p:spPr>
          <a:xfrm>
            <a:off x="480060" y="1668780"/>
            <a:ext cx="7979728" cy="4070032"/>
          </a:xfrm>
        </p:spPr>
        <p:txBody>
          <a:bodyPr/>
          <a:lstStyle/>
          <a:p>
            <a:pPr algn="justLow"/>
            <a:r>
              <a:rPr lang="en-US" altLang="en-US" sz="2800" dirty="0"/>
              <a:t>In general we are interested </a:t>
            </a:r>
            <a:r>
              <a:rPr lang="en-US" altLang="en-US" sz="2800" dirty="0" smtClean="0"/>
              <a:t>in determining </a:t>
            </a:r>
            <a:r>
              <a:rPr lang="en-US" altLang="en-US" sz="2800" dirty="0"/>
              <a:t>the value of a population parameter </a:t>
            </a:r>
            <a:r>
              <a:rPr lang="en-US" altLang="en-US" sz="2800" dirty="0" smtClean="0"/>
              <a:t>(e.g. </a:t>
            </a:r>
            <a:r>
              <a:rPr lang="en-US" altLang="en-US" sz="2800" dirty="0" smtClean="0">
                <a:latin typeface="Symbol" panose="05050102010706020507" pitchFamily="18" charset="2"/>
              </a:rPr>
              <a:t>m</a:t>
            </a:r>
            <a:r>
              <a:rPr lang="en-US" altLang="en-US" sz="2800" dirty="0"/>
              <a:t>) on the basis of a sample statistic</a:t>
            </a:r>
            <a:r>
              <a:rPr lang="en-US" altLang="en-US" sz="2800" dirty="0" smtClean="0"/>
              <a:t>. We use:</a:t>
            </a:r>
            <a:endParaRPr lang="en-US" altLang="en-US" sz="2800" dirty="0"/>
          </a:p>
          <a:p>
            <a:pPr algn="justLow">
              <a:buFont typeface="Wingdings" panose="05000000000000000000" pitchFamily="2" charset="2"/>
              <a:buNone/>
            </a:pPr>
            <a:endParaRPr lang="en-US" altLang="en-US" sz="2800" dirty="0"/>
          </a:p>
          <a:p>
            <a:pPr lvl="1" algn="justLow"/>
            <a:r>
              <a:rPr lang="en-US" altLang="en-US" sz="2800" dirty="0" smtClean="0"/>
              <a:t>Point estimator (estimates the parameter by a single value, a statistic).</a:t>
            </a:r>
          </a:p>
          <a:p>
            <a:pPr lvl="1" algn="justLow"/>
            <a:r>
              <a:rPr lang="en-US" altLang="en-US" sz="2800" dirty="0" smtClean="0"/>
              <a:t>Interval estimator (estimates the parameter by a range of values).</a:t>
            </a:r>
            <a:endParaRPr lang="en-US" altLang="en-US" sz="2800" dirty="0"/>
          </a:p>
        </p:txBody>
      </p:sp>
    </p:spTree>
    <p:extLst>
      <p:ext uri="{BB962C8B-B14F-4D97-AF65-F5344CB8AC3E}">
        <p14:creationId xmlns:p14="http://schemas.microsoft.com/office/powerpoint/2010/main" val="537703441"/>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3"/>
          <p:cNvSpPr>
            <a:spLocks noChangeShapeType="1"/>
          </p:cNvSpPr>
          <p:nvPr/>
        </p:nvSpPr>
        <p:spPr bwMode="auto">
          <a:xfrm>
            <a:off x="4575175" y="4370388"/>
            <a:ext cx="0" cy="196850"/>
          </a:xfrm>
          <a:prstGeom prst="line">
            <a:avLst/>
          </a:prstGeom>
          <a:noFill/>
          <a:ln w="12700">
            <a:solidFill>
              <a:srgbClr val="006699"/>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124" name="Freeform 4"/>
          <p:cNvSpPr>
            <a:spLocks/>
          </p:cNvSpPr>
          <p:nvPr/>
        </p:nvSpPr>
        <p:spPr bwMode="auto">
          <a:xfrm>
            <a:off x="2447925" y="1997075"/>
            <a:ext cx="4243388" cy="2474913"/>
          </a:xfrm>
          <a:custGeom>
            <a:avLst/>
            <a:gdLst>
              <a:gd name="T0" fmla="*/ 1278 w 2673"/>
              <a:gd name="T1" fmla="*/ 16 h 1559"/>
              <a:gd name="T2" fmla="*/ 1194 w 2673"/>
              <a:gd name="T3" fmla="*/ 87 h 1559"/>
              <a:gd name="T4" fmla="*/ 1138 w 2673"/>
              <a:gd name="T5" fmla="*/ 174 h 1559"/>
              <a:gd name="T6" fmla="*/ 1090 w 2673"/>
              <a:gd name="T7" fmla="*/ 262 h 1559"/>
              <a:gd name="T8" fmla="*/ 1052 w 2673"/>
              <a:gd name="T9" fmla="*/ 350 h 1559"/>
              <a:gd name="T10" fmla="*/ 1020 w 2673"/>
              <a:gd name="T11" fmla="*/ 432 h 1559"/>
              <a:gd name="T12" fmla="*/ 981 w 2673"/>
              <a:gd name="T13" fmla="*/ 526 h 1559"/>
              <a:gd name="T14" fmla="*/ 947 w 2673"/>
              <a:gd name="T15" fmla="*/ 616 h 1559"/>
              <a:gd name="T16" fmla="*/ 915 w 2673"/>
              <a:gd name="T17" fmla="*/ 700 h 1559"/>
              <a:gd name="T18" fmla="*/ 886 w 2673"/>
              <a:gd name="T19" fmla="*/ 789 h 1559"/>
              <a:gd name="T20" fmla="*/ 855 w 2673"/>
              <a:gd name="T21" fmla="*/ 874 h 1559"/>
              <a:gd name="T22" fmla="*/ 816 w 2673"/>
              <a:gd name="T23" fmla="*/ 964 h 1559"/>
              <a:gd name="T24" fmla="*/ 779 w 2673"/>
              <a:gd name="T25" fmla="*/ 1045 h 1559"/>
              <a:gd name="T26" fmla="*/ 729 w 2673"/>
              <a:gd name="T27" fmla="*/ 1142 h 1559"/>
              <a:gd name="T28" fmla="*/ 661 w 2673"/>
              <a:gd name="T29" fmla="*/ 1242 h 1559"/>
              <a:gd name="T30" fmla="*/ 593 w 2673"/>
              <a:gd name="T31" fmla="*/ 1309 h 1559"/>
              <a:gd name="T32" fmla="*/ 498 w 2673"/>
              <a:gd name="T33" fmla="*/ 1374 h 1559"/>
              <a:gd name="T34" fmla="*/ 405 w 2673"/>
              <a:gd name="T35" fmla="*/ 1417 h 1559"/>
              <a:gd name="T36" fmla="*/ 307 w 2673"/>
              <a:gd name="T37" fmla="*/ 1448 h 1559"/>
              <a:gd name="T38" fmla="*/ 223 w 2673"/>
              <a:gd name="T39" fmla="*/ 1477 h 1559"/>
              <a:gd name="T40" fmla="*/ 108 w 2673"/>
              <a:gd name="T41" fmla="*/ 1506 h 1559"/>
              <a:gd name="T42" fmla="*/ 0 w 2673"/>
              <a:gd name="T43" fmla="*/ 1526 h 1559"/>
              <a:gd name="T44" fmla="*/ 2673 w 2673"/>
              <a:gd name="T45" fmla="*/ 1559 h 1559"/>
              <a:gd name="T46" fmla="*/ 2595 w 2673"/>
              <a:gd name="T47" fmla="*/ 1523 h 1559"/>
              <a:gd name="T48" fmla="*/ 2532 w 2673"/>
              <a:gd name="T49" fmla="*/ 1510 h 1559"/>
              <a:gd name="T50" fmla="*/ 2400 w 2673"/>
              <a:gd name="T51" fmla="*/ 1472 h 1559"/>
              <a:gd name="T52" fmla="*/ 2289 w 2673"/>
              <a:gd name="T53" fmla="*/ 1427 h 1559"/>
              <a:gd name="T54" fmla="*/ 2169 w 2673"/>
              <a:gd name="T55" fmla="*/ 1372 h 1559"/>
              <a:gd name="T56" fmla="*/ 2134 w 2673"/>
              <a:gd name="T57" fmla="*/ 1351 h 1559"/>
              <a:gd name="T58" fmla="*/ 2061 w 2673"/>
              <a:gd name="T59" fmla="*/ 1293 h 1559"/>
              <a:gd name="T60" fmla="*/ 2002 w 2673"/>
              <a:gd name="T61" fmla="*/ 1218 h 1559"/>
              <a:gd name="T62" fmla="*/ 1945 w 2673"/>
              <a:gd name="T63" fmla="*/ 1134 h 1559"/>
              <a:gd name="T64" fmla="*/ 1902 w 2673"/>
              <a:gd name="T65" fmla="*/ 1059 h 1559"/>
              <a:gd name="T66" fmla="*/ 1862 w 2673"/>
              <a:gd name="T67" fmla="*/ 972 h 1559"/>
              <a:gd name="T68" fmla="*/ 1835 w 2673"/>
              <a:gd name="T69" fmla="*/ 899 h 1559"/>
              <a:gd name="T70" fmla="*/ 1808 w 2673"/>
              <a:gd name="T71" fmla="*/ 826 h 1559"/>
              <a:gd name="T72" fmla="*/ 1769 w 2673"/>
              <a:gd name="T73" fmla="*/ 722 h 1559"/>
              <a:gd name="T74" fmla="*/ 1736 w 2673"/>
              <a:gd name="T75" fmla="*/ 643 h 1559"/>
              <a:gd name="T76" fmla="*/ 1691 w 2673"/>
              <a:gd name="T77" fmla="*/ 529 h 1559"/>
              <a:gd name="T78" fmla="*/ 1649 w 2673"/>
              <a:gd name="T79" fmla="*/ 429 h 1559"/>
              <a:gd name="T80" fmla="*/ 1607 w 2673"/>
              <a:gd name="T81" fmla="*/ 330 h 1559"/>
              <a:gd name="T82" fmla="*/ 1578 w 2673"/>
              <a:gd name="T83" fmla="*/ 272 h 1559"/>
              <a:gd name="T84" fmla="*/ 1534 w 2673"/>
              <a:gd name="T85" fmla="*/ 181 h 1559"/>
              <a:gd name="T86" fmla="*/ 1500 w 2673"/>
              <a:gd name="T87" fmla="*/ 122 h 1559"/>
              <a:gd name="T88" fmla="*/ 1518 w 2673"/>
              <a:gd name="T89" fmla="*/ 150 h 1559"/>
              <a:gd name="T90" fmla="*/ 1491 w 2673"/>
              <a:gd name="T91" fmla="*/ 112 h 1559"/>
              <a:gd name="T92" fmla="*/ 1425 w 2673"/>
              <a:gd name="T93" fmla="*/ 40 h 1559"/>
              <a:gd name="T94" fmla="*/ 1364 w 2673"/>
              <a:gd name="T95" fmla="*/ 5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3" h="1559">
                <a:moveTo>
                  <a:pt x="1338" y="0"/>
                </a:moveTo>
                <a:lnTo>
                  <a:pt x="1307" y="6"/>
                </a:lnTo>
                <a:lnTo>
                  <a:pt x="1278" y="16"/>
                </a:lnTo>
                <a:lnTo>
                  <a:pt x="1245" y="36"/>
                </a:lnTo>
                <a:lnTo>
                  <a:pt x="1219" y="60"/>
                </a:lnTo>
                <a:lnTo>
                  <a:pt x="1194" y="87"/>
                </a:lnTo>
                <a:lnTo>
                  <a:pt x="1172" y="117"/>
                </a:lnTo>
                <a:lnTo>
                  <a:pt x="1156" y="141"/>
                </a:lnTo>
                <a:lnTo>
                  <a:pt x="1138" y="174"/>
                </a:lnTo>
                <a:lnTo>
                  <a:pt x="1124" y="199"/>
                </a:lnTo>
                <a:lnTo>
                  <a:pt x="1106" y="233"/>
                </a:lnTo>
                <a:lnTo>
                  <a:pt x="1090" y="262"/>
                </a:lnTo>
                <a:lnTo>
                  <a:pt x="1074" y="298"/>
                </a:lnTo>
                <a:lnTo>
                  <a:pt x="1063" y="321"/>
                </a:lnTo>
                <a:lnTo>
                  <a:pt x="1052" y="350"/>
                </a:lnTo>
                <a:lnTo>
                  <a:pt x="1041" y="379"/>
                </a:lnTo>
                <a:lnTo>
                  <a:pt x="1030" y="408"/>
                </a:lnTo>
                <a:lnTo>
                  <a:pt x="1020" y="432"/>
                </a:lnTo>
                <a:lnTo>
                  <a:pt x="1008" y="460"/>
                </a:lnTo>
                <a:lnTo>
                  <a:pt x="991" y="497"/>
                </a:lnTo>
                <a:lnTo>
                  <a:pt x="981" y="526"/>
                </a:lnTo>
                <a:lnTo>
                  <a:pt x="972" y="549"/>
                </a:lnTo>
                <a:lnTo>
                  <a:pt x="958" y="583"/>
                </a:lnTo>
                <a:lnTo>
                  <a:pt x="947" y="616"/>
                </a:lnTo>
                <a:lnTo>
                  <a:pt x="937" y="638"/>
                </a:lnTo>
                <a:lnTo>
                  <a:pt x="924" y="675"/>
                </a:lnTo>
                <a:lnTo>
                  <a:pt x="915" y="700"/>
                </a:lnTo>
                <a:lnTo>
                  <a:pt x="906" y="731"/>
                </a:lnTo>
                <a:lnTo>
                  <a:pt x="896" y="757"/>
                </a:lnTo>
                <a:lnTo>
                  <a:pt x="886" y="789"/>
                </a:lnTo>
                <a:lnTo>
                  <a:pt x="876" y="818"/>
                </a:lnTo>
                <a:lnTo>
                  <a:pt x="865" y="845"/>
                </a:lnTo>
                <a:lnTo>
                  <a:pt x="855" y="874"/>
                </a:lnTo>
                <a:lnTo>
                  <a:pt x="841" y="910"/>
                </a:lnTo>
                <a:lnTo>
                  <a:pt x="826" y="942"/>
                </a:lnTo>
                <a:lnTo>
                  <a:pt x="816" y="964"/>
                </a:lnTo>
                <a:lnTo>
                  <a:pt x="805" y="993"/>
                </a:lnTo>
                <a:lnTo>
                  <a:pt x="791" y="1027"/>
                </a:lnTo>
                <a:lnTo>
                  <a:pt x="779" y="1045"/>
                </a:lnTo>
                <a:lnTo>
                  <a:pt x="764" y="1077"/>
                </a:lnTo>
                <a:lnTo>
                  <a:pt x="747" y="1108"/>
                </a:lnTo>
                <a:lnTo>
                  <a:pt x="729" y="1142"/>
                </a:lnTo>
                <a:lnTo>
                  <a:pt x="711" y="1170"/>
                </a:lnTo>
                <a:lnTo>
                  <a:pt x="687" y="1209"/>
                </a:lnTo>
                <a:lnTo>
                  <a:pt x="661" y="1242"/>
                </a:lnTo>
                <a:lnTo>
                  <a:pt x="642" y="1263"/>
                </a:lnTo>
                <a:lnTo>
                  <a:pt x="620" y="1284"/>
                </a:lnTo>
                <a:lnTo>
                  <a:pt x="593" y="1309"/>
                </a:lnTo>
                <a:lnTo>
                  <a:pt x="570" y="1326"/>
                </a:lnTo>
                <a:lnTo>
                  <a:pt x="542" y="1346"/>
                </a:lnTo>
                <a:lnTo>
                  <a:pt x="498" y="1374"/>
                </a:lnTo>
                <a:lnTo>
                  <a:pt x="460" y="1393"/>
                </a:lnTo>
                <a:lnTo>
                  <a:pt x="431" y="1406"/>
                </a:lnTo>
                <a:lnTo>
                  <a:pt x="405" y="1417"/>
                </a:lnTo>
                <a:lnTo>
                  <a:pt x="373" y="1429"/>
                </a:lnTo>
                <a:lnTo>
                  <a:pt x="340" y="1438"/>
                </a:lnTo>
                <a:lnTo>
                  <a:pt x="307" y="1448"/>
                </a:lnTo>
                <a:lnTo>
                  <a:pt x="288" y="1455"/>
                </a:lnTo>
                <a:lnTo>
                  <a:pt x="255" y="1466"/>
                </a:lnTo>
                <a:lnTo>
                  <a:pt x="223" y="1477"/>
                </a:lnTo>
                <a:lnTo>
                  <a:pt x="186" y="1487"/>
                </a:lnTo>
                <a:lnTo>
                  <a:pt x="139" y="1498"/>
                </a:lnTo>
                <a:lnTo>
                  <a:pt x="108" y="1506"/>
                </a:lnTo>
                <a:lnTo>
                  <a:pt x="77" y="1510"/>
                </a:lnTo>
                <a:lnTo>
                  <a:pt x="58" y="1516"/>
                </a:lnTo>
                <a:lnTo>
                  <a:pt x="0" y="1526"/>
                </a:lnTo>
                <a:lnTo>
                  <a:pt x="1" y="1553"/>
                </a:lnTo>
                <a:lnTo>
                  <a:pt x="0" y="1559"/>
                </a:lnTo>
                <a:lnTo>
                  <a:pt x="2673" y="1559"/>
                </a:lnTo>
                <a:lnTo>
                  <a:pt x="2658" y="1532"/>
                </a:lnTo>
                <a:lnTo>
                  <a:pt x="2631" y="1526"/>
                </a:lnTo>
                <a:lnTo>
                  <a:pt x="2595" y="1523"/>
                </a:lnTo>
                <a:lnTo>
                  <a:pt x="2562" y="1517"/>
                </a:lnTo>
                <a:lnTo>
                  <a:pt x="2517" y="1508"/>
                </a:lnTo>
                <a:lnTo>
                  <a:pt x="2532" y="1510"/>
                </a:lnTo>
                <a:lnTo>
                  <a:pt x="2484" y="1498"/>
                </a:lnTo>
                <a:lnTo>
                  <a:pt x="2454" y="1489"/>
                </a:lnTo>
                <a:lnTo>
                  <a:pt x="2400" y="1472"/>
                </a:lnTo>
                <a:lnTo>
                  <a:pt x="2358" y="1457"/>
                </a:lnTo>
                <a:lnTo>
                  <a:pt x="2325" y="1442"/>
                </a:lnTo>
                <a:lnTo>
                  <a:pt x="2289" y="1427"/>
                </a:lnTo>
                <a:lnTo>
                  <a:pt x="2256" y="1415"/>
                </a:lnTo>
                <a:lnTo>
                  <a:pt x="2213" y="1396"/>
                </a:lnTo>
                <a:lnTo>
                  <a:pt x="2169" y="1372"/>
                </a:lnTo>
                <a:lnTo>
                  <a:pt x="2151" y="1361"/>
                </a:lnTo>
                <a:lnTo>
                  <a:pt x="2149" y="1361"/>
                </a:lnTo>
                <a:lnTo>
                  <a:pt x="2134" y="1351"/>
                </a:lnTo>
                <a:lnTo>
                  <a:pt x="2112" y="1335"/>
                </a:lnTo>
                <a:lnTo>
                  <a:pt x="2085" y="1315"/>
                </a:lnTo>
                <a:lnTo>
                  <a:pt x="2061" y="1293"/>
                </a:lnTo>
                <a:lnTo>
                  <a:pt x="2043" y="1273"/>
                </a:lnTo>
                <a:lnTo>
                  <a:pt x="2024" y="1250"/>
                </a:lnTo>
                <a:lnTo>
                  <a:pt x="2002" y="1218"/>
                </a:lnTo>
                <a:lnTo>
                  <a:pt x="1978" y="1186"/>
                </a:lnTo>
                <a:lnTo>
                  <a:pt x="1959" y="1155"/>
                </a:lnTo>
                <a:lnTo>
                  <a:pt x="1945" y="1134"/>
                </a:lnTo>
                <a:lnTo>
                  <a:pt x="1924" y="1100"/>
                </a:lnTo>
                <a:lnTo>
                  <a:pt x="1910" y="1072"/>
                </a:lnTo>
                <a:lnTo>
                  <a:pt x="1902" y="1059"/>
                </a:lnTo>
                <a:lnTo>
                  <a:pt x="1890" y="1034"/>
                </a:lnTo>
                <a:lnTo>
                  <a:pt x="1874" y="1001"/>
                </a:lnTo>
                <a:lnTo>
                  <a:pt x="1862" y="972"/>
                </a:lnTo>
                <a:lnTo>
                  <a:pt x="1851" y="943"/>
                </a:lnTo>
                <a:lnTo>
                  <a:pt x="1844" y="922"/>
                </a:lnTo>
                <a:lnTo>
                  <a:pt x="1835" y="899"/>
                </a:lnTo>
                <a:lnTo>
                  <a:pt x="1827" y="876"/>
                </a:lnTo>
                <a:lnTo>
                  <a:pt x="1819" y="855"/>
                </a:lnTo>
                <a:lnTo>
                  <a:pt x="1808" y="826"/>
                </a:lnTo>
                <a:lnTo>
                  <a:pt x="1797" y="797"/>
                </a:lnTo>
                <a:lnTo>
                  <a:pt x="1782" y="758"/>
                </a:lnTo>
                <a:lnTo>
                  <a:pt x="1769" y="722"/>
                </a:lnTo>
                <a:lnTo>
                  <a:pt x="1758" y="695"/>
                </a:lnTo>
                <a:lnTo>
                  <a:pt x="1744" y="662"/>
                </a:lnTo>
                <a:lnTo>
                  <a:pt x="1736" y="643"/>
                </a:lnTo>
                <a:lnTo>
                  <a:pt x="1720" y="603"/>
                </a:lnTo>
                <a:lnTo>
                  <a:pt x="1709" y="573"/>
                </a:lnTo>
                <a:lnTo>
                  <a:pt x="1691" y="529"/>
                </a:lnTo>
                <a:lnTo>
                  <a:pt x="1674" y="488"/>
                </a:lnTo>
                <a:lnTo>
                  <a:pt x="1660" y="454"/>
                </a:lnTo>
                <a:lnTo>
                  <a:pt x="1649" y="429"/>
                </a:lnTo>
                <a:lnTo>
                  <a:pt x="1638" y="400"/>
                </a:lnTo>
                <a:lnTo>
                  <a:pt x="1620" y="361"/>
                </a:lnTo>
                <a:lnTo>
                  <a:pt x="1607" y="330"/>
                </a:lnTo>
                <a:lnTo>
                  <a:pt x="1599" y="314"/>
                </a:lnTo>
                <a:lnTo>
                  <a:pt x="1590" y="298"/>
                </a:lnTo>
                <a:lnTo>
                  <a:pt x="1578" y="272"/>
                </a:lnTo>
                <a:lnTo>
                  <a:pt x="1565" y="243"/>
                </a:lnTo>
                <a:lnTo>
                  <a:pt x="1549" y="211"/>
                </a:lnTo>
                <a:lnTo>
                  <a:pt x="1534" y="181"/>
                </a:lnTo>
                <a:lnTo>
                  <a:pt x="1524" y="160"/>
                </a:lnTo>
                <a:lnTo>
                  <a:pt x="1500" y="125"/>
                </a:lnTo>
                <a:lnTo>
                  <a:pt x="1500" y="122"/>
                </a:lnTo>
                <a:lnTo>
                  <a:pt x="1496" y="112"/>
                </a:lnTo>
                <a:lnTo>
                  <a:pt x="1495" y="112"/>
                </a:lnTo>
                <a:lnTo>
                  <a:pt x="1518" y="150"/>
                </a:lnTo>
                <a:lnTo>
                  <a:pt x="1512" y="136"/>
                </a:lnTo>
                <a:lnTo>
                  <a:pt x="1503" y="123"/>
                </a:lnTo>
                <a:lnTo>
                  <a:pt x="1491" y="112"/>
                </a:lnTo>
                <a:lnTo>
                  <a:pt x="1473" y="92"/>
                </a:lnTo>
                <a:lnTo>
                  <a:pt x="1452" y="66"/>
                </a:lnTo>
                <a:lnTo>
                  <a:pt x="1425" y="40"/>
                </a:lnTo>
                <a:lnTo>
                  <a:pt x="1409" y="26"/>
                </a:lnTo>
                <a:lnTo>
                  <a:pt x="1386" y="15"/>
                </a:lnTo>
                <a:lnTo>
                  <a:pt x="1364" y="5"/>
                </a:lnTo>
                <a:lnTo>
                  <a:pt x="1338" y="0"/>
                </a:lnTo>
              </a:path>
            </a:pathLst>
          </a:custGeom>
          <a:noFill/>
          <a:ln w="28575" cap="rnd" cmpd="sng">
            <a:solidFill>
              <a:srgbClr val="66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Line 5"/>
          <p:cNvSpPr>
            <a:spLocks noChangeShapeType="1"/>
          </p:cNvSpPr>
          <p:nvPr/>
        </p:nvSpPr>
        <p:spPr bwMode="auto">
          <a:xfrm>
            <a:off x="3200400" y="3790950"/>
            <a:ext cx="0" cy="2106613"/>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Line 6"/>
          <p:cNvSpPr>
            <a:spLocks noChangeShapeType="1"/>
          </p:cNvSpPr>
          <p:nvPr/>
        </p:nvSpPr>
        <p:spPr bwMode="auto">
          <a:xfrm>
            <a:off x="5943600" y="3790950"/>
            <a:ext cx="0" cy="2106613"/>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7"/>
          <p:cNvSpPr>
            <a:spLocks noChangeArrowheads="1"/>
          </p:cNvSpPr>
          <p:nvPr/>
        </p:nvSpPr>
        <p:spPr bwMode="auto">
          <a:xfrm>
            <a:off x="3702050" y="4799013"/>
            <a:ext cx="28479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algn="l" defTabSz="585788">
              <a:defRPr sz="2400">
                <a:solidFill>
                  <a:schemeClr val="tx1"/>
                </a:solidFill>
                <a:latin typeface="Times New Roman" panose="02020603050405020304" pitchFamily="18" charset="0"/>
              </a:defRPr>
            </a:lvl1pPr>
            <a:lvl2pPr marL="365125" algn="l" defTabSz="585788">
              <a:defRPr sz="2400">
                <a:solidFill>
                  <a:schemeClr val="tx1"/>
                </a:solidFill>
                <a:latin typeface="Times New Roman" panose="02020603050405020304" pitchFamily="18" charset="0"/>
              </a:defRPr>
            </a:lvl2pPr>
            <a:lvl3pPr marL="731838" algn="l" defTabSz="585788">
              <a:defRPr sz="2400">
                <a:solidFill>
                  <a:schemeClr val="tx1"/>
                </a:solidFill>
                <a:latin typeface="Times New Roman" panose="02020603050405020304" pitchFamily="18" charset="0"/>
              </a:defRPr>
            </a:lvl3pPr>
            <a:lvl4pPr marL="1096963" algn="l" defTabSz="585788">
              <a:defRPr sz="2400">
                <a:solidFill>
                  <a:schemeClr val="tx1"/>
                </a:solidFill>
                <a:latin typeface="Times New Roman" panose="02020603050405020304" pitchFamily="18" charset="0"/>
              </a:defRPr>
            </a:lvl4pPr>
            <a:lvl5pPr marL="1463675" algn="l" defTabSz="585788">
              <a:defRPr sz="2400">
                <a:solidFill>
                  <a:schemeClr val="tx1"/>
                </a:solidFill>
                <a:latin typeface="Times New Roman" panose="02020603050405020304" pitchFamily="18" charset="0"/>
              </a:defRPr>
            </a:lvl5pPr>
            <a:lvl6pPr marL="1920875" defTabSz="585788" eaLnBrk="0" fontAlgn="base" hangingPunct="0">
              <a:spcBef>
                <a:spcPct val="0"/>
              </a:spcBef>
              <a:spcAft>
                <a:spcPct val="0"/>
              </a:spcAft>
              <a:defRPr sz="2400">
                <a:solidFill>
                  <a:schemeClr val="tx1"/>
                </a:solidFill>
                <a:latin typeface="Times New Roman" panose="02020603050405020304" pitchFamily="18" charset="0"/>
              </a:defRPr>
            </a:lvl6pPr>
            <a:lvl7pPr marL="2378075" defTabSz="585788" eaLnBrk="0" fontAlgn="base" hangingPunct="0">
              <a:spcBef>
                <a:spcPct val="0"/>
              </a:spcBef>
              <a:spcAft>
                <a:spcPct val="0"/>
              </a:spcAft>
              <a:defRPr sz="2400">
                <a:solidFill>
                  <a:schemeClr val="tx1"/>
                </a:solidFill>
                <a:latin typeface="Times New Roman" panose="02020603050405020304" pitchFamily="18" charset="0"/>
              </a:defRPr>
            </a:lvl7pPr>
            <a:lvl8pPr marL="2835275" defTabSz="585788" eaLnBrk="0" fontAlgn="base" hangingPunct="0">
              <a:spcBef>
                <a:spcPct val="0"/>
              </a:spcBef>
              <a:spcAft>
                <a:spcPct val="0"/>
              </a:spcAft>
              <a:defRPr sz="2400">
                <a:solidFill>
                  <a:schemeClr val="tx1"/>
                </a:solidFill>
                <a:latin typeface="Times New Roman" panose="02020603050405020304" pitchFamily="18" charset="0"/>
              </a:defRPr>
            </a:lvl8pPr>
            <a:lvl9pPr marL="3292475" defTabSz="58578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rgbClr val="00FF00"/>
                </a:solidFill>
                <a:effectLst/>
                <a:latin typeface="Arial Narrow" panose="020B0606020202030204" pitchFamily="34" charset="0"/>
              </a:rPr>
              <a:t>[---------------------      ---------------------]</a:t>
            </a:r>
          </a:p>
        </p:txBody>
      </p:sp>
      <p:graphicFrame>
        <p:nvGraphicFramePr>
          <p:cNvPr id="5128" name="Object 8">
            <a:hlinkClick r:id="" action="ppaction://ole?verb=0"/>
          </p:cNvPr>
          <p:cNvGraphicFramePr>
            <a:graphicFrameLocks/>
          </p:cNvGraphicFramePr>
          <p:nvPr/>
        </p:nvGraphicFramePr>
        <p:xfrm>
          <a:off x="6942138" y="4376738"/>
          <a:ext cx="185737" cy="174625"/>
        </p:xfrm>
        <a:graphic>
          <a:graphicData uri="http://schemas.openxmlformats.org/presentationml/2006/ole">
            <mc:AlternateContent xmlns:mc="http://schemas.openxmlformats.org/markup-compatibility/2006">
              <mc:Choice xmlns:v="urn:schemas-microsoft-com:vml" Requires="v">
                <p:oleObj spid="_x0000_s5325" name="Equation" r:id="rId4" imgW="201600" imgH="188640" progId="Equation.2">
                  <p:embed/>
                </p:oleObj>
              </mc:Choice>
              <mc:Fallback>
                <p:oleObj name="Equation" r:id="rId4" imgW="201600" imgH="188640" progId="Equation.2">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2138" y="4376738"/>
                        <a:ext cx="185737" cy="1746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folHlink"/>
                            </a:solidFill>
                            <a:miter lim="800000"/>
                            <a:headEnd/>
                            <a:tailEnd/>
                          </a14:hiddenLine>
                        </a:ext>
                      </a:extLst>
                    </p:spPr>
                  </p:pic>
                </p:oleObj>
              </mc:Fallback>
            </mc:AlternateContent>
          </a:graphicData>
        </a:graphic>
      </p:graphicFrame>
      <p:graphicFrame>
        <p:nvGraphicFramePr>
          <p:cNvPr id="5129" name="Object 9">
            <a:hlinkClick r:id="" action="ppaction://ole?verb=0"/>
          </p:cNvPr>
          <p:cNvGraphicFramePr>
            <a:graphicFrameLocks/>
          </p:cNvGraphicFramePr>
          <p:nvPr/>
        </p:nvGraphicFramePr>
        <p:xfrm>
          <a:off x="5032375" y="4879975"/>
          <a:ext cx="185738" cy="174625"/>
        </p:xfrm>
        <a:graphic>
          <a:graphicData uri="http://schemas.openxmlformats.org/presentationml/2006/ole">
            <mc:AlternateContent xmlns:mc="http://schemas.openxmlformats.org/markup-compatibility/2006">
              <mc:Choice xmlns:v="urn:schemas-microsoft-com:vml" Requires="v">
                <p:oleObj spid="_x0000_s5326" name="Equation" r:id="rId6" imgW="201600" imgH="188640" progId="Equation.2">
                  <p:embed/>
                </p:oleObj>
              </mc:Choice>
              <mc:Fallback>
                <p:oleObj name="Equation" r:id="rId6" imgW="201600" imgH="188640" progId="Equation.2">
                  <p:embed/>
                  <p:pic>
                    <p:nvPicPr>
                      <p:cNvPr id="0" name="Objec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75" y="4879975"/>
                        <a:ext cx="185738" cy="1746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Lst>
                    </p:spPr>
                  </p:pic>
                </p:oleObj>
              </mc:Fallback>
            </mc:AlternateContent>
          </a:graphicData>
        </a:graphic>
      </p:graphicFrame>
      <p:sp>
        <p:nvSpPr>
          <p:cNvPr id="5130" name="Rectangle 10"/>
          <p:cNvSpPr>
            <a:spLocks noChangeArrowheads="1"/>
          </p:cNvSpPr>
          <p:nvPr/>
        </p:nvSpPr>
        <p:spPr bwMode="auto">
          <a:xfrm>
            <a:off x="2771775" y="5180013"/>
            <a:ext cx="28479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algn="l" defTabSz="585788">
              <a:defRPr sz="2400">
                <a:solidFill>
                  <a:schemeClr val="tx1"/>
                </a:solidFill>
                <a:latin typeface="Times New Roman" panose="02020603050405020304" pitchFamily="18" charset="0"/>
              </a:defRPr>
            </a:lvl1pPr>
            <a:lvl2pPr marL="365125" algn="l" defTabSz="585788">
              <a:defRPr sz="2400">
                <a:solidFill>
                  <a:schemeClr val="tx1"/>
                </a:solidFill>
                <a:latin typeface="Times New Roman" panose="02020603050405020304" pitchFamily="18" charset="0"/>
              </a:defRPr>
            </a:lvl2pPr>
            <a:lvl3pPr marL="731838" algn="l" defTabSz="585788">
              <a:defRPr sz="2400">
                <a:solidFill>
                  <a:schemeClr val="tx1"/>
                </a:solidFill>
                <a:latin typeface="Times New Roman" panose="02020603050405020304" pitchFamily="18" charset="0"/>
              </a:defRPr>
            </a:lvl3pPr>
            <a:lvl4pPr marL="1096963" algn="l" defTabSz="585788">
              <a:defRPr sz="2400">
                <a:solidFill>
                  <a:schemeClr val="tx1"/>
                </a:solidFill>
                <a:latin typeface="Times New Roman" panose="02020603050405020304" pitchFamily="18" charset="0"/>
              </a:defRPr>
            </a:lvl4pPr>
            <a:lvl5pPr marL="1463675" algn="l" defTabSz="585788">
              <a:defRPr sz="2400">
                <a:solidFill>
                  <a:schemeClr val="tx1"/>
                </a:solidFill>
                <a:latin typeface="Times New Roman" panose="02020603050405020304" pitchFamily="18" charset="0"/>
              </a:defRPr>
            </a:lvl5pPr>
            <a:lvl6pPr marL="1920875" defTabSz="585788" eaLnBrk="0" fontAlgn="base" hangingPunct="0">
              <a:spcBef>
                <a:spcPct val="0"/>
              </a:spcBef>
              <a:spcAft>
                <a:spcPct val="0"/>
              </a:spcAft>
              <a:defRPr sz="2400">
                <a:solidFill>
                  <a:schemeClr val="tx1"/>
                </a:solidFill>
                <a:latin typeface="Times New Roman" panose="02020603050405020304" pitchFamily="18" charset="0"/>
              </a:defRPr>
            </a:lvl6pPr>
            <a:lvl7pPr marL="2378075" defTabSz="585788" eaLnBrk="0" fontAlgn="base" hangingPunct="0">
              <a:spcBef>
                <a:spcPct val="0"/>
              </a:spcBef>
              <a:spcAft>
                <a:spcPct val="0"/>
              </a:spcAft>
              <a:defRPr sz="2400">
                <a:solidFill>
                  <a:schemeClr val="tx1"/>
                </a:solidFill>
                <a:latin typeface="Times New Roman" panose="02020603050405020304" pitchFamily="18" charset="0"/>
              </a:defRPr>
            </a:lvl7pPr>
            <a:lvl8pPr marL="2835275" defTabSz="585788" eaLnBrk="0" fontAlgn="base" hangingPunct="0">
              <a:spcBef>
                <a:spcPct val="0"/>
              </a:spcBef>
              <a:spcAft>
                <a:spcPct val="0"/>
              </a:spcAft>
              <a:defRPr sz="2400">
                <a:solidFill>
                  <a:schemeClr val="tx1"/>
                </a:solidFill>
                <a:latin typeface="Times New Roman" panose="02020603050405020304" pitchFamily="18" charset="0"/>
              </a:defRPr>
            </a:lvl8pPr>
            <a:lvl9pPr marL="3292475" defTabSz="58578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rgbClr val="00FF00"/>
                </a:solidFill>
                <a:effectLst/>
                <a:latin typeface="Arial Narrow" panose="020B0606020202030204" pitchFamily="34" charset="0"/>
              </a:rPr>
              <a:t>[---------------------      ---------------------]</a:t>
            </a:r>
          </a:p>
        </p:txBody>
      </p:sp>
      <p:sp>
        <p:nvSpPr>
          <p:cNvPr id="5131" name="Rectangle 11"/>
          <p:cNvSpPr>
            <a:spLocks noChangeArrowheads="1"/>
          </p:cNvSpPr>
          <p:nvPr/>
        </p:nvSpPr>
        <p:spPr bwMode="auto">
          <a:xfrm>
            <a:off x="4175125" y="5561013"/>
            <a:ext cx="28479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algn="l" defTabSz="585788">
              <a:defRPr sz="2400">
                <a:solidFill>
                  <a:schemeClr val="tx1"/>
                </a:solidFill>
                <a:latin typeface="Times New Roman" panose="02020603050405020304" pitchFamily="18" charset="0"/>
              </a:defRPr>
            </a:lvl1pPr>
            <a:lvl2pPr marL="365125" algn="l" defTabSz="585788">
              <a:defRPr sz="2400">
                <a:solidFill>
                  <a:schemeClr val="tx1"/>
                </a:solidFill>
                <a:latin typeface="Times New Roman" panose="02020603050405020304" pitchFamily="18" charset="0"/>
              </a:defRPr>
            </a:lvl2pPr>
            <a:lvl3pPr marL="731838" algn="l" defTabSz="585788">
              <a:defRPr sz="2400">
                <a:solidFill>
                  <a:schemeClr val="tx1"/>
                </a:solidFill>
                <a:latin typeface="Times New Roman" panose="02020603050405020304" pitchFamily="18" charset="0"/>
              </a:defRPr>
            </a:lvl3pPr>
            <a:lvl4pPr marL="1096963" algn="l" defTabSz="585788">
              <a:defRPr sz="2400">
                <a:solidFill>
                  <a:schemeClr val="tx1"/>
                </a:solidFill>
                <a:latin typeface="Times New Roman" panose="02020603050405020304" pitchFamily="18" charset="0"/>
              </a:defRPr>
            </a:lvl4pPr>
            <a:lvl5pPr marL="1463675" algn="l" defTabSz="585788">
              <a:defRPr sz="2400">
                <a:solidFill>
                  <a:schemeClr val="tx1"/>
                </a:solidFill>
                <a:latin typeface="Times New Roman" panose="02020603050405020304" pitchFamily="18" charset="0"/>
              </a:defRPr>
            </a:lvl5pPr>
            <a:lvl6pPr marL="1920875" defTabSz="585788" eaLnBrk="0" fontAlgn="base" hangingPunct="0">
              <a:spcBef>
                <a:spcPct val="0"/>
              </a:spcBef>
              <a:spcAft>
                <a:spcPct val="0"/>
              </a:spcAft>
              <a:defRPr sz="2400">
                <a:solidFill>
                  <a:schemeClr val="tx1"/>
                </a:solidFill>
                <a:latin typeface="Times New Roman" panose="02020603050405020304" pitchFamily="18" charset="0"/>
              </a:defRPr>
            </a:lvl6pPr>
            <a:lvl7pPr marL="2378075" defTabSz="585788" eaLnBrk="0" fontAlgn="base" hangingPunct="0">
              <a:spcBef>
                <a:spcPct val="0"/>
              </a:spcBef>
              <a:spcAft>
                <a:spcPct val="0"/>
              </a:spcAft>
              <a:defRPr sz="2400">
                <a:solidFill>
                  <a:schemeClr val="tx1"/>
                </a:solidFill>
                <a:latin typeface="Times New Roman" panose="02020603050405020304" pitchFamily="18" charset="0"/>
              </a:defRPr>
            </a:lvl7pPr>
            <a:lvl8pPr marL="2835275" defTabSz="585788" eaLnBrk="0" fontAlgn="base" hangingPunct="0">
              <a:spcBef>
                <a:spcPct val="0"/>
              </a:spcBef>
              <a:spcAft>
                <a:spcPct val="0"/>
              </a:spcAft>
              <a:defRPr sz="2400">
                <a:solidFill>
                  <a:schemeClr val="tx1"/>
                </a:solidFill>
                <a:latin typeface="Times New Roman" panose="02020603050405020304" pitchFamily="18" charset="0"/>
              </a:defRPr>
            </a:lvl8pPr>
            <a:lvl9pPr marL="3292475" defTabSz="58578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solidFill>
                  <a:srgbClr val="00FF00"/>
                </a:solidFill>
                <a:effectLst/>
                <a:latin typeface="Arial Narrow" panose="020B0606020202030204" pitchFamily="34" charset="0"/>
              </a:rPr>
              <a:t>[---------------------      ---------------------]</a:t>
            </a:r>
          </a:p>
        </p:txBody>
      </p:sp>
      <p:graphicFrame>
        <p:nvGraphicFramePr>
          <p:cNvPr id="5132" name="Object 12">
            <a:hlinkClick r:id="" action="ppaction://ole?verb=0"/>
          </p:cNvPr>
          <p:cNvGraphicFramePr>
            <a:graphicFrameLocks/>
          </p:cNvGraphicFramePr>
          <p:nvPr/>
        </p:nvGraphicFramePr>
        <p:xfrm>
          <a:off x="5489575" y="5641975"/>
          <a:ext cx="185738" cy="174625"/>
        </p:xfrm>
        <a:graphic>
          <a:graphicData uri="http://schemas.openxmlformats.org/presentationml/2006/ole">
            <mc:AlternateContent xmlns:mc="http://schemas.openxmlformats.org/markup-compatibility/2006">
              <mc:Choice xmlns:v="urn:schemas-microsoft-com:vml" Requires="v">
                <p:oleObj spid="_x0000_s5327" name="Equation" r:id="rId8" imgW="201600" imgH="188640" progId="Equation.2">
                  <p:embed/>
                </p:oleObj>
              </mc:Choice>
              <mc:Fallback>
                <p:oleObj name="Equation" r:id="rId8" imgW="201600" imgH="188640" progId="Equation.2">
                  <p:embed/>
                  <p:pic>
                    <p:nvPicPr>
                      <p:cNvPr id="0" name="Object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9575" y="5641975"/>
                        <a:ext cx="185738" cy="1746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Lst>
                    </p:spPr>
                  </p:pic>
                </p:oleObj>
              </mc:Fallback>
            </mc:AlternateContent>
          </a:graphicData>
        </a:graphic>
      </p:graphicFrame>
      <p:graphicFrame>
        <p:nvGraphicFramePr>
          <p:cNvPr id="5133" name="Object 13">
            <a:hlinkClick r:id="" action="ppaction://ole?verb=0"/>
          </p:cNvPr>
          <p:cNvGraphicFramePr>
            <a:graphicFrameLocks/>
          </p:cNvGraphicFramePr>
          <p:nvPr/>
        </p:nvGraphicFramePr>
        <p:xfrm>
          <a:off x="4071938" y="5246688"/>
          <a:ext cx="185737" cy="173037"/>
        </p:xfrm>
        <a:graphic>
          <a:graphicData uri="http://schemas.openxmlformats.org/presentationml/2006/ole">
            <mc:AlternateContent xmlns:mc="http://schemas.openxmlformats.org/markup-compatibility/2006">
              <mc:Choice xmlns:v="urn:schemas-microsoft-com:vml" Requires="v">
                <p:oleObj spid="_x0000_s5328" name="Equation" r:id="rId10" imgW="201600" imgH="188640" progId="Equation.2">
                  <p:embed/>
                </p:oleObj>
              </mc:Choice>
              <mc:Fallback>
                <p:oleObj name="Equation" r:id="rId10" imgW="201600" imgH="188640" progId="Equation.2">
                  <p:embed/>
                  <p:pic>
                    <p:nvPicPr>
                      <p:cNvPr id="0" name="Object 1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1938" y="5246688"/>
                        <a:ext cx="185737" cy="17303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Lst>
                    </p:spPr>
                  </p:pic>
                </p:oleObj>
              </mc:Fallback>
            </mc:AlternateContent>
          </a:graphicData>
        </a:graphic>
      </p:graphicFrame>
      <p:sp>
        <p:nvSpPr>
          <p:cNvPr id="5134" name="Rectangle 14"/>
          <p:cNvSpPr>
            <a:spLocks noChangeArrowheads="1"/>
          </p:cNvSpPr>
          <p:nvPr/>
        </p:nvSpPr>
        <p:spPr bwMode="auto">
          <a:xfrm>
            <a:off x="4435475" y="4522788"/>
            <a:ext cx="285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lvl1pPr algn="l" defTabSz="585788">
              <a:defRPr sz="2400">
                <a:solidFill>
                  <a:schemeClr val="tx1"/>
                </a:solidFill>
                <a:latin typeface="Times New Roman" panose="02020603050405020304" pitchFamily="18" charset="0"/>
              </a:defRPr>
            </a:lvl1pPr>
            <a:lvl2pPr marL="365125" algn="l" defTabSz="585788">
              <a:defRPr sz="2400">
                <a:solidFill>
                  <a:schemeClr val="tx1"/>
                </a:solidFill>
                <a:latin typeface="Times New Roman" panose="02020603050405020304" pitchFamily="18" charset="0"/>
              </a:defRPr>
            </a:lvl2pPr>
            <a:lvl3pPr marL="731838" algn="l" defTabSz="585788">
              <a:defRPr sz="2400">
                <a:solidFill>
                  <a:schemeClr val="tx1"/>
                </a:solidFill>
                <a:latin typeface="Times New Roman" panose="02020603050405020304" pitchFamily="18" charset="0"/>
              </a:defRPr>
            </a:lvl3pPr>
            <a:lvl4pPr marL="1096963" algn="l" defTabSz="585788">
              <a:defRPr sz="2400">
                <a:solidFill>
                  <a:schemeClr val="tx1"/>
                </a:solidFill>
                <a:latin typeface="Times New Roman" panose="02020603050405020304" pitchFamily="18" charset="0"/>
              </a:defRPr>
            </a:lvl4pPr>
            <a:lvl5pPr marL="1463675" algn="l" defTabSz="585788">
              <a:defRPr sz="2400">
                <a:solidFill>
                  <a:schemeClr val="tx1"/>
                </a:solidFill>
                <a:latin typeface="Times New Roman" panose="02020603050405020304" pitchFamily="18" charset="0"/>
              </a:defRPr>
            </a:lvl5pPr>
            <a:lvl6pPr marL="1920875" defTabSz="585788" eaLnBrk="0" fontAlgn="base" hangingPunct="0">
              <a:spcBef>
                <a:spcPct val="0"/>
              </a:spcBef>
              <a:spcAft>
                <a:spcPct val="0"/>
              </a:spcAft>
              <a:defRPr sz="2400">
                <a:solidFill>
                  <a:schemeClr val="tx1"/>
                </a:solidFill>
                <a:latin typeface="Times New Roman" panose="02020603050405020304" pitchFamily="18" charset="0"/>
              </a:defRPr>
            </a:lvl6pPr>
            <a:lvl7pPr marL="2378075" defTabSz="585788" eaLnBrk="0" fontAlgn="base" hangingPunct="0">
              <a:spcBef>
                <a:spcPct val="0"/>
              </a:spcBef>
              <a:spcAft>
                <a:spcPct val="0"/>
              </a:spcAft>
              <a:defRPr sz="2400">
                <a:solidFill>
                  <a:schemeClr val="tx1"/>
                </a:solidFill>
                <a:latin typeface="Times New Roman" panose="02020603050405020304" pitchFamily="18" charset="0"/>
              </a:defRPr>
            </a:lvl7pPr>
            <a:lvl8pPr marL="2835275" defTabSz="585788" eaLnBrk="0" fontAlgn="base" hangingPunct="0">
              <a:spcBef>
                <a:spcPct val="0"/>
              </a:spcBef>
              <a:spcAft>
                <a:spcPct val="0"/>
              </a:spcAft>
              <a:defRPr sz="2400">
                <a:solidFill>
                  <a:schemeClr val="tx1"/>
                </a:solidFill>
                <a:latin typeface="Times New Roman" panose="02020603050405020304" pitchFamily="18" charset="0"/>
              </a:defRPr>
            </a:lvl8pPr>
            <a:lvl9pPr marL="3292475" defTabSz="58578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solidFill>
                  <a:srgbClr val="66FFFF"/>
                </a:solidFill>
                <a:effectLst>
                  <a:outerShdw blurRad="38100" dist="38100" dir="2700000" algn="tl">
                    <a:srgbClr val="000000"/>
                  </a:outerShdw>
                </a:effectLst>
                <a:latin typeface="Symbol" panose="05050102010706020507" pitchFamily="18" charset="2"/>
              </a:rPr>
              <a:t></a:t>
            </a:r>
          </a:p>
        </p:txBody>
      </p:sp>
      <p:sp>
        <p:nvSpPr>
          <p:cNvPr id="5122" name="Line 2"/>
          <p:cNvSpPr>
            <a:spLocks noChangeShapeType="1"/>
          </p:cNvSpPr>
          <p:nvPr/>
        </p:nvSpPr>
        <p:spPr bwMode="auto">
          <a:xfrm>
            <a:off x="2262188" y="4470400"/>
            <a:ext cx="4575175" cy="0"/>
          </a:xfrm>
          <a:prstGeom prst="line">
            <a:avLst/>
          </a:prstGeom>
          <a:noFill/>
          <a:ln w="28575">
            <a:solidFill>
              <a:srgbClr val="006699"/>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136" name="Rectangle 16"/>
          <p:cNvSpPr>
            <a:spLocks noGrp="1" noChangeArrowheads="1"/>
          </p:cNvSpPr>
          <p:nvPr>
            <p:ph type="title"/>
          </p:nvPr>
        </p:nvSpPr>
        <p:spPr>
          <a:xfrm>
            <a:off x="685800" y="144463"/>
            <a:ext cx="7772400" cy="814387"/>
          </a:xfrm>
          <a:noFill/>
          <a:ln/>
        </p:spPr>
        <p:txBody>
          <a:bodyPr/>
          <a:lstStyle/>
          <a:p>
            <a:r>
              <a:rPr lang="en-US" altLang="en-US" dirty="0" smtClean="0"/>
              <a:t>Interval Estimation and Determination of the Sample Size</a:t>
            </a:r>
            <a:endParaRPr lang="en-US" altLang="en-US" dirty="0"/>
          </a:p>
        </p:txBody>
      </p:sp>
      <p:sp>
        <p:nvSpPr>
          <p:cNvPr id="5137" name="Rectangle 17"/>
          <p:cNvSpPr>
            <a:spLocks noGrp="1" noChangeArrowheads="1"/>
          </p:cNvSpPr>
          <p:nvPr>
            <p:ph type="body" idx="1"/>
          </p:nvPr>
        </p:nvSpPr>
        <p:spPr>
          <a:xfrm>
            <a:off x="714375" y="1108075"/>
            <a:ext cx="7727950" cy="2914650"/>
          </a:xfrm>
          <a:noFill/>
          <a:ln/>
        </p:spPr>
        <p:txBody>
          <a:bodyPr/>
          <a:lstStyle/>
          <a:p>
            <a:r>
              <a:rPr lang="en-US" altLang="en-US"/>
              <a:t>Interval Estimation of a Population Mean:</a:t>
            </a:r>
          </a:p>
          <a:p>
            <a:pPr>
              <a:buFont typeface="Monotype Sorts" pitchFamily="2" charset="2"/>
              <a:buNone/>
            </a:pPr>
            <a:r>
              <a:rPr lang="en-US" altLang="en-US"/>
              <a:t>	  Large-Sample Case</a:t>
            </a:r>
          </a:p>
          <a:p>
            <a:r>
              <a:rPr lang="en-US" altLang="en-US"/>
              <a:t>Interval Estimation of a Population Mean:  </a:t>
            </a:r>
          </a:p>
          <a:p>
            <a:pPr>
              <a:buFont typeface="Monotype Sorts" pitchFamily="2" charset="2"/>
              <a:buNone/>
            </a:pPr>
            <a:r>
              <a:rPr lang="en-US" altLang="en-US"/>
              <a:t>	  Small-Sample Case</a:t>
            </a:r>
          </a:p>
          <a:p>
            <a:r>
              <a:rPr lang="en-US" altLang="en-US"/>
              <a:t>Determining the Sample Size</a:t>
            </a:r>
          </a:p>
          <a:p>
            <a:r>
              <a:rPr lang="en-US" altLang="en-US"/>
              <a:t>Interval Estimation of a Population Proportion</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Ch07">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Ch07">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anose="0204060205030503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Book Antiqua" panose="02040602050305030304" pitchFamily="18" charset="0"/>
          </a:defRPr>
        </a:defPPr>
      </a:lstStyle>
    </a:lnDef>
  </a:objectDefaults>
  <a:extraClrSchemeLst>
    <a:extraClrScheme>
      <a:clrScheme name="Ch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C:\Slides\SBE8ppt\Ch07.PPT</Template>
  <TotalTime>6241</TotalTime>
  <Pages>26</Pages>
  <Words>1860</Words>
  <Application>Microsoft Office PowerPoint</Application>
  <PresentationFormat>On-screen Show (4:3)</PresentationFormat>
  <Paragraphs>628</Paragraphs>
  <Slides>43</Slides>
  <Notes>30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4</vt:i4>
      </vt:variant>
      <vt:variant>
        <vt:lpstr>Slide Titles</vt:lpstr>
      </vt:variant>
      <vt:variant>
        <vt:i4>43</vt:i4>
      </vt:variant>
    </vt:vector>
  </HeadingPairs>
  <TitlesOfParts>
    <vt:vector size="61" baseType="lpstr">
      <vt:lpstr>Times New Roman</vt:lpstr>
      <vt:lpstr>Wingdings</vt:lpstr>
      <vt:lpstr>Tahoma</vt:lpstr>
      <vt:lpstr>Symbol</vt:lpstr>
      <vt:lpstr>Calibri</vt:lpstr>
      <vt:lpstr>Cambria Math</vt:lpstr>
      <vt:lpstr>Verdana</vt:lpstr>
      <vt:lpstr>Arial</vt:lpstr>
      <vt:lpstr>Book Antiqua</vt:lpstr>
      <vt:lpstr>Wingdings 2</vt:lpstr>
      <vt:lpstr>Garamond</vt:lpstr>
      <vt:lpstr>Arial Narrow</vt:lpstr>
      <vt:lpstr>Monotype Sorts</vt:lpstr>
      <vt:lpstr>Ch07</vt:lpstr>
      <vt:lpstr>Equation</vt:lpstr>
      <vt:lpstr>MathType Equation</vt:lpstr>
      <vt:lpstr>Worksheet</vt:lpstr>
      <vt:lpstr>Microsoft Equation 3.0</vt:lpstr>
      <vt:lpstr>PowerPoint Presentation</vt:lpstr>
      <vt:lpstr>Introduction to Statistics</vt:lpstr>
      <vt:lpstr>Population parameter and sample statistic</vt:lpstr>
      <vt:lpstr>Why Estimation of Population Parameters?</vt:lpstr>
      <vt:lpstr>PowerPoint Presentation</vt:lpstr>
      <vt:lpstr>The Sampling Distribution of the Sample Mean</vt:lpstr>
      <vt:lpstr>PowerPoint Presentation</vt:lpstr>
      <vt:lpstr>Concepts of Estimation</vt:lpstr>
      <vt:lpstr>Interval Estimation and Determination of the Sample Size</vt:lpstr>
      <vt:lpstr>Interval Estimation of a Population Mean: Large-Sample Case</vt:lpstr>
      <vt:lpstr>Sampling Error</vt:lpstr>
      <vt:lpstr>Probability Statements About the Sampling Error</vt:lpstr>
      <vt:lpstr>Probability Statements About the Sampling Error</vt:lpstr>
      <vt:lpstr>Interval Estimate of a Population Mean: Large-Sample Case (n &gt; 30)</vt:lpstr>
      <vt:lpstr>Interval Estimate of a Population Mean: Large-Sample Case (n &gt; 30)</vt:lpstr>
      <vt:lpstr>PowerPoint Presentation</vt:lpstr>
      <vt:lpstr>PowerPoint Presentation</vt:lpstr>
      <vt:lpstr>Example:  National Discount, Inc.</vt:lpstr>
      <vt:lpstr>PowerPoint Presentation</vt:lpstr>
      <vt:lpstr>Interval Estimation of a Population Mean: Small-Sample Case (n &lt; 30)</vt:lpstr>
      <vt:lpstr>t  Distribution</vt:lpstr>
      <vt:lpstr>Interval Estimation of a Population Mean: Small-Sample Case (n &lt; 30) with  Unknown</vt:lpstr>
      <vt:lpstr>Example:  Apartment Rents</vt:lpstr>
      <vt:lpstr>Example:  Apartment Rents</vt:lpstr>
      <vt:lpstr>Student's T Critical Values, t_α and t_(α/2) </vt:lpstr>
      <vt:lpstr>PowerPoint Presentation</vt:lpstr>
      <vt:lpstr>Example:  Apartment Rents</vt:lpstr>
      <vt:lpstr>Sample Size for an Interval Estimate of a Population Mean</vt:lpstr>
      <vt:lpstr>Example:  National Discount, Inc.</vt:lpstr>
      <vt:lpstr>Example:  National Discount, Inc.</vt:lpstr>
      <vt:lpstr>Example: Estimation Using SPSS</vt:lpstr>
      <vt:lpstr>PowerPoint Presentation</vt:lpstr>
      <vt:lpstr>PowerPoint Presentation</vt:lpstr>
      <vt:lpstr>Interval Estimation of a Population Proportion</vt:lpstr>
      <vt:lpstr>Example:  Political Science, Inc.</vt:lpstr>
      <vt:lpstr>Example:  Political Science, Inc.</vt:lpstr>
      <vt:lpstr>Sample Size for an Interval Estimate of a Population Proportion</vt:lpstr>
      <vt:lpstr>Example:  Political Science, Inc.</vt:lpstr>
      <vt:lpstr>Example:  Political Science, Inc.</vt:lpstr>
      <vt:lpstr>Case Study 1: Gulf Real Estate Properties</vt:lpstr>
      <vt:lpstr>PowerPoint Presentation</vt:lpstr>
      <vt:lpstr>PowerPoint Presentation</vt:lpstr>
      <vt:lpstr>End of Chapter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STATISTICS I: TABULAR AND GRAPHICAL METHODS</dc:title>
  <dc:subject/>
  <dc:creator>John S. Loucks IV</dc:creator>
  <cp:keywords/>
  <dc:description/>
  <cp:lastModifiedBy>Ibrahim Abdalla</cp:lastModifiedBy>
  <cp:revision>75</cp:revision>
  <cp:lastPrinted>2018-05-20T07:09:11Z</cp:lastPrinted>
  <dcterms:created xsi:type="dcterms:W3CDTF">1996-08-26T14:52:34Z</dcterms:created>
  <dcterms:modified xsi:type="dcterms:W3CDTF">2018-05-20T16:07:37Z</dcterms:modified>
</cp:coreProperties>
</file>