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70" r:id="rId9"/>
    <p:sldId id="262" r:id="rId10"/>
    <p:sldId id="263" r:id="rId11"/>
    <p:sldId id="264" r:id="rId12"/>
    <p:sldId id="265" r:id="rId13"/>
    <p:sldId id="266" r:id="rId14"/>
    <p:sldId id="271"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E8B88F-8A66-401B-B908-3F58DDDFDC1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8B88F-8A66-401B-B908-3F58DDDFDC1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8B88F-8A66-401B-B908-3F58DDDFDC1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8B88F-8A66-401B-B908-3F58DDDFDC1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E8B88F-8A66-401B-B908-3F58DDDFDC1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E8B88F-8A66-401B-B908-3F58DDDFDC13}"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E8B88F-8A66-401B-B908-3F58DDDFDC13}"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E8B88F-8A66-401B-B908-3F58DDDFDC13}"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8B88F-8A66-401B-B908-3F58DDDFDC13}"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E8B88F-8A66-401B-B908-3F58DDDFDC13}"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E8B88F-8A66-401B-B908-3F58DDDFDC13}"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40FA5-B1AE-4E09-A5DC-C13FC00422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8B88F-8A66-401B-B908-3F58DDDFDC13}"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40FA5-B1AE-4E09-A5DC-C13FC00422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a:t>
            </a:r>
            <a:r>
              <a:rPr lang="en-US" dirty="0" err="1" smtClean="0"/>
              <a:t>behaviour</a:t>
            </a:r>
            <a:r>
              <a:rPr lang="en-US" dirty="0" smtClean="0"/>
              <a:t> </a:t>
            </a:r>
            <a:br>
              <a:rPr lang="en-US" dirty="0" smtClean="0"/>
            </a:br>
            <a:r>
              <a:rPr lang="en-US" dirty="0" smtClean="0"/>
              <a:t> </a:t>
            </a:r>
            <a:endParaRPr lang="en-US" dirty="0"/>
          </a:p>
        </p:txBody>
      </p:sp>
      <p:sp>
        <p:nvSpPr>
          <p:cNvPr id="3" name="Subtitle 2"/>
          <p:cNvSpPr>
            <a:spLocks noGrp="1"/>
          </p:cNvSpPr>
          <p:nvPr>
            <p:ph type="subTitle" idx="1"/>
          </p:nvPr>
        </p:nvSpPr>
        <p:spPr/>
        <p:txBody>
          <a:bodyPr/>
          <a:lstStyle/>
          <a:p>
            <a:r>
              <a:rPr lang="en-US" dirty="0" smtClean="0"/>
              <a:t>Sofia </a:t>
            </a:r>
            <a:r>
              <a:rPr lang="en-US" dirty="0" err="1" smtClean="0"/>
              <a:t>khakwani</a:t>
            </a:r>
            <a:r>
              <a:rPr lang="en-US" dirty="0" smtClean="0"/>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Internal and External Attributions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Poor performance may be attributed to lack of effort or ability, and poor relations with coworkers may be attributed to personality. </a:t>
            </a:r>
            <a:endParaRPr lang="en-US" dirty="0" smtClean="0"/>
          </a:p>
          <a:p>
            <a:pPr algn="just"/>
            <a:r>
              <a:rPr lang="en-US" dirty="0" smtClean="0"/>
              <a:t>Common </a:t>
            </a:r>
            <a:r>
              <a:rPr lang="en-US" dirty="0"/>
              <a:t>external attributions include luck, chance, and easy tasks. A worker’s accomplishment may be viewed as a stroke of luck.  </a:t>
            </a:r>
            <a:r>
              <a:rPr lang="en-US" dirty="0" smtClean="0"/>
              <a:t>Whether </a:t>
            </a:r>
            <a:r>
              <a:rPr lang="en-US" dirty="0"/>
              <a:t>attributions are internal or external determines how people respond to behavior. High performance, attributed to ability, results in a promotion, but attributed to luck, results in no promotion. The attributions people make for their own behavior influence subsequent actions. </a:t>
            </a:r>
            <a:endParaRPr lang="en-US" dirty="0" smtClean="0"/>
          </a:p>
          <a:p>
            <a:pPr algn="just"/>
            <a:r>
              <a:rPr lang="en-US" dirty="0" smtClean="0"/>
              <a:t>A </a:t>
            </a:r>
            <a:r>
              <a:rPr lang="en-US" dirty="0"/>
              <a:t>successful worker who attributes an outcome to luck remains unaffected, whereas attributing success to ability increases confidence.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Frequently used shortcuts to judging others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b="1" dirty="0"/>
              <a:t>Selective Perception – </a:t>
            </a:r>
            <a:r>
              <a:rPr lang="en-US" dirty="0"/>
              <a:t>People selectively interpret what they see on the basis of their interest, background, experience, and attitudes. </a:t>
            </a:r>
          </a:p>
          <a:p>
            <a:pPr algn="just">
              <a:buNone/>
            </a:pPr>
            <a:r>
              <a:rPr lang="en-US" dirty="0"/>
              <a:t>• </a:t>
            </a:r>
            <a:r>
              <a:rPr lang="en-US" b="1" dirty="0"/>
              <a:t>Halo Effect</a:t>
            </a:r>
            <a:r>
              <a:rPr lang="en-US" dirty="0"/>
              <a:t> – A general</a:t>
            </a:r>
            <a:r>
              <a:rPr lang="en-US" b="1" dirty="0"/>
              <a:t> </a:t>
            </a:r>
            <a:r>
              <a:rPr lang="en-US" dirty="0"/>
              <a:t>impression about an individual is based on a single positive characteristic. (how we feel and think about their character</a:t>
            </a:r>
            <a:r>
              <a:rPr lang="en-US" dirty="0" smtClean="0"/>
              <a:t>)</a:t>
            </a:r>
            <a:r>
              <a:rPr lang="en-US" b="1" dirty="0" smtClean="0"/>
              <a:t> </a:t>
            </a:r>
            <a:endParaRPr lang="en-US" dirty="0"/>
          </a:p>
          <a:p>
            <a:pPr algn="just">
              <a:buNone/>
            </a:pPr>
            <a:r>
              <a:rPr lang="en-US" b="1" dirty="0"/>
              <a:t>• Contrast Effects – </a:t>
            </a:r>
            <a:r>
              <a:rPr lang="en-US" dirty="0"/>
              <a:t>Evaluations of a person’s characteristics that are affected by comparisons with other people recently encountered who rank higher or lower on the same characteristics.</a:t>
            </a:r>
          </a:p>
          <a:p>
            <a:pPr algn="just">
              <a:buNone/>
            </a:pPr>
            <a:r>
              <a:rPr lang="en-US" b="1" dirty="0"/>
              <a:t>• Projection –</a:t>
            </a:r>
            <a:r>
              <a:rPr lang="en-US" dirty="0"/>
              <a:t> Attributing one’s own characteristics to other people </a:t>
            </a:r>
          </a:p>
          <a:p>
            <a:pPr algn="just">
              <a:buNone/>
            </a:pPr>
            <a:r>
              <a:rPr lang="en-US" b="1" dirty="0"/>
              <a:t>• Stereotyping</a:t>
            </a:r>
            <a:r>
              <a:rPr lang="en-US" dirty="0"/>
              <a:t> – Judging someone on the basis of the group to which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4.4 The link b/w perception &amp;individual decision making</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Individuals in organizations make decisions; they make choices from among two or more alternatives.  </a:t>
            </a:r>
          </a:p>
          <a:p>
            <a:pPr algn="just">
              <a:buNone/>
            </a:pPr>
            <a:r>
              <a:rPr lang="en-US" dirty="0"/>
              <a:t>• Top managers determine their organization’s goals, what products or services to offer, how best to finance operations, or where to locate a new manufacturing plant.  </a:t>
            </a:r>
          </a:p>
          <a:p>
            <a:pPr algn="just">
              <a:buNone/>
            </a:pPr>
            <a:r>
              <a:rPr lang="en-US" dirty="0"/>
              <a:t>• Middle- and lower-level managers determine production schedules, select new employees, and decide how pay raises are to be allocated.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a:t>Every decision requires interpretation and evaluation of information. The perceptions of the decision maker will address these two issues. </a:t>
            </a:r>
          </a:p>
          <a:p>
            <a:pPr>
              <a:buNone/>
            </a:pPr>
            <a:r>
              <a:rPr lang="en-US" dirty="0"/>
              <a:t>• Data are typically received from multiple sources. </a:t>
            </a:r>
          </a:p>
          <a:p>
            <a:pPr>
              <a:buNone/>
            </a:pPr>
            <a:r>
              <a:rPr lang="en-US" dirty="0"/>
              <a:t>• Which data are relevant to the decision and which are not?  </a:t>
            </a:r>
          </a:p>
          <a:p>
            <a:pPr>
              <a:buNone/>
            </a:pPr>
            <a:r>
              <a:rPr lang="en-US" dirty="0"/>
              <a:t>• Alternatives will be developed, and the strengths and weaknesses of each will need to be evaluated.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642910" y="1357298"/>
            <a:ext cx="7786742" cy="434738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4.5 How should decision be made?</a:t>
            </a:r>
            <a:r>
              <a:rPr lang="en-US" dirty="0"/>
              <a:t>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To maximize a particular outcome, try the “rational decision making model”.</a:t>
            </a:r>
          </a:p>
          <a:p>
            <a:r>
              <a:rPr lang="en-US" dirty="0"/>
              <a:t>Steps in the Rational Decision-Making Model</a:t>
            </a:r>
          </a:p>
          <a:p>
            <a:pPr lvl="0"/>
            <a:r>
              <a:rPr lang="en-US" dirty="0"/>
              <a:t>Define the problem.</a:t>
            </a:r>
          </a:p>
          <a:p>
            <a:pPr lvl="0"/>
            <a:r>
              <a:rPr lang="en-US" dirty="0"/>
              <a:t> Identify the decision criteria.</a:t>
            </a:r>
          </a:p>
          <a:p>
            <a:pPr lvl="0"/>
            <a:r>
              <a:rPr lang="en-US" dirty="0"/>
              <a:t>Allocate weights to the criteria.</a:t>
            </a:r>
          </a:p>
          <a:p>
            <a:pPr lvl="0"/>
            <a:r>
              <a:rPr lang="en-US" dirty="0"/>
              <a:t>Develop the alternatives.</a:t>
            </a:r>
          </a:p>
          <a:p>
            <a:pPr lvl="0"/>
            <a:r>
              <a:rPr lang="en-US" dirty="0"/>
              <a:t>Evaluate the alternatives.</a:t>
            </a:r>
          </a:p>
          <a:p>
            <a:pPr lvl="0"/>
            <a:r>
              <a:rPr lang="en-US" dirty="0"/>
              <a:t>Select the best alternative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2518" cy="1143000"/>
          </a:xfrm>
        </p:spPr>
        <p:txBody>
          <a:bodyPr>
            <a:normAutofit fontScale="90000"/>
          </a:bodyPr>
          <a:lstStyle/>
          <a:p>
            <a:r>
              <a:rPr lang="en-US" b="1" dirty="0"/>
              <a:t>4.5.1 Rational decision making process,</a:t>
            </a:r>
            <a:r>
              <a:rPr lang="en-US" dirty="0"/>
              <a:t> </a:t>
            </a:r>
            <a:br>
              <a:rPr lang="en-US" dirty="0"/>
            </a:br>
            <a:endParaRPr lang="en-US" dirty="0"/>
          </a:p>
        </p:txBody>
      </p:sp>
      <p:sp>
        <p:nvSpPr>
          <p:cNvPr id="3" name="Content Placeholder 2"/>
          <p:cNvSpPr>
            <a:spLocks noGrp="1"/>
          </p:cNvSpPr>
          <p:nvPr>
            <p:ph idx="1"/>
          </p:nvPr>
        </p:nvSpPr>
        <p:spPr>
          <a:xfrm>
            <a:off x="285720" y="1600200"/>
            <a:ext cx="8715436" cy="4525963"/>
          </a:xfrm>
        </p:spPr>
        <p:txBody>
          <a:bodyPr>
            <a:normAutofit fontScale="62500" lnSpcReduction="20000"/>
          </a:bodyPr>
          <a:lstStyle/>
          <a:p>
            <a:r>
              <a:rPr lang="en-US" dirty="0"/>
              <a:t>Rational Decision-Making Model </a:t>
            </a:r>
          </a:p>
          <a:p>
            <a:pPr>
              <a:buNone/>
            </a:pPr>
            <a:r>
              <a:rPr lang="en-US" dirty="0"/>
              <a:t>“A decision-making model that describes how individuals should behave in order to maximize some outcomes” </a:t>
            </a:r>
          </a:p>
          <a:p>
            <a:pPr>
              <a:buNone/>
            </a:pPr>
            <a:endParaRPr lang="en-US" dirty="0"/>
          </a:p>
          <a:p>
            <a:r>
              <a:rPr lang="en-US" b="1" dirty="0"/>
              <a:t>Steps in the Rational Decision Making Model </a:t>
            </a:r>
          </a:p>
          <a:p>
            <a:endParaRPr lang="en-US" dirty="0"/>
          </a:p>
          <a:p>
            <a:pPr>
              <a:buNone/>
            </a:pPr>
            <a:r>
              <a:rPr lang="en-US" dirty="0"/>
              <a:t>1. Define the problem. </a:t>
            </a:r>
          </a:p>
          <a:p>
            <a:pPr>
              <a:buNone/>
            </a:pPr>
            <a:r>
              <a:rPr lang="en-US" dirty="0"/>
              <a:t>2. Identify the decision criteria. </a:t>
            </a:r>
          </a:p>
          <a:p>
            <a:pPr>
              <a:buNone/>
            </a:pPr>
            <a:r>
              <a:rPr lang="en-US" dirty="0"/>
              <a:t>3. Allocate weights to the criteria. </a:t>
            </a:r>
          </a:p>
          <a:p>
            <a:pPr>
              <a:buNone/>
            </a:pPr>
            <a:r>
              <a:rPr lang="en-US" dirty="0"/>
              <a:t>4. Develop the alternatives. </a:t>
            </a:r>
          </a:p>
          <a:p>
            <a:pPr>
              <a:buNone/>
            </a:pPr>
            <a:r>
              <a:rPr lang="en-US" dirty="0"/>
              <a:t>5. Evaluate the alternatives. </a:t>
            </a:r>
          </a:p>
          <a:p>
            <a:pPr>
              <a:buNone/>
            </a:pPr>
            <a:r>
              <a:rPr lang="en-US" dirty="0"/>
              <a:t>6. Select the best alternative. </a:t>
            </a:r>
            <a:endParaRPr lang="en-US" dirty="0" smtClean="0"/>
          </a:p>
          <a:p>
            <a:pPr>
              <a:buNone/>
            </a:pPr>
            <a:r>
              <a:rPr lang="en-US" dirty="0"/>
              <a:t>Many poor decisions can be traced to the decision maker overlooking a problem or defining the wrong problem. </a:t>
            </a:r>
          </a:p>
          <a:p>
            <a:pPr>
              <a:buNone/>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142976" y="1357298"/>
            <a:ext cx="6786610" cy="428628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Describe Ability &amp; how it is managed in an organization </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dirty="0"/>
              <a:t>Mental and physical capabilities to perform various tasks” </a:t>
            </a:r>
          </a:p>
          <a:p>
            <a:r>
              <a:rPr lang="en-US" dirty="0"/>
              <a:t>Intellectual Abilities:  </a:t>
            </a:r>
            <a:endParaRPr lang="en-US" dirty="0" smtClean="0"/>
          </a:p>
          <a:p>
            <a:pPr>
              <a:buNone/>
            </a:pPr>
            <a:r>
              <a:rPr lang="en-US" dirty="0" smtClean="0"/>
              <a:t>The </a:t>
            </a:r>
            <a:r>
              <a:rPr lang="en-US" dirty="0"/>
              <a:t>capacity to do mental activities </a:t>
            </a:r>
          </a:p>
          <a:p>
            <a:pPr>
              <a:buNone/>
            </a:pPr>
            <a:r>
              <a:rPr lang="en-US" dirty="0"/>
              <a:t>• Number aptitude </a:t>
            </a:r>
          </a:p>
          <a:p>
            <a:pPr>
              <a:buNone/>
            </a:pPr>
            <a:r>
              <a:rPr lang="en-US" dirty="0"/>
              <a:t>• Verbal comprehension </a:t>
            </a:r>
          </a:p>
          <a:p>
            <a:pPr>
              <a:buNone/>
            </a:pPr>
            <a:r>
              <a:rPr lang="en-US" dirty="0"/>
              <a:t>• Perceptual speed </a:t>
            </a:r>
          </a:p>
          <a:p>
            <a:pPr>
              <a:buNone/>
            </a:pPr>
            <a:r>
              <a:rPr lang="en-US" dirty="0"/>
              <a:t>• Inductive reasoning </a:t>
            </a:r>
          </a:p>
          <a:p>
            <a:pPr>
              <a:buNone/>
            </a:pPr>
            <a:r>
              <a:rPr lang="en-US" dirty="0"/>
              <a:t>• Deductive reasoning </a:t>
            </a:r>
          </a:p>
          <a:p>
            <a:pPr>
              <a:buNone/>
            </a:pPr>
            <a:r>
              <a:rPr lang="en-US" dirty="0"/>
              <a:t>• Spatial visualization </a:t>
            </a:r>
          </a:p>
          <a:p>
            <a:pPr>
              <a:buNone/>
            </a:pPr>
            <a:r>
              <a:rPr lang="en-US" dirty="0"/>
              <a:t>• Memory ability </a:t>
            </a:r>
          </a:p>
          <a:p>
            <a:pPr>
              <a:buNone/>
            </a:pPr>
            <a:endParaRPr lang="en-US" dirty="0" smtClean="0"/>
          </a:p>
          <a:p>
            <a:pPr>
              <a:buNone/>
            </a:pPr>
            <a:r>
              <a:rPr lang="en-US" dirty="0" smtClean="0"/>
              <a:t>“</a:t>
            </a:r>
            <a:r>
              <a:rPr lang="en-US" dirty="0"/>
              <a:t>Mental and physical capabilities to perform various tasks” </a:t>
            </a:r>
            <a:endParaRPr lang="en-US" dirty="0" smtClean="0"/>
          </a:p>
          <a:p>
            <a:r>
              <a:rPr lang="en-US" dirty="0" smtClean="0"/>
              <a:t>Emotional intelligence </a:t>
            </a:r>
          </a:p>
          <a:p>
            <a:r>
              <a:rPr lang="en-US" dirty="0" smtClean="0"/>
              <a:t>Physical Ability: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Perception &amp;individual decision making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buNone/>
            </a:pPr>
            <a:endParaRPr lang="en-US" dirty="0"/>
          </a:p>
          <a:p>
            <a:r>
              <a:rPr lang="en-US" b="1" dirty="0"/>
              <a:t>What is Perception</a:t>
            </a:r>
            <a:r>
              <a:rPr lang="en-US" b="1" dirty="0" smtClean="0"/>
              <a:t>?</a:t>
            </a:r>
            <a:endParaRPr lang="en-US" dirty="0"/>
          </a:p>
          <a:p>
            <a:r>
              <a:rPr lang="en-US" dirty="0"/>
              <a:t>“A process by which individuals organize and interpret their sensory impressions in order to give meaning to their environment” </a:t>
            </a:r>
          </a:p>
          <a:p>
            <a:r>
              <a:rPr lang="en-US" b="1" dirty="0"/>
              <a:t>4.2. Factors influencing on perception </a:t>
            </a:r>
            <a:endParaRPr lang="en-US" dirty="0"/>
          </a:p>
          <a:p>
            <a:pPr lvl="0"/>
            <a:r>
              <a:rPr lang="en-US" b="1" dirty="0"/>
              <a:t>Perceiver </a:t>
            </a:r>
            <a:endParaRPr lang="en-US" dirty="0"/>
          </a:p>
          <a:p>
            <a:pPr lvl="0"/>
            <a:r>
              <a:rPr lang="en-US" b="1" dirty="0"/>
              <a:t> Target </a:t>
            </a:r>
            <a:endParaRPr lang="en-US" dirty="0"/>
          </a:p>
          <a:p>
            <a:pPr lvl="0"/>
            <a:r>
              <a:rPr lang="en-US" b="1" dirty="0"/>
              <a:t> Situation </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pPr lvl="0" algn="just"/>
            <a:r>
              <a:rPr lang="en-US" b="1" dirty="0"/>
              <a:t>Perceiver: </a:t>
            </a:r>
            <a:r>
              <a:rPr lang="en-US" dirty="0"/>
              <a:t>When an individual looks at a target and attempts to interpret what he or she sees, that interpretation is heavily influenced by personal characteristics of the individual perceiver.</a:t>
            </a:r>
            <a:r>
              <a:rPr lang="en-US" b="1" dirty="0"/>
              <a:t>  </a:t>
            </a:r>
            <a:endParaRPr lang="en-US" dirty="0"/>
          </a:p>
          <a:p>
            <a:pPr lvl="0" algn="just"/>
            <a:r>
              <a:rPr lang="en-US" b="1" dirty="0"/>
              <a:t>Target: </a:t>
            </a:r>
            <a:r>
              <a:rPr lang="en-US" dirty="0"/>
              <a:t>The more relevant personal characteristics affecting perception of the perceiver are attitudes, motives, interests, past experiences, and expectations. </a:t>
            </a:r>
          </a:p>
          <a:p>
            <a:pPr algn="just"/>
            <a:r>
              <a:rPr lang="en-US" b="1" dirty="0"/>
              <a:t>Situation: </a:t>
            </a:r>
            <a:r>
              <a:rPr lang="en-US" dirty="0"/>
              <a:t>Characteristics of the target can also affect what is being perceived.  This would include attractiveness, gregariousness, and our tendency to group similar things together.  </a:t>
            </a:r>
            <a:endParaRPr lang="en-US" dirty="0" smtClean="0"/>
          </a:p>
          <a:p>
            <a:pPr algn="just">
              <a:buNone/>
            </a:pPr>
            <a:r>
              <a:rPr lang="en-US" dirty="0" smtClean="0"/>
              <a:t>For </a:t>
            </a:r>
            <a:r>
              <a:rPr lang="en-US" dirty="0"/>
              <a:t>example, members of a group with clearly distinguishable features or color are often perceived as alike in other, unrelated characteristics as well. The context in which we see objects or events also influences our attention.  This could include time, heat, light, or other situational factors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4.3 person perception: making judgment about others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Our perceptions of people differ from our perceptions of inanimate objects. </a:t>
            </a:r>
            <a:endParaRPr lang="en-US" dirty="0" smtClean="0"/>
          </a:p>
          <a:p>
            <a:pPr lvl="0">
              <a:buNone/>
            </a:pPr>
            <a:r>
              <a:rPr lang="en-US" dirty="0" smtClean="0"/>
              <a:t>• </a:t>
            </a:r>
            <a:r>
              <a:rPr lang="en-US" dirty="0"/>
              <a:t>We make inferences about the actions of people that we do not make about inanimate objects.  </a:t>
            </a:r>
            <a:endParaRPr lang="en-US" dirty="0" smtClean="0"/>
          </a:p>
          <a:p>
            <a:pPr lvl="0">
              <a:buNone/>
            </a:pPr>
            <a:r>
              <a:rPr lang="en-US" dirty="0" smtClean="0"/>
              <a:t>• </a:t>
            </a:r>
            <a:r>
              <a:rPr lang="en-US" dirty="0"/>
              <a:t>Nonliving objects are subject to the laws of nature. </a:t>
            </a:r>
            <a:endParaRPr lang="en-US" dirty="0" smtClean="0"/>
          </a:p>
          <a:p>
            <a:pPr lvl="0">
              <a:buNone/>
            </a:pPr>
            <a:r>
              <a:rPr lang="en-US" dirty="0" smtClean="0"/>
              <a:t>• </a:t>
            </a:r>
            <a:r>
              <a:rPr lang="en-US" dirty="0"/>
              <a:t>People have beliefs, motives, or intentions. </a:t>
            </a:r>
          </a:p>
          <a:p>
            <a:pPr>
              <a:buNone/>
            </a:pPr>
            <a:endParaRPr lang="en-US" dirty="0"/>
          </a:p>
          <a:p>
            <a:pPr lvl="0"/>
            <a:r>
              <a:rPr lang="en-US" dirty="0"/>
              <a:t>Our perception and judgment of a person’s actions are influenced by these assumptions. </a:t>
            </a:r>
            <a:endParaRPr lang="en-US" dirty="0" smtClean="0"/>
          </a:p>
          <a:p>
            <a:pPr lvl="0"/>
            <a:r>
              <a:rPr lang="en-US" dirty="0" smtClean="0"/>
              <a:t>Attribution </a:t>
            </a:r>
            <a:r>
              <a:rPr lang="en-US" dirty="0"/>
              <a:t>theory suggests that when we observe an individual’s behavior, we attempt to determine whether it was internally or externally caused. That determination depends largely on three factors: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Distinctiveness: shows different behaviors in different situations. </a:t>
            </a:r>
          </a:p>
          <a:p>
            <a:pPr>
              <a:buNone/>
            </a:pPr>
            <a:r>
              <a:rPr lang="en-US" dirty="0"/>
              <a:t>• Consensus: Response is the same as others to same situation. </a:t>
            </a:r>
          </a:p>
          <a:p>
            <a:pPr>
              <a:buNone/>
            </a:pPr>
            <a:r>
              <a:rPr lang="en-US" dirty="0"/>
              <a:t>• Consistency: Responds in the same way over time.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142976" y="928670"/>
            <a:ext cx="6929486" cy="500066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4.3.1. Attribution theory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People try to make sense of a situation by explaining its cause; this explanation is an attribution. </a:t>
            </a:r>
            <a:endParaRPr lang="en-US" dirty="0" smtClean="0"/>
          </a:p>
          <a:p>
            <a:pPr algn="just"/>
            <a:r>
              <a:rPr lang="en-US" dirty="0" smtClean="0"/>
              <a:t>Attribution </a:t>
            </a:r>
            <a:r>
              <a:rPr lang="en-US" dirty="0"/>
              <a:t>theory describes how people explain the causes of their own and other people’s behavior. To the extent that attributions are accurate, better organizational decisions can be made. Supervisors make attributions for high or low performance. If a supervisor attributes high performance to exceptional ability, challenging work is assigned, but if it is attributed to luck, no change in assignment will be made. Incorrect attributions result in over challenging or under challenging assignments. Smooth day-to-day interactions often hinge on accurate attributions.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1006</Words>
  <Application>Microsoft Office PowerPoint</Application>
  <PresentationFormat>On-screen Show (4:3)</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Organizational behaviour   </vt:lpstr>
      <vt:lpstr>Slide 2</vt:lpstr>
      <vt:lpstr>  Describe Ability &amp; how it is managed in an organization  </vt:lpstr>
      <vt:lpstr>Perception &amp;individual decision making  </vt:lpstr>
      <vt:lpstr>Cont…</vt:lpstr>
      <vt:lpstr>4.3 person perception: making judgment about others </vt:lpstr>
      <vt:lpstr>Cont…</vt:lpstr>
      <vt:lpstr>Slide 8</vt:lpstr>
      <vt:lpstr>4.3.1. Attribution theory  </vt:lpstr>
      <vt:lpstr>Internal and External Attributions   </vt:lpstr>
      <vt:lpstr>  Frequently used shortcuts to judging others </vt:lpstr>
      <vt:lpstr>4.4 The link b/w perception &amp;individual decision making </vt:lpstr>
      <vt:lpstr>Cont…</vt:lpstr>
      <vt:lpstr>Decision making </vt:lpstr>
      <vt:lpstr>4.5 How should decision be made?  </vt:lpstr>
      <vt:lpstr>4.5.1 Rational decision making process,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behaviour   </dc:title>
  <dc:creator>Ahmad laptops</dc:creator>
  <cp:lastModifiedBy>Ahmad laptops</cp:lastModifiedBy>
  <cp:revision>49</cp:revision>
  <dcterms:created xsi:type="dcterms:W3CDTF">2020-05-01T07:10:33Z</dcterms:created>
  <dcterms:modified xsi:type="dcterms:W3CDTF">2020-05-02T11:01:49Z</dcterms:modified>
</cp:coreProperties>
</file>