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71" r:id="rId6"/>
    <p:sldId id="260" r:id="rId7"/>
    <p:sldId id="272" r:id="rId8"/>
    <p:sldId id="261" r:id="rId9"/>
    <p:sldId id="262" r:id="rId10"/>
    <p:sldId id="263" r:id="rId11"/>
    <p:sldId id="273" r:id="rId12"/>
    <p:sldId id="274" r:id="rId13"/>
    <p:sldId id="275" r:id="rId14"/>
    <p:sldId id="276" r:id="rId15"/>
    <p:sldId id="264" r:id="rId16"/>
    <p:sldId id="265" r:id="rId17"/>
    <p:sldId id="266" r:id="rId18"/>
    <p:sldId id="277" r:id="rId19"/>
    <p:sldId id="267" r:id="rId20"/>
    <p:sldId id="280" r:id="rId21"/>
    <p:sldId id="268" r:id="rId22"/>
    <p:sldId id="269" r:id="rId23"/>
    <p:sldId id="281" r:id="rId24"/>
    <p:sldId id="278" r:id="rId25"/>
    <p:sldId id="279" r:id="rId26"/>
    <p:sldId id="270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965929-95B3-45C1-81BE-75FAE69CBC5E}" v="203" dt="2020-06-14T16:45:06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8E9DC-7E0D-47A5-9ECD-9DDD9E8A74D6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5D4A2-6649-4FC1-BF4B-BD79D23DA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			</a:t>
            </a:r>
            <a:r>
              <a:rPr lang="en-US" sz="3600" dirty="0"/>
              <a:t>Anatomical pathway of </a:t>
            </a:r>
            <a:r>
              <a:rPr lang="en-US" sz="3600" dirty="0" err="1"/>
              <a:t>pupillary</a:t>
            </a:r>
            <a:r>
              <a:rPr lang="en-US" sz="3600" dirty="0"/>
              <a:t> light reflex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5D4A2-6649-4FC1-BF4B-BD79D23DA54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5D4A2-6649-4FC1-BF4B-BD79D23DA54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9865-A0B1-4BCC-9F84-CE8A87CEBA7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60C4-3C87-4F1F-A650-395D2F2D6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9865-A0B1-4BCC-9F84-CE8A87CEBA7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60C4-3C87-4F1F-A650-395D2F2D6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9865-A0B1-4BCC-9F84-CE8A87CEBA7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60C4-3C87-4F1F-A650-395D2F2D6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9865-A0B1-4BCC-9F84-CE8A87CEBA7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60C4-3C87-4F1F-A650-395D2F2D6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9865-A0B1-4BCC-9F84-CE8A87CEBA7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60C4-3C87-4F1F-A650-395D2F2D6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9865-A0B1-4BCC-9F84-CE8A87CEBA7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60C4-3C87-4F1F-A650-395D2F2D6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9865-A0B1-4BCC-9F84-CE8A87CEBA7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60C4-3C87-4F1F-A650-395D2F2D6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9865-A0B1-4BCC-9F84-CE8A87CEBA7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60C4-3C87-4F1F-A650-395D2F2D6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9865-A0B1-4BCC-9F84-CE8A87CEBA7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60C4-3C87-4F1F-A650-395D2F2D6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9865-A0B1-4BCC-9F84-CE8A87CEBA7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60C4-3C87-4F1F-A650-395D2F2D6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9865-A0B1-4BCC-9F84-CE8A87CEBA7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FE60C4-3C87-4F1F-A650-395D2F2D6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199865-A0B1-4BCC-9F84-CE8A87CEBA7F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FE60C4-3C87-4F1F-A650-395D2F2D670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49086"/>
            <a:ext cx="7851648" cy="18288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PUPILLARY REACTIONS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032594"/>
            <a:ext cx="7854696" cy="3124199"/>
          </a:xfrm>
        </p:spPr>
        <p:txBody>
          <a:bodyPr vert="horz" lIns="0" rIns="18288" anchor="t">
            <a:normAutofit/>
          </a:bodyPr>
          <a:lstStyle/>
          <a:p>
            <a:pPr algn="ctr"/>
            <a:r>
              <a:rPr lang="en-US" dirty="0"/>
              <a:t>By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C000"/>
                </a:solidFill>
              </a:rPr>
              <a:t>Dr. Suhail Mushtaq </a:t>
            </a:r>
            <a:r>
              <a:rPr lang="en-US" dirty="0" err="1">
                <a:solidFill>
                  <a:srgbClr val="FFC000"/>
                </a:solidFill>
              </a:rPr>
              <a:t>Boobak</a:t>
            </a:r>
            <a:endParaRPr lang="en-US" dirty="0">
              <a:solidFill>
                <a:srgbClr val="FFC000"/>
              </a:solidFill>
            </a:endParaRPr>
          </a:p>
          <a:p>
            <a:pPr algn="ctr"/>
            <a:r>
              <a:rPr lang="en-US" dirty="0"/>
              <a:t>MBBS, DOMS, MCPS, ICO (UK), FCPS, FRCS (UK)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Associate Professor Ophthalmology</a:t>
            </a:r>
          </a:p>
          <a:p>
            <a:pPr algn="ctr"/>
            <a:r>
              <a:rPr lang="en-US" dirty="0"/>
              <a:t>Sargodha Medical College, University of Sargodha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4400" b="1" dirty="0" err="1">
                <a:solidFill>
                  <a:srgbClr val="FFC000"/>
                </a:solidFill>
              </a:rPr>
              <a:t>Adies</a:t>
            </a:r>
            <a:r>
              <a:rPr lang="en-US" sz="14400" b="1" dirty="0">
                <a:solidFill>
                  <a:srgbClr val="FFC000"/>
                </a:solidFill>
              </a:rPr>
              <a:t> pupil(tonic pupil</a:t>
            </a:r>
            <a:r>
              <a:rPr lang="en-US" sz="5800" b="1" dirty="0">
                <a:solidFill>
                  <a:srgbClr val="00B050"/>
                </a:solidFill>
              </a:rPr>
              <a:t>)</a:t>
            </a:r>
          </a:p>
          <a:p>
            <a:r>
              <a:rPr lang="en-US" sz="12000" dirty="0"/>
              <a:t>Caused by </a:t>
            </a:r>
            <a:r>
              <a:rPr lang="en-US" sz="12000" dirty="0" err="1"/>
              <a:t>denervation</a:t>
            </a:r>
            <a:r>
              <a:rPr lang="en-US" sz="12000" dirty="0"/>
              <a:t> of the postganglionic supply to the sphincter </a:t>
            </a:r>
            <a:r>
              <a:rPr lang="en-US" sz="12000" dirty="0" err="1"/>
              <a:t>pupillae</a:t>
            </a:r>
            <a:r>
              <a:rPr lang="en-US" sz="12000" dirty="0"/>
              <a:t> and the </a:t>
            </a:r>
            <a:r>
              <a:rPr lang="en-US" sz="12000" dirty="0" err="1"/>
              <a:t>ciliary</a:t>
            </a:r>
            <a:r>
              <a:rPr lang="en-US" sz="12000" dirty="0"/>
              <a:t> muscle</a:t>
            </a:r>
          </a:p>
          <a:p>
            <a:pPr>
              <a:buNone/>
            </a:pPr>
            <a:r>
              <a:rPr lang="en-US" sz="14400" b="1" dirty="0">
                <a:solidFill>
                  <a:srgbClr val="0070C0"/>
                </a:solidFill>
              </a:rPr>
              <a:t>Signs</a:t>
            </a:r>
          </a:p>
          <a:p>
            <a:r>
              <a:rPr lang="en-US" sz="12800" dirty="0"/>
              <a:t>Direct light reflex is absent or sluggish</a:t>
            </a:r>
          </a:p>
          <a:p>
            <a:r>
              <a:rPr lang="en-US" sz="12800" dirty="0"/>
              <a:t>Consensual light reflex is absent or sluggish</a:t>
            </a:r>
          </a:p>
          <a:p>
            <a:r>
              <a:rPr lang="en-US" sz="12800" dirty="0"/>
              <a:t>Accommodation may manifest similar tonicity</a:t>
            </a:r>
          </a:p>
          <a:p>
            <a:r>
              <a:rPr lang="en-US" sz="12800" dirty="0"/>
              <a:t>Long-standing cases pupil may become small</a:t>
            </a:r>
          </a:p>
          <a:p>
            <a:pPr>
              <a:buNone/>
            </a:pPr>
            <a:endParaRPr lang="en-US" sz="128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Right Holmes-</a:t>
            </a:r>
            <a:r>
              <a:rPr lang="en-US" dirty="0" err="1"/>
              <a:t>Adies</a:t>
            </a:r>
            <a:r>
              <a:rPr lang="en-US" dirty="0"/>
              <a:t>, pupil large and regular</a:t>
            </a:r>
          </a:p>
        </p:txBody>
      </p:sp>
      <p:pic>
        <p:nvPicPr>
          <p:cNvPr id="3074" name="Picture 2" descr="C:\Users\Dr. Suhail\Pictures\P101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light is absent or sluggish</a:t>
            </a:r>
          </a:p>
        </p:txBody>
      </p:sp>
      <p:pic>
        <p:nvPicPr>
          <p:cNvPr id="4098" name="Picture 2" descr="C:\Users\Dr. Suhail\Pictures\P101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Consensual light reflex is similar</a:t>
            </a:r>
          </a:p>
        </p:txBody>
      </p:sp>
      <p:pic>
        <p:nvPicPr>
          <p:cNvPr id="5122" name="Picture 2" descr="C:\Users\Dr. Suhail\Pictures\P101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Diminished tendon reflex</a:t>
            </a:r>
          </a:p>
        </p:txBody>
      </p:sp>
      <p:pic>
        <p:nvPicPr>
          <p:cNvPr id="6146" name="Picture 2" descr="C:\Users\Dr. Suhail\Pictures\P101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5100" b="1" dirty="0">
                <a:solidFill>
                  <a:srgbClr val="0070C0"/>
                </a:solidFill>
              </a:rPr>
              <a:t>Association</a:t>
            </a:r>
          </a:p>
          <a:p>
            <a:pPr>
              <a:buNone/>
            </a:pPr>
            <a:r>
              <a:rPr lang="en-US" sz="5100" dirty="0"/>
              <a:t> Tendon reflexes are diminished(Holmes- Adie syndrome)</a:t>
            </a:r>
          </a:p>
          <a:p>
            <a:pPr>
              <a:buNone/>
            </a:pPr>
            <a:r>
              <a:rPr lang="en-US" sz="5100" dirty="0"/>
              <a:t>Autonomic nerve dysfunction</a:t>
            </a:r>
          </a:p>
          <a:p>
            <a:pPr>
              <a:buNone/>
            </a:pPr>
            <a:r>
              <a:rPr lang="en-US" sz="5100" b="1" dirty="0">
                <a:solidFill>
                  <a:srgbClr val="0070C0"/>
                </a:solidFill>
              </a:rPr>
              <a:t>Pharmacological testing</a:t>
            </a:r>
            <a:r>
              <a:rPr lang="en-US" sz="5100" dirty="0"/>
              <a:t>—</a:t>
            </a:r>
            <a:r>
              <a:rPr lang="en-US" sz="5100" u="sng" dirty="0"/>
              <a:t>2.5% </a:t>
            </a:r>
            <a:r>
              <a:rPr lang="en-US" sz="5100" u="sng" dirty="0" err="1"/>
              <a:t>mecholyl</a:t>
            </a:r>
            <a:r>
              <a:rPr lang="en-US" sz="5100" u="sng" dirty="0"/>
              <a:t> or </a:t>
            </a:r>
            <a:r>
              <a:rPr lang="en-US" sz="5100" b="1" u="sng" dirty="0"/>
              <a:t>0.125% </a:t>
            </a:r>
            <a:r>
              <a:rPr lang="en-US" sz="5100" b="1" u="sng" dirty="0" err="1"/>
              <a:t>pilocarpine</a:t>
            </a:r>
            <a:r>
              <a:rPr lang="en-US" sz="5100" b="1" u="sng" dirty="0"/>
              <a:t> </a:t>
            </a:r>
            <a:r>
              <a:rPr lang="en-US" sz="5100" b="1" dirty="0"/>
              <a:t>is instilled</a:t>
            </a:r>
          </a:p>
          <a:p>
            <a:pPr>
              <a:buFont typeface="Arial" pitchFamily="34" charset="0"/>
              <a:buChar char="•"/>
            </a:pPr>
            <a:r>
              <a:rPr lang="en-US" sz="5100" dirty="0"/>
              <a:t>Normal pupil will not constrict</a:t>
            </a:r>
          </a:p>
          <a:p>
            <a:pPr>
              <a:buFont typeface="Arial" pitchFamily="34" charset="0"/>
              <a:buChar char="•"/>
            </a:pPr>
            <a:r>
              <a:rPr lang="en-US" sz="5100" dirty="0"/>
              <a:t>Abnormal pupil will constrict—due to </a:t>
            </a:r>
            <a:r>
              <a:rPr lang="en-US" sz="5100" dirty="0" err="1"/>
              <a:t>denervation</a:t>
            </a:r>
            <a:r>
              <a:rPr lang="en-US" sz="5100" dirty="0"/>
              <a:t> hypersensitivity 	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600" b="1" dirty="0" err="1">
                <a:solidFill>
                  <a:srgbClr val="FFC000"/>
                </a:solidFill>
              </a:rPr>
              <a:t>Oculosympathetic</a:t>
            </a:r>
            <a:r>
              <a:rPr lang="en-US" sz="3600" b="1" dirty="0">
                <a:solidFill>
                  <a:srgbClr val="FFC000"/>
                </a:solidFill>
              </a:rPr>
              <a:t> palsy(Horner </a:t>
            </a:r>
            <a:r>
              <a:rPr lang="en-US" sz="3600" b="1" dirty="0" err="1">
                <a:solidFill>
                  <a:srgbClr val="FFC000"/>
                </a:solidFill>
              </a:rPr>
              <a:t>syndrom</a:t>
            </a:r>
            <a:r>
              <a:rPr lang="en-US" sz="3600" dirty="0"/>
              <a:t>)</a:t>
            </a:r>
          </a:p>
          <a:p>
            <a:pPr>
              <a:buNone/>
            </a:pPr>
            <a:r>
              <a:rPr lang="en-US" sz="3200" b="1" u="sng" dirty="0"/>
              <a:t>Applied anatomy</a:t>
            </a:r>
          </a:p>
          <a:p>
            <a:pPr>
              <a:buNone/>
            </a:pPr>
            <a:r>
              <a:rPr lang="en-US" sz="3200" dirty="0"/>
              <a:t>The sympathetic supply involves the three neurons</a:t>
            </a:r>
          </a:p>
          <a:p>
            <a:pPr>
              <a:buNone/>
            </a:pPr>
            <a:r>
              <a:rPr lang="en-US" sz="3200" u="sng" dirty="0">
                <a:solidFill>
                  <a:srgbClr val="00B0F0"/>
                </a:solidFill>
              </a:rPr>
              <a:t>First</a:t>
            </a:r>
            <a:r>
              <a:rPr lang="en-US" sz="3200" dirty="0"/>
              <a:t>(central)posterior </a:t>
            </a:r>
            <a:r>
              <a:rPr lang="en-US" sz="3200" dirty="0" err="1"/>
              <a:t>hypothalmus</a:t>
            </a:r>
            <a:r>
              <a:rPr lang="en-US" sz="3200" dirty="0"/>
              <a:t>—brain stem—</a:t>
            </a:r>
            <a:r>
              <a:rPr lang="en-US" sz="3200" dirty="0" err="1"/>
              <a:t>ciliospinal</a:t>
            </a:r>
            <a:r>
              <a:rPr lang="en-US" sz="3200" dirty="0"/>
              <a:t> centre of </a:t>
            </a:r>
            <a:r>
              <a:rPr lang="en-US" sz="3200" dirty="0" err="1"/>
              <a:t>Budg</a:t>
            </a:r>
            <a:endParaRPr lang="en-US" sz="3200" dirty="0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00B0F0"/>
                </a:solidFill>
              </a:rPr>
              <a:t>Second</a:t>
            </a:r>
            <a:r>
              <a:rPr lang="en-US" sz="3600" dirty="0"/>
              <a:t>(pre-</a:t>
            </a:r>
            <a:r>
              <a:rPr lang="en-US" sz="3600" dirty="0" err="1"/>
              <a:t>ganglionic</a:t>
            </a:r>
            <a:r>
              <a:rPr lang="en-US" sz="3600" dirty="0"/>
              <a:t>) </a:t>
            </a:r>
            <a:r>
              <a:rPr lang="en-US" sz="3600" dirty="0" err="1"/>
              <a:t>ciliospinal</a:t>
            </a:r>
            <a:r>
              <a:rPr lang="en-US" sz="3600" dirty="0"/>
              <a:t> centre—superior cervical ganglion </a:t>
            </a:r>
          </a:p>
          <a:p>
            <a:pPr>
              <a:buNone/>
            </a:pPr>
            <a:r>
              <a:rPr lang="en-US" sz="3600" b="1" u="sng" dirty="0">
                <a:solidFill>
                  <a:srgbClr val="00B0F0"/>
                </a:solidFill>
              </a:rPr>
              <a:t>Third</a:t>
            </a:r>
            <a:r>
              <a:rPr lang="en-US" sz="3600" dirty="0"/>
              <a:t>(post-</a:t>
            </a:r>
            <a:r>
              <a:rPr lang="en-US" sz="3600" dirty="0" err="1"/>
              <a:t>ganglionic</a:t>
            </a:r>
            <a:r>
              <a:rPr lang="en-US" sz="3600" dirty="0"/>
              <a:t>)ascends along the internal carotid artery—cavernous sinus—ophthalmic division of the trigeminal nerve—</a:t>
            </a:r>
            <a:r>
              <a:rPr lang="en-US" sz="3600" dirty="0" err="1"/>
              <a:t>nasociliary</a:t>
            </a:r>
            <a:r>
              <a:rPr lang="en-US" sz="3600" dirty="0"/>
              <a:t> nerve—long </a:t>
            </a:r>
            <a:r>
              <a:rPr lang="en-US" sz="3600" dirty="0" err="1"/>
              <a:t>ciliary</a:t>
            </a:r>
            <a:r>
              <a:rPr lang="en-US" sz="3600" dirty="0"/>
              <a:t> nerve—</a:t>
            </a:r>
            <a:r>
              <a:rPr lang="en-US" sz="3600" dirty="0" err="1"/>
              <a:t>ciliay</a:t>
            </a:r>
            <a:r>
              <a:rPr lang="en-US" sz="3600" dirty="0"/>
              <a:t> body and the dilator </a:t>
            </a:r>
            <a:r>
              <a:rPr lang="en-US" sz="3600" dirty="0" err="1"/>
              <a:t>pupillae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Anatomical pathway of the sympathetic nerve supply</a:t>
            </a:r>
          </a:p>
        </p:txBody>
      </p:sp>
      <p:pic>
        <p:nvPicPr>
          <p:cNvPr id="7170" name="Picture 2" descr="C:\Users\Dr. Suhail\Pictures\P101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62484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dirty="0">
                <a:solidFill>
                  <a:srgbClr val="00B050"/>
                </a:solidFill>
              </a:rPr>
              <a:t>Causes</a:t>
            </a:r>
          </a:p>
          <a:p>
            <a:pPr>
              <a:buNone/>
            </a:pPr>
            <a:r>
              <a:rPr lang="en-US" sz="3600" dirty="0"/>
              <a:t>  a-</a:t>
            </a:r>
            <a:r>
              <a:rPr lang="en-US" sz="3600" b="1" dirty="0">
                <a:solidFill>
                  <a:srgbClr val="00B0F0"/>
                </a:solidFill>
              </a:rPr>
              <a:t>Central</a:t>
            </a:r>
          </a:p>
          <a:p>
            <a:pPr>
              <a:buNone/>
            </a:pPr>
            <a:r>
              <a:rPr lang="en-US" sz="3600" dirty="0"/>
              <a:t>       Brain stem </a:t>
            </a:r>
            <a:r>
              <a:rPr lang="en-US" sz="3600" dirty="0" err="1"/>
              <a:t>disease,spinal</a:t>
            </a:r>
            <a:r>
              <a:rPr lang="en-US" sz="3600" dirty="0"/>
              <a:t> cord </a:t>
            </a:r>
            <a:r>
              <a:rPr lang="en-US" sz="3600" dirty="0" err="1"/>
              <a:t>tumours,DM</a:t>
            </a: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b-</a:t>
            </a:r>
            <a:r>
              <a:rPr lang="en-US" sz="3600" b="1" dirty="0" err="1">
                <a:solidFill>
                  <a:srgbClr val="00B0F0"/>
                </a:solidFill>
              </a:rPr>
              <a:t>Preganglionic</a:t>
            </a:r>
            <a:endParaRPr lang="en-US" sz="3600" b="1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3600" dirty="0"/>
              <a:t>       </a:t>
            </a:r>
            <a:r>
              <a:rPr lang="en-US" sz="3600" dirty="0" err="1"/>
              <a:t>Pancost</a:t>
            </a:r>
            <a:r>
              <a:rPr lang="en-US" sz="3600" dirty="0"/>
              <a:t> </a:t>
            </a:r>
            <a:r>
              <a:rPr lang="en-US" sz="3600" dirty="0" err="1"/>
              <a:t>tumour,carotid</a:t>
            </a:r>
            <a:r>
              <a:rPr lang="en-US" sz="3600" dirty="0"/>
              <a:t> and aortic aneurysm and </a:t>
            </a:r>
            <a:r>
              <a:rPr lang="en-US" sz="3600" dirty="0" err="1"/>
              <a:t>dissection,neck</a:t>
            </a:r>
            <a:r>
              <a:rPr lang="en-US" sz="3600" dirty="0"/>
              <a:t> lesions(</a:t>
            </a:r>
            <a:r>
              <a:rPr lang="en-US" sz="3600" dirty="0" err="1"/>
              <a:t>glands,trauma,postsurgical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Applied  anatomy</a:t>
            </a:r>
          </a:p>
          <a:p>
            <a:pPr>
              <a:buNone/>
            </a:pPr>
            <a:r>
              <a:rPr lang="en-US" sz="3600" b="1" u="sng" dirty="0">
                <a:solidFill>
                  <a:srgbClr val="00B050"/>
                </a:solidFill>
              </a:rPr>
              <a:t>Light reflex</a:t>
            </a:r>
          </a:p>
          <a:p>
            <a:pPr>
              <a:buNone/>
            </a:pPr>
            <a:r>
              <a:rPr lang="en-US" sz="3600" dirty="0"/>
              <a:t>Mediated by retinal photoreceptors and </a:t>
            </a:r>
            <a:r>
              <a:rPr lang="en-US" sz="3600" dirty="0" err="1"/>
              <a:t>subserved</a:t>
            </a:r>
            <a:r>
              <a:rPr lang="en-US" sz="3600" dirty="0"/>
              <a:t> by four neurons</a:t>
            </a:r>
          </a:p>
          <a:p>
            <a:pPr>
              <a:buNone/>
            </a:pPr>
            <a:r>
              <a:rPr lang="en-US" sz="3600" b="1" u="sng" dirty="0">
                <a:solidFill>
                  <a:srgbClr val="0070C0"/>
                </a:solidFill>
              </a:rPr>
              <a:t>First(</a:t>
            </a:r>
            <a:r>
              <a:rPr lang="en-US" sz="3600" u="sng" dirty="0">
                <a:solidFill>
                  <a:srgbClr val="0070C0"/>
                </a:solidFill>
              </a:rPr>
              <a:t>sensory</a:t>
            </a:r>
            <a:r>
              <a:rPr lang="en-US" sz="3600" b="1" u="sng" dirty="0">
                <a:solidFill>
                  <a:srgbClr val="0070C0"/>
                </a:solidFill>
              </a:rPr>
              <a:t>)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/>
              <a:t>connects each retina with both pre-</a:t>
            </a:r>
            <a:r>
              <a:rPr lang="en-US" sz="3600" dirty="0" err="1"/>
              <a:t>tectal</a:t>
            </a:r>
            <a:r>
              <a:rPr lang="en-US" sz="3600" dirty="0"/>
              <a:t> nuclei in the midbrain at the level of the superior </a:t>
            </a:r>
            <a:r>
              <a:rPr lang="en-US" sz="3600" dirty="0" err="1"/>
              <a:t>collicului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/>
              <a:t>c- </a:t>
            </a:r>
            <a:r>
              <a:rPr lang="en-US" sz="3600" b="1" dirty="0">
                <a:solidFill>
                  <a:srgbClr val="00B0F0"/>
                </a:solidFill>
              </a:rPr>
              <a:t>Postganglionic</a:t>
            </a:r>
          </a:p>
          <a:p>
            <a:pPr>
              <a:buNone/>
            </a:pPr>
            <a:r>
              <a:rPr lang="en-US" sz="3600" dirty="0"/>
              <a:t>	Cluster </a:t>
            </a:r>
            <a:r>
              <a:rPr lang="en-US" sz="3600" dirty="0" err="1"/>
              <a:t>headaches,internal</a:t>
            </a:r>
            <a:r>
              <a:rPr lang="en-US" sz="3600" dirty="0"/>
              <a:t> carotid artery </a:t>
            </a:r>
            <a:r>
              <a:rPr lang="en-US" sz="3600" dirty="0" err="1"/>
              <a:t>dissection,nasopharyngeal</a:t>
            </a:r>
            <a:r>
              <a:rPr lang="en-US" sz="3600" dirty="0"/>
              <a:t> </a:t>
            </a:r>
            <a:r>
              <a:rPr lang="en-US" sz="3600" dirty="0" err="1"/>
              <a:t>tumour,otitis</a:t>
            </a:r>
            <a:r>
              <a:rPr lang="en-US" sz="3600" dirty="0"/>
              <a:t> </a:t>
            </a:r>
            <a:r>
              <a:rPr lang="en-US" sz="3600" dirty="0" err="1"/>
              <a:t>media,cavernous</a:t>
            </a:r>
            <a:r>
              <a:rPr lang="en-US" sz="3600" dirty="0"/>
              <a:t> sinus mass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dirty="0">
                <a:solidFill>
                  <a:srgbClr val="00B0F0"/>
                </a:solidFill>
              </a:rPr>
              <a:t>Signs</a:t>
            </a:r>
          </a:p>
          <a:p>
            <a:r>
              <a:rPr lang="en-US" sz="3600" dirty="0"/>
              <a:t>Mild </a:t>
            </a:r>
            <a:r>
              <a:rPr lang="en-US" sz="3600" dirty="0" err="1"/>
              <a:t>ptosis</a:t>
            </a:r>
            <a:r>
              <a:rPr lang="en-US" sz="3600" dirty="0"/>
              <a:t> </a:t>
            </a:r>
          </a:p>
          <a:p>
            <a:r>
              <a:rPr lang="en-US" sz="3600" dirty="0" err="1"/>
              <a:t>Miosis</a:t>
            </a:r>
            <a:endParaRPr lang="en-US" sz="3600" dirty="0"/>
          </a:p>
          <a:p>
            <a:r>
              <a:rPr lang="en-US" sz="3600" dirty="0"/>
              <a:t>Normal reaction to light and near</a:t>
            </a:r>
          </a:p>
          <a:p>
            <a:r>
              <a:rPr lang="en-US" sz="3600" dirty="0" err="1"/>
              <a:t>Hypochromic</a:t>
            </a:r>
            <a:r>
              <a:rPr lang="en-US" sz="3600" dirty="0"/>
              <a:t>  </a:t>
            </a:r>
            <a:r>
              <a:rPr lang="en-US" sz="3600" dirty="0" err="1"/>
              <a:t>hetrochromia</a:t>
            </a:r>
            <a:endParaRPr lang="en-US" sz="3600" dirty="0"/>
          </a:p>
          <a:p>
            <a:r>
              <a:rPr lang="en-US" sz="3600" dirty="0"/>
              <a:t>Slight elevation of inferior lid</a:t>
            </a:r>
          </a:p>
          <a:p>
            <a:r>
              <a:rPr lang="en-US" sz="3600" dirty="0"/>
              <a:t>Reduced </a:t>
            </a:r>
            <a:r>
              <a:rPr lang="en-US" sz="3600" dirty="0" err="1"/>
              <a:t>ipslilateral</a:t>
            </a:r>
            <a:r>
              <a:rPr lang="en-US" sz="3600" dirty="0"/>
              <a:t> sweating—if the lesion is below the superior cervical ganglion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00B050"/>
                </a:solidFill>
              </a:rPr>
              <a:t>Pharmacological tests</a:t>
            </a:r>
          </a:p>
          <a:p>
            <a:pPr>
              <a:buNone/>
            </a:pPr>
            <a:r>
              <a:rPr lang="en-US" sz="3600" dirty="0"/>
              <a:t> </a:t>
            </a:r>
            <a:r>
              <a:rPr lang="en-US" sz="3600" b="1" dirty="0">
                <a:solidFill>
                  <a:srgbClr val="0070C0"/>
                </a:solidFill>
              </a:rPr>
              <a:t>Cocaine4%</a:t>
            </a:r>
            <a:r>
              <a:rPr lang="en-US" sz="3600" dirty="0">
                <a:solidFill>
                  <a:srgbClr val="0070C0"/>
                </a:solidFill>
              </a:rPr>
              <a:t>(</a:t>
            </a:r>
            <a:r>
              <a:rPr lang="en-US" sz="3600" dirty="0"/>
              <a:t>to confirm the diagnosis)</a:t>
            </a:r>
          </a:p>
          <a:p>
            <a:pPr>
              <a:buNone/>
            </a:pPr>
            <a:r>
              <a:rPr lang="en-US" sz="3600" dirty="0"/>
              <a:t>   Normal pupil will dilate</a:t>
            </a:r>
          </a:p>
          <a:p>
            <a:pPr>
              <a:buNone/>
            </a:pPr>
            <a:r>
              <a:rPr lang="en-US" sz="3600" dirty="0"/>
              <a:t>   Horner pupil will not dilate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err="1">
                <a:solidFill>
                  <a:srgbClr val="0070C0"/>
                </a:solidFill>
              </a:rPr>
              <a:t>Hydroxyamphetamine</a:t>
            </a:r>
            <a:r>
              <a:rPr lang="en-US" sz="3600" b="1" dirty="0">
                <a:solidFill>
                  <a:srgbClr val="0070C0"/>
                </a:solidFill>
              </a:rPr>
              <a:t> 1%</a:t>
            </a:r>
            <a:r>
              <a:rPr lang="en-US" sz="3600" dirty="0">
                <a:solidFill>
                  <a:srgbClr val="0070C0"/>
                </a:solidFill>
              </a:rPr>
              <a:t>(</a:t>
            </a:r>
            <a:r>
              <a:rPr lang="en-US" sz="3600" dirty="0"/>
              <a:t>to </a:t>
            </a:r>
            <a:r>
              <a:rPr lang="en-US" sz="3600" dirty="0" err="1"/>
              <a:t>differenciate</a:t>
            </a:r>
            <a:r>
              <a:rPr lang="en-US" sz="3600" dirty="0"/>
              <a:t> pre-</a:t>
            </a:r>
            <a:r>
              <a:rPr lang="en-US" sz="3600" dirty="0" err="1"/>
              <a:t>ganglionic</a:t>
            </a:r>
            <a:r>
              <a:rPr lang="en-US" sz="3600" dirty="0"/>
              <a:t> from post </a:t>
            </a:r>
            <a:r>
              <a:rPr lang="en-US" sz="3600" dirty="0" err="1"/>
              <a:t>ganglionic</a:t>
            </a:r>
            <a:r>
              <a:rPr lang="en-US" sz="3600" dirty="0"/>
              <a:t> lesion)</a:t>
            </a:r>
          </a:p>
          <a:p>
            <a:pPr>
              <a:buNone/>
            </a:pPr>
            <a:r>
              <a:rPr lang="en-US" sz="3600" dirty="0"/>
              <a:t>    </a:t>
            </a:r>
            <a:r>
              <a:rPr lang="en-US" sz="3600" b="1" u="sng" dirty="0" err="1"/>
              <a:t>Preganglionic</a:t>
            </a:r>
            <a:r>
              <a:rPr lang="en-US" sz="3600" b="1" u="sng" dirty="0"/>
              <a:t> lesion </a:t>
            </a:r>
            <a:r>
              <a:rPr lang="en-US" sz="3600" dirty="0"/>
              <a:t>-both pupils will dilate</a:t>
            </a:r>
          </a:p>
          <a:p>
            <a:pPr>
              <a:buNone/>
            </a:pPr>
            <a:r>
              <a:rPr lang="en-US" sz="3600" dirty="0"/>
              <a:t>    </a:t>
            </a:r>
            <a:r>
              <a:rPr lang="en-US" sz="3600" b="1" u="sng" dirty="0"/>
              <a:t>Postganglionic lesion</a:t>
            </a:r>
            <a:r>
              <a:rPr lang="en-US" sz="3600" dirty="0"/>
              <a:t>-Horner pupil will not dilate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Horner synd.(a) RE (b) LE with </a:t>
            </a:r>
            <a:r>
              <a:rPr lang="en-US" dirty="0" err="1"/>
              <a:t>hypochroma</a:t>
            </a:r>
            <a:r>
              <a:rPr lang="en-US" dirty="0"/>
              <a:t> </a:t>
            </a:r>
            <a:r>
              <a:rPr lang="en-US" dirty="0" err="1"/>
              <a:t>iridis</a:t>
            </a:r>
            <a:r>
              <a:rPr lang="en-US" dirty="0"/>
              <a:t> as well</a:t>
            </a:r>
          </a:p>
        </p:txBody>
      </p:sp>
      <p:pic>
        <p:nvPicPr>
          <p:cNvPr id="8194" name="Picture 2" descr="C:\Users\Dr. Suhail\Pictures\P101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Right pre-</a:t>
            </a:r>
            <a:r>
              <a:rPr lang="en-US" sz="3600" dirty="0" err="1"/>
              <a:t>ganglionic</a:t>
            </a:r>
            <a:r>
              <a:rPr lang="en-US" sz="3600" dirty="0"/>
              <a:t> H.S both pupils are dilated on </a:t>
            </a:r>
            <a:r>
              <a:rPr lang="en-US" sz="3600" dirty="0" err="1"/>
              <a:t>hydroxyamphetamine</a:t>
            </a:r>
            <a:r>
              <a:rPr lang="en-US" sz="3600" dirty="0"/>
              <a:t> use </a:t>
            </a:r>
          </a:p>
        </p:txBody>
      </p:sp>
      <p:pic>
        <p:nvPicPr>
          <p:cNvPr id="9218" name="Picture 2" descr="C:\Users\Dr. Suhail\Pictures\P101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</a:rPr>
              <a:t>Adrenaline 1:1000</a:t>
            </a:r>
            <a:r>
              <a:rPr lang="en-US" sz="3600" dirty="0"/>
              <a:t>(to assess </a:t>
            </a:r>
            <a:r>
              <a:rPr lang="en-US" sz="3600" dirty="0" err="1"/>
              <a:t>denervation</a:t>
            </a:r>
            <a:r>
              <a:rPr lang="en-US" sz="3600" dirty="0"/>
              <a:t> </a:t>
            </a:r>
            <a:r>
              <a:rPr lang="en-US" sz="3600" dirty="0" err="1"/>
              <a:t>supersensitivity</a:t>
            </a:r>
            <a:r>
              <a:rPr lang="en-US" sz="3600" dirty="0"/>
              <a:t>)</a:t>
            </a:r>
          </a:p>
          <a:p>
            <a:pPr>
              <a:buNone/>
            </a:pPr>
            <a:r>
              <a:rPr lang="en-US" sz="3600" dirty="0"/>
              <a:t> </a:t>
            </a:r>
            <a:r>
              <a:rPr lang="en-US" sz="3600" b="1" u="sng" dirty="0" err="1"/>
              <a:t>Preganglionic</a:t>
            </a:r>
            <a:r>
              <a:rPr lang="en-US" sz="3600" b="1" u="sng" dirty="0"/>
              <a:t>  lesion</a:t>
            </a:r>
            <a:r>
              <a:rPr lang="en-US" sz="3600" b="1" dirty="0"/>
              <a:t>-</a:t>
            </a:r>
            <a:r>
              <a:rPr lang="en-US" sz="3600" dirty="0"/>
              <a:t>neither pupil will dilate</a:t>
            </a:r>
          </a:p>
          <a:p>
            <a:pPr>
              <a:buNone/>
            </a:pPr>
            <a:r>
              <a:rPr lang="en-US" sz="3600" dirty="0"/>
              <a:t> </a:t>
            </a:r>
            <a:r>
              <a:rPr lang="en-US" sz="3600" b="1" u="sng" dirty="0"/>
              <a:t>Postganglionic lesion </a:t>
            </a:r>
            <a:r>
              <a:rPr lang="en-US" sz="3600" dirty="0"/>
              <a:t>-Horner pupil will dilate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  </a:t>
            </a:r>
            <a:r>
              <a:rPr lang="en-US" sz="7200" dirty="0">
                <a:solidFill>
                  <a:srgbClr val="FF0000"/>
                </a:solidFill>
              </a:rPr>
              <a:t> THANKS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287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0070C0"/>
                </a:solidFill>
              </a:rPr>
              <a:t>Second</a:t>
            </a:r>
            <a:r>
              <a:rPr lang="en-US" sz="3600" dirty="0">
                <a:solidFill>
                  <a:srgbClr val="0070C0"/>
                </a:solidFill>
              </a:rPr>
              <a:t>(</a:t>
            </a:r>
            <a:r>
              <a:rPr lang="en-US" sz="3600" dirty="0" err="1">
                <a:solidFill>
                  <a:srgbClr val="0070C0"/>
                </a:solidFill>
              </a:rPr>
              <a:t>internuclear</a:t>
            </a:r>
            <a:r>
              <a:rPr lang="en-US" sz="3600" dirty="0">
                <a:solidFill>
                  <a:srgbClr val="0070C0"/>
                </a:solidFill>
              </a:rPr>
              <a:t>)</a:t>
            </a:r>
            <a:r>
              <a:rPr lang="en-US" sz="3600" dirty="0"/>
              <a:t>connects each pre-</a:t>
            </a:r>
            <a:r>
              <a:rPr lang="en-US" sz="3600" dirty="0" err="1"/>
              <a:t>tectal</a:t>
            </a:r>
            <a:r>
              <a:rPr lang="en-US" sz="3600" dirty="0"/>
              <a:t> </a:t>
            </a:r>
            <a:r>
              <a:rPr lang="en-US" sz="3600" dirty="0" err="1"/>
              <a:t>nucleaus</a:t>
            </a:r>
            <a:r>
              <a:rPr lang="en-US" sz="3600" dirty="0"/>
              <a:t> to both </a:t>
            </a:r>
            <a:r>
              <a:rPr lang="en-US" sz="3600" dirty="0" err="1"/>
              <a:t>Edinger-Westphal</a:t>
            </a:r>
            <a:r>
              <a:rPr lang="en-US" sz="3600" dirty="0"/>
              <a:t> nuclei.</a:t>
            </a:r>
          </a:p>
          <a:p>
            <a:pPr>
              <a:buNone/>
            </a:pPr>
            <a:r>
              <a:rPr lang="en-US" sz="3600" b="1" u="sng" dirty="0">
                <a:solidFill>
                  <a:srgbClr val="0070C0"/>
                </a:solidFill>
              </a:rPr>
              <a:t>Third</a:t>
            </a:r>
            <a:r>
              <a:rPr lang="en-US" sz="3600" dirty="0">
                <a:solidFill>
                  <a:srgbClr val="0070C0"/>
                </a:solidFill>
              </a:rPr>
              <a:t>(pre-</a:t>
            </a:r>
            <a:r>
              <a:rPr lang="en-US" sz="3600" dirty="0" err="1">
                <a:solidFill>
                  <a:srgbClr val="0070C0"/>
                </a:solidFill>
              </a:rPr>
              <a:t>gaglionic</a:t>
            </a:r>
            <a:r>
              <a:rPr lang="en-US" sz="3600" dirty="0">
                <a:solidFill>
                  <a:srgbClr val="0070C0"/>
                </a:solidFill>
              </a:rPr>
              <a:t> motor)</a:t>
            </a:r>
            <a:r>
              <a:rPr lang="en-US" sz="3600" dirty="0"/>
              <a:t>connects the </a:t>
            </a:r>
            <a:r>
              <a:rPr lang="en-US" sz="3600" dirty="0" err="1"/>
              <a:t>Edinger-Westphal</a:t>
            </a:r>
            <a:r>
              <a:rPr lang="en-US" sz="3600" dirty="0"/>
              <a:t> nucleus to the </a:t>
            </a:r>
            <a:r>
              <a:rPr lang="en-US" sz="3600" dirty="0" err="1"/>
              <a:t>ciliary</a:t>
            </a:r>
            <a:r>
              <a:rPr lang="en-US" sz="3600" dirty="0"/>
              <a:t> ganglion</a:t>
            </a:r>
          </a:p>
          <a:p>
            <a:pPr>
              <a:buNone/>
            </a:pPr>
            <a:r>
              <a:rPr lang="en-US" sz="3600" b="1" u="sng" dirty="0">
                <a:solidFill>
                  <a:srgbClr val="0070C0"/>
                </a:solidFill>
              </a:rPr>
              <a:t>Fourth</a:t>
            </a:r>
            <a:r>
              <a:rPr lang="en-US" sz="3600" dirty="0">
                <a:solidFill>
                  <a:srgbClr val="0070C0"/>
                </a:solidFill>
              </a:rPr>
              <a:t>(post-</a:t>
            </a:r>
            <a:r>
              <a:rPr lang="en-US" sz="3600" dirty="0" err="1">
                <a:solidFill>
                  <a:srgbClr val="0070C0"/>
                </a:solidFill>
              </a:rPr>
              <a:t>ganglionic</a:t>
            </a:r>
            <a:r>
              <a:rPr lang="en-US" sz="3600" dirty="0">
                <a:solidFill>
                  <a:srgbClr val="0070C0"/>
                </a:solidFill>
              </a:rPr>
              <a:t> motor)</a:t>
            </a:r>
            <a:r>
              <a:rPr lang="en-US" sz="3600" dirty="0"/>
              <a:t>leaves the </a:t>
            </a:r>
            <a:r>
              <a:rPr lang="en-US" sz="3600" dirty="0" err="1"/>
              <a:t>ciliary</a:t>
            </a:r>
            <a:r>
              <a:rPr lang="en-US" sz="3600" dirty="0"/>
              <a:t> ganglion and passes in the short </a:t>
            </a:r>
            <a:r>
              <a:rPr lang="en-US" sz="3600" dirty="0" err="1"/>
              <a:t>cillary</a:t>
            </a:r>
            <a:r>
              <a:rPr lang="en-US" sz="3600" dirty="0"/>
              <a:t> nerves to innervate the </a:t>
            </a:r>
            <a:r>
              <a:rPr lang="en-US" sz="3600" dirty="0" err="1"/>
              <a:t>sphinter</a:t>
            </a:r>
            <a:r>
              <a:rPr lang="en-US" sz="3600" dirty="0"/>
              <a:t> </a:t>
            </a:r>
            <a:r>
              <a:rPr lang="en-US" sz="3600" dirty="0" err="1"/>
              <a:t>pupillae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u="sng" dirty="0">
                <a:solidFill>
                  <a:srgbClr val="00B050"/>
                </a:solidFill>
              </a:rPr>
              <a:t>Near reflex</a:t>
            </a:r>
          </a:p>
          <a:p>
            <a:r>
              <a:rPr lang="en-US" sz="3600" dirty="0"/>
              <a:t>Centre for near reflex is located in the midbrain but more ventral than pre-</a:t>
            </a:r>
            <a:r>
              <a:rPr lang="en-US" sz="3600" dirty="0" err="1"/>
              <a:t>tectal</a:t>
            </a:r>
            <a:r>
              <a:rPr lang="en-US" sz="3600" dirty="0"/>
              <a:t> nuclei.</a:t>
            </a:r>
          </a:p>
          <a:p>
            <a:r>
              <a:rPr lang="en-US" sz="3600" dirty="0"/>
              <a:t>Two </a:t>
            </a:r>
            <a:r>
              <a:rPr lang="en-US" sz="3600" dirty="0" err="1"/>
              <a:t>supranuclear</a:t>
            </a:r>
            <a:r>
              <a:rPr lang="en-US" sz="3600" dirty="0"/>
              <a:t> </a:t>
            </a:r>
            <a:r>
              <a:rPr lang="en-US" sz="3600" dirty="0" err="1"/>
              <a:t>influences:Frontal</a:t>
            </a:r>
            <a:r>
              <a:rPr lang="en-US" sz="3600" dirty="0"/>
              <a:t> and </a:t>
            </a:r>
            <a:r>
              <a:rPr lang="en-US" sz="3600" dirty="0" err="1"/>
              <a:t>occipetal</a:t>
            </a:r>
            <a:r>
              <a:rPr lang="en-US" sz="3600" dirty="0"/>
              <a:t> lobes</a:t>
            </a:r>
          </a:p>
          <a:p>
            <a:r>
              <a:rPr lang="en-US" sz="3600" dirty="0"/>
              <a:t>Final pathways for near and light-reflexes are identical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Anatomical pathway of the </a:t>
            </a:r>
            <a:r>
              <a:rPr lang="en-US" sz="4000" dirty="0" err="1"/>
              <a:t>pupillary</a:t>
            </a:r>
            <a:r>
              <a:rPr lang="en-US" sz="4000" dirty="0"/>
              <a:t> light reflex</a:t>
            </a:r>
          </a:p>
        </p:txBody>
      </p:sp>
      <p:pic>
        <p:nvPicPr>
          <p:cNvPr id="1026" name="Picture 2" descr="C:\Users\Dr. Suhail\Pictures\P10100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05000"/>
            <a:ext cx="60198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900" b="1" dirty="0">
                <a:solidFill>
                  <a:srgbClr val="FFC000"/>
                </a:solidFill>
              </a:rPr>
              <a:t>Afferent </a:t>
            </a:r>
            <a:r>
              <a:rPr lang="en-US" sz="3900" b="1" dirty="0" err="1">
                <a:solidFill>
                  <a:srgbClr val="FFC000"/>
                </a:solidFill>
              </a:rPr>
              <a:t>pupillary</a:t>
            </a:r>
            <a:r>
              <a:rPr lang="en-US" sz="3900" b="1" dirty="0">
                <a:solidFill>
                  <a:srgbClr val="FFC000"/>
                </a:solidFill>
              </a:rPr>
              <a:t> defects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sz="3600" b="1" dirty="0">
                <a:solidFill>
                  <a:srgbClr val="0070C0"/>
                </a:solidFill>
              </a:rPr>
              <a:t>Absolute afferent </a:t>
            </a:r>
            <a:r>
              <a:rPr lang="en-US" sz="3600" b="1" dirty="0" err="1">
                <a:solidFill>
                  <a:srgbClr val="0070C0"/>
                </a:solidFill>
              </a:rPr>
              <a:t>pupillary</a:t>
            </a:r>
            <a:r>
              <a:rPr lang="en-US" sz="3600" b="1" dirty="0">
                <a:solidFill>
                  <a:srgbClr val="0070C0"/>
                </a:solidFill>
              </a:rPr>
              <a:t> defect(</a:t>
            </a:r>
            <a:r>
              <a:rPr lang="en-US" sz="3600" b="1" dirty="0" err="1">
                <a:solidFill>
                  <a:srgbClr val="FF0000"/>
                </a:solidFill>
              </a:rPr>
              <a:t>amaurotic</a:t>
            </a:r>
            <a:r>
              <a:rPr lang="en-US" sz="3600" b="1" dirty="0">
                <a:solidFill>
                  <a:srgbClr val="FF0000"/>
                </a:solidFill>
              </a:rPr>
              <a:t> pupil</a:t>
            </a:r>
            <a:r>
              <a:rPr lang="en-US" sz="3600" dirty="0">
                <a:solidFill>
                  <a:srgbClr val="0070C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 The involved eye is completely blind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 Both pupils are equal in size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 Affected pupil is stimulated by light—     neither pupil will react. Normal pupil is   stimulated—both pupils will react.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The near reflex is normal in both eyes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Swinging flashlight </a:t>
            </a:r>
            <a:r>
              <a:rPr lang="en-US" dirty="0" err="1"/>
              <a:t>test,in</a:t>
            </a:r>
            <a:r>
              <a:rPr lang="en-US" dirty="0"/>
              <a:t> left APD</a:t>
            </a:r>
          </a:p>
        </p:txBody>
      </p:sp>
      <p:pic>
        <p:nvPicPr>
          <p:cNvPr id="2050" name="Picture 2" descr="C:\Users\Dr. Suhail\Pictures\P10100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</a:rPr>
              <a:t>Relative afferent </a:t>
            </a:r>
            <a:r>
              <a:rPr lang="en-US" sz="3600" b="1" dirty="0" err="1">
                <a:solidFill>
                  <a:srgbClr val="0070C0"/>
                </a:solidFill>
              </a:rPr>
              <a:t>pupillary</a:t>
            </a:r>
            <a:r>
              <a:rPr lang="en-US" sz="3600" b="1" dirty="0">
                <a:solidFill>
                  <a:srgbClr val="0070C0"/>
                </a:solidFill>
              </a:rPr>
              <a:t> defect(</a:t>
            </a:r>
            <a:r>
              <a:rPr lang="en-US" sz="3200" b="1" dirty="0">
                <a:solidFill>
                  <a:srgbClr val="FF0000"/>
                </a:solidFill>
              </a:rPr>
              <a:t>Marcus Gunn pupil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>
              <a:buNone/>
            </a:pPr>
            <a:r>
              <a:rPr lang="en-US" sz="3600" dirty="0"/>
              <a:t>Caused by incomplete optic nerve lesion, severe retinal disease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Normal eye is stimulated—both pupils will constrict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Light is swing to affected eye—both pupils will dilate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Light- near dissociation</a:t>
            </a:r>
          </a:p>
          <a:p>
            <a:pPr>
              <a:buNone/>
            </a:pPr>
            <a:r>
              <a:rPr lang="en-US" sz="3600" dirty="0"/>
              <a:t>Light reflex is absent or sluggish but the near response is normal.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</a:rPr>
              <a:t> Argyll Robertson pupil</a:t>
            </a:r>
            <a:r>
              <a:rPr lang="en-US" sz="3600" dirty="0"/>
              <a:t>—caused by </a:t>
            </a:r>
            <a:r>
              <a:rPr lang="en-US" sz="3600" dirty="0" err="1"/>
              <a:t>neurosyphilis</a:t>
            </a:r>
            <a:r>
              <a:rPr lang="en-US" sz="3600" dirty="0"/>
              <a:t> ,involvement is usually bilateral but asymmetrical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Pupils are small and irregular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Pupils do not dilate well in dark </a:t>
            </a:r>
          </a:p>
        </p:txBody>
      </p:sp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544</Words>
  <Application>Microsoft Office PowerPoint</Application>
  <PresentationFormat>On-screen Show (4:3)</PresentationFormat>
  <Paragraphs>86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PUPILLARY REACTIONS</vt:lpstr>
      <vt:lpstr>PowerPoint Presentation</vt:lpstr>
      <vt:lpstr>PowerPoint Presentation</vt:lpstr>
      <vt:lpstr>PowerPoint Presentation</vt:lpstr>
      <vt:lpstr>Anatomical pathway of the pupillary light reflex</vt:lpstr>
      <vt:lpstr>PowerPoint Presentation</vt:lpstr>
      <vt:lpstr>Swinging flashlight test,in left APD</vt:lpstr>
      <vt:lpstr>PowerPoint Presentation</vt:lpstr>
      <vt:lpstr>PowerPoint Presentation</vt:lpstr>
      <vt:lpstr>PowerPoint Presentation</vt:lpstr>
      <vt:lpstr>Right Holmes-Adies, pupil large and regular</vt:lpstr>
      <vt:lpstr>Direct light is absent or sluggish</vt:lpstr>
      <vt:lpstr>Consensual light reflex is similar</vt:lpstr>
      <vt:lpstr>Diminished tendon reflex</vt:lpstr>
      <vt:lpstr>PowerPoint Presentation</vt:lpstr>
      <vt:lpstr>PowerPoint Presentation</vt:lpstr>
      <vt:lpstr>PowerPoint Presentation</vt:lpstr>
      <vt:lpstr>Anatomical pathway of the sympathetic nerve supply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Horner synd.(a) RE (b) LE with hypochroma iridis as well</vt:lpstr>
      <vt:lpstr>Right pre-ganglionic H.S both pupils are dilated on hydroxyamphetamine use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PUPILLARY REACTIONS</dc:title>
  <dc:creator>Dr. Suhail</dc:creator>
  <cp:lastModifiedBy>Dr.Suhail</cp:lastModifiedBy>
  <cp:revision>62</cp:revision>
  <dcterms:created xsi:type="dcterms:W3CDTF">2010-02-17T14:33:55Z</dcterms:created>
  <dcterms:modified xsi:type="dcterms:W3CDTF">2020-06-14T16:45:34Z</dcterms:modified>
</cp:coreProperties>
</file>