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sldIdLst>
    <p:sldId id="303" r:id="rId2"/>
    <p:sldId id="256" r:id="rId3"/>
    <p:sldId id="257" r:id="rId4"/>
    <p:sldId id="265" r:id="rId5"/>
    <p:sldId id="266" r:id="rId6"/>
    <p:sldId id="290"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302" r:id="rId20"/>
    <p:sldId id="279" r:id="rId21"/>
    <p:sldId id="281" r:id="rId22"/>
    <p:sldId id="280" r:id="rId23"/>
    <p:sldId id="282" r:id="rId24"/>
    <p:sldId id="283" r:id="rId25"/>
    <p:sldId id="284" r:id="rId26"/>
    <p:sldId id="285" r:id="rId27"/>
    <p:sldId id="286" r:id="rId28"/>
    <p:sldId id="293" r:id="rId29"/>
    <p:sldId id="287" r:id="rId30"/>
    <p:sldId id="288" r:id="rId31"/>
    <p:sldId id="291" r:id="rId32"/>
    <p:sldId id="299" r:id="rId33"/>
    <p:sldId id="292" r:id="rId34"/>
    <p:sldId id="300" r:id="rId35"/>
    <p:sldId id="295" r:id="rId36"/>
    <p:sldId id="294" r:id="rId37"/>
    <p:sldId id="301" r:id="rId38"/>
    <p:sldId id="296" r:id="rId39"/>
    <p:sldId id="297" r:id="rId40"/>
    <p:sldId id="298" r:id="rId41"/>
    <p:sldId id="260" r:id="rId42"/>
    <p:sldId id="304"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F7A08D-199B-4524-B0B1-AF19CCA1AD0B}" type="datetimeFigureOut">
              <a:rPr lang="en-US" smtClean="0"/>
              <a:pPr/>
              <a:t>4/9/2020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7FC4C2-85ED-4031-8E93-F04C89275D9A}" type="slidenum">
              <a:rPr lang="en-US" smtClean="0"/>
              <a:pPr/>
              <a:t>‹#›</a:t>
            </a:fld>
            <a:endParaRPr lang="en-US"/>
          </a:p>
        </p:txBody>
      </p:sp>
    </p:spTree>
    <p:extLst>
      <p:ext uri="{BB962C8B-B14F-4D97-AF65-F5344CB8AC3E}">
        <p14:creationId xmlns:p14="http://schemas.microsoft.com/office/powerpoint/2010/main" val="3929253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endParaRPr lang="ru-RU"/>
          </a:p>
        </p:txBody>
      </p:sp>
      <p:sp>
        <p:nvSpPr>
          <p:cNvPr id="63492" name="Slide Number Placeholder 3"/>
          <p:cNvSpPr>
            <a:spLocks noGrp="1"/>
          </p:cNvSpPr>
          <p:nvPr>
            <p:ph type="sldNum" sz="quarter" idx="5"/>
          </p:nvPr>
        </p:nvSpPr>
        <p:spPr>
          <a:noFill/>
        </p:spPr>
        <p:txBody>
          <a:bodyPr/>
          <a:lstStyle/>
          <a:p>
            <a:fld id="{3EF48784-95EA-4798-B63A-F26E2B2F16E7}" type="slidenum">
              <a:rPr lang="ar-SA"/>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ru-RU"/>
          </a:p>
        </p:txBody>
      </p:sp>
      <p:sp>
        <p:nvSpPr>
          <p:cNvPr id="97284" name="Slide Number Placeholder 3"/>
          <p:cNvSpPr>
            <a:spLocks noGrp="1"/>
          </p:cNvSpPr>
          <p:nvPr>
            <p:ph type="sldNum" sz="quarter" idx="5"/>
          </p:nvPr>
        </p:nvSpPr>
        <p:spPr>
          <a:noFill/>
        </p:spPr>
        <p:txBody>
          <a:bodyPr/>
          <a:lstStyle/>
          <a:p>
            <a:fld id="{2BD5DD61-9970-4AFE-852D-7906F6F07B00}" type="slidenum">
              <a:rPr lang="ar-SA"/>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ru-RU"/>
          </a:p>
        </p:txBody>
      </p:sp>
      <p:sp>
        <p:nvSpPr>
          <p:cNvPr id="97284" name="Slide Number Placeholder 3"/>
          <p:cNvSpPr>
            <a:spLocks noGrp="1"/>
          </p:cNvSpPr>
          <p:nvPr>
            <p:ph type="sldNum" sz="quarter" idx="5"/>
          </p:nvPr>
        </p:nvSpPr>
        <p:spPr>
          <a:noFill/>
        </p:spPr>
        <p:txBody>
          <a:bodyPr/>
          <a:lstStyle/>
          <a:p>
            <a:fld id="{2BD5DD61-9970-4AFE-852D-7906F6F07B00}" type="slidenum">
              <a:rPr lang="ar-SA"/>
              <a:pPr/>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ru-RU"/>
          </a:p>
        </p:txBody>
      </p:sp>
      <p:sp>
        <p:nvSpPr>
          <p:cNvPr id="98308" name="Slide Number Placeholder 3"/>
          <p:cNvSpPr>
            <a:spLocks noGrp="1"/>
          </p:cNvSpPr>
          <p:nvPr>
            <p:ph type="sldNum" sz="quarter" idx="5"/>
          </p:nvPr>
        </p:nvSpPr>
        <p:spPr>
          <a:noFill/>
        </p:spPr>
        <p:txBody>
          <a:bodyPr/>
          <a:lstStyle/>
          <a:p>
            <a:fld id="{C579BEC8-30A4-4CC7-BBAB-72EA2F1F0280}" type="slidenum">
              <a:rPr lang="ar-SA"/>
              <a:pPr/>
              <a:t>33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ru-RU"/>
          </a:p>
        </p:txBody>
      </p:sp>
      <p:sp>
        <p:nvSpPr>
          <p:cNvPr id="98308" name="Slide Number Placeholder 3"/>
          <p:cNvSpPr>
            <a:spLocks noGrp="1"/>
          </p:cNvSpPr>
          <p:nvPr>
            <p:ph type="sldNum" sz="quarter" idx="5"/>
          </p:nvPr>
        </p:nvSpPr>
        <p:spPr>
          <a:noFill/>
        </p:spPr>
        <p:txBody>
          <a:bodyPr/>
          <a:lstStyle/>
          <a:p>
            <a:fld id="{C579BEC8-30A4-4CC7-BBAB-72EA2F1F0280}" type="slidenum">
              <a:rPr lang="ar-SA"/>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4/9/2020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4/9/2020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ehib.org/faq.jsp?faq_key=4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psychology.about.com/od/sigmundfreud/p/sigmund_freud.ht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C:\Users\GameStop\Downloads\bismillillah\Bismillah HD wallpapers.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Selecting a study Design </a:t>
            </a:r>
          </a:p>
        </p:txBody>
      </p:sp>
      <p:sp>
        <p:nvSpPr>
          <p:cNvPr id="3" name="Content Placeholder 2"/>
          <p:cNvSpPr>
            <a:spLocks noGrp="1"/>
          </p:cNvSpPr>
          <p:nvPr>
            <p:ph idx="1"/>
          </p:nvPr>
        </p:nvSpPr>
        <p:spPr/>
        <p:txBody>
          <a:bodyPr>
            <a:normAutofit/>
          </a:bodyPr>
          <a:lstStyle/>
          <a:p>
            <a:pPr>
              <a:buNone/>
            </a:pPr>
            <a:r>
              <a:rPr lang="en-US" sz="4000" b="1" dirty="0"/>
              <a:t> </a:t>
            </a:r>
            <a:r>
              <a:rPr lang="en-US" sz="4000" b="1" u="sng" dirty="0"/>
              <a:t>These are classified according to: </a:t>
            </a:r>
          </a:p>
          <a:p>
            <a:r>
              <a:rPr lang="en-US" sz="4000" b="1" dirty="0"/>
              <a:t>The </a:t>
            </a:r>
            <a:r>
              <a:rPr lang="en-US" sz="4000" b="1" dirty="0">
                <a:solidFill>
                  <a:srgbClr val="FF0000"/>
                </a:solidFill>
              </a:rPr>
              <a:t>number of contacts </a:t>
            </a:r>
            <a:r>
              <a:rPr lang="en-US" sz="4000" b="1" dirty="0"/>
              <a:t>with the study population. </a:t>
            </a:r>
          </a:p>
          <a:p>
            <a:r>
              <a:rPr lang="en-US" sz="4000" b="1" dirty="0"/>
              <a:t>The </a:t>
            </a:r>
            <a:r>
              <a:rPr lang="en-US" sz="4000" b="1" dirty="0">
                <a:solidFill>
                  <a:srgbClr val="FF0000"/>
                </a:solidFill>
              </a:rPr>
              <a:t>reference period </a:t>
            </a:r>
            <a:r>
              <a:rPr lang="en-US" sz="4000" b="1" dirty="0"/>
              <a:t>of the study</a:t>
            </a:r>
          </a:p>
          <a:p>
            <a:r>
              <a:rPr lang="en-US" sz="4000" b="1" dirty="0"/>
              <a:t>The  </a:t>
            </a:r>
            <a:r>
              <a:rPr lang="en-US" sz="4000" b="1" dirty="0">
                <a:solidFill>
                  <a:srgbClr val="FF0000"/>
                </a:solidFill>
              </a:rPr>
              <a:t>nature </a:t>
            </a:r>
            <a:r>
              <a:rPr lang="en-US" sz="4000" b="1" dirty="0"/>
              <a:t>of the investigation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 The number of contacts</a:t>
            </a:r>
            <a:endParaRPr lang="en-US" dirty="0"/>
          </a:p>
        </p:txBody>
      </p:sp>
      <p:sp>
        <p:nvSpPr>
          <p:cNvPr id="3" name="Content Placeholder 2"/>
          <p:cNvSpPr>
            <a:spLocks noGrp="1"/>
          </p:cNvSpPr>
          <p:nvPr>
            <p:ph idx="1"/>
          </p:nvPr>
        </p:nvSpPr>
        <p:spPr/>
        <p:txBody>
          <a:bodyPr/>
          <a:lstStyle/>
          <a:p>
            <a:pPr algn="just"/>
            <a:r>
              <a:rPr lang="en-US" b="1" dirty="0"/>
              <a:t>According to The number of contacts with the study population , the study design is again divided into three:</a:t>
            </a:r>
          </a:p>
          <a:p>
            <a:pPr algn="just">
              <a:buNone/>
            </a:pPr>
            <a:r>
              <a:rPr lang="en-US" b="1" dirty="0"/>
              <a:t>    1- Cross sectional studies</a:t>
            </a:r>
          </a:p>
          <a:p>
            <a:pPr algn="just">
              <a:buNone/>
            </a:pPr>
            <a:r>
              <a:rPr lang="en-US" b="1" dirty="0"/>
              <a:t>    2- Before and after studies </a:t>
            </a:r>
          </a:p>
          <a:p>
            <a:pPr algn="just">
              <a:buNone/>
            </a:pPr>
            <a:r>
              <a:rPr lang="en-US" b="1" dirty="0"/>
              <a:t>    3- Longitudinal studies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Cross sectional Study Design </a:t>
            </a:r>
          </a:p>
        </p:txBody>
      </p:sp>
      <p:sp>
        <p:nvSpPr>
          <p:cNvPr id="3" name="Content Placeholder 2"/>
          <p:cNvSpPr>
            <a:spLocks noGrp="1"/>
          </p:cNvSpPr>
          <p:nvPr>
            <p:ph idx="1"/>
          </p:nvPr>
        </p:nvSpPr>
        <p:spPr/>
        <p:txBody>
          <a:bodyPr>
            <a:normAutofit/>
          </a:bodyPr>
          <a:lstStyle/>
          <a:p>
            <a:r>
              <a:rPr lang="en-US" dirty="0"/>
              <a:t>A cross-sectional study is a </a:t>
            </a:r>
            <a:r>
              <a:rPr lang="en-US" dirty="0">
                <a:hlinkClick r:id="rId2"/>
              </a:rPr>
              <a:t>descriptive study</a:t>
            </a:r>
            <a:r>
              <a:rPr lang="en-US" dirty="0"/>
              <a:t> in which disease and exposure status are measured </a:t>
            </a:r>
            <a:r>
              <a:rPr lang="en-US" u="sng" dirty="0"/>
              <a:t>simultaneously </a:t>
            </a:r>
            <a:r>
              <a:rPr lang="en-US" dirty="0"/>
              <a:t>in a given population.</a:t>
            </a:r>
          </a:p>
          <a:p>
            <a:r>
              <a:rPr lang="en-US" dirty="0"/>
              <a:t> Cross-sectional studies can be thought of as providing a "snapshot" of the frequency and characteristics of a disease in a population at a particular point in time.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endParaRPr lang="en-US" dirty="0"/>
          </a:p>
          <a:p>
            <a:r>
              <a:rPr lang="en-US" sz="4000" b="1" dirty="0">
                <a:latin typeface="Times New Roman" pitchFamily="18" charset="0"/>
                <a:cs typeface="Times New Roman" pitchFamily="18" charset="0"/>
              </a:rPr>
              <a:t>Cross sectional studies can be used to assess the prevalence of acute or chronic conditions in a population.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678363"/>
          </a:xfrm>
        </p:spPr>
        <p:txBody>
          <a:bodyPr/>
          <a:lstStyle/>
          <a:p>
            <a:pPr algn="just"/>
            <a:r>
              <a:rPr lang="en-US" b="1" dirty="0"/>
              <a:t>However, since exposure and disease status are measured at the same point in time, it may not be possible to distinguish whether the exposure preceded or followed the disease</a:t>
            </a:r>
          </a:p>
          <a:p>
            <a:pPr algn="just"/>
            <a:r>
              <a:rPr lang="en-US" b="1" dirty="0"/>
              <a:t>Thus cause and effect relationships are not certain.</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cross sectional Design would be appropriate for:</a:t>
            </a:r>
          </a:p>
        </p:txBody>
      </p:sp>
      <p:sp>
        <p:nvSpPr>
          <p:cNvPr id="3" name="Content Placeholder 2"/>
          <p:cNvSpPr>
            <a:spLocks noGrp="1"/>
          </p:cNvSpPr>
          <p:nvPr>
            <p:ph idx="1"/>
          </p:nvPr>
        </p:nvSpPr>
        <p:spPr/>
        <p:txBody>
          <a:bodyPr/>
          <a:lstStyle/>
          <a:p>
            <a:r>
              <a:rPr lang="en-US" b="1" dirty="0"/>
              <a:t>The socio demographic characteristics of the population </a:t>
            </a:r>
          </a:p>
          <a:p>
            <a:r>
              <a:rPr lang="en-US" b="1" dirty="0"/>
              <a:t>The prevalence of nutritional deficiency diseases in the Community</a:t>
            </a:r>
          </a:p>
          <a:p>
            <a:r>
              <a:rPr lang="en-US" b="1" dirty="0"/>
              <a:t>The Health needs of the Community</a:t>
            </a:r>
          </a:p>
          <a:p>
            <a:r>
              <a:rPr lang="en-US" b="1" dirty="0"/>
              <a:t>Inclination of youth towards fast foods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before and after study Design </a:t>
            </a:r>
          </a:p>
        </p:txBody>
      </p:sp>
      <p:sp>
        <p:nvSpPr>
          <p:cNvPr id="3" name="Content Placeholder 2"/>
          <p:cNvSpPr>
            <a:spLocks noGrp="1"/>
          </p:cNvSpPr>
          <p:nvPr>
            <p:ph idx="1"/>
          </p:nvPr>
        </p:nvSpPr>
        <p:spPr/>
        <p:txBody>
          <a:bodyPr>
            <a:normAutofit/>
          </a:bodyPr>
          <a:lstStyle/>
          <a:p>
            <a:pPr algn="just"/>
            <a:r>
              <a:rPr lang="en-US" b="1" dirty="0"/>
              <a:t>It measures change in a situation ,phenomenon, Issue, problem or attitude.  </a:t>
            </a:r>
          </a:p>
          <a:p>
            <a:pPr algn="just"/>
            <a:r>
              <a:rPr lang="en-US" b="1" dirty="0"/>
              <a:t>It is the most appropriate design for measuring the impact or effectiveness of a program. </a:t>
            </a:r>
          </a:p>
          <a:p>
            <a:pPr algn="just"/>
            <a:r>
              <a:rPr lang="en-US" b="1" dirty="0"/>
              <a:t>It is applied  as </a:t>
            </a:r>
            <a:r>
              <a:rPr lang="en-US" b="1" u="sng" dirty="0"/>
              <a:t>two sets </a:t>
            </a:r>
            <a:r>
              <a:rPr lang="en-US" b="1" dirty="0"/>
              <a:t>of cross-sectional observations on the </a:t>
            </a:r>
            <a:r>
              <a:rPr lang="en-US" b="1" u="sng" dirty="0"/>
              <a:t>same population </a:t>
            </a:r>
          </a:p>
          <a:p>
            <a:pPr algn="just"/>
            <a:r>
              <a:rPr lang="en-US" b="1" dirty="0"/>
              <a:t>The  “before and after” difference is noted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the topics </a:t>
            </a:r>
          </a:p>
        </p:txBody>
      </p:sp>
      <p:sp>
        <p:nvSpPr>
          <p:cNvPr id="3" name="Content Placeholder 2"/>
          <p:cNvSpPr>
            <a:spLocks noGrp="1"/>
          </p:cNvSpPr>
          <p:nvPr>
            <p:ph idx="1"/>
          </p:nvPr>
        </p:nvSpPr>
        <p:spPr/>
        <p:txBody>
          <a:bodyPr>
            <a:normAutofit/>
          </a:bodyPr>
          <a:lstStyle/>
          <a:p>
            <a:r>
              <a:rPr lang="en-US" sz="3600" dirty="0">
                <a:latin typeface="Times New Roman" pitchFamily="18" charset="0"/>
                <a:cs typeface="Times New Roman" pitchFamily="18" charset="0"/>
              </a:rPr>
              <a:t>The impact of immunization on control of disease</a:t>
            </a:r>
          </a:p>
          <a:p>
            <a:r>
              <a:rPr lang="en-US" sz="3600" dirty="0">
                <a:latin typeface="Times New Roman" pitchFamily="18" charset="0"/>
                <a:cs typeface="Times New Roman" pitchFamily="18" charset="0"/>
              </a:rPr>
              <a:t>The impact of maternal and child health services on the infant mortality rate. </a:t>
            </a:r>
          </a:p>
          <a:p>
            <a:r>
              <a:rPr lang="en-US" sz="3600" dirty="0">
                <a:latin typeface="Times New Roman" pitchFamily="18" charset="0"/>
                <a:cs typeface="Times New Roman" pitchFamily="18" charset="0"/>
              </a:rPr>
              <a:t>The impact of food fortification on control of nutritional deficiency diseases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Advantages and Disadvantages </a:t>
            </a:r>
          </a:p>
        </p:txBody>
      </p:sp>
      <p:sp>
        <p:nvSpPr>
          <p:cNvPr id="3" name="Content Placeholder 2"/>
          <p:cNvSpPr>
            <a:spLocks noGrp="1"/>
          </p:cNvSpPr>
          <p:nvPr>
            <p:ph idx="1"/>
          </p:nvPr>
        </p:nvSpPr>
        <p:spPr/>
        <p:txBody>
          <a:bodyPr>
            <a:normAutofit/>
          </a:bodyPr>
          <a:lstStyle/>
          <a:p>
            <a:pPr algn="just"/>
            <a:r>
              <a:rPr lang="en-US" b="1" dirty="0"/>
              <a:t>Advantages: </a:t>
            </a:r>
            <a:r>
              <a:rPr lang="en-US" dirty="0"/>
              <a:t>It measures the change in phenomenon, assess impact of some intervention.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Advantages and Disadvantages </a:t>
            </a:r>
          </a:p>
        </p:txBody>
      </p:sp>
      <p:sp>
        <p:nvSpPr>
          <p:cNvPr id="3" name="Content Placeholder 2"/>
          <p:cNvSpPr>
            <a:spLocks noGrp="1"/>
          </p:cNvSpPr>
          <p:nvPr>
            <p:ph idx="1"/>
          </p:nvPr>
        </p:nvSpPr>
        <p:spPr/>
        <p:txBody>
          <a:bodyPr>
            <a:normAutofit/>
          </a:bodyPr>
          <a:lstStyle/>
          <a:p>
            <a:pPr algn="just"/>
            <a:r>
              <a:rPr lang="en-US" b="1" dirty="0"/>
              <a:t>Disadvantages: </a:t>
            </a:r>
            <a:r>
              <a:rPr lang="en-US" dirty="0"/>
              <a:t>Expensive, Time taking, Sample may withdraw after first contact, It measures total change rather than impact of each variable, Change occurs sometimes due to age(maturation effect), study population sometimes becomes sensitive about the instrument (reactive effect).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Unit-3</a:t>
            </a:r>
          </a:p>
        </p:txBody>
      </p:sp>
      <p:sp>
        <p:nvSpPr>
          <p:cNvPr id="3" name="Subtitle 2"/>
          <p:cNvSpPr>
            <a:spLocks noGrp="1"/>
          </p:cNvSpPr>
          <p:nvPr>
            <p:ph type="subTitle" idx="1"/>
          </p:nvPr>
        </p:nvSpPr>
        <p:spPr/>
        <p:txBody>
          <a:bodyPr>
            <a:normAutofit/>
          </a:bodyPr>
          <a:lstStyle/>
          <a:p>
            <a:pPr algn="l"/>
            <a:r>
              <a:rPr lang="en-US" dirty="0">
                <a:solidFill>
                  <a:schemeClr val="tx1"/>
                </a:solidFill>
              </a:rPr>
              <a:t>Conceptualizing a Research Design</a:t>
            </a:r>
          </a:p>
        </p:txBody>
      </p:sp>
      <p:pic>
        <p:nvPicPr>
          <p:cNvPr id="4" name="Picture 3" descr="Image result for research design"/>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longitudinal Study Design </a:t>
            </a:r>
          </a:p>
        </p:txBody>
      </p:sp>
      <p:sp>
        <p:nvSpPr>
          <p:cNvPr id="3" name="Content Placeholder 2"/>
          <p:cNvSpPr>
            <a:spLocks noGrp="1"/>
          </p:cNvSpPr>
          <p:nvPr>
            <p:ph idx="1"/>
          </p:nvPr>
        </p:nvSpPr>
        <p:spPr/>
        <p:txBody>
          <a:bodyPr/>
          <a:lstStyle/>
          <a:p>
            <a:pPr algn="just"/>
            <a:r>
              <a:rPr lang="en-US" b="1" dirty="0"/>
              <a:t>It helps to measure pattern of change in relation to time. </a:t>
            </a:r>
          </a:p>
          <a:p>
            <a:pPr algn="just"/>
            <a:r>
              <a:rPr lang="en-US" b="1" dirty="0"/>
              <a:t>It helps to collect factual information on a continuous basis. </a:t>
            </a:r>
          </a:p>
          <a:p>
            <a:pPr algn="just"/>
            <a:r>
              <a:rPr lang="en-US" b="1" dirty="0"/>
              <a:t>Study population is visited a number of times on regular intervals ,usually for a longer period of time to collect the information.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longitudinal Study Design </a:t>
            </a:r>
          </a:p>
        </p:txBody>
      </p:sp>
      <p:sp>
        <p:nvSpPr>
          <p:cNvPr id="3" name="Content Placeholder 2"/>
          <p:cNvSpPr>
            <a:spLocks noGrp="1"/>
          </p:cNvSpPr>
          <p:nvPr>
            <p:ph idx="1"/>
          </p:nvPr>
        </p:nvSpPr>
        <p:spPr/>
        <p:txBody>
          <a:bodyPr>
            <a:normAutofit/>
          </a:bodyPr>
          <a:lstStyle/>
          <a:p>
            <a:pPr algn="just"/>
            <a:r>
              <a:rPr lang="en-US" sz="3600" b="1" dirty="0">
                <a:latin typeface="Times New Roman" pitchFamily="18" charset="0"/>
                <a:cs typeface="Times New Roman" pitchFamily="18" charset="0"/>
              </a:rPr>
              <a:t>Advantages and disadvantages are same as “Before and after studies”</a:t>
            </a:r>
          </a:p>
          <a:p>
            <a:pPr algn="just"/>
            <a:r>
              <a:rPr lang="en-US" sz="3600" b="1" dirty="0">
                <a:latin typeface="Times New Roman" pitchFamily="18" charset="0"/>
                <a:cs typeface="Times New Roman" pitchFamily="18" charset="0"/>
              </a:rPr>
              <a:t>Main advantage is :</a:t>
            </a:r>
          </a:p>
          <a:p>
            <a:pPr algn="just">
              <a:buNone/>
            </a:pPr>
            <a:r>
              <a:rPr lang="en-US" sz="3600" b="1" dirty="0">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It allows to measure the pattern of change and obtain factual information on a regular and continuous basis.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The Reference period </a:t>
            </a:r>
          </a:p>
        </p:txBody>
      </p:sp>
      <p:sp>
        <p:nvSpPr>
          <p:cNvPr id="3" name="Content Placeholder 2"/>
          <p:cNvSpPr>
            <a:spLocks noGrp="1"/>
          </p:cNvSpPr>
          <p:nvPr>
            <p:ph idx="1"/>
          </p:nvPr>
        </p:nvSpPr>
        <p:spPr/>
        <p:txBody>
          <a:bodyPr/>
          <a:lstStyle/>
          <a:p>
            <a:r>
              <a:rPr lang="en-US" dirty="0"/>
              <a:t>It refers to the time frame in which a study explores phenomenon , situation, even or problem. </a:t>
            </a:r>
          </a:p>
          <a:p>
            <a:r>
              <a:rPr lang="en-US" b="1" dirty="0"/>
              <a:t>The studies include:</a:t>
            </a:r>
          </a:p>
          <a:p>
            <a:pPr lvl="1">
              <a:buFont typeface="Wingdings" pitchFamily="2" charset="2"/>
              <a:buChar char="Ø"/>
            </a:pPr>
            <a:r>
              <a:rPr lang="en-US" b="1" dirty="0"/>
              <a:t> </a:t>
            </a:r>
            <a:r>
              <a:rPr lang="en-US" dirty="0"/>
              <a:t>Retrospective</a:t>
            </a:r>
          </a:p>
          <a:p>
            <a:pPr lvl="1">
              <a:buFont typeface="Wingdings" pitchFamily="2" charset="2"/>
              <a:buChar char="Ø"/>
            </a:pPr>
            <a:r>
              <a:rPr lang="en-US" dirty="0"/>
              <a:t>Prospective</a:t>
            </a:r>
          </a:p>
          <a:p>
            <a:pPr lvl="1">
              <a:buFont typeface="Wingdings" pitchFamily="2" charset="2"/>
              <a:buChar char="Ø"/>
            </a:pPr>
            <a:r>
              <a:rPr lang="en-US" dirty="0"/>
              <a:t>Retrospective-Prospective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Retrospective study design </a:t>
            </a:r>
          </a:p>
        </p:txBody>
      </p:sp>
      <p:sp>
        <p:nvSpPr>
          <p:cNvPr id="3" name="Content Placeholder 2"/>
          <p:cNvSpPr>
            <a:spLocks noGrp="1"/>
          </p:cNvSpPr>
          <p:nvPr>
            <p:ph idx="1"/>
          </p:nvPr>
        </p:nvSpPr>
        <p:spPr/>
        <p:txBody>
          <a:bodyPr/>
          <a:lstStyle/>
          <a:p>
            <a:pPr algn="just"/>
            <a:r>
              <a:rPr lang="en-US" b="1" dirty="0"/>
              <a:t>It investigates a phenomenon, situation, problem or issue that has happened in the past.</a:t>
            </a:r>
          </a:p>
          <a:p>
            <a:pPr algn="just"/>
            <a:r>
              <a:rPr lang="en-US" dirty="0"/>
              <a:t>These are either conducted either on the basis of data available for that period</a:t>
            </a:r>
          </a:p>
          <a:p>
            <a:pPr algn="just"/>
            <a:r>
              <a:rPr lang="en-US" b="1" dirty="0"/>
              <a:t>OR </a:t>
            </a:r>
            <a:r>
              <a:rPr lang="en-US" dirty="0"/>
              <a:t>on the basis of </a:t>
            </a:r>
            <a:r>
              <a:rPr lang="en-US" b="1" dirty="0"/>
              <a:t>respondents  recall </a:t>
            </a:r>
            <a:r>
              <a:rPr lang="en-US" dirty="0"/>
              <a:t>of the situation.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Topics </a:t>
            </a:r>
          </a:p>
        </p:txBody>
      </p:sp>
      <p:sp>
        <p:nvSpPr>
          <p:cNvPr id="3" name="Content Placeholder 2"/>
          <p:cNvSpPr>
            <a:spLocks noGrp="1"/>
          </p:cNvSpPr>
          <p:nvPr>
            <p:ph idx="1"/>
          </p:nvPr>
        </p:nvSpPr>
        <p:spPr/>
        <p:txBody>
          <a:bodyPr>
            <a:normAutofit/>
          </a:bodyPr>
          <a:lstStyle/>
          <a:p>
            <a:pPr algn="just"/>
            <a:r>
              <a:rPr lang="en-US" sz="3600" b="1" dirty="0"/>
              <a:t>The living conditions of people after independence </a:t>
            </a:r>
          </a:p>
          <a:p>
            <a:pPr algn="just"/>
            <a:r>
              <a:rPr lang="en-US" sz="3600" b="1" dirty="0"/>
              <a:t>The impact  of terrorism on economy of Pakistan</a:t>
            </a:r>
          </a:p>
          <a:p>
            <a:pPr algn="just"/>
            <a:r>
              <a:rPr lang="en-US" sz="3600" b="1" dirty="0"/>
              <a:t>The relationship between levels of unemployment  and street crime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Prospective study design </a:t>
            </a:r>
          </a:p>
        </p:txBody>
      </p:sp>
      <p:sp>
        <p:nvSpPr>
          <p:cNvPr id="3" name="Content Placeholder 2"/>
          <p:cNvSpPr>
            <a:spLocks noGrp="1"/>
          </p:cNvSpPr>
          <p:nvPr>
            <p:ph idx="1"/>
          </p:nvPr>
        </p:nvSpPr>
        <p:spPr>
          <a:xfrm>
            <a:off x="457200" y="1143000"/>
            <a:ext cx="8229600" cy="4625609"/>
          </a:xfrm>
        </p:spPr>
        <p:txBody>
          <a:bodyPr/>
          <a:lstStyle/>
          <a:p>
            <a:endParaRPr lang="en-US" b="1" dirty="0"/>
          </a:p>
          <a:p>
            <a:pPr algn="just"/>
            <a:endParaRPr lang="en-US" sz="3600" b="1" dirty="0"/>
          </a:p>
          <a:p>
            <a:pPr algn="just"/>
            <a:r>
              <a:rPr lang="en-US" sz="3600" b="1" dirty="0"/>
              <a:t>Prospective study refers to the likely prevalence of a phenomenon , situation, problem, attitude or outcome in the future </a:t>
            </a:r>
          </a:p>
          <a:p>
            <a:pPr>
              <a:buNone/>
            </a:pPr>
            <a:r>
              <a:rPr lang="en-US" b="1"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Examples of topics </a:t>
            </a:r>
          </a:p>
        </p:txBody>
      </p:sp>
      <p:sp>
        <p:nvSpPr>
          <p:cNvPr id="3" name="Content Placeholder 2"/>
          <p:cNvSpPr>
            <a:spLocks noGrp="1"/>
          </p:cNvSpPr>
          <p:nvPr>
            <p:ph idx="1"/>
          </p:nvPr>
        </p:nvSpPr>
        <p:spPr>
          <a:xfrm>
            <a:off x="457200" y="1447800"/>
            <a:ext cx="8229600" cy="4625609"/>
          </a:xfrm>
        </p:spPr>
        <p:txBody>
          <a:bodyPr/>
          <a:lstStyle/>
          <a:p>
            <a:endParaRPr lang="en-US" dirty="0"/>
          </a:p>
          <a:p>
            <a:pPr algn="just"/>
            <a:r>
              <a:rPr lang="en-US" b="1" dirty="0"/>
              <a:t>To find out the effect of parental involvement on the level of academic achievement of their children </a:t>
            </a:r>
          </a:p>
          <a:p>
            <a:pPr algn="just"/>
            <a:r>
              <a:rPr lang="en-US" b="1" dirty="0"/>
              <a:t>To determine the impact of net work of health workers  on the level of infant mortality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a:t>
            </a:r>
            <a:r>
              <a:rPr lang="en-US" sz="3600" b="1" dirty="0"/>
              <a:t>etrospective-prospective study design </a:t>
            </a:r>
          </a:p>
        </p:txBody>
      </p:sp>
      <p:sp>
        <p:nvSpPr>
          <p:cNvPr id="3" name="Content Placeholder 2"/>
          <p:cNvSpPr>
            <a:spLocks noGrp="1"/>
          </p:cNvSpPr>
          <p:nvPr>
            <p:ph idx="1"/>
          </p:nvPr>
        </p:nvSpPr>
        <p:spPr>
          <a:xfrm>
            <a:off x="381000" y="1524000"/>
            <a:ext cx="8229600" cy="4625609"/>
          </a:xfrm>
        </p:spPr>
        <p:txBody>
          <a:bodyPr>
            <a:normAutofit/>
          </a:bodyPr>
          <a:lstStyle/>
          <a:p>
            <a:endParaRPr lang="en-US" b="1" dirty="0"/>
          </a:p>
          <a:p>
            <a:r>
              <a:rPr lang="en-US" b="1" dirty="0"/>
              <a:t>Retrospective-prospective </a:t>
            </a:r>
            <a:r>
              <a:rPr lang="en-US" b="1" dirty="0">
                <a:solidFill>
                  <a:srgbClr val="FF0000"/>
                </a:solidFill>
              </a:rPr>
              <a:t>studies focus on past  trends in a phenomenon and study it into the future.</a:t>
            </a:r>
          </a:p>
          <a:p>
            <a:r>
              <a:rPr lang="en-US" b="1" dirty="0"/>
              <a:t>It is retrospective-prospective study  when you measure the impact of an intervention without having a control  group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a:t>
            </a:r>
            <a:r>
              <a:rPr lang="en-US" sz="3600" b="1" dirty="0"/>
              <a:t>etrospective-prospective study design </a:t>
            </a:r>
          </a:p>
        </p:txBody>
      </p:sp>
      <p:sp>
        <p:nvSpPr>
          <p:cNvPr id="3" name="Content Placeholder 2"/>
          <p:cNvSpPr>
            <a:spLocks noGrp="1"/>
          </p:cNvSpPr>
          <p:nvPr>
            <p:ph idx="1"/>
          </p:nvPr>
        </p:nvSpPr>
        <p:spPr>
          <a:xfrm>
            <a:off x="381000" y="1447800"/>
            <a:ext cx="8229600" cy="4625609"/>
          </a:xfrm>
        </p:spPr>
        <p:txBody>
          <a:bodyPr>
            <a:normAutofit/>
          </a:bodyPr>
          <a:lstStyle/>
          <a:p>
            <a:pPr>
              <a:buNone/>
            </a:pPr>
            <a:r>
              <a:rPr lang="en-US" b="1" dirty="0"/>
              <a:t> </a:t>
            </a:r>
          </a:p>
          <a:p>
            <a:pPr algn="just"/>
            <a:r>
              <a:rPr lang="en-US" sz="3600" b="1" dirty="0"/>
              <a:t>In such studies  a part of the data is collected retrospectively  from the existing records before the intervention is introduced </a:t>
            </a:r>
          </a:p>
          <a:p>
            <a:pPr algn="just"/>
            <a:r>
              <a:rPr lang="en-US" sz="3600" b="1" dirty="0"/>
              <a:t>Later the study population is followed to ascertain the impact of the intervention. </a:t>
            </a: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the topics </a:t>
            </a:r>
          </a:p>
        </p:txBody>
      </p:sp>
      <p:sp>
        <p:nvSpPr>
          <p:cNvPr id="3" name="Content Placeholder 2"/>
          <p:cNvSpPr>
            <a:spLocks noGrp="1"/>
          </p:cNvSpPr>
          <p:nvPr>
            <p:ph idx="1"/>
          </p:nvPr>
        </p:nvSpPr>
        <p:spPr/>
        <p:txBody>
          <a:bodyPr/>
          <a:lstStyle/>
          <a:p>
            <a:pPr algn="just"/>
            <a:r>
              <a:rPr lang="en-US" dirty="0"/>
              <a:t>The impact of incentives on the productivity of the employees of an organization. </a:t>
            </a:r>
          </a:p>
          <a:p>
            <a:pPr algn="just"/>
            <a:r>
              <a:rPr lang="en-US" dirty="0"/>
              <a:t>The effect of advertising on the sale of a product.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Conceptualizing a Research Design</a:t>
            </a:r>
            <a:br>
              <a:rPr lang="en-US" dirty="0"/>
            </a:br>
            <a:endParaRPr lang="en-US" dirty="0"/>
          </a:p>
        </p:txBody>
      </p:sp>
      <p:sp>
        <p:nvSpPr>
          <p:cNvPr id="3" name="Content Placeholder 2"/>
          <p:cNvSpPr>
            <a:spLocks noGrp="1"/>
          </p:cNvSpPr>
          <p:nvPr>
            <p:ph idx="1"/>
          </p:nvPr>
        </p:nvSpPr>
        <p:spPr/>
        <p:txBody>
          <a:bodyPr/>
          <a:lstStyle/>
          <a:p>
            <a:pPr>
              <a:buNone/>
            </a:pPr>
            <a:r>
              <a:rPr lang="en-US" b="1" dirty="0"/>
              <a:t>CONTENTS</a:t>
            </a:r>
          </a:p>
          <a:p>
            <a:pPr algn="just"/>
            <a:r>
              <a:rPr lang="en-US" dirty="0"/>
              <a:t>The research design</a:t>
            </a:r>
          </a:p>
          <a:p>
            <a:pPr algn="just"/>
            <a:r>
              <a:rPr lang="en-US" dirty="0"/>
              <a:t>Selecting a study design</a:t>
            </a:r>
          </a:p>
          <a:p>
            <a:pPr algn="just"/>
            <a:r>
              <a:rPr lang="en-US" dirty="0"/>
              <a:t>The number of contacts</a:t>
            </a:r>
          </a:p>
          <a:p>
            <a:pPr algn="just"/>
            <a:r>
              <a:rPr lang="en-US" dirty="0"/>
              <a:t>The Research Period</a:t>
            </a:r>
          </a:p>
          <a:p>
            <a:pPr algn="just"/>
            <a:r>
              <a:rPr lang="en-US" dirty="0"/>
              <a:t>The Nature of the Investigation  </a:t>
            </a:r>
          </a:p>
          <a:p>
            <a:endParaRPr lang="en-US"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 The nature of the investigation. </a:t>
            </a:r>
          </a:p>
        </p:txBody>
      </p:sp>
      <p:sp>
        <p:nvSpPr>
          <p:cNvPr id="3" name="Content Placeholder 2"/>
          <p:cNvSpPr>
            <a:spLocks noGrp="1"/>
          </p:cNvSpPr>
          <p:nvPr>
            <p:ph idx="1"/>
          </p:nvPr>
        </p:nvSpPr>
        <p:spPr/>
        <p:txBody>
          <a:bodyPr/>
          <a:lstStyle/>
          <a:p>
            <a:r>
              <a:rPr lang="en-US" dirty="0"/>
              <a:t>On the basis of nature of the investigation, studies can be classified as:</a:t>
            </a:r>
          </a:p>
          <a:p>
            <a:pPr marL="925830" lvl="1" indent="-514350">
              <a:buFont typeface="+mj-lt"/>
              <a:buAutoNum type="arabicPeriod"/>
            </a:pPr>
            <a:r>
              <a:rPr lang="en-US" sz="3200" dirty="0"/>
              <a:t>Experimental </a:t>
            </a:r>
          </a:p>
          <a:p>
            <a:pPr marL="925830" lvl="1" indent="-514350">
              <a:buFont typeface="+mj-lt"/>
              <a:buAutoNum type="arabicPeriod"/>
            </a:pPr>
            <a:r>
              <a:rPr lang="en-US" sz="3200" dirty="0"/>
              <a:t>Non- Experimental</a:t>
            </a:r>
          </a:p>
          <a:p>
            <a:pPr marL="925830" lvl="1" indent="-514350">
              <a:buFont typeface="+mj-lt"/>
              <a:buAutoNum type="arabicPeriod"/>
            </a:pPr>
            <a:r>
              <a:rPr lang="en-US" sz="3200" dirty="0"/>
              <a:t>Quasi or semi experimental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0"/>
            <a:ext cx="7772400" cy="1143000"/>
          </a:xfrm>
        </p:spPr>
        <p:txBody>
          <a:bodyPr/>
          <a:lstStyle/>
          <a:p>
            <a:pPr eaLnBrk="1" hangingPunct="1">
              <a:defRPr/>
            </a:pPr>
            <a:r>
              <a:rPr lang="en-US"/>
              <a:t>Experimental Study Design</a:t>
            </a:r>
          </a:p>
        </p:txBody>
      </p:sp>
      <p:sp>
        <p:nvSpPr>
          <p:cNvPr id="219139" name="Rectangle 3"/>
          <p:cNvSpPr>
            <a:spLocks noGrp="1" noChangeArrowheads="1"/>
          </p:cNvSpPr>
          <p:nvPr>
            <p:ph idx="1"/>
          </p:nvPr>
        </p:nvSpPr>
        <p:spPr>
          <a:xfrm>
            <a:off x="533400" y="1219200"/>
            <a:ext cx="8001000" cy="4297362"/>
          </a:xfrm>
        </p:spPr>
        <p:txBody>
          <a:bodyPr>
            <a:normAutofit/>
          </a:bodyPr>
          <a:lstStyle/>
          <a:p>
            <a:pPr>
              <a:lnSpc>
                <a:spcPct val="90000"/>
              </a:lnSpc>
              <a:defRPr/>
            </a:pPr>
            <a:endParaRPr lang="en-US" sz="2000" dirty="0"/>
          </a:p>
          <a:p>
            <a:pPr>
              <a:lnSpc>
                <a:spcPct val="90000"/>
              </a:lnSpc>
              <a:defRPr/>
            </a:pPr>
            <a:endParaRPr lang="en-US" sz="2000" dirty="0">
              <a:latin typeface="Arial Rounded MT Bold" pitchFamily="34" charset="0"/>
            </a:endParaRPr>
          </a:p>
          <a:p>
            <a:pPr algn="just">
              <a:lnSpc>
                <a:spcPct val="90000"/>
              </a:lnSpc>
              <a:defRPr/>
            </a:pPr>
            <a:r>
              <a:rPr lang="en-US" dirty="0">
                <a:latin typeface="Arial Rounded MT Bold" pitchFamily="34" charset="0"/>
              </a:rPr>
              <a:t>A study in which a population is selected for a planned trial of a treatment, whose effects are measured by comparing the outcome of the treatment in the </a:t>
            </a:r>
            <a:r>
              <a:rPr lang="en-US" dirty="0">
                <a:solidFill>
                  <a:schemeClr val="tx2"/>
                </a:solidFill>
                <a:latin typeface="Arial Rounded MT Bold" pitchFamily="34" charset="0"/>
              </a:rPr>
              <a:t>experimental</a:t>
            </a:r>
            <a:r>
              <a:rPr lang="en-US" dirty="0">
                <a:solidFill>
                  <a:schemeClr val="folHlink"/>
                </a:solidFill>
                <a:latin typeface="Arial Rounded MT Bold" pitchFamily="34" charset="0"/>
              </a:rPr>
              <a:t> </a:t>
            </a:r>
            <a:r>
              <a:rPr lang="en-US" dirty="0">
                <a:latin typeface="Arial Rounded MT Bold" pitchFamily="34" charset="0"/>
              </a:rPr>
              <a:t>group versus the outcome of another treatment in the </a:t>
            </a:r>
            <a:r>
              <a:rPr lang="en-US" dirty="0">
                <a:solidFill>
                  <a:schemeClr val="folHlink"/>
                </a:solidFill>
                <a:latin typeface="Arial Rounded MT Bold" pitchFamily="34" charset="0"/>
              </a:rPr>
              <a:t>control</a:t>
            </a:r>
            <a:r>
              <a:rPr lang="en-US" dirty="0">
                <a:latin typeface="Arial Rounded MT Bold" pitchFamily="34" charset="0"/>
              </a:rPr>
              <a:t> group.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85800" y="0"/>
            <a:ext cx="7772400" cy="1143000"/>
          </a:xfrm>
        </p:spPr>
        <p:txBody>
          <a:bodyPr/>
          <a:lstStyle/>
          <a:p>
            <a:pPr eaLnBrk="1" hangingPunct="1">
              <a:defRPr/>
            </a:pPr>
            <a:r>
              <a:rPr lang="en-US"/>
              <a:t>Experimental Study Design</a:t>
            </a:r>
          </a:p>
        </p:txBody>
      </p:sp>
      <p:sp>
        <p:nvSpPr>
          <p:cNvPr id="219139" name="Rectangle 3"/>
          <p:cNvSpPr>
            <a:spLocks noGrp="1" noChangeArrowheads="1"/>
          </p:cNvSpPr>
          <p:nvPr>
            <p:ph idx="1"/>
          </p:nvPr>
        </p:nvSpPr>
        <p:spPr>
          <a:xfrm>
            <a:off x="685800" y="1066800"/>
            <a:ext cx="7772400" cy="4297362"/>
          </a:xfrm>
        </p:spPr>
        <p:txBody>
          <a:bodyPr>
            <a:normAutofit/>
          </a:bodyPr>
          <a:lstStyle/>
          <a:p>
            <a:pPr>
              <a:lnSpc>
                <a:spcPct val="90000"/>
              </a:lnSpc>
              <a:defRPr/>
            </a:pPr>
            <a:endParaRPr lang="en-US" sz="2000" dirty="0"/>
          </a:p>
          <a:p>
            <a:pPr>
              <a:lnSpc>
                <a:spcPct val="90000"/>
              </a:lnSpc>
              <a:defRPr/>
            </a:pPr>
            <a:endParaRPr lang="en-US" sz="2000" dirty="0">
              <a:latin typeface="Arial Rounded MT Bold" pitchFamily="34" charset="0"/>
            </a:endParaRPr>
          </a:p>
          <a:p>
            <a:pPr>
              <a:lnSpc>
                <a:spcPct val="90000"/>
              </a:lnSpc>
              <a:defRPr/>
            </a:pPr>
            <a:endParaRPr lang="en-US" sz="2000" dirty="0">
              <a:latin typeface="Arial Rounded MT Bold" pitchFamily="34" charset="0"/>
            </a:endParaRPr>
          </a:p>
          <a:p>
            <a:pPr algn="just">
              <a:lnSpc>
                <a:spcPct val="90000"/>
              </a:lnSpc>
              <a:defRPr/>
            </a:pPr>
            <a:r>
              <a:rPr lang="en-US" dirty="0">
                <a:latin typeface="Arial Rounded MT Bold" pitchFamily="34" charset="0"/>
              </a:rPr>
              <a:t>Such designs are differentiated from observational designs by the fact that there is </a:t>
            </a:r>
            <a:r>
              <a:rPr lang="en-US" dirty="0">
                <a:solidFill>
                  <a:schemeClr val="tx2"/>
                </a:solidFill>
                <a:latin typeface="Arial Rounded MT Bold" pitchFamily="34" charset="0"/>
              </a:rPr>
              <a:t>manipulation of the study</a:t>
            </a:r>
            <a:r>
              <a:rPr lang="en-US" dirty="0">
                <a:solidFill>
                  <a:schemeClr val="folHlink"/>
                </a:solidFill>
                <a:latin typeface="Arial Rounded MT Bold" pitchFamily="34" charset="0"/>
              </a:rPr>
              <a:t> factor</a:t>
            </a:r>
            <a:r>
              <a:rPr lang="en-US" dirty="0">
                <a:latin typeface="Arial Rounded MT Bold" pitchFamily="34" charset="0"/>
              </a:rPr>
              <a:t> (exposure), and </a:t>
            </a:r>
            <a:r>
              <a:rPr lang="en-US" dirty="0">
                <a:solidFill>
                  <a:schemeClr val="tx2"/>
                </a:solidFill>
                <a:latin typeface="Arial Rounded MT Bold" pitchFamily="34" charset="0"/>
              </a:rPr>
              <a:t>randomization (</a:t>
            </a:r>
            <a:r>
              <a:rPr lang="en-US" dirty="0">
                <a:latin typeface="Arial Rounded MT Bold" pitchFamily="34" charset="0"/>
              </a:rPr>
              <a:t>random allocation) of subjects to treatment (exposure) groups. </a:t>
            </a:r>
          </a:p>
        </p:txBody>
      </p:sp>
    </p:spTree>
    <p:extLst>
      <p:ext uri="{BB962C8B-B14F-4D97-AF65-F5344CB8AC3E}">
        <p14:creationId xmlns:p14="http://schemas.microsoft.com/office/powerpoint/2010/main" val="38562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228600"/>
            <a:ext cx="7772400" cy="1143000"/>
          </a:xfrm>
        </p:spPr>
        <p:txBody>
          <a:bodyPr>
            <a:normAutofit/>
          </a:bodyPr>
          <a:lstStyle/>
          <a:p>
            <a:pPr eaLnBrk="1" hangingPunct="1">
              <a:defRPr/>
            </a:pPr>
            <a:r>
              <a:rPr lang="en-US" sz="4000" dirty="0">
                <a:solidFill>
                  <a:srgbClr val="FFC000"/>
                </a:solidFill>
              </a:rPr>
              <a:t>Why Performed ?</a:t>
            </a:r>
          </a:p>
        </p:txBody>
      </p:sp>
      <p:sp>
        <p:nvSpPr>
          <p:cNvPr id="220163" name="Rectangle 3"/>
          <p:cNvSpPr>
            <a:spLocks noGrp="1" noChangeArrowheads="1"/>
          </p:cNvSpPr>
          <p:nvPr>
            <p:ph idx="1"/>
          </p:nvPr>
        </p:nvSpPr>
        <p:spPr>
          <a:xfrm>
            <a:off x="611188" y="1523999"/>
            <a:ext cx="7848600" cy="4419601"/>
          </a:xfrm>
        </p:spPr>
        <p:txBody>
          <a:bodyPr>
            <a:normAutofit/>
          </a:bodyPr>
          <a:lstStyle/>
          <a:p>
            <a:pPr marL="457200" indent="-457200" eaLnBrk="1" hangingPunct="1">
              <a:buFont typeface="Wingdings" pitchFamily="2" charset="2"/>
              <a:buAutoNum type="arabicPeriod"/>
              <a:defRPr/>
            </a:pPr>
            <a:r>
              <a:rPr lang="en-US" dirty="0">
                <a:latin typeface="Arial" pitchFamily="34" charset="0"/>
                <a:cs typeface="Arial" pitchFamily="34" charset="0"/>
              </a:rPr>
              <a:t>Provide stronger</a:t>
            </a:r>
            <a:r>
              <a:rPr lang="en-US" dirty="0">
                <a:solidFill>
                  <a:schemeClr val="accent1"/>
                </a:solidFill>
                <a:latin typeface="Arial" pitchFamily="34" charset="0"/>
                <a:cs typeface="Arial" pitchFamily="34" charset="0"/>
              </a:rPr>
              <a:t> evidence </a:t>
            </a:r>
            <a:r>
              <a:rPr lang="en-US" dirty="0">
                <a:latin typeface="Arial" pitchFamily="34" charset="0"/>
                <a:cs typeface="Arial" pitchFamily="34" charset="0"/>
              </a:rPr>
              <a:t>of the effect (outcome) compared to observational designs, with maximum confidence and assurance</a:t>
            </a:r>
          </a:p>
          <a:p>
            <a:pPr marL="457200" indent="-457200" eaLnBrk="1" hangingPunct="1">
              <a:buFontTx/>
              <a:buAutoNum type="arabicPeriod"/>
              <a:defRPr/>
            </a:pPr>
            <a:r>
              <a:rPr lang="en-US" dirty="0">
                <a:latin typeface="Arial" pitchFamily="34" charset="0"/>
                <a:cs typeface="Arial" pitchFamily="34" charset="0"/>
              </a:rPr>
              <a:t>Yield more </a:t>
            </a:r>
            <a:r>
              <a:rPr lang="en-US" dirty="0">
                <a:solidFill>
                  <a:schemeClr val="accent1"/>
                </a:solidFill>
                <a:latin typeface="Arial" pitchFamily="34" charset="0"/>
                <a:cs typeface="Arial" pitchFamily="34" charset="0"/>
              </a:rPr>
              <a:t>valid results</a:t>
            </a:r>
            <a:r>
              <a:rPr lang="en-US" dirty="0">
                <a:latin typeface="Arial" pitchFamily="34" charset="0"/>
                <a:cs typeface="Arial" pitchFamily="34" charset="0"/>
              </a:rPr>
              <a:t>, as variation is minimized and bias controlled</a:t>
            </a:r>
          </a:p>
          <a:p>
            <a:pPr marL="457200" indent="-457200" eaLnBrk="1" hangingPunct="1">
              <a:buFontTx/>
              <a:buChar char="•"/>
              <a:defRPr/>
            </a:pPr>
            <a:endParaRPr lang="en-US" b="1" dirty="0">
              <a:latin typeface="Arial Rounded MT Bold" pitchFamily="34" charset="0"/>
            </a:endParaRPr>
          </a:p>
          <a:p>
            <a:pPr marL="457200" indent="-457200" eaLnBrk="1" hangingPunct="1">
              <a:buFontTx/>
              <a:buChar char="•"/>
              <a:defRPr/>
            </a:pPr>
            <a:endParaRPr lang="en-US" b="1" dirty="0">
              <a:latin typeface="Arial Rounded MT Bold"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685800" y="152400"/>
            <a:ext cx="7772400" cy="1143000"/>
          </a:xfrm>
        </p:spPr>
        <p:txBody>
          <a:bodyPr>
            <a:normAutofit/>
          </a:bodyPr>
          <a:lstStyle/>
          <a:p>
            <a:pPr eaLnBrk="1" hangingPunct="1">
              <a:defRPr/>
            </a:pPr>
            <a:r>
              <a:rPr lang="en-US" sz="3600" dirty="0">
                <a:solidFill>
                  <a:schemeClr val="bg1"/>
                </a:solidFill>
              </a:rPr>
              <a:t>Why Performed ?</a:t>
            </a:r>
          </a:p>
        </p:txBody>
      </p:sp>
      <p:sp>
        <p:nvSpPr>
          <p:cNvPr id="220163" name="Rectangle 3"/>
          <p:cNvSpPr>
            <a:spLocks noGrp="1" noChangeArrowheads="1"/>
          </p:cNvSpPr>
          <p:nvPr>
            <p:ph idx="1"/>
          </p:nvPr>
        </p:nvSpPr>
        <p:spPr>
          <a:xfrm>
            <a:off x="609600" y="1371600"/>
            <a:ext cx="7848600" cy="5181600"/>
          </a:xfrm>
        </p:spPr>
        <p:txBody>
          <a:bodyPr>
            <a:normAutofit/>
          </a:bodyPr>
          <a:lstStyle/>
          <a:p>
            <a:pPr marL="457200" indent="-457200" algn="just" eaLnBrk="1" hangingPunct="1">
              <a:buFontTx/>
              <a:buAutoNum type="arabicPeriod"/>
              <a:defRPr/>
            </a:pPr>
            <a:r>
              <a:rPr lang="en-US" dirty="0">
                <a:solidFill>
                  <a:schemeClr val="accent1"/>
                </a:solidFill>
                <a:latin typeface="Arial" pitchFamily="34" charset="0"/>
                <a:cs typeface="Arial" pitchFamily="34" charset="0"/>
              </a:rPr>
              <a:t>Determine whether experimental </a:t>
            </a:r>
            <a:r>
              <a:rPr lang="en-US" dirty="0">
                <a:latin typeface="Arial" pitchFamily="34" charset="0"/>
                <a:cs typeface="Arial" pitchFamily="34" charset="0"/>
              </a:rPr>
              <a:t>treatments are safe and effective under </a:t>
            </a:r>
            <a:r>
              <a:rPr lang="en-US" dirty="0">
                <a:solidFill>
                  <a:schemeClr val="tx2"/>
                </a:solidFill>
                <a:latin typeface="Arial" pitchFamily="34" charset="0"/>
                <a:cs typeface="Arial" pitchFamily="34" charset="0"/>
              </a:rPr>
              <a:t>“controlled environments”</a:t>
            </a:r>
            <a:r>
              <a:rPr lang="en-US" dirty="0">
                <a:latin typeface="Arial" pitchFamily="34" charset="0"/>
                <a:cs typeface="Arial" pitchFamily="34" charset="0"/>
              </a:rPr>
              <a:t> (as opposed to “natural settings” in observational designs), especially when the margin of expected benefit is doubtful / narrow (10 - 30%).</a:t>
            </a:r>
          </a:p>
          <a:p>
            <a:pPr marL="457200" indent="-457200" eaLnBrk="1" hangingPunct="1">
              <a:buFont typeface="Wingdings" pitchFamily="2" charset="2"/>
              <a:buAutoNum type="arabicPeriod"/>
              <a:defRPr/>
            </a:pPr>
            <a:endParaRPr lang="en-US" dirty="0">
              <a:latin typeface="Arial" pitchFamily="34" charset="0"/>
              <a:cs typeface="Arial" pitchFamily="34" charset="0"/>
            </a:endParaRPr>
          </a:p>
          <a:p>
            <a:pPr marL="457200" indent="-457200" eaLnBrk="1" hangingPunct="1">
              <a:buFontTx/>
              <a:buChar char="•"/>
              <a:defRPr/>
            </a:pPr>
            <a:endParaRPr lang="en-US" b="1" dirty="0">
              <a:latin typeface="Arial Rounded MT Bold" pitchFamily="34" charset="0"/>
            </a:endParaRPr>
          </a:p>
          <a:p>
            <a:pPr marL="457200" indent="-457200" eaLnBrk="1" hangingPunct="1">
              <a:buFontTx/>
              <a:buChar char="•"/>
              <a:defRPr/>
            </a:pPr>
            <a:endParaRPr lang="en-US" b="1" dirty="0">
              <a:latin typeface="Arial Rounded MT Bold" pitchFamily="34" charset="0"/>
            </a:endParaRPr>
          </a:p>
        </p:txBody>
      </p:sp>
    </p:spTree>
    <p:extLst>
      <p:ext uri="{BB962C8B-B14F-4D97-AF65-F5344CB8AC3E}">
        <p14:creationId xmlns:p14="http://schemas.microsoft.com/office/powerpoint/2010/main" val="3296927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Experimental  Study Design </a:t>
            </a:r>
          </a:p>
        </p:txBody>
      </p:sp>
      <p:sp>
        <p:nvSpPr>
          <p:cNvPr id="3" name="Content Placeholder 2"/>
          <p:cNvSpPr>
            <a:spLocks noGrp="1"/>
          </p:cNvSpPr>
          <p:nvPr>
            <p:ph idx="1"/>
          </p:nvPr>
        </p:nvSpPr>
        <p:spPr>
          <a:xfrm>
            <a:off x="228600" y="1447800"/>
            <a:ext cx="8229600" cy="4625609"/>
          </a:xfrm>
        </p:spPr>
        <p:txBody>
          <a:bodyPr>
            <a:normAutofit lnSpcReduction="10000"/>
          </a:bodyPr>
          <a:lstStyle/>
          <a:p>
            <a:pPr>
              <a:buNone/>
            </a:pPr>
            <a:r>
              <a:rPr lang="en-US" b="1" dirty="0"/>
              <a:t>The most commonly experimental designs are:</a:t>
            </a:r>
          </a:p>
          <a:p>
            <a:pPr lvl="1"/>
            <a:r>
              <a:rPr lang="en-US" dirty="0"/>
              <a:t>The after only design</a:t>
            </a:r>
          </a:p>
          <a:p>
            <a:pPr lvl="1"/>
            <a:r>
              <a:rPr lang="en-US" dirty="0"/>
              <a:t>The before and after design</a:t>
            </a:r>
          </a:p>
          <a:p>
            <a:pPr lvl="1"/>
            <a:r>
              <a:rPr lang="en-US" dirty="0"/>
              <a:t>The control design</a:t>
            </a:r>
          </a:p>
          <a:p>
            <a:pPr lvl="1"/>
            <a:r>
              <a:rPr lang="en-US" dirty="0"/>
              <a:t>The double control design</a:t>
            </a:r>
          </a:p>
          <a:p>
            <a:pPr lvl="1"/>
            <a:r>
              <a:rPr lang="en-US" dirty="0"/>
              <a:t>The comparative design</a:t>
            </a:r>
          </a:p>
          <a:p>
            <a:pPr lvl="1"/>
            <a:r>
              <a:rPr lang="en-US" dirty="0"/>
              <a:t>The matched control experimental design</a:t>
            </a:r>
          </a:p>
          <a:p>
            <a:pPr lvl="1"/>
            <a:r>
              <a:rPr lang="en-US" dirty="0"/>
              <a:t>The placebo design</a:t>
            </a:r>
          </a:p>
          <a:p>
            <a:endParaRPr lang="en-US" dirty="0"/>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other examples of study Designs </a:t>
            </a:r>
          </a:p>
        </p:txBody>
      </p:sp>
      <p:sp>
        <p:nvSpPr>
          <p:cNvPr id="3" name="Content Placeholder 2"/>
          <p:cNvSpPr>
            <a:spLocks noGrp="1"/>
          </p:cNvSpPr>
          <p:nvPr>
            <p:ph idx="1"/>
          </p:nvPr>
        </p:nvSpPr>
        <p:spPr>
          <a:xfrm>
            <a:off x="304800" y="838200"/>
            <a:ext cx="8229600" cy="4625609"/>
          </a:xfrm>
        </p:spPr>
        <p:txBody>
          <a:bodyPr>
            <a:normAutofit/>
          </a:bodyPr>
          <a:lstStyle/>
          <a:p>
            <a:endParaRPr lang="en-US" b="1" dirty="0"/>
          </a:p>
          <a:p>
            <a:endParaRPr lang="en-US" b="1" dirty="0"/>
          </a:p>
          <a:p>
            <a:pPr algn="just"/>
            <a:r>
              <a:rPr lang="en-US" sz="3600" b="1" dirty="0"/>
              <a:t>Trend Studies : </a:t>
            </a:r>
            <a:r>
              <a:rPr lang="en-US" sz="3600" dirty="0"/>
              <a:t>It enables to find out what has happened in the past, what is happening now and what is likely to happen in future.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other examples of study Designs </a:t>
            </a:r>
          </a:p>
        </p:txBody>
      </p:sp>
      <p:sp>
        <p:nvSpPr>
          <p:cNvPr id="3" name="Content Placeholder 2"/>
          <p:cNvSpPr>
            <a:spLocks noGrp="1"/>
          </p:cNvSpPr>
          <p:nvPr>
            <p:ph idx="1"/>
          </p:nvPr>
        </p:nvSpPr>
        <p:spPr/>
        <p:txBody>
          <a:bodyPr>
            <a:normAutofit lnSpcReduction="10000"/>
          </a:bodyPr>
          <a:lstStyle/>
          <a:p>
            <a:r>
              <a:rPr lang="en-US" b="1" dirty="0"/>
              <a:t>COHORT STUDIES: </a:t>
            </a:r>
          </a:p>
          <a:p>
            <a:pPr marL="806958" lvl="1" indent="-514350" algn="just">
              <a:buFont typeface="+mj-lt"/>
              <a:buAutoNum type="alphaLcParenR"/>
            </a:pPr>
            <a:r>
              <a:rPr lang="en-US" dirty="0"/>
              <a:t>A study design that follows prospectively over time one or more populations (called cohorts) to determine which patient characteristics (risk factors) are associated with the development of a disease or outcome.</a:t>
            </a:r>
          </a:p>
          <a:p>
            <a:pPr marL="806958" lvl="1" indent="-514350" algn="just">
              <a:buFont typeface="+mj-lt"/>
              <a:buAutoNum type="alphaLcParenR"/>
            </a:pPr>
            <a:r>
              <a:rPr lang="en-US" dirty="0"/>
              <a:t> As the study is conducted, the outcome from participants in each cohort is measured and relationships with specific characteristics determined.</a:t>
            </a:r>
            <a:endParaRPr lang="en-US" b="1" dirty="0"/>
          </a:p>
        </p:txBody>
      </p:sp>
    </p:spTree>
    <p:extLst>
      <p:ext uri="{BB962C8B-B14F-4D97-AF65-F5344CB8AC3E}">
        <p14:creationId xmlns:p14="http://schemas.microsoft.com/office/powerpoint/2010/main" val="2732929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other examples of study Designs </a:t>
            </a:r>
          </a:p>
        </p:txBody>
      </p:sp>
      <p:sp>
        <p:nvSpPr>
          <p:cNvPr id="3" name="Content Placeholder 2"/>
          <p:cNvSpPr>
            <a:spLocks noGrp="1"/>
          </p:cNvSpPr>
          <p:nvPr>
            <p:ph idx="1"/>
          </p:nvPr>
        </p:nvSpPr>
        <p:spPr/>
        <p:txBody>
          <a:bodyPr>
            <a:normAutofit/>
          </a:bodyPr>
          <a:lstStyle/>
          <a:p>
            <a:pPr algn="just"/>
            <a:r>
              <a:rPr lang="en-US" b="1" dirty="0"/>
              <a:t>Panel Studies: </a:t>
            </a:r>
            <a:r>
              <a:rPr lang="en-US" dirty="0"/>
              <a:t>An investigation of attitude changes using a constant set of people and comparing each individual's opinions at different times.</a:t>
            </a:r>
          </a:p>
          <a:p>
            <a:pPr algn="just"/>
            <a:r>
              <a:rPr lang="en-US" b="1" dirty="0"/>
              <a:t>Blind studies:  </a:t>
            </a:r>
            <a:r>
              <a:rPr lang="en-US" dirty="0"/>
              <a:t>In a blind study , the study population does not know whether it is getting real or fake treatment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other examples of study Designs </a:t>
            </a:r>
          </a:p>
        </p:txBody>
      </p:sp>
      <p:sp>
        <p:nvSpPr>
          <p:cNvPr id="3" name="Content Placeholder 2"/>
          <p:cNvSpPr>
            <a:spLocks noGrp="1"/>
          </p:cNvSpPr>
          <p:nvPr>
            <p:ph idx="1"/>
          </p:nvPr>
        </p:nvSpPr>
        <p:spPr/>
        <p:txBody>
          <a:bodyPr>
            <a:normAutofit/>
          </a:bodyPr>
          <a:lstStyle/>
          <a:p>
            <a:pPr algn="just"/>
            <a:r>
              <a:rPr lang="en-US" b="1" dirty="0"/>
              <a:t>Double-Blind Study</a:t>
            </a:r>
            <a:r>
              <a:rPr lang="en-US" dirty="0"/>
              <a:t> - an experimental procedure in which neither the subjects of the experiment nor the persons administering the experiment know the critical aspects of the experiment; </a:t>
            </a:r>
            <a:r>
              <a:rPr lang="en-US" b="1" dirty="0"/>
              <a:t>"a double-blind procedure is used to guard against both experimenter bias and placebo effects“.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The research Design</a:t>
            </a:r>
          </a:p>
        </p:txBody>
      </p:sp>
      <p:sp>
        <p:nvSpPr>
          <p:cNvPr id="3" name="Content Placeholder 2"/>
          <p:cNvSpPr>
            <a:spLocks noGrp="1"/>
          </p:cNvSpPr>
          <p:nvPr>
            <p:ph idx="1"/>
          </p:nvPr>
        </p:nvSpPr>
        <p:spPr/>
        <p:txBody>
          <a:bodyPr/>
          <a:lstStyle/>
          <a:p>
            <a:pPr algn="just"/>
            <a:r>
              <a:rPr lang="en-US" dirty="0"/>
              <a:t>A research design is a plan, structure and strategy of investigation. </a:t>
            </a:r>
          </a:p>
          <a:p>
            <a:pPr algn="just"/>
            <a:r>
              <a:rPr lang="en-US" dirty="0"/>
              <a:t>It helps to obtain answers to research questions.</a:t>
            </a:r>
          </a:p>
          <a:p>
            <a:pPr algn="just"/>
            <a:r>
              <a:rPr lang="en-US" dirty="0"/>
              <a:t>It is the complete scheme /program of the research.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Some other examples of study Designs </a:t>
            </a:r>
          </a:p>
        </p:txBody>
      </p:sp>
      <p:sp>
        <p:nvSpPr>
          <p:cNvPr id="3" name="Content Placeholder 2"/>
          <p:cNvSpPr>
            <a:spLocks noGrp="1"/>
          </p:cNvSpPr>
          <p:nvPr>
            <p:ph idx="1"/>
          </p:nvPr>
        </p:nvSpPr>
        <p:spPr>
          <a:xfrm>
            <a:off x="381000" y="1447800"/>
            <a:ext cx="8229600" cy="4625609"/>
          </a:xfrm>
        </p:spPr>
        <p:txBody>
          <a:bodyPr>
            <a:normAutofit lnSpcReduction="10000"/>
          </a:bodyPr>
          <a:lstStyle/>
          <a:p>
            <a:endParaRPr lang="en-US" b="1" dirty="0"/>
          </a:p>
          <a:p>
            <a:pPr algn="just">
              <a:buNone/>
            </a:pPr>
            <a:r>
              <a:rPr lang="en-US" b="1" dirty="0"/>
              <a:t>Case Study: </a:t>
            </a:r>
          </a:p>
          <a:p>
            <a:pPr algn="just"/>
            <a:r>
              <a:rPr lang="en-US" dirty="0"/>
              <a:t>The collection and presentation of detailed information about a particular participant or small group, frequently including the accounts of subjects themselves.</a:t>
            </a:r>
          </a:p>
          <a:p>
            <a:pPr algn="just"/>
            <a:r>
              <a:rPr lang="en-US" dirty="0"/>
              <a:t>A case study is an in-depth study of one person. Much of </a:t>
            </a:r>
            <a:r>
              <a:rPr lang="en-US" u="sng" dirty="0">
                <a:hlinkClick r:id="rId2"/>
              </a:rPr>
              <a:t>Freud's</a:t>
            </a:r>
            <a:r>
              <a:rPr lang="en-US" dirty="0"/>
              <a:t> work and theories were developed through individual case studies.</a:t>
            </a:r>
          </a:p>
          <a:p>
            <a:endParaRPr lang="en-US"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lgn="ctr"/>
            <a:r>
              <a:rPr lang="en-US" dirty="0"/>
              <a:t>Hierarchy of Study Types</a:t>
            </a:r>
          </a:p>
        </p:txBody>
      </p:sp>
      <p:sp>
        <p:nvSpPr>
          <p:cNvPr id="211971" name="Line 3"/>
          <p:cNvSpPr>
            <a:spLocks noChangeShapeType="1"/>
          </p:cNvSpPr>
          <p:nvPr/>
        </p:nvSpPr>
        <p:spPr bwMode="auto">
          <a:xfrm flipH="1">
            <a:off x="2209800" y="1676400"/>
            <a:ext cx="2463800" cy="914400"/>
          </a:xfrm>
          <a:prstGeom prst="line">
            <a:avLst/>
          </a:prstGeom>
          <a:noFill/>
          <a:ln w="38100">
            <a:solidFill>
              <a:schemeClr val="tx1"/>
            </a:solidFill>
            <a:round/>
            <a:headEnd/>
            <a:tailEnd type="triangle" w="med" len="med"/>
          </a:ln>
          <a:effectLst/>
        </p:spPr>
        <p:txBody>
          <a:bodyPr wrap="none"/>
          <a:lstStyle/>
          <a:p>
            <a:endParaRPr lang="en-US" dirty="0"/>
          </a:p>
        </p:txBody>
      </p:sp>
      <p:sp>
        <p:nvSpPr>
          <p:cNvPr id="211972" name="Line 4"/>
          <p:cNvSpPr>
            <a:spLocks noChangeShapeType="1"/>
          </p:cNvSpPr>
          <p:nvPr/>
        </p:nvSpPr>
        <p:spPr bwMode="auto">
          <a:xfrm>
            <a:off x="4673600" y="1676400"/>
            <a:ext cx="1897063" cy="838200"/>
          </a:xfrm>
          <a:prstGeom prst="line">
            <a:avLst/>
          </a:prstGeom>
          <a:noFill/>
          <a:ln w="38100">
            <a:solidFill>
              <a:schemeClr val="tx1"/>
            </a:solidFill>
            <a:round/>
            <a:headEnd/>
            <a:tailEnd type="triangle" w="med" len="med"/>
          </a:ln>
          <a:effectLst/>
        </p:spPr>
        <p:txBody>
          <a:bodyPr wrap="none"/>
          <a:lstStyle/>
          <a:p>
            <a:endParaRPr lang="en-US" dirty="0"/>
          </a:p>
        </p:txBody>
      </p:sp>
      <p:sp>
        <p:nvSpPr>
          <p:cNvPr id="211973" name="Text Box 5"/>
          <p:cNvSpPr txBox="1">
            <a:spLocks noChangeArrowheads="1"/>
          </p:cNvSpPr>
          <p:nvPr/>
        </p:nvSpPr>
        <p:spPr bwMode="auto">
          <a:xfrm>
            <a:off x="1295400" y="2667000"/>
            <a:ext cx="1978025" cy="1581150"/>
          </a:xfrm>
          <a:prstGeom prst="rect">
            <a:avLst/>
          </a:prstGeom>
          <a:noFill/>
          <a:ln w="28575">
            <a:solidFill>
              <a:schemeClr val="tx1"/>
            </a:solidFill>
            <a:miter lim="800000"/>
            <a:headEnd/>
            <a:tailEnd/>
          </a:ln>
          <a:effectLst/>
        </p:spPr>
        <p:txBody>
          <a:bodyPr>
            <a:spAutoFit/>
          </a:bodyPr>
          <a:lstStyle/>
          <a:p>
            <a:pPr eaLnBrk="1" hangingPunct="1"/>
            <a:r>
              <a:rPr lang="en-US" sz="2400" u="sng" dirty="0">
                <a:latin typeface="Times New Roman" pitchFamily="18" charset="0"/>
              </a:rPr>
              <a:t>Descriptive</a:t>
            </a:r>
          </a:p>
          <a:p>
            <a:pPr algn="l" eaLnBrk="1" hangingPunct="1">
              <a:buFontTx/>
              <a:buChar char="•"/>
            </a:pPr>
            <a:r>
              <a:rPr lang="en-US" sz="2400" dirty="0">
                <a:latin typeface="Times New Roman" pitchFamily="18" charset="0"/>
              </a:rPr>
              <a:t>Case report</a:t>
            </a:r>
          </a:p>
          <a:p>
            <a:pPr algn="l" eaLnBrk="1" hangingPunct="1">
              <a:buFontTx/>
              <a:buChar char="•"/>
            </a:pPr>
            <a:r>
              <a:rPr lang="en-US" sz="2400" dirty="0">
                <a:latin typeface="Times New Roman" pitchFamily="18" charset="0"/>
              </a:rPr>
              <a:t>Case series</a:t>
            </a:r>
          </a:p>
          <a:p>
            <a:pPr algn="l" eaLnBrk="1" hangingPunct="1">
              <a:buFontTx/>
              <a:buChar char="•"/>
            </a:pPr>
            <a:r>
              <a:rPr lang="en-US" sz="2400" dirty="0">
                <a:latin typeface="Times New Roman" pitchFamily="18" charset="0"/>
              </a:rPr>
              <a:t>Survey</a:t>
            </a:r>
          </a:p>
        </p:txBody>
      </p:sp>
      <p:sp>
        <p:nvSpPr>
          <p:cNvPr id="211974" name="Text Box 6"/>
          <p:cNvSpPr txBox="1">
            <a:spLocks noChangeArrowheads="1"/>
          </p:cNvSpPr>
          <p:nvPr/>
        </p:nvSpPr>
        <p:spPr bwMode="auto">
          <a:xfrm>
            <a:off x="5791200" y="2590800"/>
            <a:ext cx="1600200" cy="485775"/>
          </a:xfrm>
          <a:prstGeom prst="rect">
            <a:avLst/>
          </a:prstGeom>
          <a:noFill/>
          <a:ln w="28575">
            <a:solidFill>
              <a:schemeClr val="tx1"/>
            </a:solidFill>
            <a:miter lim="800000"/>
            <a:headEnd/>
            <a:tailEnd/>
          </a:ln>
          <a:effectLst/>
        </p:spPr>
        <p:txBody>
          <a:bodyPr>
            <a:spAutoFit/>
          </a:bodyPr>
          <a:lstStyle/>
          <a:p>
            <a:pPr eaLnBrk="1" hangingPunct="1"/>
            <a:r>
              <a:rPr lang="en-US" sz="2400" dirty="0">
                <a:latin typeface="Times New Roman" pitchFamily="18" charset="0"/>
              </a:rPr>
              <a:t>Analytic</a:t>
            </a:r>
          </a:p>
        </p:txBody>
      </p:sp>
      <p:sp>
        <p:nvSpPr>
          <p:cNvPr id="211975" name="Line 7"/>
          <p:cNvSpPr>
            <a:spLocks noChangeShapeType="1"/>
          </p:cNvSpPr>
          <p:nvPr/>
        </p:nvSpPr>
        <p:spPr bwMode="auto">
          <a:xfrm flipH="1">
            <a:off x="4538663" y="3200400"/>
            <a:ext cx="2032000" cy="533400"/>
          </a:xfrm>
          <a:prstGeom prst="line">
            <a:avLst/>
          </a:prstGeom>
          <a:noFill/>
          <a:ln w="38100">
            <a:solidFill>
              <a:schemeClr val="tx1"/>
            </a:solidFill>
            <a:round/>
            <a:headEnd/>
            <a:tailEnd type="triangle" w="med" len="med"/>
          </a:ln>
          <a:effectLst/>
        </p:spPr>
        <p:txBody>
          <a:bodyPr wrap="none"/>
          <a:lstStyle/>
          <a:p>
            <a:endParaRPr lang="en-US" dirty="0"/>
          </a:p>
        </p:txBody>
      </p:sp>
      <p:sp>
        <p:nvSpPr>
          <p:cNvPr id="211976" name="Text Box 8"/>
          <p:cNvSpPr txBox="1">
            <a:spLocks noChangeArrowheads="1"/>
          </p:cNvSpPr>
          <p:nvPr/>
        </p:nvSpPr>
        <p:spPr bwMode="auto">
          <a:xfrm>
            <a:off x="3846513" y="3851275"/>
            <a:ext cx="2554287" cy="1581150"/>
          </a:xfrm>
          <a:prstGeom prst="rect">
            <a:avLst/>
          </a:prstGeom>
          <a:noFill/>
          <a:ln w="28575">
            <a:solidFill>
              <a:schemeClr val="tx1"/>
            </a:solidFill>
            <a:miter lim="800000"/>
            <a:headEnd/>
            <a:tailEnd/>
          </a:ln>
          <a:effectLst/>
        </p:spPr>
        <p:txBody>
          <a:bodyPr>
            <a:spAutoFit/>
          </a:bodyPr>
          <a:lstStyle/>
          <a:p>
            <a:pPr eaLnBrk="1" hangingPunct="1"/>
            <a:r>
              <a:rPr lang="en-US" sz="2400" u="sng" dirty="0">
                <a:latin typeface="Times New Roman" pitchFamily="18" charset="0"/>
              </a:rPr>
              <a:t>Observational</a:t>
            </a:r>
          </a:p>
          <a:p>
            <a:pPr algn="l" eaLnBrk="1" hangingPunct="1">
              <a:buFontTx/>
              <a:buChar char="•"/>
            </a:pPr>
            <a:r>
              <a:rPr lang="en-US" sz="2400" dirty="0">
                <a:latin typeface="Times New Roman" pitchFamily="18" charset="0"/>
              </a:rPr>
              <a:t>Cross sectional</a:t>
            </a:r>
          </a:p>
          <a:p>
            <a:pPr algn="l" eaLnBrk="1" hangingPunct="1">
              <a:buFontTx/>
              <a:buChar char="•"/>
            </a:pPr>
            <a:r>
              <a:rPr lang="en-US" sz="2400" dirty="0">
                <a:latin typeface="Times New Roman" pitchFamily="18" charset="0"/>
              </a:rPr>
              <a:t>Case-control</a:t>
            </a:r>
          </a:p>
          <a:p>
            <a:pPr algn="l" eaLnBrk="1" hangingPunct="1">
              <a:buFontTx/>
              <a:buChar char="•"/>
            </a:pPr>
            <a:r>
              <a:rPr lang="en-US" sz="2400" dirty="0">
                <a:latin typeface="Times New Roman" pitchFamily="18" charset="0"/>
              </a:rPr>
              <a:t>Cohort studies</a:t>
            </a:r>
          </a:p>
        </p:txBody>
      </p:sp>
      <p:sp>
        <p:nvSpPr>
          <p:cNvPr id="211977" name="Line 9"/>
          <p:cNvSpPr>
            <a:spLocks noChangeShapeType="1"/>
          </p:cNvSpPr>
          <p:nvPr/>
        </p:nvSpPr>
        <p:spPr bwMode="auto">
          <a:xfrm>
            <a:off x="6570663" y="3200400"/>
            <a:ext cx="1489075" cy="609600"/>
          </a:xfrm>
          <a:prstGeom prst="line">
            <a:avLst/>
          </a:prstGeom>
          <a:noFill/>
          <a:ln w="38100">
            <a:solidFill>
              <a:schemeClr val="tx1"/>
            </a:solidFill>
            <a:round/>
            <a:headEnd/>
            <a:tailEnd type="triangle" w="med" len="med"/>
          </a:ln>
          <a:effectLst/>
        </p:spPr>
        <p:txBody>
          <a:bodyPr wrap="none"/>
          <a:lstStyle/>
          <a:p>
            <a:endParaRPr lang="en-US" dirty="0"/>
          </a:p>
        </p:txBody>
      </p:sp>
      <p:sp>
        <p:nvSpPr>
          <p:cNvPr id="211978" name="Text Box 10"/>
          <p:cNvSpPr txBox="1">
            <a:spLocks noChangeArrowheads="1"/>
          </p:cNvSpPr>
          <p:nvPr/>
        </p:nvSpPr>
        <p:spPr bwMode="auto">
          <a:xfrm>
            <a:off x="6781800" y="3886200"/>
            <a:ext cx="2209800" cy="1216025"/>
          </a:xfrm>
          <a:prstGeom prst="rect">
            <a:avLst/>
          </a:prstGeom>
          <a:noFill/>
          <a:ln w="28575">
            <a:solidFill>
              <a:schemeClr val="tx1"/>
            </a:solidFill>
            <a:miter lim="800000"/>
            <a:headEnd/>
            <a:tailEnd/>
          </a:ln>
          <a:effectLst/>
        </p:spPr>
        <p:txBody>
          <a:bodyPr>
            <a:spAutoFit/>
          </a:bodyPr>
          <a:lstStyle/>
          <a:p>
            <a:pPr eaLnBrk="1" hangingPunct="1"/>
            <a:r>
              <a:rPr lang="en-US" sz="2400" u="sng" dirty="0">
                <a:latin typeface="Times New Roman" pitchFamily="18" charset="0"/>
              </a:rPr>
              <a:t>Experimental</a:t>
            </a:r>
          </a:p>
          <a:p>
            <a:pPr algn="l" eaLnBrk="1" hangingPunct="1">
              <a:buFontTx/>
              <a:buChar char="•"/>
            </a:pPr>
            <a:r>
              <a:rPr lang="en-US" sz="2400" dirty="0">
                <a:latin typeface="Times New Roman" pitchFamily="18" charset="0"/>
              </a:rPr>
              <a:t>Randomized </a:t>
            </a:r>
          </a:p>
          <a:p>
            <a:pPr algn="l" eaLnBrk="1" hangingPunct="1"/>
            <a:r>
              <a:rPr lang="en-US" sz="2400" dirty="0">
                <a:latin typeface="Times New Roman" pitchFamily="18" charset="0"/>
              </a:rPr>
              <a:t>controlled trials</a:t>
            </a:r>
          </a:p>
        </p:txBody>
      </p:sp>
      <p:sp>
        <p:nvSpPr>
          <p:cNvPr id="211979" name="Line 11"/>
          <p:cNvSpPr>
            <a:spLocks noChangeShapeType="1"/>
          </p:cNvSpPr>
          <p:nvPr/>
        </p:nvSpPr>
        <p:spPr bwMode="auto">
          <a:xfrm>
            <a:off x="457200" y="6172200"/>
            <a:ext cx="8305800" cy="0"/>
          </a:xfrm>
          <a:prstGeom prst="line">
            <a:avLst/>
          </a:prstGeom>
          <a:noFill/>
          <a:ln w="57150">
            <a:solidFill>
              <a:schemeClr val="tx1"/>
            </a:solidFill>
            <a:round/>
            <a:headEnd/>
            <a:tailEnd type="triangle" w="med" len="med"/>
          </a:ln>
          <a:effectLst/>
        </p:spPr>
        <p:txBody>
          <a:bodyPr/>
          <a:lstStyle/>
          <a:p>
            <a:endParaRPr lang="en-US" dirty="0"/>
          </a:p>
        </p:txBody>
      </p:sp>
      <p:sp>
        <p:nvSpPr>
          <p:cNvPr id="211980" name="Text Box 12"/>
          <p:cNvSpPr txBox="1">
            <a:spLocks noChangeArrowheads="1"/>
          </p:cNvSpPr>
          <p:nvPr/>
        </p:nvSpPr>
        <p:spPr bwMode="auto">
          <a:xfrm>
            <a:off x="560388" y="6248400"/>
            <a:ext cx="8096250" cy="336550"/>
          </a:xfrm>
          <a:prstGeom prst="rect">
            <a:avLst/>
          </a:prstGeom>
          <a:noFill/>
          <a:ln w="9525">
            <a:noFill/>
            <a:miter lim="800000"/>
            <a:headEnd/>
            <a:tailEnd/>
          </a:ln>
          <a:effectLst/>
        </p:spPr>
        <p:txBody>
          <a:bodyPr wrap="none">
            <a:spAutoFit/>
          </a:bodyPr>
          <a:lstStyle/>
          <a:p>
            <a:r>
              <a:rPr lang="en-US" sz="1600" b="1" i="1" dirty="0"/>
              <a:t>Strength of evidence for causality between a risk factor and outcome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1980"/>
                                        </p:tgtEl>
                                        <p:attrNameLst>
                                          <p:attrName>style.visibility</p:attrName>
                                        </p:attrNameLst>
                                      </p:cBhvr>
                                      <p:to>
                                        <p:strVal val="visible"/>
                                      </p:to>
                                    </p:set>
                                    <p:animEffect transition="in" filter="strips(downLeft)">
                                      <p:cBhvr>
                                        <p:cTn id="7" dur="500"/>
                                        <p:tgtEl>
                                          <p:spTgt spid="21198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11979"/>
                                        </p:tgtEl>
                                        <p:attrNameLst>
                                          <p:attrName>style.visibility</p:attrName>
                                        </p:attrNameLst>
                                      </p:cBhvr>
                                      <p:to>
                                        <p:strVal val="visible"/>
                                      </p:to>
                                    </p:set>
                                    <p:animEffect transition="in" filter="strips(downLeft)">
                                      <p:cBhvr>
                                        <p:cTn id="10" dur="500"/>
                                        <p:tgtEl>
                                          <p:spTgt spid="211979"/>
                                        </p:tgtEl>
                                      </p:cBhvr>
                                    </p:animEffect>
                                  </p:childTnLst>
                                </p:cTn>
                              </p:par>
                              <p:par>
                                <p:cTn id="11" presetID="34" presetClass="entr" presetSubtype="0" fill="hold" grpId="1" nodeType="withEffect">
                                  <p:stCondLst>
                                    <p:cond delay="0"/>
                                  </p:stCondLst>
                                  <p:childTnLst>
                                    <p:set>
                                      <p:cBhvr>
                                        <p:cTn id="12" dur="1" fill="hold">
                                          <p:stCondLst>
                                            <p:cond delay="0"/>
                                          </p:stCondLst>
                                        </p:cTn>
                                        <p:tgtEl>
                                          <p:spTgt spid="211979"/>
                                        </p:tgtEl>
                                        <p:attrNameLst>
                                          <p:attrName>style.visibility</p:attrName>
                                        </p:attrNameLst>
                                      </p:cBhvr>
                                      <p:to>
                                        <p:strVal val="visible"/>
                                      </p:to>
                                    </p:set>
                                    <p:anim from="(-#ppt_w/2)" to="(#ppt_x)" calcmode="lin" valueType="num">
                                      <p:cBhvr>
                                        <p:cTn id="13" dur="600" fill="hold">
                                          <p:stCondLst>
                                            <p:cond delay="0"/>
                                          </p:stCondLst>
                                        </p:cTn>
                                        <p:tgtEl>
                                          <p:spTgt spid="211979"/>
                                        </p:tgtEl>
                                        <p:attrNameLst>
                                          <p:attrName>ppt_x</p:attrName>
                                        </p:attrNameLst>
                                      </p:cBhvr>
                                    </p:anim>
                                    <p:anim from="0" to="-1.0" calcmode="lin" valueType="num">
                                      <p:cBhvr>
                                        <p:cTn id="14" dur="200" decel="50000" autoRev="1" fill="hold">
                                          <p:stCondLst>
                                            <p:cond delay="600"/>
                                          </p:stCondLst>
                                        </p:cTn>
                                        <p:tgtEl>
                                          <p:spTgt spid="211979"/>
                                        </p:tgtEl>
                                        <p:attrNameLst>
                                          <p:attrName>xshear</p:attrName>
                                        </p:attrNameLst>
                                      </p:cBhvr>
                                    </p:anim>
                                    <p:animScale>
                                      <p:cBhvr>
                                        <p:cTn id="15" dur="200" decel="100000" autoRev="1" fill="hold">
                                          <p:stCondLst>
                                            <p:cond delay="600"/>
                                          </p:stCondLst>
                                        </p:cTn>
                                        <p:tgtEl>
                                          <p:spTgt spid="211979"/>
                                        </p:tgtEl>
                                      </p:cBhvr>
                                      <p:from x="100000" y="100000"/>
                                      <p:to x="80000" y="100000"/>
                                    </p:animScale>
                                    <p:anim by="(#ppt_h/3+#ppt_w*0.1)" calcmode="lin" valueType="num">
                                      <p:cBhvr additive="sum">
                                        <p:cTn id="16" dur="200" decel="100000" autoRev="1" fill="hold">
                                          <p:stCondLst>
                                            <p:cond delay="600"/>
                                          </p:stCondLst>
                                        </p:cTn>
                                        <p:tgtEl>
                                          <p:spTgt spid="21197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9" grpId="0" animBg="1"/>
      <p:bldP spid="211979" grpId="1" animBg="1"/>
      <p:bldP spid="21198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981200"/>
            <a:ext cx="7010400" cy="207264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8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DISCUSSION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5984" y="1447800"/>
            <a:ext cx="6865406" cy="3046988"/>
          </a:xfrm>
          <a:prstGeom prst="rect">
            <a:avLst/>
          </a:prstGeom>
          <a:noFill/>
        </p:spPr>
        <p:txBody>
          <a:bodyPr wrap="none" lIns="91440" tIns="45720" rIns="91440" bIns="45720">
            <a:spAutoFit/>
          </a:bodyPr>
          <a:lstStyle/>
          <a:p>
            <a:pPr algn="ctr"/>
            <a:r>
              <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rPr>
              <a:t>THANK YOU </a:t>
            </a:r>
          </a:p>
          <a:p>
            <a:pPr algn="ctr"/>
            <a:r>
              <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sym typeface="Wingdings" pitchFamily="2" charset="2"/>
              </a:rPr>
              <a:t></a:t>
            </a:r>
            <a:endPar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ubtitle 3"/>
          <p:cNvSpPr>
            <a:spLocks noGrp="1"/>
          </p:cNvSpPr>
          <p:nvPr>
            <p:ph type="subTitle" idx="1"/>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The research Design</a:t>
            </a:r>
            <a:endParaRPr lang="en-US" dirty="0"/>
          </a:p>
        </p:txBody>
      </p:sp>
      <p:sp>
        <p:nvSpPr>
          <p:cNvPr id="3" name="Content Placeholder 2"/>
          <p:cNvSpPr>
            <a:spLocks noGrp="1"/>
          </p:cNvSpPr>
          <p:nvPr>
            <p:ph idx="1"/>
          </p:nvPr>
        </p:nvSpPr>
        <p:spPr/>
        <p:txBody>
          <a:bodyPr>
            <a:normAutofit/>
          </a:bodyPr>
          <a:lstStyle/>
          <a:p>
            <a:pPr algn="just">
              <a:buNone/>
            </a:pPr>
            <a:r>
              <a:rPr lang="en-US" b="1" i="1" dirty="0">
                <a:latin typeface="Times New Roman" pitchFamily="18" charset="0"/>
                <a:cs typeface="Times New Roman" pitchFamily="18" charset="0"/>
              </a:rPr>
              <a:t>“It is a basic plan, which guides the data collection and analysis phases of the project. It is a frame work, which specifies the type of information to be collected, the resources of data collection procedure.”</a:t>
            </a:r>
          </a:p>
          <a:p>
            <a:pPr algn="just">
              <a:buNone/>
            </a:pPr>
            <a:r>
              <a:rPr lang="en-US" b="1" i="1" dirty="0">
                <a:latin typeface="Times New Roman" pitchFamily="18" charset="0"/>
                <a:cs typeface="Times New Roman" pitchFamily="18" charset="0"/>
              </a:rPr>
              <a:t>   (Thomas </a:t>
            </a:r>
            <a:r>
              <a:rPr lang="en-US" b="1" i="1" dirty="0" err="1">
                <a:latin typeface="Times New Roman" pitchFamily="18" charset="0"/>
                <a:cs typeface="Times New Roman" pitchFamily="18" charset="0"/>
              </a:rPr>
              <a:t>Kinnear</a:t>
            </a:r>
            <a:r>
              <a:rPr lang="en-US" b="1" i="1" dirty="0">
                <a:latin typeface="Times New Roman" pitchFamily="18" charset="0"/>
                <a:cs typeface="Times New Roman" pitchFamily="18" charset="0"/>
              </a:rPr>
              <a:t>)</a:t>
            </a:r>
          </a:p>
          <a:p>
            <a:endParaRPr lang="en-US" sz="36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a:t>Study design: Definition</a:t>
            </a:r>
          </a:p>
        </p:txBody>
      </p:sp>
      <p:sp>
        <p:nvSpPr>
          <p:cNvPr id="141315" name="Rectangle 3"/>
          <p:cNvSpPr>
            <a:spLocks noGrp="1" noChangeArrowheads="1"/>
          </p:cNvSpPr>
          <p:nvPr>
            <p:ph idx="1"/>
          </p:nvPr>
        </p:nvSpPr>
        <p:spPr>
          <a:xfrm>
            <a:off x="0" y="1905000"/>
            <a:ext cx="8458200" cy="4454525"/>
          </a:xfrm>
        </p:spPr>
        <p:txBody>
          <a:bodyPr/>
          <a:lstStyle/>
          <a:p>
            <a:pPr algn="just" eaLnBrk="1" hangingPunct="1">
              <a:buFont typeface="Wingdings" pitchFamily="2" charset="2"/>
              <a:buNone/>
              <a:defRPr/>
            </a:pPr>
            <a:r>
              <a:rPr lang="en-US" dirty="0"/>
              <a:t>	</a:t>
            </a:r>
            <a:r>
              <a:rPr lang="en-US" sz="3600" dirty="0"/>
              <a:t>A study design is a specific plan or protocol for conducting the study, which allows the investigator to translate the </a:t>
            </a:r>
            <a:r>
              <a:rPr lang="en-US" sz="3600" b="1" dirty="0">
                <a:solidFill>
                  <a:srgbClr val="000099"/>
                </a:solidFill>
              </a:rPr>
              <a:t>conceptual</a:t>
            </a:r>
            <a:r>
              <a:rPr lang="en-US" sz="3600" dirty="0">
                <a:solidFill>
                  <a:srgbClr val="000099"/>
                </a:solidFill>
              </a:rPr>
              <a:t> </a:t>
            </a:r>
            <a:r>
              <a:rPr lang="en-US" sz="3600" dirty="0"/>
              <a:t>hypothesis into an operational one.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Functions of Research Design </a:t>
            </a:r>
          </a:p>
        </p:txBody>
      </p:sp>
      <p:sp>
        <p:nvSpPr>
          <p:cNvPr id="3" name="Content Placeholder 2"/>
          <p:cNvSpPr>
            <a:spLocks noGrp="1"/>
          </p:cNvSpPr>
          <p:nvPr>
            <p:ph idx="1"/>
          </p:nvPr>
        </p:nvSpPr>
        <p:spPr/>
        <p:txBody>
          <a:bodyPr>
            <a:normAutofit/>
          </a:bodyPr>
          <a:lstStyle/>
          <a:p>
            <a:pPr algn="just"/>
            <a:r>
              <a:rPr lang="en-US" sz="3600" dirty="0">
                <a:latin typeface="Times New Roman" pitchFamily="18" charset="0"/>
                <a:cs typeface="Times New Roman" pitchFamily="18" charset="0"/>
              </a:rPr>
              <a:t>It helps to </a:t>
            </a:r>
            <a:r>
              <a:rPr lang="en-US" sz="3600" b="1" dirty="0">
                <a:latin typeface="Times New Roman" pitchFamily="18" charset="0"/>
                <a:cs typeface="Times New Roman" pitchFamily="18" charset="0"/>
              </a:rPr>
              <a:t>conceptualize  an operational </a:t>
            </a:r>
            <a:r>
              <a:rPr lang="en-US" sz="3600" dirty="0">
                <a:latin typeface="Times New Roman" pitchFamily="18" charset="0"/>
                <a:cs typeface="Times New Roman" pitchFamily="18" charset="0"/>
              </a:rPr>
              <a:t>plan to undertake the various procedures and tasks required to complete the study. </a:t>
            </a:r>
          </a:p>
          <a:p>
            <a:pPr algn="just"/>
            <a:r>
              <a:rPr lang="en-US" sz="3600" dirty="0">
                <a:latin typeface="Times New Roman" pitchFamily="18" charset="0"/>
                <a:cs typeface="Times New Roman" pitchFamily="18" charset="0"/>
              </a:rPr>
              <a:t>It ensures that these procedures are adequate </a:t>
            </a:r>
            <a:r>
              <a:rPr lang="en-US" sz="3600" b="1" dirty="0">
                <a:latin typeface="Times New Roman" pitchFamily="18" charset="0"/>
                <a:cs typeface="Times New Roman" pitchFamily="18" charset="0"/>
              </a:rPr>
              <a:t>to obtain valid, objective and accurate </a:t>
            </a:r>
            <a:r>
              <a:rPr lang="en-US" sz="3600" dirty="0">
                <a:latin typeface="Times New Roman" pitchFamily="18" charset="0"/>
                <a:cs typeface="Times New Roman" pitchFamily="18" charset="0"/>
              </a:rPr>
              <a:t>answers to research questions.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study design,therefore,should:</a:t>
            </a:r>
          </a:p>
        </p:txBody>
      </p:sp>
      <p:sp>
        <p:nvSpPr>
          <p:cNvPr id="3" name="Content Placeholder 2"/>
          <p:cNvSpPr>
            <a:spLocks noGrp="1"/>
          </p:cNvSpPr>
          <p:nvPr>
            <p:ph idx="1"/>
          </p:nvPr>
        </p:nvSpPr>
        <p:spPr/>
        <p:txBody>
          <a:bodyPr>
            <a:normAutofit lnSpcReduction="10000"/>
          </a:bodyPr>
          <a:lstStyle/>
          <a:p>
            <a:pPr algn="just"/>
            <a:r>
              <a:rPr lang="en-US" b="1" dirty="0"/>
              <a:t>Name</a:t>
            </a:r>
            <a:r>
              <a:rPr lang="en-US" dirty="0"/>
              <a:t> the study Design </a:t>
            </a:r>
          </a:p>
          <a:p>
            <a:pPr algn="just"/>
            <a:r>
              <a:rPr lang="en-US" dirty="0"/>
              <a:t>Provide</a:t>
            </a:r>
            <a:r>
              <a:rPr lang="en-US" b="1" dirty="0"/>
              <a:t> detailed information </a:t>
            </a:r>
            <a:r>
              <a:rPr lang="en-US" dirty="0"/>
              <a:t>about following aspects of the study;</a:t>
            </a:r>
          </a:p>
          <a:p>
            <a:pPr algn="just">
              <a:buFont typeface="Wingdings" pitchFamily="2" charset="2"/>
              <a:buChar char="Ø"/>
            </a:pPr>
            <a:r>
              <a:rPr lang="en-US" b="1" dirty="0"/>
              <a:t>What</a:t>
            </a:r>
            <a:r>
              <a:rPr lang="en-US" dirty="0"/>
              <a:t> will be the study population?</a:t>
            </a:r>
          </a:p>
          <a:p>
            <a:pPr algn="just">
              <a:buFont typeface="Wingdings" pitchFamily="2" charset="2"/>
              <a:buChar char="Ø"/>
            </a:pPr>
            <a:r>
              <a:rPr lang="en-US" b="1" dirty="0"/>
              <a:t>How</a:t>
            </a:r>
            <a:r>
              <a:rPr lang="en-US" dirty="0"/>
              <a:t> will study population  be identified?</a:t>
            </a:r>
          </a:p>
          <a:p>
            <a:pPr algn="just">
              <a:buFont typeface="Wingdings" pitchFamily="2" charset="2"/>
              <a:buChar char="Ø"/>
            </a:pPr>
            <a:r>
              <a:rPr lang="en-US" b="1" dirty="0"/>
              <a:t>Will </a:t>
            </a:r>
            <a:r>
              <a:rPr lang="en-US" dirty="0"/>
              <a:t>a sample or whole the population be included?</a:t>
            </a:r>
          </a:p>
          <a:p>
            <a:pPr algn="just">
              <a:buFont typeface="Wingdings" pitchFamily="2" charset="2"/>
              <a:buChar char="Ø"/>
            </a:pPr>
            <a:r>
              <a:rPr lang="en-US" dirty="0"/>
              <a:t>If a sample  is selected ,how will it be contacted?</a:t>
            </a:r>
          </a:p>
          <a:p>
            <a:pPr algn="just">
              <a:buFont typeface="Wingdings" pitchFamily="2" charset="2"/>
              <a:buChar char="Ø"/>
            </a:pPr>
            <a:r>
              <a:rPr lang="en-US" dirty="0"/>
              <a:t>How will consent be sought?</a:t>
            </a:r>
          </a:p>
          <a:p>
            <a:pPr>
              <a:buFont typeface="Wingdings" pitchFamily="2" charset="2"/>
              <a:buChar char="Ø"/>
            </a:pPr>
            <a:endParaRPr lang="en-US" dirty="0"/>
          </a:p>
          <a:p>
            <a:pPr>
              <a:buFont typeface="Wingdings" pitchFamily="2" charset="2"/>
              <a:buChar char="Ø"/>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 study design,therefore,should:</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dirty="0"/>
              <a:t>What method of data collection will be used and why?</a:t>
            </a:r>
          </a:p>
          <a:p>
            <a:pPr algn="just">
              <a:buFont typeface="Wingdings" pitchFamily="2" charset="2"/>
              <a:buChar char="Ø"/>
            </a:pPr>
            <a:r>
              <a:rPr lang="en-US" dirty="0"/>
              <a:t>In case of questionnaire , where will the responses be returned </a:t>
            </a:r>
          </a:p>
          <a:p>
            <a:pPr algn="just">
              <a:buFont typeface="Wingdings" pitchFamily="2" charset="2"/>
              <a:buChar char="Ø"/>
            </a:pPr>
            <a:r>
              <a:rPr lang="en-US" dirty="0"/>
              <a:t>How will respondents contact you if they have queries?</a:t>
            </a:r>
          </a:p>
          <a:p>
            <a:pPr algn="just">
              <a:buFont typeface="Wingdings" pitchFamily="2" charset="2"/>
              <a:buChar char="Ø"/>
            </a:pPr>
            <a:r>
              <a:rPr lang="en-US" dirty="0"/>
              <a:t>In case of interview, where will they be conducted </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897</TotalTime>
  <Words>1579</Words>
  <Application>Microsoft Office PowerPoint</Application>
  <PresentationFormat>On-screen Show (4:3)</PresentationFormat>
  <Paragraphs>181</Paragraphs>
  <Slides>43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Arial Rounded MT Bold</vt:lpstr>
      <vt:lpstr>Calibri</vt:lpstr>
      <vt:lpstr>Corbel</vt:lpstr>
      <vt:lpstr>Times New Roman</vt:lpstr>
      <vt:lpstr>Wingdings</vt:lpstr>
      <vt:lpstr>Wingdings 2</vt:lpstr>
      <vt:lpstr>Wingdings 3</vt:lpstr>
      <vt:lpstr>Module</vt:lpstr>
      <vt:lpstr>PowerPoint Presentation</vt:lpstr>
      <vt:lpstr>Unit-3</vt:lpstr>
      <vt:lpstr>Conceptualizing a Research Design </vt:lpstr>
      <vt:lpstr>The research Design</vt:lpstr>
      <vt:lpstr>The research Design</vt:lpstr>
      <vt:lpstr>Study design: Definition</vt:lpstr>
      <vt:lpstr>Functions of Research Design </vt:lpstr>
      <vt:lpstr>A study design,therefore,should:</vt:lpstr>
      <vt:lpstr>A study design,therefore,should:</vt:lpstr>
      <vt:lpstr>Selecting a study Design </vt:lpstr>
      <vt:lpstr>1- The number of contacts</vt:lpstr>
      <vt:lpstr>Cross sectional Study Design </vt:lpstr>
      <vt:lpstr>PowerPoint Presentation</vt:lpstr>
      <vt:lpstr>PowerPoint Presentation</vt:lpstr>
      <vt:lpstr>A cross sectional Design would be appropriate for:</vt:lpstr>
      <vt:lpstr>The before and after study Design </vt:lpstr>
      <vt:lpstr>Examples of the topics </vt:lpstr>
      <vt:lpstr>Advantages and Disadvantages </vt:lpstr>
      <vt:lpstr>Advantages and Disadvantages </vt:lpstr>
      <vt:lpstr>The longitudinal Study Design </vt:lpstr>
      <vt:lpstr>The longitudinal Study Design </vt:lpstr>
      <vt:lpstr>2- The Reference period </vt:lpstr>
      <vt:lpstr>Retrospective study design </vt:lpstr>
      <vt:lpstr>Examples of Topics </vt:lpstr>
      <vt:lpstr>Prospective study design </vt:lpstr>
      <vt:lpstr>Examples of topics </vt:lpstr>
      <vt:lpstr>Retrospective-prospective study design </vt:lpstr>
      <vt:lpstr>Retrospective-prospective study design </vt:lpstr>
      <vt:lpstr>Examples of the topics </vt:lpstr>
      <vt:lpstr>3- The nature of the investigation. </vt:lpstr>
      <vt:lpstr>Experimental Study Design</vt:lpstr>
      <vt:lpstr>Experimental Study Design</vt:lpstr>
      <vt:lpstr>Why Performed ?</vt:lpstr>
      <vt:lpstr>Why Performed ?</vt:lpstr>
      <vt:lpstr>Experimental  Study Design </vt:lpstr>
      <vt:lpstr>Some other examples of study Designs </vt:lpstr>
      <vt:lpstr>Some other examples of study Designs </vt:lpstr>
      <vt:lpstr>Some other examples of study Designs </vt:lpstr>
      <vt:lpstr>Some other examples of study Designs </vt:lpstr>
      <vt:lpstr>Some other examples of study Designs </vt:lpstr>
      <vt:lpstr>Hierarchy of Study Types</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Unit-3</dc:title>
  <dc:creator>Hajira</dc:creator>
  <cp:lastModifiedBy>Farooq Muhammad Adil</cp:lastModifiedBy>
  <cp:revision>100</cp:revision>
  <dcterms:created xsi:type="dcterms:W3CDTF">2006-08-16T00:00:00Z</dcterms:created>
  <dcterms:modified xsi:type="dcterms:W3CDTF">2020-04-09T08:58:43Z</dcterms:modified>
</cp:coreProperties>
</file>