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3" r:id="rId3"/>
    <p:sldId id="295" r:id="rId4"/>
    <p:sldId id="296" r:id="rId5"/>
    <p:sldId id="297" r:id="rId6"/>
    <p:sldId id="299" r:id="rId7"/>
    <p:sldId id="308" r:id="rId8"/>
    <p:sldId id="300" r:id="rId9"/>
    <p:sldId id="309" r:id="rId10"/>
    <p:sldId id="310" r:id="rId11"/>
    <p:sldId id="311" r:id="rId12"/>
    <p:sldId id="312" r:id="rId13"/>
    <p:sldId id="28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r MAMALIK" initials="DM" lastIdx="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110" d="100"/>
          <a:sy n="110" d="100"/>
        </p:scale>
        <p:origin x="-228" y="81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E19671-5109-4A54-B32C-92696021D04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E19671-5109-4A54-B32C-92696021D0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35BE369-EA1D-409F-8E61-700736E24F49}" type="datetimeFigureOut">
              <a:rPr lang="en-US" smtClean="0"/>
              <a:pPr/>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37E19671-5109-4A54-B32C-92696021D04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35BE369-EA1D-409F-8E61-700736E24F49}" type="datetimeFigureOut">
              <a:rPr lang="en-US" smtClean="0"/>
              <a:pPr/>
              <a:t>11/26/2020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7E19671-5109-4A54-B32C-92696021D04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a:bodyPr>
          <a:lstStyle/>
          <a:p>
            <a:pPr lvl="0" algn="ctr"/>
            <a:r>
              <a:rPr lang="en-GB" sz="3600" dirty="0">
                <a:solidFill>
                  <a:schemeClr val="bg1"/>
                </a:solidFill>
              </a:rPr>
              <a:t>Introduction to </a:t>
            </a:r>
            <a:r>
              <a:rPr lang="en-GB" sz="3600" dirty="0" smtClean="0">
                <a:solidFill>
                  <a:schemeClr val="bg1"/>
                </a:solidFill>
              </a:rPr>
              <a:t>Education</a:t>
            </a:r>
            <a:r>
              <a:rPr lang="en-GB" sz="3600" dirty="0" smtClean="0"/>
              <a:t/>
            </a:r>
            <a:br>
              <a:rPr lang="en-GB" sz="3600" dirty="0" smtClean="0"/>
            </a:br>
            <a:r>
              <a:rPr lang="en-GB" sz="3600" dirty="0"/>
              <a:t/>
            </a:r>
            <a:br>
              <a:rPr lang="en-GB" sz="3600" dirty="0"/>
            </a:br>
            <a:endParaRPr lang="en-US" sz="3600" dirty="0"/>
          </a:p>
        </p:txBody>
      </p:sp>
      <p:sp>
        <p:nvSpPr>
          <p:cNvPr id="3" name="Subtitle 2"/>
          <p:cNvSpPr>
            <a:spLocks noGrp="1"/>
          </p:cNvSpPr>
          <p:nvPr>
            <p:ph type="subTitle" idx="1"/>
          </p:nvPr>
        </p:nvSpPr>
        <p:spPr>
          <a:xfrm>
            <a:off x="533400" y="3505200"/>
            <a:ext cx="7854696" cy="1752600"/>
          </a:xfrm>
        </p:spPr>
        <p:txBody>
          <a:bodyPr>
            <a:normAutofit fontScale="92500" lnSpcReduction="10000"/>
          </a:bodyPr>
          <a:lstStyle/>
          <a:p>
            <a:pPr algn="ctr"/>
            <a:r>
              <a:rPr lang="en-US" b="1" dirty="0" smtClean="0">
                <a:solidFill>
                  <a:schemeClr val="bg1"/>
                </a:solidFill>
                <a:latin typeface="Times New Roman" pitchFamily="18" charset="0"/>
                <a:cs typeface="Times New Roman" pitchFamily="18" charset="0"/>
              </a:rPr>
              <a:t>BY </a:t>
            </a:r>
          </a:p>
          <a:p>
            <a:pPr algn="ctr"/>
            <a:r>
              <a:rPr lang="en-US" b="1" dirty="0" smtClean="0">
                <a:solidFill>
                  <a:schemeClr val="bg1"/>
                </a:solidFill>
                <a:latin typeface="Times New Roman" pitchFamily="18" charset="0"/>
                <a:cs typeface="Times New Roman" pitchFamily="18" charset="0"/>
              </a:rPr>
              <a:t>ABIDA PARVEEN</a:t>
            </a:r>
          </a:p>
          <a:p>
            <a:pPr algn="ctr"/>
            <a:r>
              <a:rPr lang="en-US" b="1" dirty="0" smtClean="0">
                <a:solidFill>
                  <a:schemeClr val="bg1"/>
                </a:solidFill>
                <a:latin typeface="Times New Roman" pitchFamily="18" charset="0"/>
                <a:cs typeface="Times New Roman" pitchFamily="18" charset="0"/>
              </a:rPr>
              <a:t>Department of Education </a:t>
            </a:r>
          </a:p>
          <a:p>
            <a:pPr algn="ctr"/>
            <a:r>
              <a:rPr lang="en-US" b="1" dirty="0" smtClean="0">
                <a:solidFill>
                  <a:schemeClr val="bg1"/>
                </a:solidFill>
                <a:latin typeface="Times New Roman" pitchFamily="18" charset="0"/>
                <a:cs typeface="Times New Roman" pitchFamily="18" charset="0"/>
              </a:rPr>
              <a:t>University of Sargodha</a:t>
            </a:r>
            <a:endParaRPr lang="en-US"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417729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Continue</a:t>
            </a:r>
            <a:endParaRPr lang="en-US" dirty="0"/>
          </a:p>
        </p:txBody>
      </p:sp>
      <p:sp>
        <p:nvSpPr>
          <p:cNvPr id="3" name="Content Placeholder 2"/>
          <p:cNvSpPr>
            <a:spLocks noGrp="1"/>
          </p:cNvSpPr>
          <p:nvPr>
            <p:ph idx="1"/>
          </p:nvPr>
        </p:nvSpPr>
        <p:spPr>
          <a:xfrm>
            <a:off x="304800" y="2362200"/>
            <a:ext cx="8229600" cy="3200400"/>
          </a:xfrm>
        </p:spPr>
        <p:txBody>
          <a:bodyPr>
            <a:normAutofit fontScale="77500" lnSpcReduction="20000"/>
          </a:bodyPr>
          <a:lstStyle/>
          <a:p>
            <a:r>
              <a:rPr lang="en-US" dirty="0">
                <a:latin typeface="Times New Roman"/>
                <a:ea typeface="Times New Roman"/>
              </a:rPr>
              <a:t> </a:t>
            </a:r>
            <a:r>
              <a:rPr lang="en-US" sz="2800" dirty="0"/>
              <a:t>School ideally represents an institution in the surrounding culture that is above the level of the community for truth, honesty and fair dealing. </a:t>
            </a:r>
            <a:endParaRPr lang="en-US" sz="2800" dirty="0" smtClean="0"/>
          </a:p>
          <a:p>
            <a:r>
              <a:rPr lang="en-US" sz="2800" dirty="0" smtClean="0"/>
              <a:t>They </a:t>
            </a:r>
            <a:r>
              <a:rPr lang="en-US" sz="2800" dirty="0"/>
              <a:t>strive to raise the standards of life and values of people. School helps to enlighten public opinion about positive and negative aspects of national and international understanding, integration and harmony. </a:t>
            </a:r>
            <a:endParaRPr lang="en-US" sz="2800" dirty="0" smtClean="0"/>
          </a:p>
          <a:p>
            <a:r>
              <a:rPr lang="en-US" sz="2800" dirty="0" smtClean="0"/>
              <a:t>A </a:t>
            </a:r>
            <a:r>
              <a:rPr lang="en-US" sz="2800" dirty="0"/>
              <a:t>school program therefore, offers such knowledge, </a:t>
            </a:r>
            <a:r>
              <a:rPr lang="en-US" sz="2800" dirty="0" err="1"/>
              <a:t>behaviours</a:t>
            </a:r>
            <a:r>
              <a:rPr lang="en-US" sz="2800" dirty="0"/>
              <a:t> and skills that enable the children to understand them as well as their national and global roles in the world.</a:t>
            </a:r>
          </a:p>
          <a:p>
            <a:pPr marL="0" indent="0">
              <a:buNone/>
            </a:pPr>
            <a:endParaRPr lang="en-US" sz="2800" dirty="0"/>
          </a:p>
        </p:txBody>
      </p:sp>
    </p:spTree>
    <p:extLst>
      <p:ext uri="{BB962C8B-B14F-4D97-AF65-F5344CB8AC3E}">
        <p14:creationId xmlns:p14="http://schemas.microsoft.com/office/powerpoint/2010/main" val="1099452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Continue</a:t>
            </a:r>
            <a:endParaRPr lang="en-US" dirty="0"/>
          </a:p>
        </p:txBody>
      </p:sp>
      <p:sp>
        <p:nvSpPr>
          <p:cNvPr id="3" name="Content Placeholder 2"/>
          <p:cNvSpPr>
            <a:spLocks noGrp="1"/>
          </p:cNvSpPr>
          <p:nvPr>
            <p:ph idx="1"/>
          </p:nvPr>
        </p:nvSpPr>
        <p:spPr>
          <a:xfrm>
            <a:off x="304800" y="2362200"/>
            <a:ext cx="8229600" cy="3200400"/>
          </a:xfrm>
        </p:spPr>
        <p:txBody>
          <a:bodyPr>
            <a:normAutofit fontScale="92500" lnSpcReduction="10000"/>
          </a:bodyPr>
          <a:lstStyle/>
          <a:p>
            <a:pPr marL="457200" lvl="1" indent="0" algn="just">
              <a:spcBef>
                <a:spcPts val="0"/>
              </a:spcBef>
              <a:buNone/>
              <a:tabLst>
                <a:tab pos="57150" algn="l"/>
                <a:tab pos="571500" algn="l"/>
              </a:tabLst>
            </a:pPr>
            <a:r>
              <a:rPr lang="en-US" dirty="0" smtClean="0"/>
              <a:t>School </a:t>
            </a:r>
            <a:r>
              <a:rPr lang="en-US" dirty="0"/>
              <a:t>is the fountainhead of all the social institutions. School maintains the continuity of social life by transferring down traditions, experiences, customs and values of the society from one generation to the other. School helps in preserving cultural heritage. School offers moral and character education that influence personality of an individual. It promotes social efficiency through curricular and co-curricular activities. School helps in socialization of individual by developing awareness of democratic values and cultivates balanced sense of rights and responsibilities. </a:t>
            </a:r>
            <a:endParaRPr lang="en-US" sz="2800" dirty="0">
              <a:effectLst/>
              <a:latin typeface="Times New Roman"/>
              <a:ea typeface="Times New Roman"/>
            </a:endParaRPr>
          </a:p>
        </p:txBody>
      </p:sp>
    </p:spTree>
    <p:extLst>
      <p:ext uri="{BB962C8B-B14F-4D97-AF65-F5344CB8AC3E}">
        <p14:creationId xmlns:p14="http://schemas.microsoft.com/office/powerpoint/2010/main" val="1099452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Continue</a:t>
            </a:r>
            <a:endParaRPr lang="en-US" dirty="0"/>
          </a:p>
        </p:txBody>
      </p:sp>
      <p:sp>
        <p:nvSpPr>
          <p:cNvPr id="3" name="Content Placeholder 2"/>
          <p:cNvSpPr>
            <a:spLocks noGrp="1"/>
          </p:cNvSpPr>
          <p:nvPr>
            <p:ph idx="1"/>
          </p:nvPr>
        </p:nvSpPr>
        <p:spPr>
          <a:xfrm>
            <a:off x="304800" y="2362200"/>
            <a:ext cx="8229600" cy="3200400"/>
          </a:xfrm>
        </p:spPr>
        <p:txBody>
          <a:bodyPr>
            <a:normAutofit/>
          </a:bodyPr>
          <a:lstStyle/>
          <a:p>
            <a:r>
              <a:rPr lang="en-US" sz="2800" dirty="0"/>
              <a:t>Traditions of the school also influence the development of individual and learning process. School encourages the students to follow the traditions of the school. To sum up the function of the school is to help in physical, intellectual, emotional, social, aesthetic, moral, spiritual and vocational development of the student. </a:t>
            </a:r>
          </a:p>
        </p:txBody>
      </p:sp>
    </p:spTree>
    <p:extLst>
      <p:ext uri="{BB962C8B-B14F-4D97-AF65-F5344CB8AC3E}">
        <p14:creationId xmlns:p14="http://schemas.microsoft.com/office/powerpoint/2010/main" val="1099452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2971800" y="3352800"/>
            <a:ext cx="3352800" cy="609600"/>
          </a:xfrm>
          <a:blipFill>
            <a:blip r:embed="rId2"/>
            <a:tile tx="0" ty="0" sx="100000" sy="100000" flip="none" algn="tl"/>
          </a:blipFill>
        </p:spPr>
        <p:txBody>
          <a:bodyPr>
            <a:normAutofit fontScale="77500" lnSpcReduction="20000"/>
          </a:bodyPr>
          <a:lstStyle/>
          <a:p>
            <a:r>
              <a:rPr lang="en-US" sz="4400" b="1" dirty="0" smtClean="0">
                <a:solidFill>
                  <a:schemeClr val="bg1"/>
                </a:solidFill>
              </a:rPr>
              <a:t>ANY QUESTION</a:t>
            </a:r>
            <a:endParaRPr lang="en-US" sz="4400" b="1" dirty="0">
              <a:solidFill>
                <a:schemeClr val="bg1"/>
              </a:solidFill>
            </a:endParaRPr>
          </a:p>
        </p:txBody>
      </p:sp>
      <p:sp>
        <p:nvSpPr>
          <p:cNvPr id="3" name="Title 2"/>
          <p:cNvSpPr>
            <a:spLocks noGrp="1"/>
          </p:cNvSpPr>
          <p:nvPr>
            <p:ph type="ctrTitle"/>
          </p:nvPr>
        </p:nvSpPr>
        <p:spPr/>
        <p:style>
          <a:lnRef idx="0">
            <a:scrgbClr r="0" g="0" b="0"/>
          </a:lnRef>
          <a:fillRef idx="1003">
            <a:schemeClr val="dk1"/>
          </a:fillRef>
          <a:effectRef idx="0">
            <a:scrgbClr r="0" g="0" b="0"/>
          </a:effectRef>
          <a:fontRef idx="major"/>
        </p:style>
        <p:txBody>
          <a:bodyPr>
            <a:scene3d>
              <a:camera prst="orthographicFront"/>
              <a:lightRig rig="balanced" dir="t">
                <a:rot lat="0" lon="0" rev="2100000"/>
              </a:lightRig>
            </a:scene3d>
            <a:sp3d extrusionH="57150" prstMaterial="metal">
              <a:bevelT w="38100" h="25400"/>
              <a:contourClr>
                <a:schemeClr val="bg2"/>
              </a:contourClr>
            </a:sp3d>
          </a:bodyPr>
          <a:lstStyle/>
          <a:p>
            <a:pPr algn="ctr"/>
            <a:r>
              <a:rPr lang="en-US" sz="8000" dirty="0" smtClean="0">
                <a:ln w="50800"/>
                <a:solidFill>
                  <a:schemeClr val="bg1">
                    <a:shade val="50000"/>
                  </a:schemeClr>
                </a:solidFill>
                <a:effectLst/>
              </a:rPr>
              <a:t>THANKS</a:t>
            </a:r>
            <a:r>
              <a:rPr lang="en-US" dirty="0" smtClean="0">
                <a:ln w="50800"/>
                <a:solidFill>
                  <a:schemeClr val="bg1">
                    <a:shade val="50000"/>
                  </a:schemeClr>
                </a:solidFill>
                <a:effectLst/>
              </a:rPr>
              <a:t> </a:t>
            </a:r>
            <a:endParaRPr lang="en-US" dirty="0">
              <a:ln w="50800"/>
              <a:solidFill>
                <a:schemeClr val="bg1">
                  <a:shade val="50000"/>
                </a:schemeClr>
              </a:solidFill>
              <a:effectLst/>
            </a:endParaRPr>
          </a:p>
        </p:txBody>
      </p:sp>
      <p:sp>
        <p:nvSpPr>
          <p:cNvPr id="4" name="Slide Number Placeholder 3"/>
          <p:cNvSpPr>
            <a:spLocks noGrp="1"/>
          </p:cNvSpPr>
          <p:nvPr>
            <p:ph type="sldNum" sz="quarter" idx="12"/>
          </p:nvPr>
        </p:nvSpPr>
        <p:spPr/>
        <p:txBody>
          <a:bodyPr/>
          <a:lstStyle/>
          <a:p>
            <a:fld id="{725A8964-DFEE-4060-AF70-26D265378689}" type="slidenum">
              <a:rPr lang="en-US" smtClean="0"/>
              <a:pPr/>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a:xfrm>
            <a:off x="304800" y="2362200"/>
            <a:ext cx="8229600" cy="2514600"/>
          </a:xfrm>
        </p:spPr>
        <p:txBody>
          <a:bodyPr>
            <a:normAutofit/>
          </a:bodyPr>
          <a:lstStyle/>
          <a:p>
            <a:pPr lvl="1"/>
            <a:r>
              <a:rPr lang="en-GB" dirty="0" smtClean="0"/>
              <a:t>Functions </a:t>
            </a:r>
            <a:r>
              <a:rPr lang="en-GB" dirty="0"/>
              <a:t>of education</a:t>
            </a:r>
            <a:endParaRPr lang="en-US" dirty="0"/>
          </a:p>
          <a:p>
            <a:pPr lvl="1"/>
            <a:r>
              <a:rPr lang="en-GB" dirty="0"/>
              <a:t>Elements of Education</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GB" sz="2800" dirty="0" smtClean="0"/>
              <a:t>Functions of education</a:t>
            </a:r>
            <a:r>
              <a:rPr lang="en-US" dirty="0" smtClean="0"/>
              <a:t/>
            </a:r>
            <a:br>
              <a:rPr lang="en-US" dirty="0" smtClean="0"/>
            </a:br>
            <a:endParaRPr lang="en-US" dirty="0"/>
          </a:p>
        </p:txBody>
      </p:sp>
      <p:sp>
        <p:nvSpPr>
          <p:cNvPr id="3" name="Content Placeholder 2"/>
          <p:cNvSpPr>
            <a:spLocks noGrp="1"/>
          </p:cNvSpPr>
          <p:nvPr>
            <p:ph idx="1"/>
          </p:nvPr>
        </p:nvSpPr>
        <p:spPr>
          <a:xfrm>
            <a:off x="304800" y="2362200"/>
            <a:ext cx="8229600" cy="3581400"/>
          </a:xfrm>
        </p:spPr>
        <p:txBody>
          <a:bodyPr>
            <a:noAutofit/>
          </a:bodyPr>
          <a:lstStyle/>
          <a:p>
            <a:pPr marL="274320" lvl="1" indent="-274320">
              <a:buClr>
                <a:schemeClr val="accent3"/>
              </a:buClr>
              <a:buSzPct val="95000"/>
            </a:pPr>
            <a:r>
              <a:rPr lang="en-US" b="1" dirty="0"/>
              <a:t>CONSERVATION: </a:t>
            </a:r>
            <a:r>
              <a:rPr lang="en-US" dirty="0"/>
              <a:t>Every generation inherits culture of the past generations. Society has rich heritage of values, traditions, knowledge, thoughts, achievements, wisdom and action evolved. These aspects of culture cannot be passed on to young generation until and unless they are protected. Thus it is important to conserve the values and cultural heritage. Essential knowledge, traditions and values are protected from being lost, wasted or destroyed by education</a:t>
            </a:r>
            <a:r>
              <a:rPr lang="en-US" dirty="0" smtClean="0"/>
              <a:t>.</a:t>
            </a:r>
            <a:endParaRPr lang="en-US" dirty="0"/>
          </a:p>
        </p:txBody>
      </p:sp>
    </p:spTree>
    <p:extLst>
      <p:ext uri="{BB962C8B-B14F-4D97-AF65-F5344CB8AC3E}">
        <p14:creationId xmlns:p14="http://schemas.microsoft.com/office/powerpoint/2010/main" val="1554786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Continue </a:t>
            </a:r>
            <a:endParaRPr lang="en-US" dirty="0">
              <a:solidFill>
                <a:schemeClr val="tx1"/>
              </a:solidFill>
            </a:endParaRPr>
          </a:p>
        </p:txBody>
      </p:sp>
      <p:sp>
        <p:nvSpPr>
          <p:cNvPr id="3" name="Content Placeholder 2"/>
          <p:cNvSpPr>
            <a:spLocks noGrp="1"/>
          </p:cNvSpPr>
          <p:nvPr>
            <p:ph idx="1"/>
          </p:nvPr>
        </p:nvSpPr>
        <p:spPr>
          <a:xfrm>
            <a:off x="304800" y="2362200"/>
            <a:ext cx="8229600" cy="3581400"/>
          </a:xfrm>
        </p:spPr>
        <p:txBody>
          <a:bodyPr>
            <a:normAutofit/>
          </a:bodyPr>
          <a:lstStyle/>
          <a:p>
            <a:pPr marL="57150" marR="0" algn="just">
              <a:spcBef>
                <a:spcPts val="0"/>
              </a:spcBef>
              <a:spcAft>
                <a:spcPts val="0"/>
              </a:spcAft>
              <a:tabLst>
                <a:tab pos="57150" algn="l"/>
              </a:tabLst>
            </a:pPr>
            <a:r>
              <a:rPr lang="en-US" sz="2800" dirty="0">
                <a:latin typeface="Times New Roman"/>
                <a:ea typeface="Times New Roman"/>
              </a:rPr>
              <a:t> Conservation of the religion, morals and way of social life are important function of education. Every society has a rich heritage in the form of traditions, manners, religion and customs. These are part of the total culture of a generation. This cultural heritage is to be conserved and protected for the future generations. Education fulfills this important responsibility. The education serves as a means for conservation of culture.   </a:t>
            </a:r>
          </a:p>
        </p:txBody>
      </p:sp>
    </p:spTree>
    <p:extLst>
      <p:ext uri="{BB962C8B-B14F-4D97-AF65-F5344CB8AC3E}">
        <p14:creationId xmlns:p14="http://schemas.microsoft.com/office/powerpoint/2010/main" val="155478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Continue</a:t>
            </a:r>
            <a:endParaRPr lang="en-US" dirty="0"/>
          </a:p>
        </p:txBody>
      </p:sp>
      <p:sp>
        <p:nvSpPr>
          <p:cNvPr id="3" name="Content Placeholder 2"/>
          <p:cNvSpPr>
            <a:spLocks noGrp="1"/>
          </p:cNvSpPr>
          <p:nvPr>
            <p:ph idx="1"/>
          </p:nvPr>
        </p:nvSpPr>
        <p:spPr>
          <a:xfrm>
            <a:off x="304800" y="2362200"/>
            <a:ext cx="8229600" cy="2743200"/>
          </a:xfrm>
        </p:spPr>
        <p:txBody>
          <a:bodyPr>
            <a:normAutofit fontScale="92500" lnSpcReduction="10000"/>
          </a:bodyPr>
          <a:lstStyle/>
          <a:p>
            <a:pPr lvl="1"/>
            <a:r>
              <a:rPr lang="en-US" b="1" dirty="0"/>
              <a:t>TRANSMMISSION: </a:t>
            </a:r>
            <a:r>
              <a:rPr lang="en-US" dirty="0"/>
              <a:t>The transmission of cultural heritage in the society gives it a continuity generation after generation. It is the basic function of education for the survival of the society or a nation. Education offers learning experience and opportunities for the young generation to know their cultural heritage including knowledge, achievements, values and traditions. Education becomes dynamic force when it enhances the conserved culture.</a:t>
            </a:r>
          </a:p>
          <a:p>
            <a:pPr marL="0" indent="0">
              <a:buNone/>
            </a:pPr>
            <a:endParaRPr lang="en-US" sz="2800" dirty="0"/>
          </a:p>
        </p:txBody>
      </p:sp>
    </p:spTree>
    <p:extLst>
      <p:ext uri="{BB962C8B-B14F-4D97-AF65-F5344CB8AC3E}">
        <p14:creationId xmlns:p14="http://schemas.microsoft.com/office/powerpoint/2010/main" val="155478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Continue</a:t>
            </a:r>
            <a:endParaRPr lang="en-US" dirty="0"/>
          </a:p>
        </p:txBody>
      </p:sp>
      <p:sp>
        <p:nvSpPr>
          <p:cNvPr id="3" name="Content Placeholder 2"/>
          <p:cNvSpPr>
            <a:spLocks noGrp="1"/>
          </p:cNvSpPr>
          <p:nvPr>
            <p:ph idx="1"/>
          </p:nvPr>
        </p:nvSpPr>
        <p:spPr>
          <a:xfrm>
            <a:off x="304800" y="2362200"/>
            <a:ext cx="8229600" cy="3200400"/>
          </a:xfrm>
        </p:spPr>
        <p:txBody>
          <a:bodyPr>
            <a:normAutofit/>
          </a:bodyPr>
          <a:lstStyle/>
          <a:p>
            <a:pPr marL="800100" lvl="1" indent="-342900" algn="just">
              <a:spcBef>
                <a:spcPts val="0"/>
              </a:spcBef>
              <a:tabLst>
                <a:tab pos="57150" algn="l"/>
                <a:tab pos="571500" algn="l"/>
              </a:tabLst>
            </a:pPr>
            <a:r>
              <a:rPr lang="en-US" b="1" dirty="0">
                <a:latin typeface="Times New Roman"/>
                <a:ea typeface="Times New Roman"/>
              </a:rPr>
              <a:t>REFORMATION: </a:t>
            </a:r>
            <a:r>
              <a:rPr lang="en-US" dirty="0">
                <a:latin typeface="Times New Roman"/>
                <a:ea typeface="Times New Roman"/>
              </a:rPr>
              <a:t>Education is a process of continuous reconstruction and reorganization. Unnecessary and unnatural elements of the cultural heritage are eliminated or reformed. Thus education helps to plan future in such a way that we achieve maximum benefits and avert undesirable effects. Education provides direction to the individual and society. </a:t>
            </a:r>
          </a:p>
          <a:p>
            <a:pPr marL="0" marR="0" indent="0" algn="just">
              <a:spcBef>
                <a:spcPts val="0"/>
              </a:spcBef>
              <a:spcAft>
                <a:spcPts val="0"/>
              </a:spcAft>
              <a:buNone/>
              <a:tabLst>
                <a:tab pos="228600" algn="l"/>
              </a:tabLst>
            </a:pPr>
            <a:endParaRPr lang="en-US" sz="2800" dirty="0">
              <a:effectLst/>
              <a:latin typeface="Times New Roman"/>
              <a:ea typeface="Times New Roman"/>
            </a:endParaRPr>
          </a:p>
        </p:txBody>
      </p:sp>
    </p:spTree>
    <p:extLst>
      <p:ext uri="{BB962C8B-B14F-4D97-AF65-F5344CB8AC3E}">
        <p14:creationId xmlns:p14="http://schemas.microsoft.com/office/powerpoint/2010/main" val="1554786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Continue</a:t>
            </a:r>
            <a:endParaRPr lang="en-US" dirty="0"/>
          </a:p>
        </p:txBody>
      </p:sp>
      <p:sp>
        <p:nvSpPr>
          <p:cNvPr id="3" name="Content Placeholder 2"/>
          <p:cNvSpPr>
            <a:spLocks noGrp="1"/>
          </p:cNvSpPr>
          <p:nvPr>
            <p:ph idx="1"/>
          </p:nvPr>
        </p:nvSpPr>
        <p:spPr>
          <a:xfrm>
            <a:off x="304800" y="2362200"/>
            <a:ext cx="8229600" cy="3200400"/>
          </a:xfrm>
        </p:spPr>
        <p:txBody>
          <a:bodyPr>
            <a:normAutofit/>
          </a:bodyPr>
          <a:lstStyle/>
          <a:p>
            <a:pPr marL="800100" lvl="1" indent="-342900" algn="just">
              <a:spcBef>
                <a:spcPts val="0"/>
              </a:spcBef>
              <a:tabLst>
                <a:tab pos="57150" algn="l"/>
                <a:tab pos="571500" algn="l"/>
              </a:tabLst>
            </a:pPr>
            <a:r>
              <a:rPr lang="en-US" dirty="0">
                <a:latin typeface="Times New Roman"/>
                <a:ea typeface="Times New Roman"/>
              </a:rPr>
              <a:t> Education is an</a:t>
            </a:r>
            <a:r>
              <a:rPr lang="en-US" b="1" dirty="0">
                <a:latin typeface="Times New Roman"/>
                <a:ea typeface="Times New Roman"/>
              </a:rPr>
              <a:t> </a:t>
            </a:r>
            <a:r>
              <a:rPr lang="en-US" dirty="0">
                <a:latin typeface="Times New Roman"/>
                <a:ea typeface="Times New Roman"/>
              </a:rPr>
              <a:t>instrument of social change. It not only protects the culture but also performs the function of reformation and progressivism. By disseminating new knowledge education stimulates and brings desirable change in the society.</a:t>
            </a:r>
            <a:r>
              <a:rPr lang="en-US" b="1" dirty="0">
                <a:latin typeface="Times New Roman"/>
                <a:ea typeface="Times New Roman"/>
              </a:rPr>
              <a:t> </a:t>
            </a:r>
            <a:r>
              <a:rPr lang="en-US" dirty="0">
                <a:latin typeface="Times New Roman"/>
                <a:ea typeface="Times New Roman"/>
              </a:rPr>
              <a:t>Development of advanced countries is the result of their advanced system of education. The backwardness in science and technology can be overcome through a modernized system of education. </a:t>
            </a:r>
            <a:endParaRPr lang="en-US" sz="2800" dirty="0">
              <a:effectLst/>
              <a:latin typeface="Times New Roman"/>
              <a:ea typeface="Times New Roman"/>
            </a:endParaRPr>
          </a:p>
        </p:txBody>
      </p:sp>
    </p:spTree>
    <p:extLst>
      <p:ext uri="{BB962C8B-B14F-4D97-AF65-F5344CB8AC3E}">
        <p14:creationId xmlns:p14="http://schemas.microsoft.com/office/powerpoint/2010/main" val="1545199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Elements of Education</a:t>
            </a:r>
            <a:endParaRPr lang="en-US" dirty="0">
              <a:solidFill>
                <a:schemeClr val="tx1"/>
              </a:solidFill>
            </a:endParaRPr>
          </a:p>
        </p:txBody>
      </p:sp>
      <p:sp>
        <p:nvSpPr>
          <p:cNvPr id="3" name="Content Placeholder 2"/>
          <p:cNvSpPr>
            <a:spLocks noGrp="1"/>
          </p:cNvSpPr>
          <p:nvPr>
            <p:ph idx="1"/>
          </p:nvPr>
        </p:nvSpPr>
        <p:spPr>
          <a:xfrm>
            <a:off x="304800" y="2362200"/>
            <a:ext cx="8229600" cy="3810000"/>
          </a:xfrm>
        </p:spPr>
        <p:txBody>
          <a:bodyPr>
            <a:normAutofit/>
          </a:bodyPr>
          <a:lstStyle/>
          <a:p>
            <a:pPr marL="742950" marR="0" lvl="1" indent="-285750" algn="just">
              <a:spcBef>
                <a:spcPts val="0"/>
              </a:spcBef>
              <a:spcAft>
                <a:spcPts val="0"/>
              </a:spcAft>
              <a:buFont typeface="+mj-lt"/>
              <a:buAutoNum type="alphaLcPeriod"/>
              <a:tabLst>
                <a:tab pos="457200" algn="l"/>
              </a:tabLst>
            </a:pPr>
            <a:r>
              <a:rPr lang="en-US" b="1" dirty="0" smtClean="0"/>
              <a:t>SCHOOL</a:t>
            </a:r>
          </a:p>
          <a:p>
            <a:pPr marL="742950" lvl="1" indent="-285750" algn="just">
              <a:spcBef>
                <a:spcPts val="0"/>
              </a:spcBef>
              <a:buFont typeface="+mj-lt"/>
              <a:buAutoNum type="alphaLcPeriod"/>
              <a:tabLst>
                <a:tab pos="457200" algn="l"/>
              </a:tabLst>
            </a:pPr>
            <a:r>
              <a:rPr lang="en-US" b="1" dirty="0"/>
              <a:t>TEACHER</a:t>
            </a:r>
            <a:endParaRPr lang="en-US" dirty="0"/>
          </a:p>
          <a:p>
            <a:pPr marL="742950" lvl="1" indent="-285750" algn="just">
              <a:spcBef>
                <a:spcPts val="0"/>
              </a:spcBef>
              <a:buFont typeface="+mj-lt"/>
              <a:buAutoNum type="alphaLcPeriod"/>
              <a:tabLst>
                <a:tab pos="457200" algn="l"/>
              </a:tabLst>
            </a:pPr>
            <a:r>
              <a:rPr lang="en-US" b="1" dirty="0"/>
              <a:t>STUDENT</a:t>
            </a:r>
            <a:endParaRPr lang="en-US" dirty="0"/>
          </a:p>
          <a:p>
            <a:pPr marL="742950" marR="0" lvl="1" indent="-285750" algn="just">
              <a:spcBef>
                <a:spcPts val="0"/>
              </a:spcBef>
              <a:spcAft>
                <a:spcPts val="0"/>
              </a:spcAft>
              <a:buFont typeface="+mj-lt"/>
              <a:buAutoNum type="alphaLcPeriod"/>
              <a:tabLst>
                <a:tab pos="457200" algn="l"/>
              </a:tabLst>
            </a:pPr>
            <a:r>
              <a:rPr lang="en-US" b="1" dirty="0" smtClean="0"/>
              <a:t>Curriculum </a:t>
            </a:r>
          </a:p>
          <a:p>
            <a:pPr marL="742950" lvl="1" indent="-285750" algn="just">
              <a:spcBef>
                <a:spcPts val="0"/>
              </a:spcBef>
              <a:buFont typeface="+mj-lt"/>
              <a:buAutoNum type="alphaLcPeriod"/>
              <a:tabLst>
                <a:tab pos="457200" algn="l"/>
              </a:tabLst>
            </a:pPr>
            <a:r>
              <a:rPr lang="en-US" b="1" dirty="0" smtClean="0"/>
              <a:t>MILIEU</a:t>
            </a:r>
            <a:endParaRPr lang="en-US" dirty="0">
              <a:latin typeface="Times New Roman"/>
            </a:endParaRPr>
          </a:p>
          <a:p>
            <a:pPr marL="742950" lvl="1" indent="-285750" algn="just">
              <a:spcBef>
                <a:spcPts val="0"/>
              </a:spcBef>
              <a:buFont typeface="+mj-lt"/>
              <a:buAutoNum type="alphaLcPeriod"/>
              <a:tabLst>
                <a:tab pos="457200" algn="l"/>
              </a:tabLst>
            </a:pPr>
            <a:r>
              <a:rPr lang="en-US" b="1" dirty="0" smtClean="0"/>
              <a:t>ENVIRONMENT</a:t>
            </a:r>
          </a:p>
          <a:p>
            <a:pPr marL="742950" lvl="1" indent="-285750" algn="just">
              <a:spcBef>
                <a:spcPts val="0"/>
              </a:spcBef>
              <a:buFont typeface="+mj-lt"/>
              <a:buAutoNum type="alphaLcPeriod"/>
              <a:tabLst>
                <a:tab pos="457200" algn="l"/>
              </a:tabLst>
            </a:pPr>
            <a:r>
              <a:rPr lang="en-US" b="1" dirty="0"/>
              <a:t>CULTURE</a:t>
            </a:r>
            <a:endParaRPr lang="en-US" dirty="0"/>
          </a:p>
          <a:p>
            <a:pPr marL="457200" lvl="1" indent="0" algn="just">
              <a:spcBef>
                <a:spcPts val="0"/>
              </a:spcBef>
              <a:buNone/>
              <a:tabLst>
                <a:tab pos="457200" algn="l"/>
              </a:tabLst>
            </a:pPr>
            <a:endParaRPr lang="en-US" dirty="0"/>
          </a:p>
        </p:txBody>
      </p:sp>
    </p:spTree>
    <p:extLst>
      <p:ext uri="{BB962C8B-B14F-4D97-AF65-F5344CB8AC3E}">
        <p14:creationId xmlns:p14="http://schemas.microsoft.com/office/powerpoint/2010/main" val="1554786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marR="0" lvl="1" indent="-285750">
              <a:spcBef>
                <a:spcPts val="0"/>
              </a:spcBef>
              <a:spcAft>
                <a:spcPts val="0"/>
              </a:spcAft>
              <a:tabLst>
                <a:tab pos="457200" algn="l"/>
              </a:tabLst>
            </a:pPr>
            <a:r>
              <a:rPr lang="en-US" sz="3200" b="1" dirty="0" smtClean="0">
                <a:latin typeface="Times New Roman" pitchFamily="18" charset="0"/>
                <a:cs typeface="Times New Roman" pitchFamily="18" charset="0"/>
              </a:rPr>
              <a:t>SCHOOL</a:t>
            </a:r>
          </a:p>
        </p:txBody>
      </p:sp>
      <p:sp>
        <p:nvSpPr>
          <p:cNvPr id="3" name="Content Placeholder 2"/>
          <p:cNvSpPr>
            <a:spLocks noGrp="1"/>
          </p:cNvSpPr>
          <p:nvPr>
            <p:ph idx="1"/>
          </p:nvPr>
        </p:nvSpPr>
        <p:spPr>
          <a:xfrm>
            <a:off x="304800" y="2362200"/>
            <a:ext cx="8229600" cy="3200400"/>
          </a:xfrm>
        </p:spPr>
        <p:txBody>
          <a:bodyPr>
            <a:normAutofit fontScale="70000" lnSpcReduction="20000"/>
          </a:bodyPr>
          <a:lstStyle/>
          <a:p>
            <a:r>
              <a:rPr lang="en-US" dirty="0">
                <a:latin typeface="Times New Roman"/>
                <a:ea typeface="Times New Roman"/>
              </a:rPr>
              <a:t> </a:t>
            </a:r>
            <a:r>
              <a:rPr lang="en-US" sz="2800" i="1" dirty="0"/>
              <a:t>The central job of school is to maximize the capacity of each student.”</a:t>
            </a:r>
            <a:r>
              <a:rPr lang="en-US" sz="2800" b="1" dirty="0"/>
              <a:t> </a:t>
            </a:r>
            <a:r>
              <a:rPr lang="en-US" sz="2800" dirty="0"/>
              <a:t>(Carol Ann Tomlinson) </a:t>
            </a:r>
          </a:p>
          <a:p>
            <a:r>
              <a:rPr lang="en-US" sz="2800" b="1" dirty="0"/>
              <a:t>	</a:t>
            </a:r>
            <a:r>
              <a:rPr lang="en-US" sz="2800" dirty="0"/>
              <a:t>School is the most influential institution and is a seat of learning. </a:t>
            </a:r>
            <a:endParaRPr lang="en-US" sz="2800" dirty="0" smtClean="0"/>
          </a:p>
          <a:p>
            <a:r>
              <a:rPr lang="en-US" sz="2800" dirty="0" smtClean="0"/>
              <a:t>The </a:t>
            </a:r>
            <a:r>
              <a:rPr lang="en-US" sz="2800" dirty="0"/>
              <a:t>important function of school is to provide relevant and purposeful education in order to facilitate all-round development of student. </a:t>
            </a:r>
            <a:endParaRPr lang="en-US" sz="2800" dirty="0" smtClean="0"/>
          </a:p>
          <a:p>
            <a:r>
              <a:rPr lang="en-US" sz="2800" dirty="0" smtClean="0"/>
              <a:t>School </a:t>
            </a:r>
            <a:r>
              <a:rPr lang="en-US" sz="2800" dirty="0"/>
              <a:t>is an organized set up and students have to spend a prescribed number of years to achieve a specific certificate. </a:t>
            </a:r>
            <a:endParaRPr lang="en-US" sz="2800" dirty="0" smtClean="0"/>
          </a:p>
          <a:p>
            <a:r>
              <a:rPr lang="en-US" sz="2800" dirty="0" smtClean="0"/>
              <a:t>School </a:t>
            </a:r>
            <a:r>
              <a:rPr lang="en-US" sz="2800" dirty="0"/>
              <a:t>contributes towards national identity as they develop intellectual talents. Schools are mirror of the country. </a:t>
            </a:r>
          </a:p>
          <a:p>
            <a:pPr marL="0" indent="0">
              <a:buNone/>
            </a:pPr>
            <a:endParaRPr lang="en-US" sz="5400" dirty="0">
              <a:effectLst/>
              <a:latin typeface="Times New Roman"/>
              <a:ea typeface="Times New Roman"/>
            </a:endParaRPr>
          </a:p>
        </p:txBody>
      </p:sp>
    </p:spTree>
    <p:extLst>
      <p:ext uri="{BB962C8B-B14F-4D97-AF65-F5344CB8AC3E}">
        <p14:creationId xmlns:p14="http://schemas.microsoft.com/office/powerpoint/2010/main" val="10994522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1167</TotalTime>
  <Words>651</Words>
  <Application>Microsoft Office PowerPoint</Application>
  <PresentationFormat>On-screen Show (4:3)</PresentationFormat>
  <Paragraphs>43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Introduction to Education  </vt:lpstr>
      <vt:lpstr>Contents</vt:lpstr>
      <vt:lpstr>Functions of education </vt:lpstr>
      <vt:lpstr>Continue </vt:lpstr>
      <vt:lpstr>Continue</vt:lpstr>
      <vt:lpstr>Continue</vt:lpstr>
      <vt:lpstr>Continue</vt:lpstr>
      <vt:lpstr>Elements of Education</vt:lpstr>
      <vt:lpstr>SCHOOL</vt:lpstr>
      <vt:lpstr>Continue</vt:lpstr>
      <vt:lpstr>Continue</vt:lpstr>
      <vt:lpstr>Continue</vt:lpstr>
      <vt:lpstr>THANKS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SOFTAGE</dc:creator>
  <cp:lastModifiedBy>Windows User</cp:lastModifiedBy>
  <cp:revision>119</cp:revision>
  <dcterms:created xsi:type="dcterms:W3CDTF">2019-02-18T15:01:28Z</dcterms:created>
  <dcterms:modified xsi:type="dcterms:W3CDTF">2020-11-26T12:22:06Z</dcterms:modified>
</cp:coreProperties>
</file>