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6" r:id="rId8"/>
    <p:sldId id="267"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2734335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4D6C69-76C3-4E44-9E7C-71ACC8EE4419}"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407380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293811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38943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1424029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3269166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4287123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298273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3111938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417964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1951771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4D6C69-76C3-4E44-9E7C-71ACC8EE4419}"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2726210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4D6C69-76C3-4E44-9E7C-71ACC8EE4419}" type="datetimeFigureOut">
              <a:rPr lang="en-US" smtClean="0"/>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157918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382633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174182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054D6C69-76C3-4E44-9E7C-71ACC8EE4419}" type="datetimeFigureOut">
              <a:rPr lang="en-US" smtClean="0"/>
              <a:t>4/28/2020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3003522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4D6C69-76C3-4E44-9E7C-71ACC8EE4419}"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CAB4C-5291-4B94-AF28-74D5E5E67ED9}" type="slidenum">
              <a:rPr lang="en-US" smtClean="0"/>
              <a:t>‹#›</a:t>
            </a:fld>
            <a:endParaRPr lang="en-US"/>
          </a:p>
        </p:txBody>
      </p:sp>
    </p:spTree>
    <p:extLst>
      <p:ext uri="{BB962C8B-B14F-4D97-AF65-F5344CB8AC3E}">
        <p14:creationId xmlns:p14="http://schemas.microsoft.com/office/powerpoint/2010/main" val="2118524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54D6C69-76C3-4E44-9E7C-71ACC8EE4419}" type="datetimeFigureOut">
              <a:rPr lang="en-US" smtClean="0"/>
              <a:t>4/28/2020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E6CAB4C-5291-4B94-AF28-74D5E5E67ED9}" type="slidenum">
              <a:rPr lang="en-US" smtClean="0"/>
              <a:t>‹#›</a:t>
            </a:fld>
            <a:endParaRPr lang="en-US"/>
          </a:p>
        </p:txBody>
      </p:sp>
    </p:spTree>
    <p:extLst>
      <p:ext uri="{BB962C8B-B14F-4D97-AF65-F5344CB8AC3E}">
        <p14:creationId xmlns:p14="http://schemas.microsoft.com/office/powerpoint/2010/main" val="225778473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Diffusion of Innovation Theory</a:t>
            </a:r>
            <a:br>
              <a:rPr lang="en-US" b="1" dirty="0"/>
            </a:br>
            <a:endParaRPr lang="en-US" dirty="0"/>
          </a:p>
        </p:txBody>
      </p:sp>
    </p:spTree>
    <p:extLst>
      <p:ext uri="{BB962C8B-B14F-4D97-AF65-F5344CB8AC3E}">
        <p14:creationId xmlns:p14="http://schemas.microsoft.com/office/powerpoint/2010/main" val="3163910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five main factors that influence adoption of an innovation</a:t>
            </a:r>
            <a:endParaRPr lang="en-US" dirty="0"/>
          </a:p>
        </p:txBody>
      </p:sp>
      <p:sp>
        <p:nvSpPr>
          <p:cNvPr id="3" name="Content Placeholder 2"/>
          <p:cNvSpPr>
            <a:spLocks noGrp="1"/>
          </p:cNvSpPr>
          <p:nvPr>
            <p:ph idx="1"/>
          </p:nvPr>
        </p:nvSpPr>
        <p:spPr/>
        <p:txBody>
          <a:bodyPr/>
          <a:lstStyle/>
          <a:p>
            <a:r>
              <a:rPr lang="en-US" b="1" dirty="0"/>
              <a:t>Relative Advantage </a:t>
            </a:r>
            <a:r>
              <a:rPr lang="en-US" dirty="0"/>
              <a:t>- The degree to which an innovation is seen as better than the idea, program, or product it replaces.</a:t>
            </a:r>
          </a:p>
          <a:p>
            <a:r>
              <a:rPr lang="en-US" b="1" dirty="0"/>
              <a:t>Compatibility</a:t>
            </a:r>
            <a:r>
              <a:rPr lang="en-US" dirty="0"/>
              <a:t> - How consistent the innovation is with the values, experiences, and needs of the potential adopters.</a:t>
            </a:r>
          </a:p>
          <a:p>
            <a:r>
              <a:rPr lang="en-US" b="1" dirty="0"/>
              <a:t>Complexity</a:t>
            </a:r>
            <a:r>
              <a:rPr lang="en-US" dirty="0"/>
              <a:t> - How difficult the innovation is to understand and/or use.</a:t>
            </a:r>
          </a:p>
          <a:p>
            <a:r>
              <a:rPr lang="en-US" b="1" dirty="0"/>
              <a:t>Triability </a:t>
            </a:r>
            <a:r>
              <a:rPr lang="en-US" dirty="0"/>
              <a:t>- The extent to which the innovation can be tested or experimented with before a commitment to adopt is made</a:t>
            </a:r>
            <a:r>
              <a:rPr lang="en-US" dirty="0" smtClean="0"/>
              <a:t>.</a:t>
            </a:r>
          </a:p>
          <a:p>
            <a:pPr marL="0" indent="0">
              <a:buNone/>
            </a:pPr>
            <a:endParaRPr lang="en-US" dirty="0"/>
          </a:p>
          <a:p>
            <a:r>
              <a:rPr lang="en-US" b="1" dirty="0"/>
              <a:t>Observability</a:t>
            </a:r>
            <a:r>
              <a:rPr lang="en-US" dirty="0"/>
              <a:t> - The extent to which the innovation provides tangible results.</a:t>
            </a:r>
          </a:p>
          <a:p>
            <a:pPr marL="0" indent="0">
              <a:buNone/>
            </a:pPr>
            <a:endParaRPr lang="en-US" dirty="0"/>
          </a:p>
        </p:txBody>
      </p:sp>
    </p:spTree>
    <p:extLst>
      <p:ext uri="{BB962C8B-B14F-4D97-AF65-F5344CB8AC3E}">
        <p14:creationId xmlns:p14="http://schemas.microsoft.com/office/powerpoint/2010/main" val="1929182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Mechanism of diffusion </a:t>
            </a:r>
            <a:endParaRPr lang="en-US" dirty="0"/>
          </a:p>
        </p:txBody>
      </p:sp>
      <p:sp>
        <p:nvSpPr>
          <p:cNvPr id="3" name="Content Placeholder 2"/>
          <p:cNvSpPr>
            <a:spLocks noGrp="1"/>
          </p:cNvSpPr>
          <p:nvPr>
            <p:ph idx="1"/>
          </p:nvPr>
        </p:nvSpPr>
        <p:spPr/>
        <p:txBody>
          <a:bodyPr/>
          <a:lstStyle/>
          <a:p>
            <a:r>
              <a:rPr lang="en-GB" dirty="0" smtClean="0"/>
              <a:t>Diffusion is the process by which an innovation is communicated through certain channels over time among the member of social system  </a:t>
            </a:r>
          </a:p>
          <a:p>
            <a:r>
              <a:rPr lang="en-GB" dirty="0" smtClean="0"/>
              <a:t>Each member of social system faces his/her own innovation decision that follows a 5-step process:</a:t>
            </a:r>
          </a:p>
          <a:p>
            <a:pPr marL="457200" indent="-457200">
              <a:buFont typeface="+mj-lt"/>
              <a:buAutoNum type="arabicPeriod"/>
            </a:pPr>
            <a:r>
              <a:rPr lang="en-GB" dirty="0" smtClean="0"/>
              <a:t>Knowledge </a:t>
            </a:r>
          </a:p>
          <a:p>
            <a:pPr marL="457200" indent="-457200">
              <a:buFont typeface="+mj-lt"/>
              <a:buAutoNum type="arabicPeriod"/>
            </a:pPr>
            <a:r>
              <a:rPr lang="en-GB" dirty="0" smtClean="0"/>
              <a:t>Persuasion</a:t>
            </a:r>
          </a:p>
          <a:p>
            <a:pPr marL="457200" indent="-457200">
              <a:buFont typeface="+mj-lt"/>
              <a:buAutoNum type="arabicPeriod"/>
            </a:pPr>
            <a:r>
              <a:rPr lang="en-GB" dirty="0" smtClean="0"/>
              <a:t>Decision </a:t>
            </a:r>
          </a:p>
          <a:p>
            <a:pPr marL="457200" indent="-457200">
              <a:buFont typeface="+mj-lt"/>
              <a:buAutoNum type="arabicPeriod"/>
            </a:pPr>
            <a:r>
              <a:rPr lang="en-GB" dirty="0" smtClean="0"/>
              <a:t>Implementation </a:t>
            </a:r>
          </a:p>
          <a:p>
            <a:pPr marL="457200" indent="-457200">
              <a:buFont typeface="+mj-lt"/>
              <a:buAutoNum type="arabicPeriod"/>
            </a:pPr>
            <a:r>
              <a:rPr lang="en-GB" dirty="0" smtClean="0"/>
              <a:t>confirmation  </a:t>
            </a:r>
          </a:p>
          <a:p>
            <a:endParaRPr lang="en-GB" dirty="0" smtClean="0"/>
          </a:p>
          <a:p>
            <a:endParaRPr lang="en-US" dirty="0"/>
          </a:p>
        </p:txBody>
      </p:sp>
    </p:spTree>
    <p:extLst>
      <p:ext uri="{BB962C8B-B14F-4D97-AF65-F5344CB8AC3E}">
        <p14:creationId xmlns:p14="http://schemas.microsoft.com/office/powerpoint/2010/main" val="312178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 of Diffusion of Innovation Theory</a:t>
            </a:r>
            <a:br>
              <a:rPr lang="en-US" b="1" dirty="0"/>
            </a:br>
            <a:endParaRPr lang="en-US" dirty="0"/>
          </a:p>
        </p:txBody>
      </p:sp>
      <p:sp>
        <p:nvSpPr>
          <p:cNvPr id="3" name="Content Placeholder 2"/>
          <p:cNvSpPr>
            <a:spLocks noGrp="1"/>
          </p:cNvSpPr>
          <p:nvPr>
            <p:ph idx="1"/>
          </p:nvPr>
        </p:nvSpPr>
        <p:spPr/>
        <p:txBody>
          <a:bodyPr/>
          <a:lstStyle/>
          <a:p>
            <a:r>
              <a:rPr lang="en-US" dirty="0"/>
              <a:t>Much of the evidence for this theory, including the adopter categories, did not originate in public health and it was not developed to explicitly apply to adoption of new behaviors or health innovations.</a:t>
            </a:r>
          </a:p>
          <a:p>
            <a:r>
              <a:rPr lang="en-US" dirty="0"/>
              <a:t>It does not foster a participatory approach to adoption of a public health program.</a:t>
            </a:r>
          </a:p>
          <a:p>
            <a:r>
              <a:rPr lang="en-US" dirty="0"/>
              <a:t>It works better with adoption of behaviors rather than cessation or prevention of behaviors.</a:t>
            </a:r>
          </a:p>
          <a:p>
            <a:r>
              <a:rPr lang="en-US" dirty="0"/>
              <a:t>It doesn't take into account an individual's resources or social support to adopt the new behavior (or innovation).</a:t>
            </a:r>
          </a:p>
          <a:p>
            <a:pPr marL="0" indent="0">
              <a:buNone/>
            </a:pPr>
            <a:endParaRPr lang="en-US" dirty="0"/>
          </a:p>
        </p:txBody>
      </p:sp>
    </p:spTree>
    <p:extLst>
      <p:ext uri="{BB962C8B-B14F-4D97-AF65-F5344CB8AC3E}">
        <p14:creationId xmlns:p14="http://schemas.microsoft.com/office/powerpoint/2010/main" val="387629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Diffusion of Innovation</a:t>
            </a:r>
          </a:p>
        </p:txBody>
      </p:sp>
      <p:sp>
        <p:nvSpPr>
          <p:cNvPr id="3" name="Content Placeholder 2"/>
          <p:cNvSpPr>
            <a:spLocks noGrp="1"/>
          </p:cNvSpPr>
          <p:nvPr>
            <p:ph idx="1"/>
          </p:nvPr>
        </p:nvSpPr>
        <p:spPr/>
        <p:txBody>
          <a:bodyPr/>
          <a:lstStyle/>
          <a:p>
            <a:r>
              <a:rPr lang="en-US" dirty="0"/>
              <a:t>Diffusion of Innovation (DOI) Theory, developed by E.M. Rogers in </a:t>
            </a:r>
            <a:r>
              <a:rPr lang="en-US" dirty="0" smtClean="0"/>
              <a:t>1962. </a:t>
            </a:r>
            <a:r>
              <a:rPr lang="en-US" dirty="0"/>
              <a:t>It originated in communication to explain how, over time, an idea or product gains momentum and diffuses (or spreads) through a specific population or social system. The end result of this diffusion is that people, as part of a social system, adopt a new idea, behavior, or product.   </a:t>
            </a:r>
            <a:endParaRPr lang="en-US" dirty="0" smtClean="0"/>
          </a:p>
          <a:p>
            <a:r>
              <a:rPr lang="en-US" dirty="0" smtClean="0"/>
              <a:t>Adoption </a:t>
            </a:r>
            <a:r>
              <a:rPr lang="en-US" dirty="0"/>
              <a:t>means that a person does something differently than what they had </a:t>
            </a:r>
            <a:r>
              <a:rPr lang="en-US" dirty="0" smtClean="0"/>
              <a:t>previously. </a:t>
            </a:r>
            <a:r>
              <a:rPr lang="en-US" dirty="0"/>
              <a:t>It is through this that diffusion is possible.  </a:t>
            </a:r>
          </a:p>
        </p:txBody>
      </p:sp>
    </p:spTree>
    <p:extLst>
      <p:ext uri="{BB962C8B-B14F-4D97-AF65-F5344CB8AC3E}">
        <p14:creationId xmlns:p14="http://schemas.microsoft.com/office/powerpoint/2010/main" val="242267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Adoption of a new idea, behavior, or product (i.e., "innovation") does not happen simultaneously in a social system; rather it is a process whereby some people are more apt to adopt the innovation than others.  </a:t>
            </a:r>
            <a:endParaRPr lang="en-US" dirty="0" smtClean="0"/>
          </a:p>
          <a:p>
            <a:r>
              <a:rPr lang="en-US" dirty="0" smtClean="0"/>
              <a:t> </a:t>
            </a:r>
            <a:r>
              <a:rPr lang="en-US" dirty="0"/>
              <a:t>Researchers have found that people who adopt an innovation early have different characteristics than people who adopt an innovation later. When promoting an innovation to a target population, it is important to understand the characteristics of the target population that will help or hinder adoption of the innovation. </a:t>
            </a:r>
            <a:endParaRPr lang="en-US" dirty="0" smtClean="0"/>
          </a:p>
          <a:p>
            <a:r>
              <a:rPr lang="en-US" dirty="0" smtClean="0"/>
              <a:t>There </a:t>
            </a:r>
            <a:r>
              <a:rPr lang="en-US" dirty="0"/>
              <a:t>are </a:t>
            </a:r>
            <a:r>
              <a:rPr lang="en-US" b="1" dirty="0"/>
              <a:t>five established adopter categories</a:t>
            </a:r>
            <a:r>
              <a:rPr lang="en-US" dirty="0"/>
              <a:t>, and while the majority of the general population tends to fall in the middle categories, it is still necessary to understand the characteristics of the target population. When promoting an innovation, there are different strategies used to appeal to the different adopter categories</a:t>
            </a:r>
          </a:p>
        </p:txBody>
      </p:sp>
    </p:spTree>
    <p:extLst>
      <p:ext uri="{BB962C8B-B14F-4D97-AF65-F5344CB8AC3E}">
        <p14:creationId xmlns:p14="http://schemas.microsoft.com/office/powerpoint/2010/main" val="924509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Categories of adopters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Innovators</a:t>
            </a:r>
            <a:r>
              <a:rPr lang="en-US" dirty="0"/>
              <a:t> - These are people who want to be the first to try the innovation. They are venturesome and interested in new ideas. These people are very willing to take risks, and are often the first to develop new ideas. Very little, if anything, needs to be done to appeal to this population.</a:t>
            </a:r>
          </a:p>
          <a:p>
            <a:r>
              <a:rPr lang="en-US" b="1" dirty="0"/>
              <a:t>Early Adopters </a:t>
            </a:r>
            <a:r>
              <a:rPr lang="en-US" dirty="0"/>
              <a:t>- These are people who represent opinion leaders. They enjoy leadership roles, and embrace change opportunities. They are already aware of the need to change and so are very comfortable adopting new ideas. Strategies to appeal to this population include how-to manuals and information sheets on implementation. They do not need information to convince them to change.</a:t>
            </a:r>
          </a:p>
          <a:p>
            <a:r>
              <a:rPr lang="en-US" b="1" dirty="0"/>
              <a:t>Early Majority </a:t>
            </a:r>
            <a:r>
              <a:rPr lang="en-US" dirty="0"/>
              <a:t>- These people are rarely leaders, but they do adopt new ideas before the average person. That said, they typically need to see evidence that the innovation works before they are willing to adopt it. Strategies to appeal to this population include success stories and evidence of the innovation's effectiveness</a:t>
            </a:r>
            <a:r>
              <a:rPr lang="en-US" dirty="0" smtClean="0"/>
              <a:t>.</a:t>
            </a:r>
            <a:endParaRPr lang="en-US" dirty="0"/>
          </a:p>
        </p:txBody>
      </p:sp>
    </p:spTree>
    <p:extLst>
      <p:ext uri="{BB962C8B-B14F-4D97-AF65-F5344CB8AC3E}">
        <p14:creationId xmlns:p14="http://schemas.microsoft.com/office/powerpoint/2010/main" val="15766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339404"/>
            <a:ext cx="8946541" cy="4908996"/>
          </a:xfrm>
        </p:spPr>
        <p:txBody>
          <a:bodyPr/>
          <a:lstStyle/>
          <a:p>
            <a:r>
              <a:rPr lang="en-US" b="1" dirty="0"/>
              <a:t>Late Majority </a:t>
            </a:r>
            <a:r>
              <a:rPr lang="en-US" dirty="0"/>
              <a:t>- These people are skeptical of change, and will only adopt an innovation after it has been tried by the majority. Strategies to appeal to this population include information on how many other people have tried the innovation and have adopted it successfully</a:t>
            </a:r>
            <a:r>
              <a:rPr lang="en-US" dirty="0" smtClean="0"/>
              <a:t>.</a:t>
            </a:r>
          </a:p>
          <a:p>
            <a:endParaRPr lang="en-GB" dirty="0"/>
          </a:p>
          <a:p>
            <a:pPr marL="0" indent="0">
              <a:buNone/>
            </a:pPr>
            <a:endParaRPr lang="en-US" dirty="0"/>
          </a:p>
          <a:p>
            <a:r>
              <a:rPr lang="en-US" b="1" dirty="0"/>
              <a:t>Laggards</a:t>
            </a:r>
            <a:r>
              <a:rPr lang="en-US" dirty="0"/>
              <a:t> - These people are bound by tradition and very conservative. They are very skeptical of change and are the hardest group to bring on board. Strategies to appeal to this population include statistics, fear appeals, and pressure from people in the other adopter groups.</a:t>
            </a:r>
          </a:p>
          <a:p>
            <a:endParaRPr lang="en-US" dirty="0"/>
          </a:p>
          <a:p>
            <a:endParaRPr lang="en-US" dirty="0"/>
          </a:p>
        </p:txBody>
      </p:sp>
    </p:spTree>
    <p:extLst>
      <p:ext uri="{BB962C8B-B14F-4D97-AF65-F5344CB8AC3E}">
        <p14:creationId xmlns:p14="http://schemas.microsoft.com/office/powerpoint/2010/main" val="2508424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8035" y="1545465"/>
            <a:ext cx="10844010" cy="5035639"/>
          </a:xfrm>
        </p:spPr>
      </p:pic>
    </p:spTree>
    <p:extLst>
      <p:ext uri="{BB962C8B-B14F-4D97-AF65-F5344CB8AC3E}">
        <p14:creationId xmlns:p14="http://schemas.microsoft.com/office/powerpoint/2010/main" val="4045805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6378" y="812249"/>
            <a:ext cx="7720234" cy="5603576"/>
          </a:xfrm>
        </p:spPr>
      </p:pic>
    </p:spTree>
    <p:extLst>
      <p:ext uri="{BB962C8B-B14F-4D97-AF65-F5344CB8AC3E}">
        <p14:creationId xmlns:p14="http://schemas.microsoft.com/office/powerpoint/2010/main" val="229000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2738" y="656821"/>
            <a:ext cx="8126199" cy="5789917"/>
          </a:xfrm>
        </p:spPr>
      </p:pic>
    </p:spTree>
    <p:extLst>
      <p:ext uri="{BB962C8B-B14F-4D97-AF65-F5344CB8AC3E}">
        <p14:creationId xmlns:p14="http://schemas.microsoft.com/office/powerpoint/2010/main" val="3827406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five </a:t>
            </a:r>
            <a:r>
              <a:rPr lang="en-US" b="1" dirty="0"/>
              <a:t>main factors that influence adoption of an innovation</a:t>
            </a:r>
            <a:endParaRPr lang="en-US" dirty="0"/>
          </a:p>
        </p:txBody>
      </p:sp>
      <p:sp>
        <p:nvSpPr>
          <p:cNvPr id="3" name="Content Placeholder 2"/>
          <p:cNvSpPr>
            <a:spLocks noGrp="1"/>
          </p:cNvSpPr>
          <p:nvPr>
            <p:ph idx="1"/>
          </p:nvPr>
        </p:nvSpPr>
        <p:spPr/>
        <p:txBody>
          <a:bodyPr/>
          <a:lstStyle/>
          <a:p>
            <a:r>
              <a:rPr lang="en-US" dirty="0"/>
              <a:t>The stages by which a person adopts an innovation, and whereby diffusion is accomplished, include awareness of the need for an innovation, decision to adopt (or reject) the innovation, initial use of the innovation to test it, and continued use of the innovation</a:t>
            </a:r>
            <a:r>
              <a:rPr lang="en-US" dirty="0" smtClean="0"/>
              <a:t>.</a:t>
            </a:r>
          </a:p>
          <a:p>
            <a:pPr marL="0" indent="0">
              <a:buNone/>
            </a:pPr>
            <a:endParaRPr lang="en-GB" dirty="0"/>
          </a:p>
          <a:p>
            <a:pPr marL="0" indent="0">
              <a:buNone/>
            </a:pPr>
            <a:endParaRPr lang="en-US" dirty="0" smtClean="0"/>
          </a:p>
          <a:p>
            <a:r>
              <a:rPr lang="en-US" dirty="0" smtClean="0"/>
              <a:t> </a:t>
            </a:r>
            <a:r>
              <a:rPr lang="en-US" dirty="0"/>
              <a:t>There are </a:t>
            </a:r>
            <a:r>
              <a:rPr lang="en-US" b="1" dirty="0"/>
              <a:t>five main factors that influence adoption of an innovation</a:t>
            </a:r>
            <a:r>
              <a:rPr lang="en-US" dirty="0"/>
              <a:t>, and each of these factors is at play to a different extent in the five adopter categories</a:t>
            </a:r>
            <a:r>
              <a:rPr lang="en-US" dirty="0" smtClean="0"/>
              <a:t>.</a:t>
            </a:r>
          </a:p>
          <a:p>
            <a:pPr marL="0" indent="0">
              <a:buNone/>
            </a:pPr>
            <a:endParaRPr lang="en-US" dirty="0"/>
          </a:p>
        </p:txBody>
      </p:sp>
    </p:spTree>
    <p:extLst>
      <p:ext uri="{BB962C8B-B14F-4D97-AF65-F5344CB8AC3E}">
        <p14:creationId xmlns:p14="http://schemas.microsoft.com/office/powerpoint/2010/main" val="1064454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108</TotalTime>
  <Words>669</Words>
  <Application>Microsoft Office PowerPoint</Application>
  <PresentationFormat>Widescreen</PresentationFormat>
  <Paragraphs>40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Diffusion of Innovation Theory </vt:lpstr>
      <vt:lpstr>Diffusion of Innovation</vt:lpstr>
      <vt:lpstr>PowerPoint Presentation</vt:lpstr>
      <vt:lpstr>Categories of adopters </vt:lpstr>
      <vt:lpstr>PowerPoint Presentation</vt:lpstr>
      <vt:lpstr>PowerPoint Presentation</vt:lpstr>
      <vt:lpstr>PowerPoint Presentation</vt:lpstr>
      <vt:lpstr>PowerPoint Presentation</vt:lpstr>
      <vt:lpstr>five main factors that influence adoption of an innovation</vt:lpstr>
      <vt:lpstr>five main factors that influence adoption of an innovation</vt:lpstr>
      <vt:lpstr>Mechanism of diffusion </vt:lpstr>
      <vt:lpstr>Limitations of Diffusion of Innovation Theory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Diffusion of Innovation Theory</dc:title>
  <dc:creator>Zeeshan Akbar</dc:creator>
  <cp:lastModifiedBy>Zeeshan Akbar</cp:lastModifiedBy>
  <cp:revision>9</cp:revision>
  <dcterms:created xsi:type="dcterms:W3CDTF">2020-04-27T11:38:26Z</dcterms:created>
  <dcterms:modified xsi:type="dcterms:W3CDTF">2020-04-28T02:55:19Z</dcterms:modified>
</cp:coreProperties>
</file>