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AC5D0F-6D88-4545-86BF-DD84832AD397}" type="datetimeFigureOut">
              <a:rPr lang="en-US" smtClean="0"/>
              <a:t>4/18/2019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661E4C-550C-494F-B6F9-97417EB8FBE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01619A-E33E-4649-A8C5-B86693F1594C}" type="datetime1">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7F712-CB88-4781-AF26-1675622CF78B}" type="datetime1">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A68D35-2E19-45E2-9BF9-A64623839AD3}" type="datetime1">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6F0B26-6699-4D97-B4FC-76D1EE2D0F1B}" type="datetime1">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2E8875-EB78-425A-AFD0-7896A6B6357A}" type="datetime1">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838313-7C4A-4B50-A6C3-45D6A58F5F3A}" type="datetime1">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21CC92-2A5D-495D-B8D6-E24B1554E5D6}" type="datetime1">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E2CA03-DDB9-4E8C-AFC6-8C95E85F5FA8}" type="datetime1">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0A097-2265-4A5F-B95A-75C100D1511B}" type="datetime1">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05D00-5AF4-4834-BBA6-411FD9DF3783}" type="datetime1">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00C86-3B6D-4991-AFC7-29D5DB25555D}" type="datetime1">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06280-F1C5-48DE-821A-2D9C422267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E8FF5-508E-4EC3-83D2-7965C4280A30}" type="datetime1">
              <a:rPr lang="en-US" smtClean="0"/>
              <a:t>4/18/2019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06280-F1C5-48DE-821A-2D9C422267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Intervention 11 </a:t>
            </a:r>
            <a:endParaRPr lang="en-US" dirty="0"/>
          </a:p>
        </p:txBody>
      </p:sp>
      <p:sp>
        <p:nvSpPr>
          <p:cNvPr id="3" name="Subtitle 2"/>
          <p:cNvSpPr>
            <a:spLocks noGrp="1"/>
          </p:cNvSpPr>
          <p:nvPr>
            <p:ph type="subTitle" idx="1"/>
          </p:nvPr>
        </p:nvSpPr>
        <p:spPr/>
        <p:txBody>
          <a:bodyPr/>
          <a:lstStyle/>
          <a:p>
            <a:r>
              <a:rPr lang="en-US" b="1" dirty="0"/>
              <a:t>Food Handling, Preparation and Storage </a:t>
            </a:r>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buNone/>
            </a:pPr>
            <a:r>
              <a:rPr lang="en-US" b="1" i="1" dirty="0" smtClean="0"/>
              <a:t>	Household </a:t>
            </a:r>
            <a:r>
              <a:rPr lang="en-US" b="1" i="1" dirty="0"/>
              <a:t>items and fuel: </a:t>
            </a:r>
          </a:p>
          <a:p>
            <a:pPr algn="just"/>
            <a:r>
              <a:rPr lang="en-US" dirty="0"/>
              <a:t>Each household should have access to at least one cooking pot, water storage containers with a capacity of 40 </a:t>
            </a:r>
            <a:r>
              <a:rPr lang="en-US" dirty="0" err="1"/>
              <a:t>litres</a:t>
            </a:r>
            <a:r>
              <a:rPr lang="en-US" dirty="0"/>
              <a:t>, 250g of soap per person per month, and </a:t>
            </a:r>
          </a:p>
          <a:p>
            <a:pPr algn="just"/>
            <a:r>
              <a:rPr lang="en-US" dirty="0"/>
              <a:t>adequate fuel for food preparation. If access to cooking fuel is limited, foods requiring a short cooking time should be distributed. </a:t>
            </a:r>
            <a:endParaRPr lang="en-US" dirty="0" smtClean="0"/>
          </a:p>
          <a:p>
            <a:pPr algn="just"/>
            <a:r>
              <a:rPr lang="en-US" dirty="0" smtClean="0"/>
              <a:t>If </a:t>
            </a:r>
            <a:r>
              <a:rPr lang="en-US" dirty="0"/>
              <a:t>this is not possible, then external sources of fuel supply should be established to bridge the gap (see water supply standard 3 and non-food items standards 2-4 in Sphere handbook).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pPr>
              <a:buNone/>
            </a:pPr>
            <a:r>
              <a:rPr lang="en-US" b="1" i="1" dirty="0" smtClean="0"/>
              <a:t>	Access </a:t>
            </a:r>
            <a:r>
              <a:rPr lang="en-US" b="1" i="1" dirty="0"/>
              <a:t>to grinding mills </a:t>
            </a:r>
          </a:p>
          <a:p>
            <a:pPr algn="just"/>
            <a:r>
              <a:rPr lang="en-US" dirty="0"/>
              <a:t>Access to mills and other processing facilities, and access to clean water, are very important in that they enable people to prepare food in the best form of their choice and also save time for other productive activities. </a:t>
            </a:r>
            <a:endParaRPr lang="en-US" dirty="0" smtClean="0"/>
          </a:p>
          <a:p>
            <a:pPr algn="just"/>
            <a:r>
              <a:rPr lang="en-US" dirty="0" smtClean="0"/>
              <a:t>Care </a:t>
            </a:r>
            <a:r>
              <a:rPr lang="en-US" dirty="0"/>
              <a:t>givers spending excessive amounts of time waiting for these services could otherwise be preparing food, feeding children or engaging in other tasks that have a positive effect on nutritional outcomes and/or long-term self-reliance. </a:t>
            </a:r>
            <a:endParaRPr lang="en-US" dirty="0" smtClean="0"/>
          </a:p>
          <a:p>
            <a:pPr algn="just"/>
            <a:r>
              <a:rPr lang="en-US" dirty="0" smtClean="0"/>
              <a:t>Household-level </a:t>
            </a:r>
            <a:r>
              <a:rPr lang="en-US" dirty="0"/>
              <a:t>food processing (including grinding) can reduce the time (as well as the quantities of water and fuel) required for cooking. </a:t>
            </a:r>
          </a:p>
          <a:p>
            <a:pPr algn="just">
              <a:buNone/>
            </a:pPr>
            <a:r>
              <a:rPr lang="en-US" b="1" i="1" dirty="0" smtClean="0"/>
              <a:t>	Special </a:t>
            </a:r>
            <a:r>
              <a:rPr lang="en-US" b="1" i="1" dirty="0"/>
              <a:t>needs: </a:t>
            </a:r>
          </a:p>
          <a:p>
            <a:pPr algn="just"/>
            <a:r>
              <a:rPr lang="en-US" dirty="0"/>
              <a:t>Although not an exhaustive list, the special vulnerabilities of groups such as children, the elderly, and people living with HIV/AIDS need to be taken into consideration to ensure that these groups have access to appropriate non-food items to assist in their handling, preparation and storage of food aid items. </a:t>
            </a:r>
            <a:endParaRPr lang="en-US" dirty="0" smtClean="0"/>
          </a:p>
          <a:p>
            <a:pPr algn="just"/>
            <a:r>
              <a:rPr lang="en-US" dirty="0" smtClean="0"/>
              <a:t>Issues </a:t>
            </a:r>
            <a:r>
              <a:rPr lang="en-US" dirty="0"/>
              <a:t>such as appropriate food stuffs, manageable container sizes, and special susceptibility to food-borne illnesses need to be addressed.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Measuring Success/Benchmarks </a:t>
            </a:r>
            <a:br>
              <a:rPr lang="en-US" b="1" dirty="0"/>
            </a:br>
            <a:endParaRPr lang="en-US" dirty="0"/>
          </a:p>
        </p:txBody>
      </p:sp>
      <p:sp>
        <p:nvSpPr>
          <p:cNvPr id="3" name="Content Placeholder 2"/>
          <p:cNvSpPr>
            <a:spLocks noGrp="1"/>
          </p:cNvSpPr>
          <p:nvPr>
            <p:ph idx="1"/>
          </p:nvPr>
        </p:nvSpPr>
        <p:spPr>
          <a:xfrm>
            <a:off x="457200" y="609600"/>
            <a:ext cx="8229600" cy="6096000"/>
          </a:xfrm>
        </p:spPr>
        <p:txBody>
          <a:bodyPr>
            <a:normAutofit fontScale="85000" lnSpcReduction="20000"/>
          </a:bodyPr>
          <a:lstStyle/>
          <a:p>
            <a:pPr algn="just">
              <a:buNone/>
            </a:pPr>
            <a:r>
              <a:rPr lang="en-US" dirty="0" smtClean="0"/>
              <a:t>	According to the Sphere Handbook, the following basic indicators should be assessed:</a:t>
            </a:r>
          </a:p>
          <a:p>
            <a:pPr algn="just"/>
            <a:r>
              <a:rPr lang="en-US" dirty="0" smtClean="0"/>
              <a:t>Food </a:t>
            </a:r>
            <a:r>
              <a:rPr lang="en-US" dirty="0"/>
              <a:t>commodities conform to national (recipient country) and other internationally accepted standards </a:t>
            </a:r>
          </a:p>
          <a:p>
            <a:pPr algn="just"/>
            <a:r>
              <a:rPr lang="en-US" dirty="0" smtClean="0"/>
              <a:t>All </a:t>
            </a:r>
            <a:r>
              <a:rPr lang="en-US" dirty="0"/>
              <a:t>imported packaged food has a minimum six-month shelf life on arrival in the country and is distributed before the expiry date or well within the 'best before' period </a:t>
            </a:r>
          </a:p>
          <a:p>
            <a:pPr algn="just"/>
            <a:r>
              <a:rPr lang="en-US" dirty="0" smtClean="0"/>
              <a:t>There </a:t>
            </a:r>
            <a:r>
              <a:rPr lang="en-US" dirty="0"/>
              <a:t>are no verifiable complaints about the quality of food distributed </a:t>
            </a:r>
          </a:p>
          <a:p>
            <a:pPr algn="just"/>
            <a:r>
              <a:rPr lang="en-US" dirty="0" smtClean="0"/>
              <a:t>Food </a:t>
            </a:r>
            <a:r>
              <a:rPr lang="en-US" dirty="0"/>
              <a:t>packaging is sturdy, convenient for handling, storage and distribution, and not a hazard for the environment </a:t>
            </a:r>
          </a:p>
          <a:p>
            <a:pPr algn="just"/>
            <a:r>
              <a:rPr lang="en-US" dirty="0" smtClean="0"/>
              <a:t>Food </a:t>
            </a:r>
            <a:r>
              <a:rPr lang="en-US" dirty="0"/>
              <a:t>packages are </a:t>
            </a:r>
            <a:r>
              <a:rPr lang="en-US" dirty="0" err="1"/>
              <a:t>labelled</a:t>
            </a:r>
            <a:r>
              <a:rPr lang="en-US" dirty="0"/>
              <a:t> in an appropriate language with, for packaged foods, the date of production, the 'best before' date and details of the nutrient content. </a:t>
            </a:r>
          </a:p>
          <a:p>
            <a:pPr algn="just">
              <a:buNone/>
            </a:pPr>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70000" lnSpcReduction="20000"/>
          </a:bodyPr>
          <a:lstStyle/>
          <a:p>
            <a:pPr algn="just"/>
            <a:r>
              <a:rPr lang="en-US" dirty="0" smtClean="0"/>
              <a:t>Storage conditions are adequate and appropriate, stores are properly managed and routine checks on food quality are carried out in all locations </a:t>
            </a:r>
          </a:p>
          <a:p>
            <a:pPr algn="just"/>
            <a:r>
              <a:rPr lang="en-US" dirty="0" smtClean="0"/>
              <a:t>There are no adverse health effects resulting from inappropriate food handling or preparation at any distribution site </a:t>
            </a:r>
          </a:p>
          <a:p>
            <a:pPr algn="just"/>
            <a:r>
              <a:rPr lang="en-US" dirty="0" smtClean="0"/>
              <a:t>Recipients of food aid are informed about and understand the importance of food hygiene </a:t>
            </a:r>
          </a:p>
          <a:p>
            <a:pPr algn="just"/>
            <a:r>
              <a:rPr lang="en-US" dirty="0" smtClean="0"/>
              <a:t>There are no complaints concerning difficulties in storing, preparing, cooking or consuming the food distributed </a:t>
            </a:r>
          </a:p>
          <a:p>
            <a:pPr algn="just"/>
            <a:r>
              <a:rPr lang="en-US" dirty="0" smtClean="0"/>
              <a:t>Every household has access to appropriate cooking utensils, fuel and hygiene materials </a:t>
            </a:r>
          </a:p>
          <a:p>
            <a:pPr algn="just"/>
            <a:r>
              <a:rPr lang="en-US" dirty="0" smtClean="0"/>
              <a:t>Individuals who cannot prepare food or cannot feed themselves have access to a </a:t>
            </a:r>
            <a:r>
              <a:rPr lang="en-US" dirty="0" err="1" smtClean="0"/>
              <a:t>carer</a:t>
            </a:r>
            <a:r>
              <a:rPr lang="en-US" dirty="0" smtClean="0"/>
              <a:t> who prepares appropriate food in a timely manner and administers feeding where necessary </a:t>
            </a:r>
          </a:p>
          <a:p>
            <a:pPr algn="just"/>
            <a:r>
              <a:rPr lang="en-US" dirty="0" smtClean="0"/>
              <a:t>Where </a:t>
            </a:r>
            <a:r>
              <a:rPr lang="en-US" dirty="0"/>
              <a:t>food is distributed in cooked form, staff have received training in safe storage, handling of commodities and the preparation of food and understands the potential health hazards caused by improper practices.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t>Other Issues/Debates: </a:t>
            </a:r>
            <a:endParaRPr lang="en-US" dirty="0"/>
          </a:p>
        </p:txBody>
      </p:sp>
      <p:sp>
        <p:nvSpPr>
          <p:cNvPr id="3" name="Content Placeholder 2"/>
          <p:cNvSpPr>
            <a:spLocks noGrp="1"/>
          </p:cNvSpPr>
          <p:nvPr>
            <p:ph idx="1"/>
          </p:nvPr>
        </p:nvSpPr>
        <p:spPr>
          <a:xfrm>
            <a:off x="457200" y="1066800"/>
            <a:ext cx="8229600" cy="5410200"/>
          </a:xfrm>
        </p:spPr>
        <p:txBody>
          <a:bodyPr/>
          <a:lstStyle/>
          <a:p>
            <a:pPr algn="just"/>
            <a:r>
              <a:rPr lang="en-US" dirty="0" smtClean="0"/>
              <a:t>Need </a:t>
            </a:r>
            <a:r>
              <a:rPr lang="en-US" dirty="0"/>
              <a:t>for specific guidelines on how to manage/handle food during emergencies, especially in the absence of non-food items. </a:t>
            </a:r>
          </a:p>
          <a:p>
            <a:pPr algn="just"/>
            <a:r>
              <a:rPr lang="en-US" dirty="0" smtClean="0"/>
              <a:t>Research </a:t>
            </a:r>
            <a:r>
              <a:rPr lang="en-US" dirty="0"/>
              <a:t>needs to be undertaken about the possible health risks of eating food cooked hours before, with specific attention on whether food should be reheated and if so, the timing, and fuel implications. </a:t>
            </a:r>
          </a:p>
          <a:p>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b="1" dirty="0" smtClean="0"/>
              <a:t>	Supplies</a:t>
            </a:r>
            <a:r>
              <a:rPr lang="en-US" b="1" dirty="0"/>
              <a:t>:</a:t>
            </a:r>
          </a:p>
          <a:p>
            <a:pPr algn="just"/>
            <a:r>
              <a:rPr lang="en-US" dirty="0"/>
              <a:t>Hygiene resources for food handling and preparation </a:t>
            </a:r>
          </a:p>
          <a:p>
            <a:pPr algn="just"/>
            <a:r>
              <a:rPr lang="en-US" dirty="0"/>
              <a:t>Appropriate storage and packaging equipment </a:t>
            </a:r>
          </a:p>
          <a:p>
            <a:pPr algn="just"/>
            <a:r>
              <a:rPr lang="en-US" dirty="0"/>
              <a:t>Secure location for safe storage environment </a:t>
            </a:r>
          </a:p>
          <a:p>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just"/>
            <a:r>
              <a:rPr lang="en-US" b="1" dirty="0"/>
              <a:t>What are Food Handling, Preparation and Storage interventions? </a:t>
            </a:r>
            <a:endParaRPr lang="en-US" dirty="0"/>
          </a:p>
        </p:txBody>
      </p:sp>
      <p:sp>
        <p:nvSpPr>
          <p:cNvPr id="3" name="Content Placeholder 2"/>
          <p:cNvSpPr>
            <a:spLocks noGrp="1"/>
          </p:cNvSpPr>
          <p:nvPr>
            <p:ph idx="1"/>
          </p:nvPr>
        </p:nvSpPr>
        <p:spPr>
          <a:xfrm>
            <a:off x="457200" y="1371600"/>
            <a:ext cx="8229600" cy="5334000"/>
          </a:xfrm>
        </p:spPr>
        <p:txBody>
          <a:bodyPr>
            <a:normAutofit fontScale="85000" lnSpcReduction="20000"/>
          </a:bodyPr>
          <a:lstStyle/>
          <a:p>
            <a:pPr algn="just"/>
            <a:r>
              <a:rPr lang="en-US" dirty="0"/>
              <a:t>Food handling, preparation and storage consider how food aid is packaged, delivered, prepared and stored. Standards that detail the quality of food commodities and a system of quality control for all commodities must be implemented to ensure that food distributed to beneficiaries is of good quality; safe for human consumption; and meets the required </a:t>
            </a:r>
            <a:r>
              <a:rPr lang="en-US" dirty="0" smtClean="0"/>
              <a:t>specifications. </a:t>
            </a:r>
            <a:endParaRPr lang="en-US" dirty="0"/>
          </a:p>
          <a:p>
            <a:pPr algn="just"/>
            <a:r>
              <a:rPr lang="en-US" dirty="0"/>
              <a:t>Food handling also refers to whether the food is stored, prepared and consumed in a safe and appropriate manner at both household and community levels. </a:t>
            </a:r>
            <a:endParaRPr lang="en-US" dirty="0" smtClean="0"/>
          </a:p>
          <a:p>
            <a:pPr algn="just"/>
            <a:r>
              <a:rPr lang="en-US" dirty="0" smtClean="0"/>
              <a:t>It </a:t>
            </a:r>
            <a:r>
              <a:rPr lang="en-US" dirty="0"/>
              <a:t>includes issues such as access to clean and safe water, availability of appropriate cooking supplies, and information campaigns on the use and safe storage of food.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Why are Food Handling, Preparation and Storage interventions key in emergencies? </a:t>
            </a:r>
            <a:endParaRPr lang="en-US" sz="3600" dirty="0"/>
          </a:p>
        </p:txBody>
      </p:sp>
      <p:sp>
        <p:nvSpPr>
          <p:cNvPr id="3" name="Content Placeholder 2"/>
          <p:cNvSpPr>
            <a:spLocks noGrp="1"/>
          </p:cNvSpPr>
          <p:nvPr>
            <p:ph idx="1"/>
          </p:nvPr>
        </p:nvSpPr>
        <p:spPr/>
        <p:txBody>
          <a:bodyPr>
            <a:normAutofit fontScale="62500" lnSpcReduction="20000"/>
          </a:bodyPr>
          <a:lstStyle/>
          <a:p>
            <a:pPr algn="just"/>
            <a:r>
              <a:rPr lang="en-US" dirty="0"/>
              <a:t>In the emergency context, displaced or devastated communities are often dependent on the provision of food aid to meet their basic nutritional requirements. </a:t>
            </a:r>
            <a:endParaRPr lang="en-US" dirty="0" smtClean="0"/>
          </a:p>
          <a:p>
            <a:pPr algn="just"/>
            <a:r>
              <a:rPr lang="en-US" dirty="0" smtClean="0"/>
              <a:t>When </a:t>
            </a:r>
            <a:r>
              <a:rPr lang="en-US" dirty="0"/>
              <a:t>food aid is provided, issues around food handling, preparation and storage are highlighted because the normal food systems, including cooking facilities and access to fuel and water are often disrupted and yet food must continue to be prepared and eaten. </a:t>
            </a:r>
            <a:endParaRPr lang="en-US" dirty="0" smtClean="0"/>
          </a:p>
          <a:p>
            <a:pPr algn="just"/>
            <a:r>
              <a:rPr lang="en-US" dirty="0" smtClean="0"/>
              <a:t>In </a:t>
            </a:r>
            <a:r>
              <a:rPr lang="en-US" dirty="0"/>
              <a:t>an emergency, food-borne illnesses are common due to inadequate hygiene and poor infrastructures. </a:t>
            </a:r>
            <a:endParaRPr lang="en-US" dirty="0" smtClean="0"/>
          </a:p>
          <a:p>
            <a:pPr algn="just"/>
            <a:r>
              <a:rPr lang="en-US" dirty="0" smtClean="0"/>
              <a:t>The </a:t>
            </a:r>
            <a:r>
              <a:rPr lang="en-US" dirty="0"/>
              <a:t>link between food safety and malnutrition is very clear with poor food handling leading to </a:t>
            </a:r>
            <a:r>
              <a:rPr lang="en-US" dirty="0" err="1"/>
              <a:t>diarrhoea</a:t>
            </a:r>
            <a:r>
              <a:rPr lang="en-US" dirty="0"/>
              <a:t> and other gastro-intestinal complaints. </a:t>
            </a:r>
          </a:p>
          <a:p>
            <a:pPr algn="just"/>
            <a:r>
              <a:rPr lang="en-US" dirty="0"/>
              <a:t>The ease of preparation of food aid commodities is especially important during the early stages of an emergency. </a:t>
            </a:r>
            <a:endParaRPr lang="en-US" dirty="0" smtClean="0"/>
          </a:p>
          <a:p>
            <a:pPr algn="just"/>
            <a:r>
              <a:rPr lang="en-US" dirty="0" smtClean="0"/>
              <a:t>People </a:t>
            </a:r>
            <a:r>
              <a:rPr lang="en-US" dirty="0"/>
              <a:t>are often weak and malnourished due to the emergency situation and need rapid access to appropriate food that is easy to prepare and consume despite the potential lack of fuel and cooking facilities.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4000" b="1" dirty="0"/>
              <a:t>When should Food Handling, Preparation and Storage interventions be undertaken? </a:t>
            </a:r>
            <a:endParaRPr lang="en-US" dirty="0"/>
          </a:p>
        </p:txBody>
      </p:sp>
      <p:sp>
        <p:nvSpPr>
          <p:cNvPr id="3" name="Content Placeholder 2"/>
          <p:cNvSpPr>
            <a:spLocks noGrp="1"/>
          </p:cNvSpPr>
          <p:nvPr>
            <p:ph idx="1"/>
          </p:nvPr>
        </p:nvSpPr>
        <p:spPr/>
        <p:txBody>
          <a:bodyPr/>
          <a:lstStyle/>
          <a:p>
            <a:pPr algn="just"/>
            <a:r>
              <a:rPr lang="en-US" dirty="0"/>
              <a:t>Whenever food aid is provided, aspects of food handling, preparation and storage must be addressed.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How are Food Handling, Preparation and Storage interventions undertaken? </a:t>
            </a:r>
            <a:endParaRPr lang="en-US" sz="3600" dirty="0"/>
          </a:p>
        </p:txBody>
      </p:sp>
      <p:sp>
        <p:nvSpPr>
          <p:cNvPr id="3" name="Content Placeholder 2"/>
          <p:cNvSpPr>
            <a:spLocks noGrp="1"/>
          </p:cNvSpPr>
          <p:nvPr>
            <p:ph idx="1"/>
          </p:nvPr>
        </p:nvSpPr>
        <p:spPr>
          <a:xfrm>
            <a:off x="457200" y="1447800"/>
            <a:ext cx="8229600" cy="5257800"/>
          </a:xfrm>
        </p:spPr>
        <p:txBody>
          <a:bodyPr>
            <a:normAutofit fontScale="77500" lnSpcReduction="20000"/>
          </a:bodyPr>
          <a:lstStyle/>
          <a:p>
            <a:r>
              <a:rPr lang="en-US" dirty="0"/>
              <a:t>Adequate supplies of essential non-food items must be ensured to allow for proper preparation and consumption of items in the food aid basket. </a:t>
            </a:r>
            <a:endParaRPr lang="en-US" dirty="0" smtClean="0"/>
          </a:p>
          <a:p>
            <a:r>
              <a:rPr lang="en-US" dirty="0" smtClean="0"/>
              <a:t>Every </a:t>
            </a:r>
            <a:r>
              <a:rPr lang="en-US" dirty="0"/>
              <a:t>household should have access to at least one cooking pot, enough fuel for food preparation, water containers (for collection and storage) and soap. Other basic non-food needs are cooking stoves, family cooking sets, emergency shelter, tarpaulin material, and plastic sheeting. Storage containers or plastic bags may need to be distributed where people receive milled cereals or blended food, which, once contaminated, cannot be cleaned (unlike whole grain cereals). The type of food in the ration and the availability of essential non-food items have a significant impact on the demand for cooking fuels2. </a:t>
            </a:r>
          </a:p>
          <a:p>
            <a:r>
              <a:rPr lang="en-US" dirty="0"/>
              <a:t>The following points are extracted from the section on Food Standards from the Sphere </a:t>
            </a:r>
            <a:r>
              <a:rPr lang="en-US" dirty="0" smtClean="0"/>
              <a:t>Handbook: </a:t>
            </a:r>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i="1" dirty="0"/>
              <a:t>Food </a:t>
            </a:r>
            <a:r>
              <a:rPr lang="en-US" b="1" i="1" dirty="0" smtClean="0"/>
              <a:t>quality</a:t>
            </a:r>
            <a:endParaRPr lang="en-US" dirty="0"/>
          </a:p>
        </p:txBody>
      </p:sp>
      <p:sp>
        <p:nvSpPr>
          <p:cNvPr id="3" name="Content Placeholder 2"/>
          <p:cNvSpPr>
            <a:spLocks noGrp="1"/>
          </p:cNvSpPr>
          <p:nvPr>
            <p:ph idx="1"/>
          </p:nvPr>
        </p:nvSpPr>
        <p:spPr>
          <a:xfrm>
            <a:off x="457200" y="1066800"/>
            <a:ext cx="8229600" cy="5638800"/>
          </a:xfrm>
        </p:spPr>
        <p:txBody>
          <a:bodyPr>
            <a:normAutofit fontScale="70000" lnSpcReduction="20000"/>
          </a:bodyPr>
          <a:lstStyle/>
          <a:p>
            <a:pPr algn="just"/>
            <a:r>
              <a:rPr lang="en-US" dirty="0"/>
              <a:t>Foods must conform to the food standards of the recipient government and/or the Codex </a:t>
            </a:r>
            <a:r>
              <a:rPr lang="en-US" dirty="0" err="1"/>
              <a:t>Alimentarius</a:t>
            </a:r>
            <a:r>
              <a:rPr lang="en-US" dirty="0"/>
              <a:t> standards with regard to quality, packaging, </a:t>
            </a:r>
            <a:r>
              <a:rPr lang="en-US" dirty="0" err="1"/>
              <a:t>labelling</a:t>
            </a:r>
            <a:r>
              <a:rPr lang="en-US" dirty="0"/>
              <a:t>, shelf life, etc. </a:t>
            </a:r>
            <a:endParaRPr lang="en-US" dirty="0" smtClean="0"/>
          </a:p>
          <a:p>
            <a:pPr algn="just"/>
            <a:r>
              <a:rPr lang="en-US" dirty="0" smtClean="0"/>
              <a:t>Samples </a:t>
            </a:r>
            <a:r>
              <a:rPr lang="en-US" dirty="0"/>
              <a:t>should be systematically checked at the point of delivery by a third party who is not the supplier to ensure their quality is appropriate. </a:t>
            </a:r>
            <a:endParaRPr lang="en-US" dirty="0" smtClean="0"/>
          </a:p>
          <a:p>
            <a:pPr algn="just"/>
            <a:r>
              <a:rPr lang="en-US" dirty="0" smtClean="0"/>
              <a:t>Whenever </a:t>
            </a:r>
            <a:r>
              <a:rPr lang="en-US" dirty="0"/>
              <a:t>possible commodities purchased (either locally or imported), should be accompanied by </a:t>
            </a:r>
            <a:r>
              <a:rPr lang="en-US" dirty="0" err="1"/>
              <a:t>phytosanitary</a:t>
            </a:r>
            <a:r>
              <a:rPr lang="en-US" dirty="0"/>
              <a:t> certificates or other inspection certificates that confirm their fitness for human consumption. </a:t>
            </a:r>
            <a:endParaRPr lang="en-US" dirty="0" smtClean="0"/>
          </a:p>
          <a:p>
            <a:pPr algn="just"/>
            <a:r>
              <a:rPr lang="en-US" dirty="0" smtClean="0"/>
              <a:t>Random </a:t>
            </a:r>
            <a:r>
              <a:rPr lang="en-US" dirty="0"/>
              <a:t>sample testing should be carried out on in-country stocks to ensure their continued fitness for consumption. </a:t>
            </a:r>
            <a:endParaRPr lang="en-US" dirty="0" smtClean="0"/>
          </a:p>
          <a:p>
            <a:pPr algn="just"/>
            <a:r>
              <a:rPr lang="en-US" dirty="0" smtClean="0"/>
              <a:t>When </a:t>
            </a:r>
            <a:r>
              <a:rPr lang="en-US" dirty="0"/>
              <a:t>large quantities are involved or there are doubts and could be disputes about quality, independent quality surveyors should inspect the consignment. </a:t>
            </a:r>
            <a:endParaRPr lang="en-US" dirty="0" smtClean="0"/>
          </a:p>
          <a:p>
            <a:pPr algn="just"/>
            <a:r>
              <a:rPr lang="en-US" dirty="0" smtClean="0"/>
              <a:t>Information </a:t>
            </a:r>
            <a:r>
              <a:rPr lang="en-US" dirty="0"/>
              <a:t>on the age and quality of particular food consignments may be obtained from supplier certificates, quality control inspection reports, package labels, warehouse reports, etc.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Genetically modified foods: </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pPr algn="just"/>
            <a:r>
              <a:rPr lang="en-US" dirty="0"/>
              <a:t>National regulations concerning the receipt and use of genetically modified foods must be understood and respected. </a:t>
            </a:r>
            <a:endParaRPr lang="en-US" dirty="0" smtClean="0"/>
          </a:p>
          <a:p>
            <a:pPr algn="just"/>
            <a:r>
              <a:rPr lang="en-US" dirty="0" smtClean="0"/>
              <a:t>External </a:t>
            </a:r>
            <a:r>
              <a:rPr lang="en-US" dirty="0"/>
              <a:t>food aid should take such regulations into account when any food aid </a:t>
            </a:r>
            <a:r>
              <a:rPr lang="en-US" dirty="0" err="1"/>
              <a:t>programme</a:t>
            </a:r>
            <a:r>
              <a:rPr lang="en-US" dirty="0"/>
              <a:t> is being planned. </a:t>
            </a:r>
            <a:endParaRPr lang="en-US" dirty="0" smtClean="0"/>
          </a:p>
          <a:p>
            <a:pPr algn="just">
              <a:buNone/>
            </a:pPr>
            <a:r>
              <a:rPr lang="en-US" b="1" i="1" dirty="0" smtClean="0"/>
              <a:t>	Complaints</a:t>
            </a:r>
            <a:r>
              <a:rPr lang="en-US" b="1" i="1" dirty="0"/>
              <a:t>: </a:t>
            </a:r>
            <a:endParaRPr lang="en-US" b="1" i="1" dirty="0" smtClean="0"/>
          </a:p>
          <a:p>
            <a:pPr algn="just"/>
            <a:r>
              <a:rPr lang="en-US" dirty="0"/>
              <a:t>Recipients' complaints about food quality should be followed up promptly and handled in a transparent and fair manner.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buNone/>
            </a:pPr>
            <a:r>
              <a:rPr lang="en-US" b="1" i="1" dirty="0" smtClean="0"/>
              <a:t>	Packaging</a:t>
            </a:r>
            <a:r>
              <a:rPr lang="en-US" b="1" i="1" dirty="0"/>
              <a:t>: </a:t>
            </a:r>
          </a:p>
          <a:p>
            <a:pPr algn="just"/>
            <a:r>
              <a:rPr lang="en-US" dirty="0"/>
              <a:t>If possible, packaging should allow direct distribution of goods, without the need for repacking. </a:t>
            </a:r>
            <a:endParaRPr lang="en-US" dirty="0" smtClean="0"/>
          </a:p>
          <a:p>
            <a:pPr>
              <a:buNone/>
            </a:pPr>
            <a:r>
              <a:rPr lang="en-US" b="1" i="1" dirty="0" smtClean="0"/>
              <a:t>	Storage </a:t>
            </a:r>
            <a:r>
              <a:rPr lang="en-US" b="1" i="1" dirty="0"/>
              <a:t>area: </a:t>
            </a:r>
          </a:p>
          <a:p>
            <a:pPr algn="just"/>
            <a:r>
              <a:rPr lang="en-US" dirty="0"/>
              <a:t>Storage areas should be dry and hygienic, adequately protected from climatic conditions and uncontaminated by chemical or other residues. </a:t>
            </a:r>
            <a:endParaRPr lang="en-US" dirty="0" smtClean="0"/>
          </a:p>
          <a:p>
            <a:pPr algn="just"/>
            <a:r>
              <a:rPr lang="en-US" dirty="0" smtClean="0"/>
              <a:t>They </a:t>
            </a:r>
            <a:r>
              <a:rPr lang="en-US" dirty="0"/>
              <a:t>should also be secured, as far as possible, against pests such as insects and rodents. (See also food aid management standard 2 in Sphere handbook) </a:t>
            </a:r>
          </a:p>
        </p:txBody>
      </p:sp>
      <p:sp>
        <p:nvSpPr>
          <p:cNvPr id="4" name="Slide Number Placeholder 3"/>
          <p:cNvSpPr>
            <a:spLocks noGrp="1"/>
          </p:cNvSpPr>
          <p:nvPr>
            <p:ph type="sldNum" sz="quarter" idx="12"/>
          </p:nvPr>
        </p:nvSpPr>
        <p:spPr/>
        <p:txBody>
          <a:bodyPr/>
          <a:lstStyle/>
          <a:p>
            <a:fld id="{F2806280-F1C5-48DE-821A-2D9C4222677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pPr algn="just">
              <a:buNone/>
            </a:pPr>
            <a:r>
              <a:rPr lang="en-US" b="1" i="1" dirty="0" smtClean="0"/>
              <a:t>	Food </a:t>
            </a:r>
            <a:r>
              <a:rPr lang="en-US" b="1" i="1" dirty="0"/>
              <a:t>hygiene: </a:t>
            </a:r>
          </a:p>
          <a:p>
            <a:pPr algn="just"/>
            <a:r>
              <a:rPr lang="en-US" dirty="0"/>
              <a:t>Changed circumstances may disrupt people's normal hygiene practices. </a:t>
            </a:r>
            <a:endParaRPr lang="en-US" dirty="0" smtClean="0"/>
          </a:p>
          <a:p>
            <a:pPr algn="just"/>
            <a:r>
              <a:rPr lang="en-US" dirty="0" smtClean="0"/>
              <a:t>It </a:t>
            </a:r>
            <a:r>
              <a:rPr lang="en-US" dirty="0"/>
              <a:t>may therefore be necessary to promote food hygiene and actively support measures compatible with local conditions and disease patterns, e.g. stressing the importance of washing hands before handling food, avoiding contamination of water, taking pest control measures, etc. </a:t>
            </a:r>
            <a:endParaRPr lang="en-US" dirty="0" smtClean="0"/>
          </a:p>
          <a:p>
            <a:pPr algn="just"/>
            <a:r>
              <a:rPr lang="en-US" dirty="0" smtClean="0"/>
              <a:t>People </a:t>
            </a:r>
            <a:r>
              <a:rPr lang="en-US" dirty="0"/>
              <a:t>should be informed about how to store food safely at the household level, and care-givers should be provided with information on the optimal use of household resources for child feeding and safe methods for food preparation (see hygiene promotion standard in Sphere handbook). </a:t>
            </a:r>
          </a:p>
          <a:p>
            <a:pPr algn="just">
              <a:buNone/>
            </a:pPr>
            <a:r>
              <a:rPr lang="en-US" b="1" i="1" dirty="0" smtClean="0"/>
              <a:t>	Sources </a:t>
            </a:r>
            <a:r>
              <a:rPr lang="en-US" b="1" i="1" dirty="0"/>
              <a:t>of information </a:t>
            </a:r>
          </a:p>
          <a:p>
            <a:pPr algn="just"/>
            <a:r>
              <a:rPr lang="en-US" dirty="0"/>
              <a:t>These may include </a:t>
            </a:r>
            <a:r>
              <a:rPr lang="en-US" dirty="0" err="1"/>
              <a:t>programme</a:t>
            </a:r>
            <a:r>
              <a:rPr lang="en-US" dirty="0"/>
              <a:t> monitoring systems, focus group discussions with recipients and rapid household surveys. </a:t>
            </a:r>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F2806280-F1C5-48DE-821A-2D9C4222677F}"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922</Words>
  <Application>Microsoft Office PowerPoint</Application>
  <PresentationFormat>On-screen Show (4:3)</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Intervention 11 </vt:lpstr>
      <vt:lpstr>What are Food Handling, Preparation and Storage interventions? </vt:lpstr>
      <vt:lpstr>Why are Food Handling, Preparation and Storage interventions key in emergencies? </vt:lpstr>
      <vt:lpstr>When should Food Handling, Preparation and Storage interventions be undertaken? </vt:lpstr>
      <vt:lpstr>How are Food Handling, Preparation and Storage interventions undertaken? </vt:lpstr>
      <vt:lpstr>Food quality</vt:lpstr>
      <vt:lpstr>Genetically modified foods: </vt:lpstr>
      <vt:lpstr>Slide 8</vt:lpstr>
      <vt:lpstr>Slide 9</vt:lpstr>
      <vt:lpstr>Slide 10</vt:lpstr>
      <vt:lpstr>Slide 11</vt:lpstr>
      <vt:lpstr>Measuring Success/Benchmarks  </vt:lpstr>
      <vt:lpstr>Slide 13</vt:lpstr>
      <vt:lpstr>Other Issues/Debates: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11 </dc:title>
  <dc:creator>SOFTAGE</dc:creator>
  <cp:lastModifiedBy>Afzal</cp:lastModifiedBy>
  <cp:revision>27</cp:revision>
  <dcterms:created xsi:type="dcterms:W3CDTF">2018-12-17T19:50:35Z</dcterms:created>
  <dcterms:modified xsi:type="dcterms:W3CDTF">2019-04-18T06:38:38Z</dcterms:modified>
</cp:coreProperties>
</file>