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4" r:id="rId8"/>
    <p:sldId id="262" r:id="rId9"/>
    <p:sldId id="261" r:id="rId10"/>
    <p:sldId id="263" r:id="rId11"/>
    <p:sldId id="269" r:id="rId12"/>
    <p:sldId id="268"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73" d="100"/>
          <a:sy n="73" d="100"/>
        </p:scale>
        <p:origin x="60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F80027-7EF3-4F77-AF3B-D9580A9059D9}"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7D9B7-AE75-4245-A084-F6059980CC37}" type="slidenum">
              <a:rPr lang="en-US" smtClean="0"/>
              <a:t>‹#›</a:t>
            </a:fld>
            <a:endParaRPr lang="en-US"/>
          </a:p>
        </p:txBody>
      </p:sp>
    </p:spTree>
    <p:extLst>
      <p:ext uri="{BB962C8B-B14F-4D97-AF65-F5344CB8AC3E}">
        <p14:creationId xmlns:p14="http://schemas.microsoft.com/office/powerpoint/2010/main" val="2009326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80027-7EF3-4F77-AF3B-D9580A9059D9}"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7D9B7-AE75-4245-A084-F6059980CC37}" type="slidenum">
              <a:rPr lang="en-US" smtClean="0"/>
              <a:t>‹#›</a:t>
            </a:fld>
            <a:endParaRPr lang="en-US"/>
          </a:p>
        </p:txBody>
      </p:sp>
    </p:spTree>
    <p:extLst>
      <p:ext uri="{BB962C8B-B14F-4D97-AF65-F5344CB8AC3E}">
        <p14:creationId xmlns:p14="http://schemas.microsoft.com/office/powerpoint/2010/main" val="175315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80027-7EF3-4F77-AF3B-D9580A9059D9}"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7D9B7-AE75-4245-A084-F6059980CC37}" type="slidenum">
              <a:rPr lang="en-US" smtClean="0"/>
              <a:t>‹#›</a:t>
            </a:fld>
            <a:endParaRPr lang="en-US"/>
          </a:p>
        </p:txBody>
      </p:sp>
    </p:spTree>
    <p:extLst>
      <p:ext uri="{BB962C8B-B14F-4D97-AF65-F5344CB8AC3E}">
        <p14:creationId xmlns:p14="http://schemas.microsoft.com/office/powerpoint/2010/main" val="107213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80027-7EF3-4F77-AF3B-D9580A9059D9}"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7D9B7-AE75-4245-A084-F6059980CC37}" type="slidenum">
              <a:rPr lang="en-US" smtClean="0"/>
              <a:t>‹#›</a:t>
            </a:fld>
            <a:endParaRPr lang="en-US"/>
          </a:p>
        </p:txBody>
      </p:sp>
    </p:spTree>
    <p:extLst>
      <p:ext uri="{BB962C8B-B14F-4D97-AF65-F5344CB8AC3E}">
        <p14:creationId xmlns:p14="http://schemas.microsoft.com/office/powerpoint/2010/main" val="387273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F80027-7EF3-4F77-AF3B-D9580A9059D9}"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7D9B7-AE75-4245-A084-F6059980CC37}" type="slidenum">
              <a:rPr lang="en-US" smtClean="0"/>
              <a:t>‹#›</a:t>
            </a:fld>
            <a:endParaRPr lang="en-US"/>
          </a:p>
        </p:txBody>
      </p:sp>
    </p:spTree>
    <p:extLst>
      <p:ext uri="{BB962C8B-B14F-4D97-AF65-F5344CB8AC3E}">
        <p14:creationId xmlns:p14="http://schemas.microsoft.com/office/powerpoint/2010/main" val="3843546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F80027-7EF3-4F77-AF3B-D9580A9059D9}"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7D9B7-AE75-4245-A084-F6059980CC37}" type="slidenum">
              <a:rPr lang="en-US" smtClean="0"/>
              <a:t>‹#›</a:t>
            </a:fld>
            <a:endParaRPr lang="en-US"/>
          </a:p>
        </p:txBody>
      </p:sp>
    </p:spTree>
    <p:extLst>
      <p:ext uri="{BB962C8B-B14F-4D97-AF65-F5344CB8AC3E}">
        <p14:creationId xmlns:p14="http://schemas.microsoft.com/office/powerpoint/2010/main" val="750039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F80027-7EF3-4F77-AF3B-D9580A9059D9}" type="datetimeFigureOut">
              <a:rPr lang="en-US" smtClean="0"/>
              <a:t>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C7D9B7-AE75-4245-A084-F6059980CC37}" type="slidenum">
              <a:rPr lang="en-US" smtClean="0"/>
              <a:t>‹#›</a:t>
            </a:fld>
            <a:endParaRPr lang="en-US"/>
          </a:p>
        </p:txBody>
      </p:sp>
    </p:spTree>
    <p:extLst>
      <p:ext uri="{BB962C8B-B14F-4D97-AF65-F5344CB8AC3E}">
        <p14:creationId xmlns:p14="http://schemas.microsoft.com/office/powerpoint/2010/main" val="329134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F80027-7EF3-4F77-AF3B-D9580A9059D9}" type="datetimeFigureOut">
              <a:rPr lang="en-US" smtClean="0"/>
              <a:t>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C7D9B7-AE75-4245-A084-F6059980CC37}" type="slidenum">
              <a:rPr lang="en-US" smtClean="0"/>
              <a:t>‹#›</a:t>
            </a:fld>
            <a:endParaRPr lang="en-US"/>
          </a:p>
        </p:txBody>
      </p:sp>
    </p:spTree>
    <p:extLst>
      <p:ext uri="{BB962C8B-B14F-4D97-AF65-F5344CB8AC3E}">
        <p14:creationId xmlns:p14="http://schemas.microsoft.com/office/powerpoint/2010/main" val="3813846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F80027-7EF3-4F77-AF3B-D9580A9059D9}" type="datetimeFigureOut">
              <a:rPr lang="en-US" smtClean="0"/>
              <a:t>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C7D9B7-AE75-4245-A084-F6059980CC37}" type="slidenum">
              <a:rPr lang="en-US" smtClean="0"/>
              <a:t>‹#›</a:t>
            </a:fld>
            <a:endParaRPr lang="en-US"/>
          </a:p>
        </p:txBody>
      </p:sp>
    </p:spTree>
    <p:extLst>
      <p:ext uri="{BB962C8B-B14F-4D97-AF65-F5344CB8AC3E}">
        <p14:creationId xmlns:p14="http://schemas.microsoft.com/office/powerpoint/2010/main" val="1165718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F80027-7EF3-4F77-AF3B-D9580A9059D9}"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7D9B7-AE75-4245-A084-F6059980CC37}" type="slidenum">
              <a:rPr lang="en-US" smtClean="0"/>
              <a:t>‹#›</a:t>
            </a:fld>
            <a:endParaRPr lang="en-US"/>
          </a:p>
        </p:txBody>
      </p:sp>
    </p:spTree>
    <p:extLst>
      <p:ext uri="{BB962C8B-B14F-4D97-AF65-F5344CB8AC3E}">
        <p14:creationId xmlns:p14="http://schemas.microsoft.com/office/powerpoint/2010/main" val="1068820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F80027-7EF3-4F77-AF3B-D9580A9059D9}"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7D9B7-AE75-4245-A084-F6059980CC37}" type="slidenum">
              <a:rPr lang="en-US" smtClean="0"/>
              <a:t>‹#›</a:t>
            </a:fld>
            <a:endParaRPr lang="en-US"/>
          </a:p>
        </p:txBody>
      </p:sp>
    </p:spTree>
    <p:extLst>
      <p:ext uri="{BB962C8B-B14F-4D97-AF65-F5344CB8AC3E}">
        <p14:creationId xmlns:p14="http://schemas.microsoft.com/office/powerpoint/2010/main" val="216251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80027-7EF3-4F77-AF3B-D9580A9059D9}" type="datetimeFigureOut">
              <a:rPr lang="en-US" smtClean="0"/>
              <a:t>2/13/2020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7D9B7-AE75-4245-A084-F6059980CC37}" type="slidenum">
              <a:rPr lang="en-US" smtClean="0"/>
              <a:t>‹#›</a:t>
            </a:fld>
            <a:endParaRPr lang="en-US"/>
          </a:p>
        </p:txBody>
      </p:sp>
    </p:spTree>
    <p:extLst>
      <p:ext uri="{BB962C8B-B14F-4D97-AF65-F5344CB8AC3E}">
        <p14:creationId xmlns:p14="http://schemas.microsoft.com/office/powerpoint/2010/main" val="3024436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Tenacity_(mineralogy)" TargetMode="External"/><Relationship Id="rId13" Type="http://schemas.openxmlformats.org/officeDocument/2006/relationships/hyperlink" Target="https://en.wikipedia.org/wiki/Refractive_index" TargetMode="External"/><Relationship Id="rId3" Type="http://schemas.openxmlformats.org/officeDocument/2006/relationships/hyperlink" Target="https://en.wikipedia.org/wiki/Chemical_formula" TargetMode="External"/><Relationship Id="rId7" Type="http://schemas.openxmlformats.org/officeDocument/2006/relationships/hyperlink" Target="https://en.wikipedia.org/wiki/Cleavage_(crystal)" TargetMode="External"/><Relationship Id="rId12" Type="http://schemas.openxmlformats.org/officeDocument/2006/relationships/hyperlink" Target="https://en.wikipedia.org/wiki/Specific_gravity" TargetMode="External"/><Relationship Id="rId2" Type="http://schemas.openxmlformats.org/officeDocument/2006/relationships/hyperlink" Target="https://en.wikipedia.org/wiki/Phyllosilicate" TargetMode="External"/><Relationship Id="rId1" Type="http://schemas.openxmlformats.org/officeDocument/2006/relationships/slideLayout" Target="../slideLayouts/slideLayout2.xml"/><Relationship Id="rId6" Type="http://schemas.openxmlformats.org/officeDocument/2006/relationships/hyperlink" Target="https://en.wikipedia.org/wiki/Crystal_habit" TargetMode="External"/><Relationship Id="rId11" Type="http://schemas.openxmlformats.org/officeDocument/2006/relationships/hyperlink" Target="https://en.wikipedia.org/wiki/Transparency_and_translucency" TargetMode="External"/><Relationship Id="rId5" Type="http://schemas.openxmlformats.org/officeDocument/2006/relationships/hyperlink" Target="https://en.wikipedia.org/wiki/Monoclinic" TargetMode="External"/><Relationship Id="rId15" Type="http://schemas.openxmlformats.org/officeDocument/2006/relationships/hyperlink" Target="https://en.wikipedia.org/wiki/Pleochroism" TargetMode="External"/><Relationship Id="rId10" Type="http://schemas.openxmlformats.org/officeDocument/2006/relationships/hyperlink" Target="https://en.wikipedia.org/wiki/Lustre_(mineralogy)" TargetMode="External"/><Relationship Id="rId4" Type="http://schemas.openxmlformats.org/officeDocument/2006/relationships/hyperlink" Target="https://en.wikipedia.org/wiki/Crystal_system" TargetMode="External"/><Relationship Id="rId9" Type="http://schemas.openxmlformats.org/officeDocument/2006/relationships/hyperlink" Target="https://en.wikipedia.org/wiki/Mohs_scale_of_mineral_hardness" TargetMode="External"/><Relationship Id="rId14" Type="http://schemas.openxmlformats.org/officeDocument/2006/relationships/hyperlink" Target="https://en.wikipedia.org/wiki/Birefringence"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Cleavage_(crystal)" TargetMode="External"/><Relationship Id="rId13" Type="http://schemas.openxmlformats.org/officeDocument/2006/relationships/hyperlink" Target="https://en.wikipedia.org/wiki/Specific_gravity" TargetMode="External"/><Relationship Id="rId3" Type="http://schemas.openxmlformats.org/officeDocument/2006/relationships/hyperlink" Target="https://en.wikipedia.org/wiki/Chemical_formula" TargetMode="External"/><Relationship Id="rId7" Type="http://schemas.openxmlformats.org/officeDocument/2006/relationships/hyperlink" Target="https://en.wikipedia.org/wiki/Crystal_habit" TargetMode="External"/><Relationship Id="rId12" Type="http://schemas.openxmlformats.org/officeDocument/2006/relationships/hyperlink" Target="https://en.wikipedia.org/wiki/Streak_(mineralogy)" TargetMode="External"/><Relationship Id="rId2" Type="http://schemas.openxmlformats.org/officeDocument/2006/relationships/hyperlink" Target="https://en.wikipedia.org/wiki/Phyllosilicates" TargetMode="External"/><Relationship Id="rId1" Type="http://schemas.openxmlformats.org/officeDocument/2006/relationships/slideLayout" Target="../slideLayouts/slideLayout2.xml"/><Relationship Id="rId6" Type="http://schemas.openxmlformats.org/officeDocument/2006/relationships/hyperlink" Target="https://en.wikipedia.org/wiki/Triclinic" TargetMode="External"/><Relationship Id="rId11" Type="http://schemas.openxmlformats.org/officeDocument/2006/relationships/hyperlink" Target="https://en.wikipedia.org/wiki/Lustre_(mineralogy)" TargetMode="External"/><Relationship Id="rId5" Type="http://schemas.openxmlformats.org/officeDocument/2006/relationships/hyperlink" Target="https://en.wikipedia.org/wiki/Monoclinic" TargetMode="External"/><Relationship Id="rId10" Type="http://schemas.openxmlformats.org/officeDocument/2006/relationships/hyperlink" Target="https://en.wikipedia.org/wiki/Mohs_scale_of_mineral_hardness" TargetMode="External"/><Relationship Id="rId4" Type="http://schemas.openxmlformats.org/officeDocument/2006/relationships/hyperlink" Target="https://en.wikipedia.org/wiki/Crystal_system" TargetMode="External"/><Relationship Id="rId9" Type="http://schemas.openxmlformats.org/officeDocument/2006/relationships/hyperlink" Target="https://en.wikipedia.org/wiki/Fracture_(mineralogy)" TargetMode="External"/><Relationship Id="rId14" Type="http://schemas.openxmlformats.org/officeDocument/2006/relationships/hyperlink" Target="https://en.wikipedia.org/wiki/Refractive_inde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Cleavage_(crystal)" TargetMode="External"/><Relationship Id="rId13" Type="http://schemas.openxmlformats.org/officeDocument/2006/relationships/hyperlink" Target="https://en.wikipedia.org/wiki/Specific_gravity" TargetMode="External"/><Relationship Id="rId3" Type="http://schemas.openxmlformats.org/officeDocument/2006/relationships/hyperlink" Target="https://en.wikipedia.org/wiki/Silicate_minerals" TargetMode="External"/><Relationship Id="rId7" Type="http://schemas.openxmlformats.org/officeDocument/2006/relationships/hyperlink" Target="https://en.wikipedia.org/wiki/Crystal_habit" TargetMode="External"/><Relationship Id="rId12" Type="http://schemas.openxmlformats.org/officeDocument/2006/relationships/hyperlink" Target="https://en.wikipedia.org/wiki/Transparency_and_translucency" TargetMode="External"/><Relationship Id="rId2" Type="http://schemas.openxmlformats.org/officeDocument/2006/relationships/hyperlink" Target="https://en.wikipedia.org/wiki/Mica" TargetMode="External"/><Relationship Id="rId1" Type="http://schemas.openxmlformats.org/officeDocument/2006/relationships/slideLayout" Target="../slideLayouts/slideLayout2.xml"/><Relationship Id="rId6" Type="http://schemas.openxmlformats.org/officeDocument/2006/relationships/hyperlink" Target="https://en.wikipedia.org/wiki/Monoclinic" TargetMode="External"/><Relationship Id="rId11" Type="http://schemas.openxmlformats.org/officeDocument/2006/relationships/hyperlink" Target="https://en.wikipedia.org/wiki/Streak_(mineralogy)" TargetMode="External"/><Relationship Id="rId5" Type="http://schemas.openxmlformats.org/officeDocument/2006/relationships/hyperlink" Target="https://en.wikipedia.org/wiki/Crystal_system" TargetMode="External"/><Relationship Id="rId10" Type="http://schemas.openxmlformats.org/officeDocument/2006/relationships/hyperlink" Target="https://en.wikipedia.org/wiki/Lustre_(mineralogy)" TargetMode="External"/><Relationship Id="rId4" Type="http://schemas.openxmlformats.org/officeDocument/2006/relationships/hyperlink" Target="https://en.wikipedia.org/wiki/Chemical_formula" TargetMode="External"/><Relationship Id="rId9" Type="http://schemas.openxmlformats.org/officeDocument/2006/relationships/hyperlink" Target="https://en.wikipedia.org/wiki/Mohs_scale_of_mineral_hardness" TargetMode="External"/><Relationship Id="rId14" Type="http://schemas.openxmlformats.org/officeDocument/2006/relationships/hyperlink" Target="https://en.wikipedia.org/wiki/Refractive_inde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3" Type="http://schemas.openxmlformats.org/officeDocument/2006/relationships/hyperlink" Target="https://www.minerals.net/text/Transparency.aspx" TargetMode="External"/><Relationship Id="rId18" Type="http://schemas.openxmlformats.org/officeDocument/2006/relationships/hyperlink" Target="https://www.minerals.net/text/Fracture.aspx" TargetMode="External"/><Relationship Id="rId26" Type="http://schemas.openxmlformats.org/officeDocument/2006/relationships/hyperlink" Target="https://www.minerals.net/Mineral_Glossary/Silicates.aspx" TargetMode="External"/><Relationship Id="rId39" Type="http://schemas.openxmlformats.org/officeDocument/2006/relationships/hyperlink" Target="https://www.minerals.net/text/RockType.aspx" TargetMode="External"/><Relationship Id="rId21" Type="http://schemas.openxmlformats.org/officeDocument/2006/relationships/hyperlink" Target="https://www.minerals.net/Mineral_Glossary/Brittle.aspx" TargetMode="External"/><Relationship Id="rId34" Type="http://schemas.openxmlformats.org/officeDocument/2006/relationships/hyperlink" Target="https://www.minerals.net/Mineral_Glossary/igneous.aspx" TargetMode="External"/><Relationship Id="rId42" Type="http://schemas.openxmlformats.org/officeDocument/2006/relationships/hyperlink" Target="https://www.minerals.net/Mineral_Glossary/Metamorphic.aspx" TargetMode="External"/><Relationship Id="rId7" Type="http://schemas.openxmlformats.org/officeDocument/2006/relationships/hyperlink" Target="https://www.minerals.net/text/Streak.aspx" TargetMode="External"/><Relationship Id="rId2" Type="http://schemas.openxmlformats.org/officeDocument/2006/relationships/hyperlink" Target="https://www.minerals.net/text/ChemicalFormula.aspx" TargetMode="External"/><Relationship Id="rId16" Type="http://schemas.openxmlformats.org/officeDocument/2006/relationships/hyperlink" Target="https://www.minerals.net/Mineral_Glossary/Dull.aspx" TargetMode="External"/><Relationship Id="rId20" Type="http://schemas.openxmlformats.org/officeDocument/2006/relationships/hyperlink" Target="https://www.minerals.net/text/Tenacity.aspx" TargetMode="External"/><Relationship Id="rId29" Type="http://schemas.openxmlformats.org/officeDocument/2006/relationships/hyperlink" Target="https://www.minerals.net/Mineral_Glossary/Friable.aspx" TargetMode="External"/><Relationship Id="rId41" Type="http://schemas.openxmlformats.org/officeDocument/2006/relationships/hyperlink" Target="https://www.minerals.net/Mineral_Glossary/Sedimentary.aspx" TargetMode="External"/><Relationship Id="rId1" Type="http://schemas.openxmlformats.org/officeDocument/2006/relationships/slideLayout" Target="../slideLayouts/slideLayout7.xml"/><Relationship Id="rId6" Type="http://schemas.openxmlformats.org/officeDocument/2006/relationships/hyperlink" Target="https://www.minerals.net/Mineral_Glossary/impurities.aspx" TargetMode="External"/><Relationship Id="rId11" Type="http://schemas.openxmlformats.org/officeDocument/2006/relationships/hyperlink" Target="https://www.minerals.net/text/CrystalForms.aspx" TargetMode="External"/><Relationship Id="rId24" Type="http://schemas.openxmlformats.org/officeDocument/2006/relationships/hyperlink" Target="https://www.minerals.net/Mineral_Glossary/friable.aspx" TargetMode="External"/><Relationship Id="rId32" Type="http://schemas.openxmlformats.org/officeDocument/2006/relationships/hyperlink" Target="https://www.minerals.net/Mineral_Glossary/altering.aspx" TargetMode="External"/><Relationship Id="rId37" Type="http://schemas.openxmlformats.org/officeDocument/2006/relationships/hyperlink" Target="https://www.minerals.net/Mineral_Glossary/silicate.aspx" TargetMode="External"/><Relationship Id="rId40" Type="http://schemas.openxmlformats.org/officeDocument/2006/relationships/hyperlink" Target="https://www.minerals.net/Mineral_Glossary/Igneous.aspx" TargetMode="External"/><Relationship Id="rId5" Type="http://schemas.openxmlformats.org/officeDocument/2006/relationships/hyperlink" Target="https://www.minerals.net/Mineral_Glossary/oxide.aspx" TargetMode="External"/><Relationship Id="rId15" Type="http://schemas.openxmlformats.org/officeDocument/2006/relationships/hyperlink" Target="https://www.minerals.net/text/Luster.aspx" TargetMode="External"/><Relationship Id="rId23" Type="http://schemas.openxmlformats.org/officeDocument/2006/relationships/hyperlink" Target="https://www.minerals.net/text/OtherIDMarks.aspx" TargetMode="External"/><Relationship Id="rId28" Type="http://schemas.openxmlformats.org/officeDocument/2006/relationships/hyperlink" Target="https://www.minerals.net/text/StrikingFeatures.aspx" TargetMode="External"/><Relationship Id="rId36" Type="http://schemas.openxmlformats.org/officeDocument/2006/relationships/hyperlink" Target="https://www.minerals.net/Mineral_Glossary/sedimentary.aspx" TargetMode="External"/><Relationship Id="rId10" Type="http://schemas.openxmlformats.org/officeDocument/2006/relationships/hyperlink" Target="https://www.minerals.net/Mineral_Glossary/Monoclinic.aspx" TargetMode="External"/><Relationship Id="rId19" Type="http://schemas.openxmlformats.org/officeDocument/2006/relationships/hyperlink" Target="https://www.minerals.net/Mineral_Glossary/Earthy.aspx" TargetMode="External"/><Relationship Id="rId31" Type="http://schemas.openxmlformats.org/officeDocument/2006/relationships/hyperlink" Target="https://www.minerals.net/Mineral_Glossary/secondary.aspx" TargetMode="External"/><Relationship Id="rId4" Type="http://schemas.openxmlformats.org/officeDocument/2006/relationships/hyperlink" Target="https://www.minerals.net/text/Color.aspx" TargetMode="External"/><Relationship Id="rId9" Type="http://schemas.openxmlformats.org/officeDocument/2006/relationships/hyperlink" Target="https://www.minerals.net/text/CrystalSystem.aspx" TargetMode="External"/><Relationship Id="rId14" Type="http://schemas.openxmlformats.org/officeDocument/2006/relationships/hyperlink" Target="https://www.minerals.net/text/SpecificGravity.aspx" TargetMode="External"/><Relationship Id="rId22" Type="http://schemas.openxmlformats.org/officeDocument/2006/relationships/hyperlink" Target="https://www.minerals.net/Mineral_Glossary/sectile.aspx" TargetMode="External"/><Relationship Id="rId27" Type="http://schemas.openxmlformats.org/officeDocument/2006/relationships/hyperlink" Target="https://www.minerals.net/Mineral_Glossary/Phyllosilicates.aspx" TargetMode="External"/><Relationship Id="rId30" Type="http://schemas.openxmlformats.org/officeDocument/2006/relationships/hyperlink" Target="https://www.minerals.net/text/Enviornment.aspx" TargetMode="External"/><Relationship Id="rId35" Type="http://schemas.openxmlformats.org/officeDocument/2006/relationships/hyperlink" Target="https://www.minerals.net/Mineral_Glossary/metamorphic.aspx" TargetMode="External"/><Relationship Id="rId8" Type="http://schemas.openxmlformats.org/officeDocument/2006/relationships/hyperlink" Target="https://www.minerals.net/text/Hardness.aspx" TargetMode="External"/><Relationship Id="rId3" Type="http://schemas.openxmlformats.org/officeDocument/2006/relationships/hyperlink" Target="https://www.minerals.net/text/Composition.aspx" TargetMode="External"/><Relationship Id="rId12" Type="http://schemas.openxmlformats.org/officeDocument/2006/relationships/hyperlink" Target="https://www.minerals.net/Mineral_Glossary/microcrytalline.aspx" TargetMode="External"/><Relationship Id="rId17" Type="http://schemas.openxmlformats.org/officeDocument/2006/relationships/hyperlink" Target="https://www.minerals.net/text/Cleavage.aspx" TargetMode="External"/><Relationship Id="rId25" Type="http://schemas.openxmlformats.org/officeDocument/2006/relationships/hyperlink" Target="https://www.minerals.net/text/InGroup.aspx" TargetMode="External"/><Relationship Id="rId33" Type="http://schemas.openxmlformats.org/officeDocument/2006/relationships/hyperlink" Target="https://www.minerals.net/Mineral_Glossary/weathering.aspx" TargetMode="External"/><Relationship Id="rId38" Type="http://schemas.openxmlformats.org/officeDocument/2006/relationships/hyperlink" Target="https://www.minerals.net/Mineral_Glossary/feldspar.asp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noAutofit/>
          </a:bodyPr>
          <a:lstStyle/>
          <a:p>
            <a:r>
              <a:rPr lang="en-US" sz="4000" b="1" dirty="0" smtClean="0">
                <a:solidFill>
                  <a:srgbClr val="C00000"/>
                </a:solidFill>
                <a:latin typeface="Times New Roman" panose="02020603050405020304" pitchFamily="18" charset="0"/>
                <a:cs typeface="Times New Roman" panose="02020603050405020304" pitchFamily="18" charset="0"/>
              </a:rPr>
              <a:t>Introduction to Clay Minerals and common types of Clay Minerals </a:t>
            </a:r>
            <a:endParaRPr lang="en-US" sz="40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71600"/>
            <a:ext cx="10515600" cy="5486400"/>
          </a:xfrm>
        </p:spPr>
        <p:txBody>
          <a:bodyPr>
            <a:normAutofit fontScale="55000" lnSpcReduction="20000"/>
          </a:bodyPr>
          <a:lstStyle/>
          <a:p>
            <a:r>
              <a:rPr lang="en-US" sz="4600" b="1" dirty="0">
                <a:solidFill>
                  <a:srgbClr val="C00000"/>
                </a:solidFill>
              </a:rPr>
              <a:t>Clay minerals </a:t>
            </a:r>
            <a:r>
              <a:rPr lang="en-US" sz="4500" dirty="0"/>
              <a:t>are layer silicates that are formed usually as products of chemical weathering of other silicate minerals at the earth's surface. They are found most often in shales, the most common type of sedimentary rock. In cool, dry, or temperate climates, clay minerals are fairly stable and are an important component of soil. Clay minerals act as "chemical sponges" which hold water and dissolved plant nutrients weathered from other minerals. This results from the presence of unbalanced electrical charges on the surface of clay grains, such that some surfaces are positively charged (and thus attract negatively charged ions), while other surfaces are negatively charged (attract positively charged ions</a:t>
            </a:r>
            <a:r>
              <a:rPr lang="en-US" sz="4500" dirty="0" smtClean="0"/>
              <a:t>).</a:t>
            </a:r>
          </a:p>
          <a:p>
            <a:r>
              <a:rPr lang="en-US" sz="4500" dirty="0" smtClean="0"/>
              <a:t> </a:t>
            </a:r>
            <a:r>
              <a:rPr lang="en-US" sz="4500" dirty="0"/>
              <a:t>Clay minerals also have the ability to attract water molecules. Because this attraction is a surface phenomenon, it is called adsorption (which is different from absorption because the ions and water are not attracted deep inside the clay grains</a:t>
            </a:r>
            <a:r>
              <a:rPr lang="en-US" sz="4500" dirty="0" smtClean="0"/>
              <a:t>).</a:t>
            </a:r>
          </a:p>
          <a:p>
            <a:r>
              <a:rPr lang="en-US" sz="4500" dirty="0" smtClean="0"/>
              <a:t> </a:t>
            </a:r>
            <a:r>
              <a:rPr lang="en-US" sz="4500" dirty="0"/>
              <a:t>Clay minerals resemble the micas in chemical composition, except they are very fine grained, usually microscopic. Like the micas, clay minerals are shaped like flakes with irregular edges and one smooth side. There are many types of known clay minerals. Some of the more common types and their economic uses are described here:</a:t>
            </a:r>
          </a:p>
        </p:txBody>
      </p:sp>
    </p:spTree>
    <p:extLst>
      <p:ext uri="{BB962C8B-B14F-4D97-AF65-F5344CB8AC3E}">
        <p14:creationId xmlns:p14="http://schemas.microsoft.com/office/powerpoint/2010/main" val="3282581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Times New Roman" panose="02020603050405020304" pitchFamily="18" charset="0"/>
                <a:cs typeface="Times New Roman" panose="02020603050405020304" pitchFamily="18" charset="0"/>
              </a:rPr>
              <a:t>Attapulgite </a:t>
            </a:r>
            <a:r>
              <a:rPr lang="en-US" b="1" dirty="0">
                <a:solidFill>
                  <a:srgbClr val="C00000"/>
                </a:solidFill>
                <a:latin typeface="Times New Roman" panose="02020603050405020304" pitchFamily="18" charset="0"/>
                <a:cs typeface="Times New Roman" panose="02020603050405020304" pitchFamily="18" charset="0"/>
              </a:rPr>
              <a:t>, Chlorite and  Illite:</a:t>
            </a:r>
          </a:p>
        </p:txBody>
      </p:sp>
      <p:sp>
        <p:nvSpPr>
          <p:cNvPr id="3" name="Content Placeholder 2"/>
          <p:cNvSpPr>
            <a:spLocks noGrp="1"/>
          </p:cNvSpPr>
          <p:nvPr>
            <p:ph idx="1"/>
          </p:nvPr>
        </p:nvSpPr>
        <p:spPr/>
        <p:txBody>
          <a:bodyPr>
            <a:normAutofit fontScale="92500" lnSpcReduction="20000"/>
          </a:bodyPr>
          <a:lstStyle/>
          <a:p>
            <a:r>
              <a:rPr lang="en-US" b="1" dirty="0">
                <a:solidFill>
                  <a:srgbClr val="C00000"/>
                </a:solidFill>
              </a:rPr>
              <a:t>Attapulgite</a:t>
            </a:r>
            <a:r>
              <a:rPr lang="en-US" b="1" dirty="0" smtClean="0">
                <a:solidFill>
                  <a:srgbClr val="C00000"/>
                </a:solidFill>
              </a:rPr>
              <a:t>:  </a:t>
            </a:r>
            <a:r>
              <a:rPr lang="en-US" dirty="0"/>
              <a:t>This mineral actually resembles the amphiboles more than it does clay minerals, but has a special property that smectite lacks - as a drilling fluid, it stable in salt water environments. When drilling for offshore oil, conventional drilling mud falls apart in the presence of salt water. Attapulgite is used as a drilling mud in these instances. Incidentally, attapulgite is the active ingredient in the current formula of Kaopectate</a:t>
            </a:r>
            <a:r>
              <a:rPr lang="en-US" dirty="0" smtClean="0"/>
              <a:t>.</a:t>
            </a:r>
          </a:p>
          <a:p>
            <a:r>
              <a:rPr lang="en-US" b="1" dirty="0" smtClean="0">
                <a:solidFill>
                  <a:srgbClr val="C00000"/>
                </a:solidFill>
              </a:rPr>
              <a:t>Chlorite: </a:t>
            </a:r>
            <a:r>
              <a:rPr lang="en-US" dirty="0" smtClean="0"/>
              <a:t>This </a:t>
            </a:r>
            <a:r>
              <a:rPr lang="en-US" dirty="0"/>
              <a:t>clay mineral is the weathering product of mafic silicates and is stable in cool, dry, or temperate climates. It occurs along with illite in midwestern soils. It is also found in some metamorphic rocks, such as chlorite schist</a:t>
            </a:r>
            <a:r>
              <a:rPr lang="en-US" dirty="0" smtClean="0"/>
              <a:t>.</a:t>
            </a:r>
          </a:p>
          <a:p>
            <a:r>
              <a:rPr lang="en-US" b="1" dirty="0">
                <a:solidFill>
                  <a:srgbClr val="C00000"/>
                </a:solidFill>
              </a:rPr>
              <a:t>Illite: </a:t>
            </a:r>
            <a:r>
              <a:rPr lang="en-US" dirty="0"/>
              <a:t>Resembles muscovite in mineral composition, only finer-grained. It is the weathering product of feldspars and felsic silicates. It is named after the state of Illinois, and is the dominant clay mineral in midwestern soils.</a:t>
            </a: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1194130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15699046"/>
              </p:ext>
            </p:extLst>
          </p:nvPr>
        </p:nvGraphicFramePr>
        <p:xfrm>
          <a:off x="104503" y="34364"/>
          <a:ext cx="12087496" cy="6823637"/>
        </p:xfrm>
        <a:graphic>
          <a:graphicData uri="http://schemas.openxmlformats.org/drawingml/2006/table">
            <a:tbl>
              <a:tblPr/>
              <a:tblGrid>
                <a:gridCol w="6043748">
                  <a:extLst>
                    <a:ext uri="{9D8B030D-6E8A-4147-A177-3AD203B41FA5}">
                      <a16:colId xmlns:a16="http://schemas.microsoft.com/office/drawing/2014/main" val="3596771870"/>
                    </a:ext>
                  </a:extLst>
                </a:gridCol>
                <a:gridCol w="6043748">
                  <a:extLst>
                    <a:ext uri="{9D8B030D-6E8A-4147-A177-3AD203B41FA5}">
                      <a16:colId xmlns:a16="http://schemas.microsoft.com/office/drawing/2014/main" val="1803565345"/>
                    </a:ext>
                  </a:extLst>
                </a:gridCol>
              </a:tblGrid>
              <a:tr h="386079">
                <a:tc gridSpan="2">
                  <a:txBody>
                    <a:bodyPr/>
                    <a:lstStyle/>
                    <a:p>
                      <a:pPr algn="ctr" fontAlgn="t"/>
                      <a:r>
                        <a:rPr lang="en-US" sz="2000" b="1" dirty="0" smtClean="0">
                          <a:solidFill>
                            <a:srgbClr val="C00000"/>
                          </a:solidFill>
                        </a:rPr>
                        <a:t>Attapulgite: </a:t>
                      </a:r>
                      <a:endParaRPr lang="en-US" sz="2000" dirty="0">
                        <a:solidFill>
                          <a:srgbClr val="000000"/>
                        </a:solidFill>
                        <a:effectLst/>
                      </a:endParaRP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8BAFDA"/>
                    </a:solidFill>
                  </a:tcPr>
                </a:tc>
                <a:tc hMerge="1">
                  <a:txBody>
                    <a:bodyPr/>
                    <a:lstStyle/>
                    <a:p>
                      <a:endParaRPr lang="en-US"/>
                    </a:p>
                  </a:txBody>
                  <a:tcPr/>
                </a:tc>
                <a:extLst>
                  <a:ext uri="{0D108BD9-81ED-4DB2-BD59-A6C34878D82A}">
                    <a16:rowId xmlns:a16="http://schemas.microsoft.com/office/drawing/2014/main" val="1629342691"/>
                  </a:ext>
                </a:extLst>
              </a:tr>
              <a:tr h="386079">
                <a:tc>
                  <a:txBody>
                    <a:bodyPr/>
                    <a:lstStyle/>
                    <a:p>
                      <a:pPr algn="l" fontAlgn="t"/>
                      <a:r>
                        <a:rPr lang="en-US" sz="2000">
                          <a:effectLst/>
                        </a:rPr>
                        <a:t>Category</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a:solidFill>
                            <a:srgbClr val="0B0080"/>
                          </a:solidFill>
                          <a:effectLst/>
                          <a:hlinkClick r:id="rId2" tooltip="Phyllosilicate"/>
                        </a:rPr>
                        <a:t>Phyllosilicate</a:t>
                      </a:r>
                      <a:endParaRPr lang="en-US" sz="2000">
                        <a:effectLst/>
                      </a:endParaRP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335598555"/>
                  </a:ext>
                </a:extLst>
              </a:tr>
              <a:tr h="646373">
                <a:tc>
                  <a:txBody>
                    <a:bodyPr/>
                    <a:lstStyle/>
                    <a:p>
                      <a:pPr algn="l" fontAlgn="t"/>
                      <a:r>
                        <a:rPr lang="en-US" sz="2000" u="none" strike="noStrike" dirty="0" smtClean="0">
                          <a:solidFill>
                            <a:srgbClr val="0B0080"/>
                          </a:solidFill>
                          <a:effectLst/>
                          <a:hlinkClick r:id="rId3" tooltip="Chemical formula"/>
                        </a:rPr>
                        <a:t>Formula</a:t>
                      </a:r>
                      <a:endParaRPr lang="en-US" sz="2000" dirty="0">
                        <a:effectLst/>
                      </a:endParaRP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(Mg,Al)</a:t>
                      </a:r>
                      <a:r>
                        <a:rPr lang="en-US" sz="2000" baseline="-25000">
                          <a:effectLst/>
                        </a:rPr>
                        <a:t>2</a:t>
                      </a:r>
                      <a:r>
                        <a:rPr lang="en-US" sz="2000">
                          <a:effectLst/>
                        </a:rPr>
                        <a:t>Si</a:t>
                      </a:r>
                      <a:r>
                        <a:rPr lang="en-US" sz="2000" baseline="-25000">
                          <a:effectLst/>
                        </a:rPr>
                        <a:t>4</a:t>
                      </a:r>
                      <a:r>
                        <a:rPr lang="en-US" sz="2000">
                          <a:effectLst/>
                        </a:rPr>
                        <a:t>O</a:t>
                      </a:r>
                      <a:r>
                        <a:rPr lang="en-US" sz="2000" baseline="-25000">
                          <a:effectLst/>
                        </a:rPr>
                        <a:t>10</a:t>
                      </a:r>
                      <a:r>
                        <a:rPr lang="en-US" sz="2000">
                          <a:effectLst/>
                        </a:rPr>
                        <a:t>(OH)·4(H</a:t>
                      </a:r>
                      <a:r>
                        <a:rPr lang="en-US" sz="2000" baseline="-25000">
                          <a:effectLst/>
                        </a:rPr>
                        <a:t>2</a:t>
                      </a:r>
                      <a:r>
                        <a:rPr lang="en-US" sz="2000">
                          <a:effectLst/>
                        </a:rPr>
                        <a:t>O)</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559206237"/>
                  </a:ext>
                </a:extLst>
              </a:tr>
              <a:tr h="386079">
                <a:tc>
                  <a:txBody>
                    <a:bodyPr/>
                    <a:lstStyle/>
                    <a:p>
                      <a:pPr algn="l" fontAlgn="t"/>
                      <a:r>
                        <a:rPr lang="en-US" sz="2000" u="none" strike="noStrike" dirty="0">
                          <a:solidFill>
                            <a:srgbClr val="0B0080"/>
                          </a:solidFill>
                          <a:effectLst/>
                          <a:hlinkClick r:id="rId4" tooltip="Crystal system"/>
                        </a:rPr>
                        <a:t>Crystal system</a:t>
                      </a:r>
                      <a:endParaRPr lang="en-US" sz="2000" dirty="0">
                        <a:effectLst/>
                      </a:endParaRP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a:solidFill>
                            <a:srgbClr val="0B0080"/>
                          </a:solidFill>
                          <a:effectLst/>
                          <a:hlinkClick r:id="rId5" tooltip="Monoclinic"/>
                        </a:rPr>
                        <a:t>Monoclinic</a:t>
                      </a:r>
                      <a:endParaRPr lang="en-US" sz="2000">
                        <a:effectLst/>
                      </a:endParaRP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536970064"/>
                  </a:ext>
                </a:extLst>
              </a:tr>
              <a:tr h="386079">
                <a:tc gridSpan="2">
                  <a:txBody>
                    <a:bodyPr/>
                    <a:lstStyle/>
                    <a:p>
                      <a:pPr algn="ctr" fontAlgn="t"/>
                      <a:r>
                        <a:rPr lang="en-US" sz="2000" dirty="0">
                          <a:solidFill>
                            <a:srgbClr val="000000"/>
                          </a:solidFill>
                          <a:effectLst/>
                        </a:rPr>
                        <a:t>Identification</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8BAFDA"/>
                    </a:solidFill>
                  </a:tcPr>
                </a:tc>
                <a:tc hMerge="1">
                  <a:txBody>
                    <a:bodyPr/>
                    <a:lstStyle/>
                    <a:p>
                      <a:endParaRPr lang="en-US"/>
                    </a:p>
                  </a:txBody>
                  <a:tcPr/>
                </a:tc>
                <a:extLst>
                  <a:ext uri="{0D108BD9-81ED-4DB2-BD59-A6C34878D82A}">
                    <a16:rowId xmlns:a16="http://schemas.microsoft.com/office/drawing/2014/main" val="615794502"/>
                  </a:ext>
                </a:extLst>
              </a:tr>
              <a:tr h="386079">
                <a:tc>
                  <a:txBody>
                    <a:bodyPr/>
                    <a:lstStyle/>
                    <a:p>
                      <a:pPr algn="l" fontAlgn="t"/>
                      <a:r>
                        <a:rPr lang="en-US" sz="2000">
                          <a:effectLst/>
                        </a:rPr>
                        <a:t>Color</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White, grayish, yellowish, gray-green</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069763877"/>
                  </a:ext>
                </a:extLst>
              </a:tr>
              <a:tr h="386079">
                <a:tc>
                  <a:txBody>
                    <a:bodyPr/>
                    <a:lstStyle/>
                    <a:p>
                      <a:pPr algn="l" fontAlgn="t"/>
                      <a:r>
                        <a:rPr lang="en-US" sz="2000" u="none" strike="noStrike" dirty="0">
                          <a:solidFill>
                            <a:srgbClr val="0B0080"/>
                          </a:solidFill>
                          <a:effectLst/>
                          <a:hlinkClick r:id="rId6" tooltip="Crystal habit"/>
                        </a:rPr>
                        <a:t>Crystal habit</a:t>
                      </a:r>
                      <a:endParaRPr lang="en-US" sz="2000" dirty="0">
                        <a:effectLst/>
                      </a:endParaRP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Lath shaped crystals, fibrous and compact masses</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280329164"/>
                  </a:ext>
                </a:extLst>
              </a:tr>
              <a:tr h="386079">
                <a:tc>
                  <a:txBody>
                    <a:bodyPr/>
                    <a:lstStyle/>
                    <a:p>
                      <a:pPr algn="l" fontAlgn="t"/>
                      <a:r>
                        <a:rPr lang="en-US" sz="2000" u="none" strike="noStrike">
                          <a:solidFill>
                            <a:srgbClr val="0B0080"/>
                          </a:solidFill>
                          <a:effectLst/>
                          <a:hlinkClick r:id="rId7" tooltip="Cleavage (crystal)"/>
                        </a:rPr>
                        <a:t>Cleavage</a:t>
                      </a:r>
                      <a:endParaRPr lang="en-US" sz="2000">
                        <a:effectLst/>
                      </a:endParaRP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Distinct/good, good on {110}</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294124234"/>
                  </a:ext>
                </a:extLst>
              </a:tr>
              <a:tr h="386079">
                <a:tc>
                  <a:txBody>
                    <a:bodyPr/>
                    <a:lstStyle/>
                    <a:p>
                      <a:pPr algn="l" fontAlgn="t"/>
                      <a:r>
                        <a:rPr lang="en-US" sz="2000" u="none" strike="noStrike">
                          <a:solidFill>
                            <a:srgbClr val="0B0080"/>
                          </a:solidFill>
                          <a:effectLst/>
                          <a:hlinkClick r:id="rId8" tooltip="Tenacity (mineralogy)"/>
                        </a:rPr>
                        <a:t>Tenacity</a:t>
                      </a:r>
                      <a:endParaRPr lang="en-US" sz="2000">
                        <a:effectLst/>
                      </a:endParaRP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effectLst/>
                        </a:rPr>
                        <a:t>Tough</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764488496"/>
                  </a:ext>
                </a:extLst>
              </a:tr>
              <a:tr h="386079">
                <a:tc>
                  <a:txBody>
                    <a:bodyPr/>
                    <a:lstStyle/>
                    <a:p>
                      <a:pPr algn="l" fontAlgn="t"/>
                      <a:r>
                        <a:rPr lang="en-US" sz="2000" u="none" strike="noStrike">
                          <a:solidFill>
                            <a:srgbClr val="0B0080"/>
                          </a:solidFill>
                          <a:effectLst/>
                          <a:hlinkClick r:id="rId9" tooltip="Mohs scale of mineral hardness"/>
                        </a:rPr>
                        <a:t>Mohs scale</a:t>
                      </a:r>
                      <a:r>
                        <a:rPr lang="en-US" sz="2000">
                          <a:effectLst/>
                        </a:rPr>
                        <a:t> </a:t>
                      </a:r>
                      <a:r>
                        <a:rPr lang="en-US" sz="2000" b="0">
                          <a:effectLst/>
                        </a:rPr>
                        <a:t>hardness</a:t>
                      </a:r>
                      <a:endParaRPr lang="en-US" sz="2000">
                        <a:effectLst/>
                      </a:endParaRP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2 - 2.5</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512976172"/>
                  </a:ext>
                </a:extLst>
              </a:tr>
              <a:tr h="386079">
                <a:tc>
                  <a:txBody>
                    <a:bodyPr/>
                    <a:lstStyle/>
                    <a:p>
                      <a:pPr algn="l" fontAlgn="t"/>
                      <a:r>
                        <a:rPr lang="en-US" sz="2000" u="none" strike="noStrike">
                          <a:solidFill>
                            <a:srgbClr val="0B0080"/>
                          </a:solidFill>
                          <a:effectLst/>
                          <a:hlinkClick r:id="rId10" tooltip="Lustre (mineralogy)"/>
                        </a:rPr>
                        <a:t>Luster</a:t>
                      </a:r>
                      <a:endParaRPr lang="en-US" sz="2000">
                        <a:effectLst/>
                      </a:endParaRP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Waxy, earthy</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724969041"/>
                  </a:ext>
                </a:extLst>
              </a:tr>
              <a:tr h="386079">
                <a:tc>
                  <a:txBody>
                    <a:bodyPr/>
                    <a:lstStyle/>
                    <a:p>
                      <a:pPr algn="l" fontAlgn="t"/>
                      <a:r>
                        <a:rPr lang="en-US" sz="2000" u="none" strike="noStrike" dirty="0">
                          <a:solidFill>
                            <a:srgbClr val="0B0080"/>
                          </a:solidFill>
                          <a:effectLst/>
                          <a:hlinkClick r:id="rId11" tooltip="Transparency and translucency"/>
                        </a:rPr>
                        <a:t>Diaphaneity</a:t>
                      </a:r>
                      <a:endParaRPr lang="en-US" sz="2000" dirty="0">
                        <a:effectLst/>
                      </a:endParaRP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Translucent</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18076759"/>
                  </a:ext>
                </a:extLst>
              </a:tr>
              <a:tr h="386079">
                <a:tc>
                  <a:txBody>
                    <a:bodyPr/>
                    <a:lstStyle/>
                    <a:p>
                      <a:pPr algn="l" fontAlgn="t"/>
                      <a:r>
                        <a:rPr lang="en-US" sz="2000" u="none" strike="noStrike">
                          <a:solidFill>
                            <a:srgbClr val="0B0080"/>
                          </a:solidFill>
                          <a:effectLst/>
                          <a:hlinkClick r:id="rId12" tooltip="Specific gravity"/>
                        </a:rPr>
                        <a:t>Specific gravity</a:t>
                      </a:r>
                      <a:endParaRPr lang="en-US" sz="2000">
                        <a:effectLst/>
                      </a:endParaRP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1 - 2.6</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439712072"/>
                  </a:ext>
                </a:extLst>
              </a:tr>
              <a:tr h="386079">
                <a:tc>
                  <a:txBody>
                    <a:bodyPr/>
                    <a:lstStyle/>
                    <a:p>
                      <a:pPr algn="l" fontAlgn="t"/>
                      <a:r>
                        <a:rPr lang="en-US" sz="2000">
                          <a:effectLst/>
                        </a:rPr>
                        <a:t>Optical properties</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Biaxial (-)</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666779924"/>
                  </a:ext>
                </a:extLst>
              </a:tr>
              <a:tr h="386079">
                <a:tc>
                  <a:txBody>
                    <a:bodyPr/>
                    <a:lstStyle/>
                    <a:p>
                      <a:pPr algn="l" fontAlgn="t"/>
                      <a:r>
                        <a:rPr lang="en-US" sz="2000" u="none" strike="noStrike">
                          <a:solidFill>
                            <a:srgbClr val="0B0080"/>
                          </a:solidFill>
                          <a:effectLst/>
                          <a:hlinkClick r:id="rId13" tooltip="Refractive index"/>
                        </a:rPr>
                        <a:t>Refractive index</a:t>
                      </a:r>
                      <a:endParaRPr lang="en-US" sz="2000">
                        <a:effectLst/>
                      </a:endParaRP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n</a:t>
                      </a:r>
                      <a:r>
                        <a:rPr lang="el-GR" sz="2000" baseline="-25000">
                          <a:effectLst/>
                        </a:rPr>
                        <a:t>α</a:t>
                      </a:r>
                      <a:r>
                        <a:rPr lang="el-GR" sz="2000">
                          <a:effectLst/>
                        </a:rPr>
                        <a:t> = 1.522 - 1.528 </a:t>
                      </a:r>
                      <a:r>
                        <a:rPr lang="en-US" sz="2000">
                          <a:effectLst/>
                        </a:rPr>
                        <a:t>n</a:t>
                      </a:r>
                      <a:r>
                        <a:rPr lang="el-GR" sz="2000" baseline="-25000">
                          <a:effectLst/>
                        </a:rPr>
                        <a:t>β</a:t>
                      </a:r>
                      <a:r>
                        <a:rPr lang="el-GR" sz="2000">
                          <a:effectLst/>
                        </a:rPr>
                        <a:t> = 1.530 - 1.546 </a:t>
                      </a:r>
                      <a:r>
                        <a:rPr lang="en-US" sz="2000">
                          <a:effectLst/>
                        </a:rPr>
                        <a:t>n</a:t>
                      </a:r>
                      <a:r>
                        <a:rPr lang="el-GR" sz="2000" baseline="-25000">
                          <a:effectLst/>
                        </a:rPr>
                        <a:t>γ</a:t>
                      </a:r>
                      <a:r>
                        <a:rPr lang="el-GR" sz="2000">
                          <a:effectLst/>
                        </a:rPr>
                        <a:t> = 1.533 - 1.548</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120677319"/>
                  </a:ext>
                </a:extLst>
              </a:tr>
              <a:tr h="386079">
                <a:tc>
                  <a:txBody>
                    <a:bodyPr/>
                    <a:lstStyle/>
                    <a:p>
                      <a:pPr algn="l" fontAlgn="t"/>
                      <a:r>
                        <a:rPr lang="en-US" sz="2000" u="none" strike="noStrike">
                          <a:solidFill>
                            <a:srgbClr val="0B0080"/>
                          </a:solidFill>
                          <a:effectLst/>
                          <a:hlinkClick r:id="rId14" tooltip="Birefringence"/>
                        </a:rPr>
                        <a:t>Birefringence</a:t>
                      </a:r>
                      <a:endParaRPr lang="en-US" sz="2000">
                        <a:effectLst/>
                      </a:endParaRP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l-GR" sz="2000">
                          <a:effectLst/>
                        </a:rPr>
                        <a:t>δ = 0.011 - 0.020</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150929902"/>
                  </a:ext>
                </a:extLst>
              </a:tr>
              <a:tr h="386079">
                <a:tc>
                  <a:txBody>
                    <a:bodyPr/>
                    <a:lstStyle/>
                    <a:p>
                      <a:pPr algn="l" fontAlgn="t"/>
                      <a:r>
                        <a:rPr lang="en-US" sz="2000" u="none" strike="noStrike">
                          <a:solidFill>
                            <a:srgbClr val="0B0080"/>
                          </a:solidFill>
                          <a:effectLst/>
                          <a:hlinkClick r:id="rId15" tooltip="Pleochroism"/>
                        </a:rPr>
                        <a:t>Pleochroism</a:t>
                      </a:r>
                      <a:endParaRPr lang="en-US" sz="2000">
                        <a:effectLst/>
                      </a:endParaRP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effectLst/>
                        </a:rPr>
                        <a:t>X= pale yellow Y=Z= pale yellow-green</a:t>
                      </a:r>
                    </a:p>
                  </a:txBody>
                  <a:tcPr marL="46789" marR="46789" marT="23394" marB="23394">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622282859"/>
                  </a:ext>
                </a:extLst>
              </a:tr>
            </a:tbl>
          </a:graphicData>
        </a:graphic>
      </p:graphicFrame>
    </p:spTree>
    <p:extLst>
      <p:ext uri="{BB962C8B-B14F-4D97-AF65-F5344CB8AC3E}">
        <p14:creationId xmlns:p14="http://schemas.microsoft.com/office/powerpoint/2010/main" val="2495145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52621012"/>
              </p:ext>
            </p:extLst>
          </p:nvPr>
        </p:nvGraphicFramePr>
        <p:xfrm>
          <a:off x="0" y="39189"/>
          <a:ext cx="12043954" cy="6818808"/>
        </p:xfrm>
        <a:graphic>
          <a:graphicData uri="http://schemas.openxmlformats.org/drawingml/2006/table">
            <a:tbl>
              <a:tblPr/>
              <a:tblGrid>
                <a:gridCol w="6021977">
                  <a:extLst>
                    <a:ext uri="{9D8B030D-6E8A-4147-A177-3AD203B41FA5}">
                      <a16:colId xmlns:a16="http://schemas.microsoft.com/office/drawing/2014/main" val="1992424750"/>
                    </a:ext>
                  </a:extLst>
                </a:gridCol>
                <a:gridCol w="6021977">
                  <a:extLst>
                    <a:ext uri="{9D8B030D-6E8A-4147-A177-3AD203B41FA5}">
                      <a16:colId xmlns:a16="http://schemas.microsoft.com/office/drawing/2014/main" val="3878237885"/>
                    </a:ext>
                  </a:extLst>
                </a:gridCol>
              </a:tblGrid>
              <a:tr h="384353">
                <a:tc gridSpan="2">
                  <a:txBody>
                    <a:bodyPr/>
                    <a:lstStyle/>
                    <a:p>
                      <a:pPr algn="ctr" fontAlgn="t"/>
                      <a:r>
                        <a:rPr lang="en-US" sz="2000" dirty="0" smtClean="0">
                          <a:solidFill>
                            <a:srgbClr val="000000"/>
                          </a:solidFill>
                          <a:effectLst/>
                        </a:rPr>
                        <a:t>Chlorite</a:t>
                      </a:r>
                      <a:r>
                        <a:rPr lang="en-US" sz="2000" baseline="0" dirty="0" smtClean="0">
                          <a:solidFill>
                            <a:srgbClr val="000000"/>
                          </a:solidFill>
                          <a:effectLst/>
                        </a:rPr>
                        <a:t> </a:t>
                      </a:r>
                      <a:endParaRPr lang="en-US" sz="2000" dirty="0">
                        <a:solidFill>
                          <a:srgbClr val="000000"/>
                        </a:solidFill>
                        <a:effectLst/>
                      </a:endParaRP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8BAFDA"/>
                    </a:solidFill>
                  </a:tcPr>
                </a:tc>
                <a:tc hMerge="1">
                  <a:txBody>
                    <a:bodyPr/>
                    <a:lstStyle/>
                    <a:p>
                      <a:endParaRPr lang="en-US"/>
                    </a:p>
                  </a:txBody>
                  <a:tcPr/>
                </a:tc>
                <a:extLst>
                  <a:ext uri="{0D108BD9-81ED-4DB2-BD59-A6C34878D82A}">
                    <a16:rowId xmlns:a16="http://schemas.microsoft.com/office/drawing/2014/main" val="3162114003"/>
                  </a:ext>
                </a:extLst>
              </a:tr>
              <a:tr h="384353">
                <a:tc>
                  <a:txBody>
                    <a:bodyPr/>
                    <a:lstStyle/>
                    <a:p>
                      <a:pPr algn="l" fontAlgn="t"/>
                      <a:r>
                        <a:rPr lang="en-US" sz="2000" dirty="0">
                          <a:effectLst/>
                        </a:rPr>
                        <a:t>Category</a:t>
                      </a: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rgbClr val="0B0080"/>
                          </a:solidFill>
                          <a:effectLst/>
                          <a:hlinkClick r:id="rId2" tooltip="Phyllosilicates"/>
                        </a:rPr>
                        <a:t>Phyllosilicates</a:t>
                      </a:r>
                      <a:endParaRPr lang="en-US" sz="2000" dirty="0">
                        <a:effectLst/>
                      </a:endParaRP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343437134"/>
                  </a:ext>
                </a:extLst>
              </a:tr>
              <a:tr h="711116">
                <a:tc>
                  <a:txBody>
                    <a:bodyPr/>
                    <a:lstStyle/>
                    <a:p>
                      <a:pPr algn="l" fontAlgn="t"/>
                      <a:r>
                        <a:rPr lang="en-US" sz="2000" u="none" strike="noStrike" dirty="0">
                          <a:solidFill>
                            <a:srgbClr val="0B0080"/>
                          </a:solidFill>
                          <a:effectLst/>
                          <a:hlinkClick r:id="rId3" tooltip="Chemical formula"/>
                        </a:rPr>
                        <a:t>Formula</a:t>
                      </a:r>
                      <a:r>
                        <a:rPr lang="en-US" sz="2000" dirty="0">
                          <a:effectLst/>
                        </a:rPr>
                        <a:t/>
                      </a:r>
                      <a:br>
                        <a:rPr lang="en-US" sz="2000" dirty="0">
                          <a:effectLst/>
                        </a:rPr>
                      </a:br>
                      <a:endParaRPr lang="en-US" sz="2000" dirty="0">
                        <a:effectLst/>
                      </a:endParaRP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it-IT" sz="2000" dirty="0">
                          <a:effectLst/>
                        </a:rPr>
                        <a:t>(</a:t>
                      </a:r>
                      <a:r>
                        <a:rPr lang="it-IT" sz="2000" dirty="0" smtClean="0">
                          <a:effectLst/>
                        </a:rPr>
                        <a:t>Mg,Fe)3(Si,Al)4O10(OH)2</a:t>
                      </a:r>
                      <a:r>
                        <a:rPr lang="it-IT" sz="2000" dirty="0">
                          <a:effectLst/>
                        </a:rPr>
                        <a:t>·(</a:t>
                      </a:r>
                      <a:r>
                        <a:rPr lang="it-IT" sz="2000" dirty="0" smtClean="0">
                          <a:effectLst/>
                        </a:rPr>
                        <a:t>Mg,Fe)3(OH)6</a:t>
                      </a:r>
                      <a:endParaRPr lang="it-IT" sz="2000" dirty="0">
                        <a:effectLst/>
                      </a:endParaRP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727563475"/>
                  </a:ext>
                </a:extLst>
              </a:tr>
              <a:tr h="626603">
                <a:tc>
                  <a:txBody>
                    <a:bodyPr/>
                    <a:lstStyle/>
                    <a:p>
                      <a:pPr algn="l" fontAlgn="t"/>
                      <a:r>
                        <a:rPr lang="en-US" sz="2000" u="none" strike="noStrike">
                          <a:solidFill>
                            <a:srgbClr val="0B0080"/>
                          </a:solidFill>
                          <a:effectLst/>
                          <a:hlinkClick r:id="rId4" tooltip="Crystal system"/>
                        </a:rPr>
                        <a:t>Crystal system</a:t>
                      </a:r>
                      <a:endParaRPr lang="en-US" sz="2000">
                        <a:effectLst/>
                      </a:endParaRP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a:solidFill>
                            <a:srgbClr val="0B0080"/>
                          </a:solidFill>
                          <a:effectLst/>
                          <a:hlinkClick r:id="rId5" tooltip="Monoclinic"/>
                        </a:rPr>
                        <a:t>Monoclinic</a:t>
                      </a:r>
                      <a:r>
                        <a:rPr lang="en-US" sz="2000">
                          <a:effectLst/>
                        </a:rPr>
                        <a:t> 2/m; with some </a:t>
                      </a:r>
                      <a:r>
                        <a:rPr lang="en-US" sz="2000" u="none" strike="noStrike">
                          <a:solidFill>
                            <a:srgbClr val="0B0080"/>
                          </a:solidFill>
                          <a:effectLst/>
                          <a:hlinkClick r:id="rId6" tooltip="Triclinic"/>
                        </a:rPr>
                        <a:t>triclinic</a:t>
                      </a:r>
                      <a:r>
                        <a:rPr lang="en-US" sz="2000">
                          <a:effectLst/>
                        </a:rPr>
                        <a:t> polymorphs.</a:t>
                      </a: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325565950"/>
                  </a:ext>
                </a:extLst>
              </a:tr>
              <a:tr h="384353">
                <a:tc gridSpan="2">
                  <a:txBody>
                    <a:bodyPr/>
                    <a:lstStyle/>
                    <a:p>
                      <a:pPr algn="ctr" fontAlgn="t"/>
                      <a:r>
                        <a:rPr lang="en-US" sz="2000" dirty="0">
                          <a:solidFill>
                            <a:srgbClr val="000000"/>
                          </a:solidFill>
                          <a:effectLst/>
                        </a:rPr>
                        <a:t>Identification</a:t>
                      </a: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8BAFDA"/>
                    </a:solidFill>
                  </a:tcPr>
                </a:tc>
                <a:tc hMerge="1">
                  <a:txBody>
                    <a:bodyPr/>
                    <a:lstStyle/>
                    <a:p>
                      <a:endParaRPr lang="en-US"/>
                    </a:p>
                  </a:txBody>
                  <a:tcPr/>
                </a:tc>
                <a:extLst>
                  <a:ext uri="{0D108BD9-81ED-4DB2-BD59-A6C34878D82A}">
                    <a16:rowId xmlns:a16="http://schemas.microsoft.com/office/drawing/2014/main" val="3270983549"/>
                  </a:ext>
                </a:extLst>
              </a:tr>
              <a:tr h="626603">
                <a:tc>
                  <a:txBody>
                    <a:bodyPr/>
                    <a:lstStyle/>
                    <a:p>
                      <a:pPr algn="l" fontAlgn="t"/>
                      <a:r>
                        <a:rPr lang="en-US" sz="2000" dirty="0">
                          <a:effectLst/>
                        </a:rPr>
                        <a:t>Color</a:t>
                      </a: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Various shades of green; rarely yellow, red, or white.</a:t>
                      </a: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706741220"/>
                  </a:ext>
                </a:extLst>
              </a:tr>
              <a:tr h="626603">
                <a:tc>
                  <a:txBody>
                    <a:bodyPr/>
                    <a:lstStyle/>
                    <a:p>
                      <a:pPr algn="l" fontAlgn="t"/>
                      <a:r>
                        <a:rPr lang="en-US" sz="2000" u="none" strike="noStrike" dirty="0">
                          <a:solidFill>
                            <a:srgbClr val="0B0080"/>
                          </a:solidFill>
                          <a:effectLst/>
                          <a:hlinkClick r:id="rId7" tooltip="Crystal habit"/>
                        </a:rPr>
                        <a:t>Crystal habit</a:t>
                      </a:r>
                      <a:endParaRPr lang="en-US" sz="2000" dirty="0">
                        <a:effectLst/>
                      </a:endParaRP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Foliated masses, scaley aggregates, disseminated flakes.</a:t>
                      </a: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032936042"/>
                  </a:ext>
                </a:extLst>
              </a:tr>
              <a:tr h="384353">
                <a:tc>
                  <a:txBody>
                    <a:bodyPr/>
                    <a:lstStyle/>
                    <a:p>
                      <a:pPr algn="l" fontAlgn="t"/>
                      <a:r>
                        <a:rPr lang="en-US" sz="2000" u="none" strike="noStrike">
                          <a:solidFill>
                            <a:srgbClr val="0B0080"/>
                          </a:solidFill>
                          <a:effectLst/>
                          <a:hlinkClick r:id="rId8" tooltip="Cleavage (crystal)"/>
                        </a:rPr>
                        <a:t>Cleavage</a:t>
                      </a:r>
                      <a:endParaRPr lang="en-US" sz="2000">
                        <a:effectLst/>
                      </a:endParaRP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Perfect 001</a:t>
                      </a: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922773783"/>
                  </a:ext>
                </a:extLst>
              </a:tr>
              <a:tr h="384353">
                <a:tc>
                  <a:txBody>
                    <a:bodyPr/>
                    <a:lstStyle/>
                    <a:p>
                      <a:pPr algn="l" fontAlgn="t"/>
                      <a:r>
                        <a:rPr lang="en-US" sz="2000" u="none" strike="noStrike">
                          <a:solidFill>
                            <a:srgbClr val="0B0080"/>
                          </a:solidFill>
                          <a:effectLst/>
                          <a:hlinkClick r:id="rId9" tooltip="Fracture (mineralogy)"/>
                        </a:rPr>
                        <a:t>Fracture</a:t>
                      </a:r>
                      <a:endParaRPr lang="en-US" sz="2000">
                        <a:effectLst/>
                      </a:endParaRP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Lamellar</a:t>
                      </a: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168471378"/>
                  </a:ext>
                </a:extLst>
              </a:tr>
              <a:tr h="384353">
                <a:tc>
                  <a:txBody>
                    <a:bodyPr/>
                    <a:lstStyle/>
                    <a:p>
                      <a:pPr algn="l" fontAlgn="t"/>
                      <a:r>
                        <a:rPr lang="en-US" sz="2000" u="none" strike="noStrike">
                          <a:solidFill>
                            <a:srgbClr val="0B0080"/>
                          </a:solidFill>
                          <a:effectLst/>
                          <a:hlinkClick r:id="rId10" tooltip="Mohs scale of mineral hardness"/>
                        </a:rPr>
                        <a:t>Mohs scale</a:t>
                      </a:r>
                      <a:r>
                        <a:rPr lang="en-US" sz="2000">
                          <a:effectLst/>
                        </a:rPr>
                        <a:t> </a:t>
                      </a:r>
                      <a:r>
                        <a:rPr lang="en-US" sz="2000" b="0">
                          <a:effectLst/>
                        </a:rPr>
                        <a:t>hardness</a:t>
                      </a:r>
                      <a:endParaRPr lang="en-US" sz="2000">
                        <a:effectLst/>
                      </a:endParaRP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2–2.5</a:t>
                      </a: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604797094"/>
                  </a:ext>
                </a:extLst>
              </a:tr>
              <a:tr h="384353">
                <a:tc>
                  <a:txBody>
                    <a:bodyPr/>
                    <a:lstStyle/>
                    <a:p>
                      <a:pPr algn="l" fontAlgn="t"/>
                      <a:r>
                        <a:rPr lang="en-US" sz="2000" u="none" strike="noStrike">
                          <a:solidFill>
                            <a:srgbClr val="0B0080"/>
                          </a:solidFill>
                          <a:effectLst/>
                          <a:hlinkClick r:id="rId11" tooltip="Lustre (mineralogy)"/>
                        </a:rPr>
                        <a:t>Luster</a:t>
                      </a:r>
                      <a:endParaRPr lang="en-US" sz="2000">
                        <a:effectLst/>
                      </a:endParaRP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Vitreous, pearly, dull</a:t>
                      </a: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378085236"/>
                  </a:ext>
                </a:extLst>
              </a:tr>
              <a:tr h="384353">
                <a:tc>
                  <a:txBody>
                    <a:bodyPr/>
                    <a:lstStyle/>
                    <a:p>
                      <a:pPr algn="l" fontAlgn="t"/>
                      <a:r>
                        <a:rPr lang="en-US" sz="2000" u="none" strike="noStrike">
                          <a:solidFill>
                            <a:srgbClr val="0B0080"/>
                          </a:solidFill>
                          <a:effectLst/>
                          <a:hlinkClick r:id="rId12" tooltip="Streak (mineralogy)"/>
                        </a:rPr>
                        <a:t>Streak</a:t>
                      </a:r>
                      <a:endParaRPr lang="en-US" sz="2000">
                        <a:effectLst/>
                      </a:endParaRP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Pale green to grey</a:t>
                      </a: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782875137"/>
                  </a:ext>
                </a:extLst>
              </a:tr>
              <a:tr h="384353">
                <a:tc>
                  <a:txBody>
                    <a:bodyPr/>
                    <a:lstStyle/>
                    <a:p>
                      <a:pPr algn="l" fontAlgn="t"/>
                      <a:r>
                        <a:rPr lang="en-US" sz="2000" u="none" strike="noStrike">
                          <a:solidFill>
                            <a:srgbClr val="0B0080"/>
                          </a:solidFill>
                          <a:effectLst/>
                          <a:hlinkClick r:id="rId13" tooltip="Specific gravity"/>
                        </a:rPr>
                        <a:t>Specific gravity</a:t>
                      </a:r>
                      <a:endParaRPr lang="en-US" sz="2000">
                        <a:effectLst/>
                      </a:endParaRP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2.6–3.3</a:t>
                      </a: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871369478"/>
                  </a:ext>
                </a:extLst>
              </a:tr>
              <a:tr h="384353">
                <a:tc>
                  <a:txBody>
                    <a:bodyPr/>
                    <a:lstStyle/>
                    <a:p>
                      <a:pPr algn="l" fontAlgn="t"/>
                      <a:r>
                        <a:rPr lang="en-US" sz="2000" u="none" strike="noStrike">
                          <a:solidFill>
                            <a:srgbClr val="0B0080"/>
                          </a:solidFill>
                          <a:effectLst/>
                          <a:hlinkClick r:id="rId14" tooltip="Refractive index"/>
                        </a:rPr>
                        <a:t>Refractive index</a:t>
                      </a:r>
                      <a:endParaRPr lang="en-US" sz="2000">
                        <a:effectLst/>
                      </a:endParaRP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a:effectLst/>
                        </a:rPr>
                        <a:t>1.57–1.67</a:t>
                      </a: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149101280"/>
                  </a:ext>
                </a:extLst>
              </a:tr>
              <a:tr h="384353">
                <a:tc>
                  <a:txBody>
                    <a:bodyPr/>
                    <a:lstStyle/>
                    <a:p>
                      <a:pPr algn="l" fontAlgn="t"/>
                      <a:r>
                        <a:rPr lang="en-US" sz="2000">
                          <a:effectLst/>
                        </a:rPr>
                        <a:t>Other characteristics</a:t>
                      </a: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effectLst/>
                        </a:rPr>
                        <a:t>Folia flexible – not elastic</a:t>
                      </a:r>
                    </a:p>
                  </a:txBody>
                  <a:tcPr marL="53720" marR="53720" marT="26860" marB="2686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490428737"/>
                  </a:ext>
                </a:extLst>
              </a:tr>
            </a:tbl>
          </a:graphicData>
        </a:graphic>
      </p:graphicFrame>
    </p:spTree>
    <p:extLst>
      <p:ext uri="{BB962C8B-B14F-4D97-AF65-F5344CB8AC3E}">
        <p14:creationId xmlns:p14="http://schemas.microsoft.com/office/powerpoint/2010/main" val="1479645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460371"/>
              </p:ext>
            </p:extLst>
          </p:nvPr>
        </p:nvGraphicFramePr>
        <p:xfrm>
          <a:off x="0" y="11"/>
          <a:ext cx="11913326" cy="6766548"/>
        </p:xfrm>
        <a:graphic>
          <a:graphicData uri="http://schemas.openxmlformats.org/drawingml/2006/table">
            <a:tbl>
              <a:tblPr/>
              <a:tblGrid>
                <a:gridCol w="5956663">
                  <a:extLst>
                    <a:ext uri="{9D8B030D-6E8A-4147-A177-3AD203B41FA5}">
                      <a16:colId xmlns:a16="http://schemas.microsoft.com/office/drawing/2014/main" val="3162882721"/>
                    </a:ext>
                  </a:extLst>
                </a:gridCol>
                <a:gridCol w="5956663">
                  <a:extLst>
                    <a:ext uri="{9D8B030D-6E8A-4147-A177-3AD203B41FA5}">
                      <a16:colId xmlns:a16="http://schemas.microsoft.com/office/drawing/2014/main" val="2677624956"/>
                    </a:ext>
                  </a:extLst>
                </a:gridCol>
              </a:tblGrid>
              <a:tr h="404188">
                <a:tc gridSpan="2">
                  <a:txBody>
                    <a:bodyPr/>
                    <a:lstStyle/>
                    <a:p>
                      <a:pPr algn="ctr" fontAlgn="t"/>
                      <a:r>
                        <a:rPr lang="en-US" sz="2000" dirty="0" smtClean="0">
                          <a:solidFill>
                            <a:srgbClr val="000000"/>
                          </a:solidFill>
                          <a:effectLst/>
                        </a:rPr>
                        <a:t>Illite</a:t>
                      </a:r>
                      <a:r>
                        <a:rPr lang="en-US" sz="2000" baseline="0" dirty="0" smtClean="0">
                          <a:solidFill>
                            <a:srgbClr val="000000"/>
                          </a:solidFill>
                          <a:effectLst/>
                        </a:rPr>
                        <a:t> </a:t>
                      </a:r>
                      <a:endParaRPr lang="en-US" sz="2000" dirty="0">
                        <a:solidFill>
                          <a:srgbClr val="000000"/>
                        </a:solidFill>
                        <a:effectLst/>
                      </a:endParaRP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8BAFDA"/>
                    </a:solidFill>
                  </a:tcPr>
                </a:tc>
                <a:tc hMerge="1">
                  <a:txBody>
                    <a:bodyPr/>
                    <a:lstStyle/>
                    <a:p>
                      <a:endParaRPr lang="en-US"/>
                    </a:p>
                  </a:txBody>
                  <a:tcPr/>
                </a:tc>
                <a:extLst>
                  <a:ext uri="{0D108BD9-81ED-4DB2-BD59-A6C34878D82A}">
                    <a16:rowId xmlns:a16="http://schemas.microsoft.com/office/drawing/2014/main" val="2536474602"/>
                  </a:ext>
                </a:extLst>
              </a:tr>
              <a:tr h="404188">
                <a:tc>
                  <a:txBody>
                    <a:bodyPr/>
                    <a:lstStyle/>
                    <a:p>
                      <a:pPr algn="l" fontAlgn="t"/>
                      <a:r>
                        <a:rPr lang="en-US" sz="2000" dirty="0">
                          <a:effectLst/>
                        </a:rPr>
                        <a:t>Category</a:t>
                      </a: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rgbClr val="0B0080"/>
                          </a:solidFill>
                          <a:effectLst/>
                          <a:hlinkClick r:id="rId2" tooltip="Mica"/>
                        </a:rPr>
                        <a:t>Mica</a:t>
                      </a:r>
                      <a:r>
                        <a:rPr lang="en-US" sz="2000" dirty="0">
                          <a:effectLst/>
                        </a:rPr>
                        <a:t>- </a:t>
                      </a:r>
                      <a:r>
                        <a:rPr lang="en-US" sz="2000" u="none" strike="noStrike" dirty="0">
                          <a:solidFill>
                            <a:srgbClr val="0B0080"/>
                          </a:solidFill>
                          <a:effectLst/>
                          <a:hlinkClick r:id="rId3" tooltip="Silicate minerals"/>
                        </a:rPr>
                        <a:t>phyllosilicates</a:t>
                      </a:r>
                      <a:endParaRPr lang="en-US" sz="2000" dirty="0">
                        <a:effectLst/>
                      </a:endParaRP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251467338"/>
                  </a:ext>
                </a:extLst>
              </a:tr>
              <a:tr h="756052">
                <a:tc>
                  <a:txBody>
                    <a:bodyPr/>
                    <a:lstStyle/>
                    <a:p>
                      <a:pPr algn="l" fontAlgn="t"/>
                      <a:r>
                        <a:rPr lang="en-US" sz="2000" u="none" strike="noStrike" dirty="0">
                          <a:solidFill>
                            <a:srgbClr val="0B0080"/>
                          </a:solidFill>
                          <a:effectLst/>
                          <a:hlinkClick r:id="rId4" tooltip="Chemical formula"/>
                        </a:rPr>
                        <a:t>Formula</a:t>
                      </a:r>
                      <a:r>
                        <a:rPr lang="en-US" sz="2000" dirty="0">
                          <a:effectLst/>
                        </a:rPr>
                        <a:t/>
                      </a:r>
                      <a:br>
                        <a:rPr lang="en-US" sz="2000" dirty="0">
                          <a:effectLst/>
                        </a:rPr>
                      </a:br>
                      <a:endParaRPr lang="en-US" sz="2000" dirty="0">
                        <a:effectLst/>
                      </a:endParaRP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effectLst/>
                        </a:rPr>
                        <a:t>(</a:t>
                      </a:r>
                      <a:r>
                        <a:rPr lang="en-US" sz="2000" dirty="0" smtClean="0">
                          <a:effectLst/>
                        </a:rPr>
                        <a:t>K,H3O</a:t>
                      </a:r>
                      <a:r>
                        <a:rPr lang="en-US" sz="2000" dirty="0">
                          <a:effectLst/>
                        </a:rPr>
                        <a:t>)(</a:t>
                      </a:r>
                      <a:r>
                        <a:rPr lang="en-US" sz="2000" dirty="0" err="1" smtClean="0">
                          <a:effectLst/>
                        </a:rPr>
                        <a:t>Al,Mg,Fe</a:t>
                      </a:r>
                      <a:r>
                        <a:rPr lang="en-US" sz="2000" dirty="0" smtClean="0">
                          <a:effectLst/>
                        </a:rPr>
                        <a:t>)2(</a:t>
                      </a:r>
                      <a:r>
                        <a:rPr lang="en-US" sz="2000" dirty="0" err="1" smtClean="0">
                          <a:effectLst/>
                        </a:rPr>
                        <a:t>Si,Al</a:t>
                      </a:r>
                      <a:r>
                        <a:rPr lang="en-US" sz="2000" dirty="0" smtClean="0">
                          <a:effectLst/>
                        </a:rPr>
                        <a:t>)4O10</a:t>
                      </a:r>
                      <a:r>
                        <a:rPr lang="en-US" sz="2000" dirty="0">
                          <a:effectLst/>
                        </a:rPr>
                        <a:t>[(</a:t>
                      </a:r>
                      <a:r>
                        <a:rPr lang="en-US" sz="2000" dirty="0" smtClean="0">
                          <a:effectLst/>
                        </a:rPr>
                        <a:t>OH)2</a:t>
                      </a:r>
                      <a:r>
                        <a:rPr lang="en-US" sz="2000" dirty="0">
                          <a:effectLst/>
                        </a:rPr>
                        <a:t>,(</a:t>
                      </a:r>
                      <a:r>
                        <a:rPr lang="en-US" sz="2000" dirty="0" smtClean="0">
                          <a:effectLst/>
                        </a:rPr>
                        <a:t>H2O</a:t>
                      </a:r>
                      <a:r>
                        <a:rPr lang="en-US" sz="2000" dirty="0">
                          <a:effectLst/>
                        </a:rPr>
                        <a:t>)]</a:t>
                      </a: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768882752"/>
                  </a:ext>
                </a:extLst>
              </a:tr>
              <a:tr h="404188">
                <a:tc>
                  <a:txBody>
                    <a:bodyPr/>
                    <a:lstStyle/>
                    <a:p>
                      <a:pPr algn="l" fontAlgn="t"/>
                      <a:r>
                        <a:rPr lang="en-US" sz="2000" u="none" strike="noStrike" dirty="0">
                          <a:solidFill>
                            <a:srgbClr val="0B0080"/>
                          </a:solidFill>
                          <a:effectLst/>
                          <a:hlinkClick r:id="rId5" tooltip="Crystal system"/>
                        </a:rPr>
                        <a:t>Crystal system</a:t>
                      </a:r>
                      <a:endParaRPr lang="en-US" sz="2000" dirty="0">
                        <a:effectLst/>
                      </a:endParaRP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smtClean="0">
                          <a:solidFill>
                            <a:srgbClr val="0B0080"/>
                          </a:solidFill>
                          <a:effectLst/>
                          <a:hlinkClick r:id="rId6" tooltip="Monoclinic"/>
                        </a:rPr>
                        <a:t> Monoclinic</a:t>
                      </a:r>
                      <a:endParaRPr lang="en-US" sz="2000" dirty="0">
                        <a:effectLst/>
                      </a:endParaRP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692654813"/>
                  </a:ext>
                </a:extLst>
              </a:tr>
              <a:tr h="404188">
                <a:tc gridSpan="2">
                  <a:txBody>
                    <a:bodyPr/>
                    <a:lstStyle/>
                    <a:p>
                      <a:pPr algn="ctr" fontAlgn="t"/>
                      <a:r>
                        <a:rPr lang="en-US" sz="2000" dirty="0">
                          <a:solidFill>
                            <a:srgbClr val="000000"/>
                          </a:solidFill>
                          <a:effectLst/>
                        </a:rPr>
                        <a:t>Identification</a:t>
                      </a: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8BAFDA"/>
                    </a:solidFill>
                  </a:tcPr>
                </a:tc>
                <a:tc hMerge="1">
                  <a:txBody>
                    <a:bodyPr/>
                    <a:lstStyle/>
                    <a:p>
                      <a:endParaRPr lang="en-US"/>
                    </a:p>
                  </a:txBody>
                  <a:tcPr/>
                </a:tc>
                <a:extLst>
                  <a:ext uri="{0D108BD9-81ED-4DB2-BD59-A6C34878D82A}">
                    <a16:rowId xmlns:a16="http://schemas.microsoft.com/office/drawing/2014/main" val="2864138386"/>
                  </a:ext>
                </a:extLst>
              </a:tr>
              <a:tr h="404188">
                <a:tc>
                  <a:txBody>
                    <a:bodyPr/>
                    <a:lstStyle/>
                    <a:p>
                      <a:pPr algn="l" fontAlgn="t"/>
                      <a:r>
                        <a:rPr lang="en-US" sz="2000">
                          <a:effectLst/>
                        </a:rPr>
                        <a:t>Color</a:t>
                      </a: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effectLst/>
                        </a:rPr>
                        <a:t>Grey-white to silvery-white, greenish-gray</a:t>
                      </a: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407213778"/>
                  </a:ext>
                </a:extLst>
              </a:tr>
              <a:tr h="404188">
                <a:tc>
                  <a:txBody>
                    <a:bodyPr/>
                    <a:lstStyle/>
                    <a:p>
                      <a:pPr algn="l" fontAlgn="t"/>
                      <a:r>
                        <a:rPr lang="en-US" sz="2000" u="none" strike="noStrike" dirty="0">
                          <a:solidFill>
                            <a:srgbClr val="0B0080"/>
                          </a:solidFill>
                          <a:effectLst/>
                          <a:hlinkClick r:id="rId7" tooltip="Crystal habit"/>
                        </a:rPr>
                        <a:t>Crystal habit</a:t>
                      </a:r>
                      <a:endParaRPr lang="en-US" sz="2000" dirty="0">
                        <a:effectLst/>
                      </a:endParaRP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effectLst/>
                        </a:rPr>
                        <a:t>Micaceous aggregates</a:t>
                      </a: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396296522"/>
                  </a:ext>
                </a:extLst>
              </a:tr>
              <a:tr h="404188">
                <a:tc>
                  <a:txBody>
                    <a:bodyPr/>
                    <a:lstStyle/>
                    <a:p>
                      <a:pPr algn="l" fontAlgn="t"/>
                      <a:r>
                        <a:rPr lang="en-US" sz="2000" u="none" strike="noStrike">
                          <a:solidFill>
                            <a:srgbClr val="0B0080"/>
                          </a:solidFill>
                          <a:effectLst/>
                          <a:hlinkClick r:id="rId8" tooltip="Cleavage (crystal)"/>
                        </a:rPr>
                        <a:t>Cleavage</a:t>
                      </a:r>
                      <a:endParaRPr lang="en-US" sz="2000">
                        <a:effectLst/>
                      </a:endParaRP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effectLst/>
                        </a:rPr>
                        <a:t>{001} Perfect</a:t>
                      </a: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737960061"/>
                  </a:ext>
                </a:extLst>
              </a:tr>
              <a:tr h="404188">
                <a:tc>
                  <a:txBody>
                    <a:bodyPr/>
                    <a:lstStyle/>
                    <a:p>
                      <a:pPr algn="l" fontAlgn="t"/>
                      <a:r>
                        <a:rPr lang="en-US" sz="2000" u="none" strike="noStrike">
                          <a:solidFill>
                            <a:srgbClr val="0B0080"/>
                          </a:solidFill>
                          <a:effectLst/>
                          <a:hlinkClick r:id="rId9" tooltip="Mohs scale of mineral hardness"/>
                        </a:rPr>
                        <a:t>Mohs scale</a:t>
                      </a:r>
                      <a:r>
                        <a:rPr lang="en-US" sz="2000">
                          <a:effectLst/>
                        </a:rPr>
                        <a:t> </a:t>
                      </a:r>
                      <a:r>
                        <a:rPr lang="en-US" sz="2000" b="0">
                          <a:effectLst/>
                        </a:rPr>
                        <a:t>hardness</a:t>
                      </a:r>
                      <a:endParaRPr lang="en-US" sz="2000">
                        <a:effectLst/>
                      </a:endParaRP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effectLst/>
                        </a:rPr>
                        <a:t>1 - 2</a:t>
                      </a: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554216035"/>
                  </a:ext>
                </a:extLst>
              </a:tr>
              <a:tr h="404188">
                <a:tc>
                  <a:txBody>
                    <a:bodyPr/>
                    <a:lstStyle/>
                    <a:p>
                      <a:pPr algn="l" fontAlgn="t"/>
                      <a:r>
                        <a:rPr lang="en-US" sz="2000" u="none" strike="noStrike">
                          <a:solidFill>
                            <a:srgbClr val="0B0080"/>
                          </a:solidFill>
                          <a:effectLst/>
                          <a:hlinkClick r:id="rId10" tooltip="Lustre (mineralogy)"/>
                        </a:rPr>
                        <a:t>Luster</a:t>
                      </a:r>
                      <a:endParaRPr lang="en-US" sz="2000">
                        <a:effectLst/>
                      </a:endParaRP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effectLst/>
                        </a:rPr>
                        <a:t>Pearly to dull</a:t>
                      </a: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759739723"/>
                  </a:ext>
                </a:extLst>
              </a:tr>
              <a:tr h="404188">
                <a:tc>
                  <a:txBody>
                    <a:bodyPr/>
                    <a:lstStyle/>
                    <a:p>
                      <a:pPr algn="l" fontAlgn="t"/>
                      <a:r>
                        <a:rPr lang="en-US" sz="2000" u="none" strike="noStrike">
                          <a:solidFill>
                            <a:srgbClr val="0B0080"/>
                          </a:solidFill>
                          <a:effectLst/>
                          <a:hlinkClick r:id="rId11" tooltip="Streak (mineralogy)"/>
                        </a:rPr>
                        <a:t>Streak</a:t>
                      </a:r>
                      <a:endParaRPr lang="en-US" sz="2000">
                        <a:effectLst/>
                      </a:endParaRP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effectLst/>
                        </a:rPr>
                        <a:t>white</a:t>
                      </a: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611907460"/>
                  </a:ext>
                </a:extLst>
              </a:tr>
              <a:tr h="404188">
                <a:tc>
                  <a:txBody>
                    <a:bodyPr/>
                    <a:lstStyle/>
                    <a:p>
                      <a:pPr algn="l" fontAlgn="t"/>
                      <a:r>
                        <a:rPr lang="en-US" sz="2000" u="none" strike="noStrike">
                          <a:solidFill>
                            <a:srgbClr val="0B0080"/>
                          </a:solidFill>
                          <a:effectLst/>
                          <a:hlinkClick r:id="rId12" tooltip="Transparency and translucency"/>
                        </a:rPr>
                        <a:t>Diaphaneity</a:t>
                      </a:r>
                      <a:endParaRPr lang="en-US" sz="2000">
                        <a:effectLst/>
                      </a:endParaRP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effectLst/>
                        </a:rPr>
                        <a:t>Translucent</a:t>
                      </a: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362226347"/>
                  </a:ext>
                </a:extLst>
              </a:tr>
              <a:tr h="404188">
                <a:tc>
                  <a:txBody>
                    <a:bodyPr/>
                    <a:lstStyle/>
                    <a:p>
                      <a:pPr algn="l" fontAlgn="t"/>
                      <a:r>
                        <a:rPr lang="en-US" sz="2000" u="none" strike="noStrike">
                          <a:solidFill>
                            <a:srgbClr val="0B0080"/>
                          </a:solidFill>
                          <a:effectLst/>
                          <a:hlinkClick r:id="rId13" tooltip="Specific gravity"/>
                        </a:rPr>
                        <a:t>Specific gravity</a:t>
                      </a:r>
                      <a:endParaRPr lang="en-US" sz="2000">
                        <a:effectLst/>
                      </a:endParaRP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effectLst/>
                        </a:rPr>
                        <a:t>2.6 - 2.9</a:t>
                      </a: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883835945"/>
                  </a:ext>
                </a:extLst>
              </a:tr>
              <a:tr h="404188">
                <a:tc>
                  <a:txBody>
                    <a:bodyPr/>
                    <a:lstStyle/>
                    <a:p>
                      <a:pPr algn="l" fontAlgn="t"/>
                      <a:r>
                        <a:rPr lang="en-US" sz="2000">
                          <a:effectLst/>
                        </a:rPr>
                        <a:t>Optical properties</a:t>
                      </a: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effectLst/>
                        </a:rPr>
                        <a:t>Biaxial (-)</a:t>
                      </a: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096362686"/>
                  </a:ext>
                </a:extLst>
              </a:tr>
              <a:tr h="756052">
                <a:tc>
                  <a:txBody>
                    <a:bodyPr/>
                    <a:lstStyle/>
                    <a:p>
                      <a:pPr algn="l" fontAlgn="t"/>
                      <a:r>
                        <a:rPr lang="en-US" sz="2000" u="none" strike="noStrike" dirty="0">
                          <a:solidFill>
                            <a:srgbClr val="0B0080"/>
                          </a:solidFill>
                          <a:effectLst/>
                          <a:hlinkClick r:id="rId14" tooltip="Refractive index"/>
                        </a:rPr>
                        <a:t>Refractive index</a:t>
                      </a:r>
                      <a:endParaRPr lang="en-US" sz="2000" dirty="0">
                        <a:effectLst/>
                      </a:endParaRP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effectLst/>
                        </a:rPr>
                        <a:t>n</a:t>
                      </a:r>
                      <a:r>
                        <a:rPr lang="el-GR" sz="2000" dirty="0">
                          <a:effectLst/>
                        </a:rPr>
                        <a:t>α = 1.535 - 1.570 </a:t>
                      </a:r>
                      <a:r>
                        <a:rPr lang="en-US" sz="2000" dirty="0">
                          <a:effectLst/>
                        </a:rPr>
                        <a:t>n</a:t>
                      </a:r>
                      <a:r>
                        <a:rPr lang="el-GR" sz="2000" dirty="0">
                          <a:effectLst/>
                        </a:rPr>
                        <a:t>β = 1.555 - 1.600 </a:t>
                      </a:r>
                      <a:r>
                        <a:rPr lang="en-US" sz="2000" dirty="0">
                          <a:effectLst/>
                        </a:rPr>
                        <a:t>n</a:t>
                      </a:r>
                      <a:r>
                        <a:rPr lang="el-GR" sz="2000" dirty="0">
                          <a:effectLst/>
                        </a:rPr>
                        <a:t>γ = 1.565 - 1.605</a:t>
                      </a:r>
                    </a:p>
                  </a:txBody>
                  <a:tcPr marL="45326" marR="45326" marT="22663" marB="22663">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929561562"/>
                  </a:ext>
                </a:extLst>
              </a:tr>
            </a:tbl>
          </a:graphicData>
        </a:graphic>
      </p:graphicFrame>
    </p:spTree>
    <p:extLst>
      <p:ext uri="{BB962C8B-B14F-4D97-AF65-F5344CB8AC3E}">
        <p14:creationId xmlns:p14="http://schemas.microsoft.com/office/powerpoint/2010/main" val="98560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3303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5943"/>
            <a:ext cx="10515600" cy="679270"/>
          </a:xfrm>
        </p:spPr>
        <p:txBody>
          <a:bodyPr>
            <a:normAutofit fontScale="90000"/>
          </a:bodyPr>
          <a:lstStyle/>
          <a:p>
            <a:r>
              <a:rPr lang="en-US" b="1" cap="all" dirty="0" smtClean="0">
                <a:solidFill>
                  <a:srgbClr val="990000"/>
                </a:solidFill>
                <a:latin typeface="Times New Roman" panose="02020603050405020304" pitchFamily="18" charset="0"/>
              </a:rPr>
              <a:t/>
            </a:r>
            <a:br>
              <a:rPr lang="en-US" b="1" cap="all" dirty="0" smtClean="0">
                <a:solidFill>
                  <a:srgbClr val="990000"/>
                </a:solidFill>
                <a:latin typeface="Times New Roman" panose="02020603050405020304" pitchFamily="18" charset="0"/>
              </a:rPr>
            </a:br>
            <a:r>
              <a:rPr lang="en-US" b="1" cap="all" dirty="0" smtClean="0">
                <a:solidFill>
                  <a:srgbClr val="990000"/>
                </a:solidFill>
                <a:latin typeface="Times New Roman" panose="02020603050405020304" pitchFamily="18" charset="0"/>
              </a:rPr>
              <a:t>THE </a:t>
            </a:r>
            <a:r>
              <a:rPr lang="en-US" b="1" cap="all" dirty="0">
                <a:solidFill>
                  <a:srgbClr val="990000"/>
                </a:solidFill>
                <a:latin typeface="Times New Roman" panose="02020603050405020304" pitchFamily="18" charset="0"/>
              </a:rPr>
              <a:t>MINERAL KAOLINITE</a:t>
            </a:r>
            <a:br>
              <a:rPr lang="en-US" b="1" cap="all" dirty="0">
                <a:solidFill>
                  <a:srgbClr val="990000"/>
                </a:solidFill>
                <a:latin typeface="Times New Roman" panose="02020603050405020304" pitchFamily="18" charset="0"/>
              </a:rPr>
            </a:br>
            <a:endParaRPr lang="en-US" dirty="0"/>
          </a:p>
        </p:txBody>
      </p:sp>
      <p:sp>
        <p:nvSpPr>
          <p:cNvPr id="3" name="Content Placeholder 2"/>
          <p:cNvSpPr>
            <a:spLocks noGrp="1"/>
          </p:cNvSpPr>
          <p:nvPr>
            <p:ph idx="1"/>
          </p:nvPr>
        </p:nvSpPr>
        <p:spPr>
          <a:xfrm>
            <a:off x="838200" y="1120230"/>
            <a:ext cx="10515600" cy="5463449"/>
          </a:xfrm>
        </p:spPr>
        <p:txBody>
          <a:bodyPr>
            <a:normAutofit fontScale="92500" lnSpcReduction="20000"/>
          </a:bodyPr>
          <a:lstStyle/>
          <a:p>
            <a:r>
              <a:rPr lang="en-US" dirty="0"/>
              <a:t>Kaolinite is a clay mineral, with a soft consistency and earthy texture. It is easily broken and can be molded or shaped, especially when wet. Kaolinite is a lackluster and uninteresting mineral on its own, but it occasionally forms interesting </a:t>
            </a:r>
            <a:r>
              <a:rPr lang="en-US" dirty="0" err="1"/>
              <a:t>pseudomorphs</a:t>
            </a:r>
            <a:r>
              <a:rPr lang="en-US" dirty="0"/>
              <a:t>, especially after feldspars. It is also a common accessory to other minerals, including gem crystals in decomposing feldspar </a:t>
            </a:r>
            <a:r>
              <a:rPr lang="en-US" dirty="0" err="1"/>
              <a:t>pegmatites</a:t>
            </a:r>
            <a:r>
              <a:rPr lang="en-US" dirty="0" smtClean="0"/>
              <a:t>.</a:t>
            </a:r>
          </a:p>
          <a:p>
            <a:r>
              <a:rPr lang="en-US" dirty="0"/>
              <a:t>The term Kaolinite describes the name of a group of closely-related clay minerals, as well as an individual member mineral of the group. The members of the Kaolinite group all have the same (or similar) chemical formula, and they are </a:t>
            </a:r>
            <a:r>
              <a:rPr lang="en-US" dirty="0" err="1"/>
              <a:t>Dickite</a:t>
            </a:r>
            <a:r>
              <a:rPr lang="en-US" dirty="0"/>
              <a:t>, Kaolinite, </a:t>
            </a:r>
            <a:r>
              <a:rPr lang="en-US" dirty="0" err="1"/>
              <a:t>Nacrite</a:t>
            </a:r>
            <a:r>
              <a:rPr lang="en-US" dirty="0"/>
              <a:t>, </a:t>
            </a:r>
            <a:r>
              <a:rPr lang="en-US" dirty="0" err="1"/>
              <a:t>Halloysite</a:t>
            </a:r>
            <a:r>
              <a:rPr lang="en-US" dirty="0"/>
              <a:t>, and </a:t>
            </a:r>
            <a:r>
              <a:rPr lang="en-US" dirty="0" err="1"/>
              <a:t>Odinite</a:t>
            </a:r>
            <a:r>
              <a:rPr lang="en-US" dirty="0"/>
              <a:t>. Kaolinite also has a very similar chemical formula to Serpentine, and is sometimes considered a member of the Serpentine group</a:t>
            </a:r>
            <a:r>
              <a:rPr lang="en-US" dirty="0" smtClean="0"/>
              <a:t>.</a:t>
            </a:r>
          </a:p>
          <a:p>
            <a:r>
              <a:rPr lang="en-US" dirty="0"/>
              <a:t>Kaolinite is the most common clay mineral, and entire clay deposits can be composed of this mineral. There are many commercial Kaolinite mines where this mineral is mined in large volumes for its various industrial uses. Kaolinite is named after the Kao-ling, a mountain in Jiangxi Province in China where this mineral was well-known from early times.</a:t>
            </a:r>
            <a:endParaRPr lang="en-US" dirty="0" smtClean="0"/>
          </a:p>
          <a:p>
            <a:endParaRPr lang="en-US" dirty="0"/>
          </a:p>
        </p:txBody>
      </p:sp>
    </p:spTree>
    <p:extLst>
      <p:ext uri="{BB962C8B-B14F-4D97-AF65-F5344CB8AC3E}">
        <p14:creationId xmlns:p14="http://schemas.microsoft.com/office/powerpoint/2010/main" val="3589596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75723410"/>
              </p:ext>
            </p:extLst>
          </p:nvPr>
        </p:nvGraphicFramePr>
        <p:xfrm>
          <a:off x="640080" y="222074"/>
          <a:ext cx="10541726" cy="6636936"/>
        </p:xfrm>
        <a:graphic>
          <a:graphicData uri="http://schemas.openxmlformats.org/drawingml/2006/table">
            <a:tbl>
              <a:tblPr/>
              <a:tblGrid>
                <a:gridCol w="1946366">
                  <a:extLst>
                    <a:ext uri="{9D8B030D-6E8A-4147-A177-3AD203B41FA5}">
                      <a16:colId xmlns:a16="http://schemas.microsoft.com/office/drawing/2014/main" val="2087784167"/>
                    </a:ext>
                  </a:extLst>
                </a:gridCol>
                <a:gridCol w="8595360">
                  <a:extLst>
                    <a:ext uri="{9D8B030D-6E8A-4147-A177-3AD203B41FA5}">
                      <a16:colId xmlns:a16="http://schemas.microsoft.com/office/drawing/2014/main" val="4031467358"/>
                    </a:ext>
                  </a:extLst>
                </a:gridCol>
              </a:tblGrid>
              <a:tr h="401738">
                <a:tc>
                  <a:txBody>
                    <a:bodyPr/>
                    <a:lstStyle/>
                    <a:p>
                      <a:pPr algn="l"/>
                      <a:r>
                        <a:rPr lang="en-US" sz="1400" b="1" u="none" strike="noStrike">
                          <a:solidFill>
                            <a:srgbClr val="000000"/>
                          </a:solidFill>
                          <a:effectLst/>
                          <a:latin typeface="Verdana" panose="020B0604030504040204" pitchFamily="34" charset="0"/>
                          <a:hlinkClick r:id="rId2" tooltip="Mineral Guide Help"/>
                        </a:rPr>
                        <a:t>Chemical Formula</a:t>
                      </a:r>
                      <a:endParaRPr lang="en-US" sz="1400">
                        <a:effectLst/>
                      </a:endParaRPr>
                    </a:p>
                  </a:txBody>
                  <a:tcPr marL="23244" marR="9298" marT="9298" marB="9298">
                    <a:lnL>
                      <a:noFill/>
                    </a:lnL>
                    <a:lnR>
                      <a:noFill/>
                    </a:lnR>
                    <a:lnT>
                      <a:noFill/>
                    </a:lnT>
                    <a:lnB>
                      <a:noFill/>
                    </a:lnB>
                    <a:solidFill>
                      <a:srgbClr val="D8DBDF"/>
                    </a:solidFill>
                  </a:tcPr>
                </a:tc>
                <a:tc>
                  <a:txBody>
                    <a:bodyPr/>
                    <a:lstStyle/>
                    <a:p>
                      <a:pPr algn="l"/>
                      <a:r>
                        <a:rPr lang="en-US" sz="1400">
                          <a:effectLst/>
                        </a:rPr>
                        <a:t>Al</a:t>
                      </a:r>
                      <a:r>
                        <a:rPr lang="en-US" sz="1400" baseline="-25000">
                          <a:effectLst/>
                        </a:rPr>
                        <a:t>2</a:t>
                      </a:r>
                      <a:r>
                        <a:rPr lang="en-US" sz="1400">
                          <a:effectLst/>
                        </a:rPr>
                        <a:t>Si</a:t>
                      </a:r>
                      <a:r>
                        <a:rPr lang="en-US" sz="1400" baseline="-25000">
                          <a:effectLst/>
                        </a:rPr>
                        <a:t>2</a:t>
                      </a:r>
                      <a:r>
                        <a:rPr lang="en-US" sz="1400">
                          <a:effectLst/>
                        </a:rPr>
                        <a:t>O</a:t>
                      </a:r>
                      <a:r>
                        <a:rPr lang="en-US" sz="1400" baseline="-25000">
                          <a:effectLst/>
                        </a:rPr>
                        <a:t>5</a:t>
                      </a:r>
                      <a:r>
                        <a:rPr lang="en-US" sz="1400">
                          <a:effectLst/>
                        </a:rPr>
                        <a:t>(OH)</a:t>
                      </a:r>
                      <a:r>
                        <a:rPr lang="en-US" sz="1400" baseline="-25000">
                          <a:effectLst/>
                        </a:rPr>
                        <a:t>4</a:t>
                      </a:r>
                      <a:endParaRPr lang="en-US" sz="1400">
                        <a:effectLst/>
                      </a:endParaRP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2097118477"/>
                  </a:ext>
                </a:extLst>
              </a:tr>
              <a:tr h="429764">
                <a:tc>
                  <a:txBody>
                    <a:bodyPr/>
                    <a:lstStyle/>
                    <a:p>
                      <a:pPr algn="l"/>
                      <a:r>
                        <a:rPr lang="en-US" sz="1400" b="1" u="none" strike="noStrike">
                          <a:solidFill>
                            <a:srgbClr val="000000"/>
                          </a:solidFill>
                          <a:effectLst/>
                          <a:latin typeface="Verdana" panose="020B0604030504040204" pitchFamily="34" charset="0"/>
                          <a:hlinkClick r:id="rId3" tooltip="Mineral Guide Help"/>
                        </a:rPr>
                        <a:t>Composition</a:t>
                      </a:r>
                      <a:endParaRPr lang="en-US" sz="1400">
                        <a:effectLst/>
                      </a:endParaRPr>
                    </a:p>
                  </a:txBody>
                  <a:tcPr marL="23244" marR="9298" marT="9298" marB="9298">
                    <a:lnL>
                      <a:noFill/>
                    </a:lnL>
                    <a:lnR>
                      <a:noFill/>
                    </a:lnR>
                    <a:lnT>
                      <a:noFill/>
                    </a:lnT>
                    <a:lnB>
                      <a:noFill/>
                    </a:lnB>
                    <a:solidFill>
                      <a:srgbClr val="D8DBDF"/>
                    </a:solidFill>
                  </a:tcPr>
                </a:tc>
                <a:tc>
                  <a:txBody>
                    <a:bodyPr/>
                    <a:lstStyle/>
                    <a:p>
                      <a:pPr algn="l"/>
                      <a:r>
                        <a:rPr lang="en-US" sz="1400">
                          <a:effectLst/>
                        </a:rPr>
                        <a:t>Basic aluminum silicate</a:t>
                      </a:r>
                      <a:br>
                        <a:rPr lang="en-US" sz="1400">
                          <a:effectLst/>
                        </a:rPr>
                      </a:br>
                      <a:endParaRPr lang="en-US" sz="1400">
                        <a:effectLst/>
                      </a:endParaRP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2892311433"/>
                  </a:ext>
                </a:extLst>
              </a:tr>
              <a:tr h="401738">
                <a:tc>
                  <a:txBody>
                    <a:bodyPr/>
                    <a:lstStyle/>
                    <a:p>
                      <a:pPr algn="l"/>
                      <a:r>
                        <a:rPr lang="en-US" sz="1400" b="1" u="none" strike="noStrike">
                          <a:solidFill>
                            <a:srgbClr val="000000"/>
                          </a:solidFill>
                          <a:effectLst/>
                          <a:latin typeface="Verdana" panose="020B0604030504040204" pitchFamily="34" charset="0"/>
                          <a:hlinkClick r:id="rId4" tooltip="Mineral Guide Help"/>
                        </a:rPr>
                        <a:t>Color</a:t>
                      </a:r>
                      <a:endParaRPr lang="en-US" sz="1400">
                        <a:effectLst/>
                      </a:endParaRPr>
                    </a:p>
                  </a:txBody>
                  <a:tcPr marL="23244" marR="9298" marT="9298" marB="9298">
                    <a:lnL>
                      <a:noFill/>
                    </a:lnL>
                    <a:lnR>
                      <a:noFill/>
                    </a:lnR>
                    <a:lnT>
                      <a:noFill/>
                    </a:lnT>
                    <a:lnB>
                      <a:noFill/>
                    </a:lnB>
                    <a:solidFill>
                      <a:srgbClr val="D8DBDF"/>
                    </a:solidFill>
                  </a:tcPr>
                </a:tc>
                <a:tc>
                  <a:txBody>
                    <a:bodyPr/>
                    <a:lstStyle/>
                    <a:p>
                      <a:pPr algn="l"/>
                      <a:r>
                        <a:rPr lang="en-US" sz="1400">
                          <a:effectLst/>
                        </a:rPr>
                        <a:t>White, gray, yellow, beige. May also be darker colored brown, orange, or reddish-brown from iron </a:t>
                      </a:r>
                      <a:r>
                        <a:rPr lang="en-US" sz="1400" u="none" strike="noStrike">
                          <a:solidFill>
                            <a:srgbClr val="0252AA"/>
                          </a:solidFill>
                          <a:effectLst/>
                          <a:hlinkClick r:id="rId5"/>
                        </a:rPr>
                        <a:t>oxide</a:t>
                      </a:r>
                      <a:r>
                        <a:rPr lang="en-US" sz="1400">
                          <a:effectLst/>
                        </a:rPr>
                        <a:t> </a:t>
                      </a:r>
                      <a:r>
                        <a:rPr lang="en-US" sz="1400" u="none" strike="noStrike">
                          <a:solidFill>
                            <a:srgbClr val="0252AA"/>
                          </a:solidFill>
                          <a:effectLst/>
                          <a:hlinkClick r:id="rId6"/>
                        </a:rPr>
                        <a:t>impurities</a:t>
                      </a:r>
                      <a:r>
                        <a:rPr lang="en-US" sz="1400">
                          <a:effectLst/>
                        </a:rPr>
                        <a:t>.</a:t>
                      </a: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3578645210"/>
                  </a:ext>
                </a:extLst>
              </a:tr>
              <a:tr h="223855">
                <a:tc>
                  <a:txBody>
                    <a:bodyPr/>
                    <a:lstStyle/>
                    <a:p>
                      <a:pPr algn="l"/>
                      <a:r>
                        <a:rPr lang="en-US" sz="1400" b="1" u="none" strike="noStrike">
                          <a:solidFill>
                            <a:srgbClr val="000000"/>
                          </a:solidFill>
                          <a:effectLst/>
                          <a:latin typeface="Verdana" panose="020B0604030504040204" pitchFamily="34" charset="0"/>
                          <a:hlinkClick r:id="rId7" tooltip="Mineral Guide Help"/>
                        </a:rPr>
                        <a:t>Streak</a:t>
                      </a:r>
                      <a:endParaRPr lang="en-US" sz="1400">
                        <a:effectLst/>
                      </a:endParaRPr>
                    </a:p>
                  </a:txBody>
                  <a:tcPr marL="23244" marR="9298" marT="9298" marB="9298">
                    <a:lnL>
                      <a:noFill/>
                    </a:lnL>
                    <a:lnR>
                      <a:noFill/>
                    </a:lnR>
                    <a:lnT>
                      <a:noFill/>
                    </a:lnT>
                    <a:lnB>
                      <a:noFill/>
                    </a:lnB>
                    <a:solidFill>
                      <a:srgbClr val="D8DBDF"/>
                    </a:solidFill>
                  </a:tcPr>
                </a:tc>
                <a:tc>
                  <a:txBody>
                    <a:bodyPr/>
                    <a:lstStyle/>
                    <a:p>
                      <a:pPr algn="l"/>
                      <a:r>
                        <a:rPr lang="en-US" sz="1400">
                          <a:effectLst/>
                        </a:rPr>
                        <a:t>White</a:t>
                      </a: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2101112799"/>
                  </a:ext>
                </a:extLst>
              </a:tr>
              <a:tr h="223855">
                <a:tc>
                  <a:txBody>
                    <a:bodyPr/>
                    <a:lstStyle/>
                    <a:p>
                      <a:pPr algn="l"/>
                      <a:r>
                        <a:rPr lang="en-US" sz="1400" b="1" u="none" strike="noStrike">
                          <a:solidFill>
                            <a:srgbClr val="000000"/>
                          </a:solidFill>
                          <a:effectLst/>
                          <a:latin typeface="Verdana" panose="020B0604030504040204" pitchFamily="34" charset="0"/>
                          <a:hlinkClick r:id="rId8" tooltip="Mineral Guide Help"/>
                        </a:rPr>
                        <a:t>Hardness</a:t>
                      </a:r>
                      <a:endParaRPr lang="en-US" sz="1400">
                        <a:effectLst/>
                      </a:endParaRPr>
                    </a:p>
                  </a:txBody>
                  <a:tcPr marL="23244" marR="9298" marT="9298" marB="9298">
                    <a:lnL>
                      <a:noFill/>
                    </a:lnL>
                    <a:lnR>
                      <a:noFill/>
                    </a:lnR>
                    <a:lnT>
                      <a:noFill/>
                    </a:lnT>
                    <a:lnB>
                      <a:noFill/>
                    </a:lnB>
                    <a:solidFill>
                      <a:srgbClr val="D8DBDF"/>
                    </a:solidFill>
                  </a:tcPr>
                </a:tc>
                <a:tc>
                  <a:txBody>
                    <a:bodyPr/>
                    <a:lstStyle/>
                    <a:p>
                      <a:pPr algn="l"/>
                      <a:r>
                        <a:rPr lang="en-US" sz="1400">
                          <a:effectLst/>
                        </a:rPr>
                        <a:t>2 - 2.5</a:t>
                      </a: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773084280"/>
                  </a:ext>
                </a:extLst>
              </a:tr>
              <a:tr h="401738">
                <a:tc>
                  <a:txBody>
                    <a:bodyPr/>
                    <a:lstStyle/>
                    <a:p>
                      <a:pPr algn="l"/>
                      <a:r>
                        <a:rPr lang="en-US" sz="1400" b="1" u="none" strike="noStrike" dirty="0">
                          <a:solidFill>
                            <a:srgbClr val="000000"/>
                          </a:solidFill>
                          <a:effectLst/>
                          <a:latin typeface="Verdana" panose="020B0604030504040204" pitchFamily="34" charset="0"/>
                          <a:hlinkClick r:id="rId9" tooltip="Mineral Guide Help"/>
                        </a:rPr>
                        <a:t>Crystal System</a:t>
                      </a:r>
                      <a:endParaRPr lang="en-US" sz="1400" dirty="0">
                        <a:effectLst/>
                      </a:endParaRPr>
                    </a:p>
                  </a:txBody>
                  <a:tcPr marL="23244" marR="9298" marT="9298" marB="9298">
                    <a:lnL>
                      <a:noFill/>
                    </a:lnL>
                    <a:lnR>
                      <a:noFill/>
                    </a:lnR>
                    <a:lnT>
                      <a:noFill/>
                    </a:lnT>
                    <a:lnB>
                      <a:noFill/>
                    </a:lnB>
                    <a:solidFill>
                      <a:srgbClr val="D8DBDF"/>
                    </a:solidFill>
                  </a:tcPr>
                </a:tc>
                <a:tc>
                  <a:txBody>
                    <a:bodyPr/>
                    <a:lstStyle/>
                    <a:p>
                      <a:pPr algn="l"/>
                      <a:r>
                        <a:rPr lang="en-US" sz="1400" u="none" strike="noStrike" dirty="0">
                          <a:solidFill>
                            <a:srgbClr val="0252AA"/>
                          </a:solidFill>
                          <a:effectLst/>
                          <a:hlinkClick r:id="rId10"/>
                        </a:rPr>
                        <a:t>Monoclinic</a:t>
                      </a:r>
                      <a:endParaRPr lang="en-US" sz="1400" dirty="0">
                        <a:effectLst/>
                      </a:endParaRP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3264664148"/>
                  </a:ext>
                </a:extLst>
              </a:tr>
              <a:tr h="635672">
                <a:tc>
                  <a:txBody>
                    <a:bodyPr/>
                    <a:lstStyle/>
                    <a:p>
                      <a:pPr algn="l"/>
                      <a:r>
                        <a:rPr lang="en-US" sz="1400" b="1" u="none" strike="noStrike">
                          <a:solidFill>
                            <a:srgbClr val="000000"/>
                          </a:solidFill>
                          <a:effectLst/>
                          <a:latin typeface="Verdana" panose="020B0604030504040204" pitchFamily="34" charset="0"/>
                          <a:hlinkClick r:id="rId11" tooltip="Mineral Guide Help"/>
                        </a:rPr>
                        <a:t>Crystal Forms</a:t>
                      </a:r>
                      <a:br>
                        <a:rPr lang="en-US" sz="1400" b="1" u="none" strike="noStrike">
                          <a:solidFill>
                            <a:srgbClr val="000000"/>
                          </a:solidFill>
                          <a:effectLst/>
                          <a:latin typeface="Verdana" panose="020B0604030504040204" pitchFamily="34" charset="0"/>
                          <a:hlinkClick r:id="rId11" tooltip="Mineral Guide Help"/>
                        </a:rPr>
                      </a:br>
                      <a:r>
                        <a:rPr lang="en-US" sz="1400" b="1" u="none" strike="noStrike">
                          <a:solidFill>
                            <a:srgbClr val="000000"/>
                          </a:solidFill>
                          <a:effectLst/>
                          <a:latin typeface="Verdana" panose="020B0604030504040204" pitchFamily="34" charset="0"/>
                          <a:hlinkClick r:id="rId11" tooltip="Mineral Guide Help"/>
                        </a:rPr>
                        <a:t>and Aggregates</a:t>
                      </a:r>
                      <a:endParaRPr lang="en-US" sz="1400">
                        <a:effectLst/>
                      </a:endParaRPr>
                    </a:p>
                  </a:txBody>
                  <a:tcPr marL="23244" marR="9298" marT="9298" marB="9298">
                    <a:lnL>
                      <a:noFill/>
                    </a:lnL>
                    <a:lnR>
                      <a:noFill/>
                    </a:lnR>
                    <a:lnT>
                      <a:noFill/>
                    </a:lnT>
                    <a:lnB>
                      <a:noFill/>
                    </a:lnB>
                    <a:solidFill>
                      <a:srgbClr val="D8DBDF"/>
                    </a:solidFill>
                  </a:tcPr>
                </a:tc>
                <a:tc>
                  <a:txBody>
                    <a:bodyPr/>
                    <a:lstStyle/>
                    <a:p>
                      <a:pPr algn="l"/>
                      <a:r>
                        <a:rPr lang="en-US" sz="1400">
                          <a:effectLst/>
                        </a:rPr>
                        <a:t>Most often as unshaped compact masses. Crystals are </a:t>
                      </a:r>
                      <a:r>
                        <a:rPr lang="en-US" sz="1400" u="none" strike="noStrike">
                          <a:solidFill>
                            <a:srgbClr val="0252AA"/>
                          </a:solidFill>
                          <a:effectLst/>
                          <a:hlinkClick r:id="rId12"/>
                        </a:rPr>
                        <a:t>microcrytalline</a:t>
                      </a:r>
                      <a:r>
                        <a:rPr lang="en-US" sz="1400">
                          <a:effectLst/>
                        </a:rPr>
                        <a:t> as tiny grains and plates. Crystals are rarely visible to the naked eye.</a:t>
                      </a:r>
                      <a:br>
                        <a:rPr lang="en-US" sz="1400">
                          <a:effectLst/>
                        </a:rPr>
                      </a:br>
                      <a:endParaRPr lang="en-US" sz="1400">
                        <a:effectLst/>
                      </a:endParaRP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1735676849"/>
                  </a:ext>
                </a:extLst>
              </a:tr>
              <a:tr h="223855">
                <a:tc>
                  <a:txBody>
                    <a:bodyPr/>
                    <a:lstStyle/>
                    <a:p>
                      <a:pPr algn="l"/>
                      <a:r>
                        <a:rPr lang="en-US" sz="1400" b="1" u="none" strike="noStrike">
                          <a:solidFill>
                            <a:srgbClr val="000000"/>
                          </a:solidFill>
                          <a:effectLst/>
                          <a:latin typeface="Verdana" panose="020B0604030504040204" pitchFamily="34" charset="0"/>
                          <a:hlinkClick r:id="rId13" tooltip="Mineral Guide Help"/>
                        </a:rPr>
                        <a:t>Transparency</a:t>
                      </a:r>
                      <a:endParaRPr lang="en-US" sz="1400">
                        <a:effectLst/>
                      </a:endParaRPr>
                    </a:p>
                  </a:txBody>
                  <a:tcPr marL="23244" marR="9298" marT="9298" marB="9298">
                    <a:lnL>
                      <a:noFill/>
                    </a:lnL>
                    <a:lnR>
                      <a:noFill/>
                    </a:lnR>
                    <a:lnT>
                      <a:noFill/>
                    </a:lnT>
                    <a:lnB>
                      <a:noFill/>
                    </a:lnB>
                    <a:solidFill>
                      <a:srgbClr val="D8DBDF"/>
                    </a:solidFill>
                  </a:tcPr>
                </a:tc>
                <a:tc>
                  <a:txBody>
                    <a:bodyPr/>
                    <a:lstStyle/>
                    <a:p>
                      <a:pPr algn="l"/>
                      <a:r>
                        <a:rPr lang="en-US" sz="1400" dirty="0">
                          <a:effectLst/>
                        </a:rPr>
                        <a:t>Opaque. Rarely translucent.</a:t>
                      </a: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2498588538"/>
                  </a:ext>
                </a:extLst>
              </a:tr>
              <a:tr h="401738">
                <a:tc>
                  <a:txBody>
                    <a:bodyPr/>
                    <a:lstStyle/>
                    <a:p>
                      <a:pPr algn="l"/>
                      <a:r>
                        <a:rPr lang="en-US" sz="1400" b="1" u="none" strike="noStrike">
                          <a:solidFill>
                            <a:srgbClr val="000000"/>
                          </a:solidFill>
                          <a:effectLst/>
                          <a:latin typeface="Verdana" panose="020B0604030504040204" pitchFamily="34" charset="0"/>
                          <a:hlinkClick r:id="rId14" tooltip="Mineral Guide Help"/>
                        </a:rPr>
                        <a:t>Specific Gravity</a:t>
                      </a:r>
                      <a:endParaRPr lang="en-US" sz="1400">
                        <a:effectLst/>
                      </a:endParaRPr>
                    </a:p>
                  </a:txBody>
                  <a:tcPr marL="23244" marR="9298" marT="9298" marB="9298">
                    <a:lnL>
                      <a:noFill/>
                    </a:lnL>
                    <a:lnR>
                      <a:noFill/>
                    </a:lnR>
                    <a:lnT>
                      <a:noFill/>
                    </a:lnT>
                    <a:lnB>
                      <a:noFill/>
                    </a:lnB>
                    <a:solidFill>
                      <a:srgbClr val="D8DBDF"/>
                    </a:solidFill>
                  </a:tcPr>
                </a:tc>
                <a:tc>
                  <a:txBody>
                    <a:bodyPr/>
                    <a:lstStyle/>
                    <a:p>
                      <a:pPr algn="l"/>
                      <a:r>
                        <a:rPr lang="en-US" sz="1400">
                          <a:effectLst/>
                        </a:rPr>
                        <a:t>2.6</a:t>
                      </a: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2963699511"/>
                  </a:ext>
                </a:extLst>
              </a:tr>
              <a:tr h="223855">
                <a:tc>
                  <a:txBody>
                    <a:bodyPr/>
                    <a:lstStyle/>
                    <a:p>
                      <a:pPr algn="l"/>
                      <a:r>
                        <a:rPr lang="en-US" sz="1400" b="1" u="none" strike="noStrike">
                          <a:solidFill>
                            <a:srgbClr val="000000"/>
                          </a:solidFill>
                          <a:effectLst/>
                          <a:latin typeface="Verdana" panose="020B0604030504040204" pitchFamily="34" charset="0"/>
                          <a:hlinkClick r:id="rId15" tooltip="Mineral Guide Help"/>
                        </a:rPr>
                        <a:t>Luster</a:t>
                      </a:r>
                      <a:endParaRPr lang="en-US" sz="1400">
                        <a:effectLst/>
                      </a:endParaRPr>
                    </a:p>
                  </a:txBody>
                  <a:tcPr marL="23244" marR="9298" marT="9298" marB="9298">
                    <a:lnL>
                      <a:noFill/>
                    </a:lnL>
                    <a:lnR>
                      <a:noFill/>
                    </a:lnR>
                    <a:lnT>
                      <a:noFill/>
                    </a:lnT>
                    <a:lnB>
                      <a:noFill/>
                    </a:lnB>
                    <a:solidFill>
                      <a:srgbClr val="D8DBDF"/>
                    </a:solidFill>
                  </a:tcPr>
                </a:tc>
                <a:tc>
                  <a:txBody>
                    <a:bodyPr/>
                    <a:lstStyle/>
                    <a:p>
                      <a:pPr algn="l"/>
                      <a:r>
                        <a:rPr lang="en-US" sz="1400" u="none" strike="noStrike" dirty="0">
                          <a:solidFill>
                            <a:srgbClr val="0252AA"/>
                          </a:solidFill>
                          <a:effectLst/>
                          <a:hlinkClick r:id="rId16"/>
                        </a:rPr>
                        <a:t>Dull</a:t>
                      </a:r>
                      <a:endParaRPr lang="en-US" sz="1400" dirty="0">
                        <a:effectLst/>
                      </a:endParaRP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1113707782"/>
                  </a:ext>
                </a:extLst>
              </a:tr>
              <a:tr h="223855">
                <a:tc>
                  <a:txBody>
                    <a:bodyPr/>
                    <a:lstStyle/>
                    <a:p>
                      <a:pPr algn="l"/>
                      <a:r>
                        <a:rPr lang="en-US" sz="1400" b="1" u="none" strike="noStrike">
                          <a:solidFill>
                            <a:srgbClr val="000000"/>
                          </a:solidFill>
                          <a:effectLst/>
                          <a:latin typeface="Verdana" panose="020B0604030504040204" pitchFamily="34" charset="0"/>
                          <a:hlinkClick r:id="rId17" tooltip="Mineral Guide Help"/>
                        </a:rPr>
                        <a:t>Cleavage</a:t>
                      </a:r>
                      <a:endParaRPr lang="en-US" sz="1400">
                        <a:effectLst/>
                      </a:endParaRPr>
                    </a:p>
                  </a:txBody>
                  <a:tcPr marL="23244" marR="9298" marT="9298" marB="9298">
                    <a:lnL>
                      <a:noFill/>
                    </a:lnL>
                    <a:lnR>
                      <a:noFill/>
                    </a:lnR>
                    <a:lnT>
                      <a:noFill/>
                    </a:lnT>
                    <a:lnB>
                      <a:noFill/>
                    </a:lnB>
                    <a:solidFill>
                      <a:srgbClr val="D8DBDF"/>
                    </a:solidFill>
                  </a:tcPr>
                </a:tc>
                <a:tc>
                  <a:txBody>
                    <a:bodyPr/>
                    <a:lstStyle/>
                    <a:p>
                      <a:pPr algn="l"/>
                      <a:r>
                        <a:rPr lang="en-US" sz="1400">
                          <a:effectLst/>
                        </a:rPr>
                        <a:t>1,1</a:t>
                      </a: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1297157455"/>
                  </a:ext>
                </a:extLst>
              </a:tr>
              <a:tr h="223855">
                <a:tc>
                  <a:txBody>
                    <a:bodyPr/>
                    <a:lstStyle/>
                    <a:p>
                      <a:pPr algn="l"/>
                      <a:r>
                        <a:rPr lang="en-US" sz="1400" b="1" u="none" strike="noStrike">
                          <a:solidFill>
                            <a:srgbClr val="000000"/>
                          </a:solidFill>
                          <a:effectLst/>
                          <a:latin typeface="Verdana" panose="020B0604030504040204" pitchFamily="34" charset="0"/>
                          <a:hlinkClick r:id="rId18" tooltip="Mineral Guide Help"/>
                        </a:rPr>
                        <a:t>Fracture</a:t>
                      </a:r>
                      <a:endParaRPr lang="en-US" sz="1400">
                        <a:effectLst/>
                      </a:endParaRPr>
                    </a:p>
                  </a:txBody>
                  <a:tcPr marL="23244" marR="9298" marT="9298" marB="9298">
                    <a:lnL>
                      <a:noFill/>
                    </a:lnL>
                    <a:lnR>
                      <a:noFill/>
                    </a:lnR>
                    <a:lnT>
                      <a:noFill/>
                    </a:lnT>
                    <a:lnB>
                      <a:noFill/>
                    </a:lnB>
                    <a:solidFill>
                      <a:srgbClr val="D8DBDF"/>
                    </a:solidFill>
                  </a:tcPr>
                </a:tc>
                <a:tc>
                  <a:txBody>
                    <a:bodyPr/>
                    <a:lstStyle/>
                    <a:p>
                      <a:pPr algn="l"/>
                      <a:r>
                        <a:rPr lang="en-US" sz="1400" u="none" strike="noStrike">
                          <a:solidFill>
                            <a:srgbClr val="0252AA"/>
                          </a:solidFill>
                          <a:effectLst/>
                          <a:hlinkClick r:id="rId19"/>
                        </a:rPr>
                        <a:t>Earthy</a:t>
                      </a:r>
                      <a:endParaRPr lang="en-US" sz="1400">
                        <a:effectLst/>
                      </a:endParaRP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2701403033"/>
                  </a:ext>
                </a:extLst>
              </a:tr>
              <a:tr h="223855">
                <a:tc>
                  <a:txBody>
                    <a:bodyPr/>
                    <a:lstStyle/>
                    <a:p>
                      <a:pPr algn="l"/>
                      <a:r>
                        <a:rPr lang="en-US" sz="1400" b="1" u="none" strike="noStrike">
                          <a:solidFill>
                            <a:srgbClr val="000000"/>
                          </a:solidFill>
                          <a:effectLst/>
                          <a:latin typeface="Verdana" panose="020B0604030504040204" pitchFamily="34" charset="0"/>
                          <a:hlinkClick r:id="rId20" tooltip="Mineral Guide Help"/>
                        </a:rPr>
                        <a:t>Tenacity</a:t>
                      </a:r>
                      <a:endParaRPr lang="en-US" sz="1400">
                        <a:effectLst/>
                      </a:endParaRPr>
                    </a:p>
                  </a:txBody>
                  <a:tcPr marL="23244" marR="9298" marT="9298" marB="9298">
                    <a:lnL>
                      <a:noFill/>
                    </a:lnL>
                    <a:lnR>
                      <a:noFill/>
                    </a:lnR>
                    <a:lnT>
                      <a:noFill/>
                    </a:lnT>
                    <a:lnB>
                      <a:noFill/>
                    </a:lnB>
                    <a:solidFill>
                      <a:srgbClr val="D8DBDF"/>
                    </a:solidFill>
                  </a:tcPr>
                </a:tc>
                <a:tc>
                  <a:txBody>
                    <a:bodyPr/>
                    <a:lstStyle/>
                    <a:p>
                      <a:pPr algn="l"/>
                      <a:r>
                        <a:rPr lang="en-US" sz="1400" u="none" strike="noStrike">
                          <a:solidFill>
                            <a:srgbClr val="0252AA"/>
                          </a:solidFill>
                          <a:effectLst/>
                          <a:hlinkClick r:id="rId21"/>
                        </a:rPr>
                        <a:t>Brittle</a:t>
                      </a:r>
                      <a:r>
                        <a:rPr lang="en-US" sz="1400">
                          <a:effectLst/>
                        </a:rPr>
                        <a:t>, </a:t>
                      </a:r>
                      <a:r>
                        <a:rPr lang="en-US" sz="1400" u="none" strike="noStrike">
                          <a:solidFill>
                            <a:srgbClr val="0252AA"/>
                          </a:solidFill>
                          <a:effectLst/>
                          <a:hlinkClick r:id="rId22"/>
                        </a:rPr>
                        <a:t>sectile</a:t>
                      </a:r>
                      <a:endParaRPr lang="en-US" sz="1400">
                        <a:effectLst/>
                      </a:endParaRP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1720138313"/>
                  </a:ext>
                </a:extLst>
              </a:tr>
              <a:tr h="635672">
                <a:tc>
                  <a:txBody>
                    <a:bodyPr/>
                    <a:lstStyle/>
                    <a:p>
                      <a:pPr algn="l"/>
                      <a:r>
                        <a:rPr lang="en-US" sz="1400" b="1" u="none" strike="noStrike">
                          <a:solidFill>
                            <a:srgbClr val="000000"/>
                          </a:solidFill>
                          <a:effectLst/>
                          <a:latin typeface="Verdana" panose="020B0604030504040204" pitchFamily="34" charset="0"/>
                          <a:hlinkClick r:id="rId23" tooltip="Mineral Guide Help"/>
                        </a:rPr>
                        <a:t>Other ID Marks</a:t>
                      </a:r>
                      <a:endParaRPr lang="en-US" sz="1400">
                        <a:effectLst/>
                      </a:endParaRPr>
                    </a:p>
                  </a:txBody>
                  <a:tcPr marL="23244" marR="9298" marT="9298" marB="9298">
                    <a:lnL>
                      <a:noFill/>
                    </a:lnL>
                    <a:lnR>
                      <a:noFill/>
                    </a:lnR>
                    <a:lnT>
                      <a:noFill/>
                    </a:lnT>
                    <a:lnB>
                      <a:noFill/>
                    </a:lnB>
                    <a:solidFill>
                      <a:srgbClr val="D8DBDF"/>
                    </a:solidFill>
                  </a:tcPr>
                </a:tc>
                <a:tc>
                  <a:txBody>
                    <a:bodyPr/>
                    <a:lstStyle/>
                    <a:p>
                      <a:pPr algn="l"/>
                      <a:r>
                        <a:rPr lang="en-US" sz="1400" dirty="0">
                          <a:effectLst/>
                        </a:rPr>
                        <a:t>Kaolinite is very </a:t>
                      </a:r>
                      <a:r>
                        <a:rPr lang="en-US" sz="1400" u="none" strike="noStrike" dirty="0">
                          <a:solidFill>
                            <a:srgbClr val="0252AA"/>
                          </a:solidFill>
                          <a:effectLst/>
                          <a:hlinkClick r:id="rId24"/>
                        </a:rPr>
                        <a:t>friable</a:t>
                      </a:r>
                      <a:r>
                        <a:rPr lang="en-US" sz="1400" dirty="0">
                          <a:effectLst/>
                        </a:rPr>
                        <a:t>, and can be cut and molded, especially when wet. May also give off a clay-like odor when wet or when breathed upon.</a:t>
                      </a:r>
                      <a:br>
                        <a:rPr lang="en-US" sz="1400" dirty="0">
                          <a:effectLst/>
                        </a:rPr>
                      </a:br>
                      <a:endParaRPr lang="en-US" sz="1400" dirty="0">
                        <a:effectLst/>
                      </a:endParaRP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686842583"/>
                  </a:ext>
                </a:extLst>
              </a:tr>
              <a:tr h="223855">
                <a:tc>
                  <a:txBody>
                    <a:bodyPr/>
                    <a:lstStyle/>
                    <a:p>
                      <a:pPr algn="l"/>
                      <a:r>
                        <a:rPr lang="en-US" sz="1400" b="1" u="none" strike="noStrike">
                          <a:solidFill>
                            <a:srgbClr val="000000"/>
                          </a:solidFill>
                          <a:effectLst/>
                          <a:latin typeface="Verdana" panose="020B0604030504040204" pitchFamily="34" charset="0"/>
                          <a:hlinkClick r:id="rId25" tooltip="Mineral Guide Help"/>
                        </a:rPr>
                        <a:t>In Group</a:t>
                      </a:r>
                      <a:endParaRPr lang="en-US" sz="1400">
                        <a:effectLst/>
                      </a:endParaRPr>
                    </a:p>
                  </a:txBody>
                  <a:tcPr marL="23244" marR="9298" marT="9298" marB="9298">
                    <a:lnL>
                      <a:noFill/>
                    </a:lnL>
                    <a:lnR>
                      <a:noFill/>
                    </a:lnR>
                    <a:lnT>
                      <a:noFill/>
                    </a:lnT>
                    <a:lnB>
                      <a:noFill/>
                    </a:lnB>
                    <a:solidFill>
                      <a:srgbClr val="D8DBDF"/>
                    </a:solidFill>
                  </a:tcPr>
                </a:tc>
                <a:tc>
                  <a:txBody>
                    <a:bodyPr/>
                    <a:lstStyle/>
                    <a:p>
                      <a:pPr algn="ctr"/>
                      <a:r>
                        <a:rPr lang="en-US" sz="1400" u="none" strike="noStrike">
                          <a:solidFill>
                            <a:srgbClr val="0252AA"/>
                          </a:solidFill>
                          <a:effectLst/>
                          <a:hlinkClick r:id="rId26"/>
                        </a:rPr>
                        <a:t>Silicates</a:t>
                      </a:r>
                      <a:r>
                        <a:rPr lang="en-US" sz="1400">
                          <a:effectLst/>
                        </a:rPr>
                        <a:t>; </a:t>
                      </a:r>
                      <a:r>
                        <a:rPr lang="en-US" sz="1400" u="none" strike="noStrike">
                          <a:solidFill>
                            <a:srgbClr val="0252AA"/>
                          </a:solidFill>
                          <a:effectLst/>
                          <a:hlinkClick r:id="rId27"/>
                        </a:rPr>
                        <a:t>Phyllosilicates</a:t>
                      </a:r>
                      <a:endParaRPr lang="en-US" sz="1400">
                        <a:effectLst/>
                      </a:endParaRP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2328999396"/>
                  </a:ext>
                </a:extLst>
              </a:tr>
              <a:tr h="401738">
                <a:tc>
                  <a:txBody>
                    <a:bodyPr/>
                    <a:lstStyle/>
                    <a:p>
                      <a:pPr algn="l"/>
                      <a:r>
                        <a:rPr lang="en-US" sz="1400" b="1" u="none" strike="noStrike">
                          <a:solidFill>
                            <a:srgbClr val="000000"/>
                          </a:solidFill>
                          <a:effectLst/>
                          <a:latin typeface="Verdana" panose="020B0604030504040204" pitchFamily="34" charset="0"/>
                          <a:hlinkClick r:id="rId28" tooltip="Mineral Guide Help"/>
                        </a:rPr>
                        <a:t>Striking Features</a:t>
                      </a:r>
                      <a:endParaRPr lang="en-US" sz="1400">
                        <a:effectLst/>
                      </a:endParaRPr>
                    </a:p>
                  </a:txBody>
                  <a:tcPr marL="23244" marR="9298" marT="9298" marB="9298">
                    <a:lnL>
                      <a:noFill/>
                    </a:lnL>
                    <a:lnR>
                      <a:noFill/>
                    </a:lnR>
                    <a:lnT>
                      <a:noFill/>
                    </a:lnT>
                    <a:lnB>
                      <a:noFill/>
                    </a:lnB>
                    <a:solidFill>
                      <a:srgbClr val="D8DBDF"/>
                    </a:solidFill>
                  </a:tcPr>
                </a:tc>
                <a:tc>
                  <a:txBody>
                    <a:bodyPr/>
                    <a:lstStyle/>
                    <a:p>
                      <a:pPr algn="ctr"/>
                      <a:r>
                        <a:rPr lang="en-US" sz="1400" u="none" strike="noStrike">
                          <a:solidFill>
                            <a:srgbClr val="0252AA"/>
                          </a:solidFill>
                          <a:effectLst/>
                          <a:hlinkClick r:id="rId29"/>
                        </a:rPr>
                        <a:t>Friable</a:t>
                      </a:r>
                      <a:r>
                        <a:rPr lang="en-US" sz="1400">
                          <a:effectLst/>
                        </a:rPr>
                        <a:t> habit and clay-like texture</a:t>
                      </a: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3305434330"/>
                  </a:ext>
                </a:extLst>
              </a:tr>
              <a:tr h="777974">
                <a:tc>
                  <a:txBody>
                    <a:bodyPr/>
                    <a:lstStyle/>
                    <a:p>
                      <a:pPr algn="l"/>
                      <a:r>
                        <a:rPr lang="en-US" sz="1400" b="1" u="none" strike="noStrike">
                          <a:solidFill>
                            <a:srgbClr val="000000"/>
                          </a:solidFill>
                          <a:effectLst/>
                          <a:latin typeface="Verdana" panose="020B0604030504040204" pitchFamily="34" charset="0"/>
                          <a:hlinkClick r:id="rId30" tooltip="Mineral Guide Help"/>
                        </a:rPr>
                        <a:t>Environment</a:t>
                      </a:r>
                      <a:endParaRPr lang="en-US" sz="1400">
                        <a:effectLst/>
                      </a:endParaRPr>
                    </a:p>
                  </a:txBody>
                  <a:tcPr marL="23244" marR="9298" marT="9298" marB="9298">
                    <a:lnL>
                      <a:noFill/>
                    </a:lnL>
                    <a:lnR>
                      <a:noFill/>
                    </a:lnR>
                    <a:lnT>
                      <a:noFill/>
                    </a:lnT>
                    <a:lnB>
                      <a:noFill/>
                    </a:lnB>
                    <a:solidFill>
                      <a:srgbClr val="D8DBDF"/>
                    </a:solidFill>
                  </a:tcPr>
                </a:tc>
                <a:tc>
                  <a:txBody>
                    <a:bodyPr/>
                    <a:lstStyle/>
                    <a:p>
                      <a:pPr algn="ctr"/>
                      <a:r>
                        <a:rPr lang="en-US" sz="1400" dirty="0">
                          <a:effectLst/>
                        </a:rPr>
                        <a:t>As a </a:t>
                      </a:r>
                      <a:r>
                        <a:rPr lang="en-US" sz="1400" u="none" strike="noStrike" dirty="0">
                          <a:solidFill>
                            <a:srgbClr val="0252AA"/>
                          </a:solidFill>
                          <a:effectLst/>
                          <a:hlinkClick r:id="rId31"/>
                        </a:rPr>
                        <a:t>secondary</a:t>
                      </a:r>
                      <a:r>
                        <a:rPr lang="en-US" sz="1400" dirty="0">
                          <a:effectLst/>
                        </a:rPr>
                        <a:t> </a:t>
                      </a:r>
                      <a:r>
                        <a:rPr lang="en-US" sz="1400" u="none" strike="noStrike" dirty="0">
                          <a:solidFill>
                            <a:srgbClr val="0252AA"/>
                          </a:solidFill>
                          <a:effectLst/>
                          <a:hlinkClick r:id="rId32"/>
                        </a:rPr>
                        <a:t>altering</a:t>
                      </a:r>
                      <a:r>
                        <a:rPr lang="en-US" sz="1400" dirty="0">
                          <a:effectLst/>
                        </a:rPr>
                        <a:t> mineral, usually from </a:t>
                      </a:r>
                      <a:r>
                        <a:rPr lang="en-US" sz="1400" u="none" strike="noStrike" dirty="0">
                          <a:solidFill>
                            <a:srgbClr val="0252AA"/>
                          </a:solidFill>
                          <a:effectLst/>
                          <a:hlinkClick r:id="rId33"/>
                        </a:rPr>
                        <a:t>weathering</a:t>
                      </a:r>
                      <a:r>
                        <a:rPr lang="en-US" sz="1400" dirty="0">
                          <a:effectLst/>
                        </a:rPr>
                        <a:t>, in </a:t>
                      </a:r>
                      <a:r>
                        <a:rPr lang="en-US" sz="1400" u="none" strike="noStrike" dirty="0">
                          <a:solidFill>
                            <a:srgbClr val="0252AA"/>
                          </a:solidFill>
                          <a:effectLst/>
                          <a:hlinkClick r:id="rId34"/>
                        </a:rPr>
                        <a:t>igneous</a:t>
                      </a:r>
                      <a:r>
                        <a:rPr lang="en-US" sz="1400" dirty="0">
                          <a:effectLst/>
                        </a:rPr>
                        <a:t>, </a:t>
                      </a:r>
                      <a:r>
                        <a:rPr lang="en-US" sz="1400" u="none" strike="noStrike" dirty="0">
                          <a:solidFill>
                            <a:srgbClr val="0252AA"/>
                          </a:solidFill>
                          <a:effectLst/>
                          <a:hlinkClick r:id="rId35"/>
                        </a:rPr>
                        <a:t>metamorphic</a:t>
                      </a:r>
                      <a:r>
                        <a:rPr lang="en-US" sz="1400" dirty="0">
                          <a:effectLst/>
                        </a:rPr>
                        <a:t>, and </a:t>
                      </a:r>
                      <a:r>
                        <a:rPr lang="en-US" sz="1400" u="none" strike="noStrike" dirty="0">
                          <a:solidFill>
                            <a:srgbClr val="0252AA"/>
                          </a:solidFill>
                          <a:effectLst/>
                          <a:hlinkClick r:id="rId36"/>
                        </a:rPr>
                        <a:t>sedimentary</a:t>
                      </a:r>
                      <a:r>
                        <a:rPr lang="en-US" sz="1400" dirty="0">
                          <a:effectLst/>
                        </a:rPr>
                        <a:t> environments. Kaolinite is most often found near the oxidized surface where it has altered from aluminum </a:t>
                      </a:r>
                      <a:r>
                        <a:rPr lang="en-US" sz="1400" u="none" strike="noStrike" dirty="0">
                          <a:solidFill>
                            <a:srgbClr val="0252AA"/>
                          </a:solidFill>
                          <a:effectLst/>
                          <a:hlinkClick r:id="rId37"/>
                        </a:rPr>
                        <a:t>silicate</a:t>
                      </a:r>
                      <a:r>
                        <a:rPr lang="en-US" sz="1400" dirty="0">
                          <a:effectLst/>
                        </a:rPr>
                        <a:t>s such as </a:t>
                      </a:r>
                      <a:r>
                        <a:rPr lang="en-US" sz="1400" u="none" strike="noStrike" dirty="0">
                          <a:solidFill>
                            <a:srgbClr val="0252AA"/>
                          </a:solidFill>
                          <a:effectLst/>
                          <a:hlinkClick r:id="rId38"/>
                        </a:rPr>
                        <a:t>feldspar</a:t>
                      </a:r>
                      <a:r>
                        <a:rPr lang="en-US" sz="1400" dirty="0">
                          <a:effectLst/>
                        </a:rPr>
                        <a:t>.</a:t>
                      </a:r>
                      <a:br>
                        <a:rPr lang="en-US" sz="1400" dirty="0">
                          <a:effectLst/>
                        </a:rPr>
                      </a:br>
                      <a:endParaRPr lang="en-US" sz="1400" dirty="0">
                        <a:effectLst/>
                      </a:endParaRP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3290250618"/>
                  </a:ext>
                </a:extLst>
              </a:tr>
              <a:tr h="213622">
                <a:tc>
                  <a:txBody>
                    <a:bodyPr/>
                    <a:lstStyle/>
                    <a:p>
                      <a:pPr algn="l"/>
                      <a:r>
                        <a:rPr lang="en-US" sz="900" b="1" u="none" strike="noStrike">
                          <a:solidFill>
                            <a:srgbClr val="000000"/>
                          </a:solidFill>
                          <a:effectLst/>
                          <a:latin typeface="Verdana" panose="020B0604030504040204" pitchFamily="34" charset="0"/>
                          <a:hlinkClick r:id="rId39" tooltip="Mineral Guide Help"/>
                        </a:rPr>
                        <a:t>Rock Type</a:t>
                      </a:r>
                      <a:endParaRPr lang="en-US" sz="900">
                        <a:effectLst/>
                      </a:endParaRPr>
                    </a:p>
                  </a:txBody>
                  <a:tcPr marL="23244" marR="9298" marT="9298" marB="9298">
                    <a:lnL>
                      <a:noFill/>
                    </a:lnL>
                    <a:lnR>
                      <a:noFill/>
                    </a:lnR>
                    <a:lnT>
                      <a:noFill/>
                    </a:lnT>
                    <a:lnB>
                      <a:noFill/>
                    </a:lnB>
                    <a:solidFill>
                      <a:srgbClr val="D8DBDF"/>
                    </a:solidFill>
                  </a:tcPr>
                </a:tc>
                <a:tc>
                  <a:txBody>
                    <a:bodyPr/>
                    <a:lstStyle/>
                    <a:p>
                      <a:pPr algn="ctr"/>
                      <a:r>
                        <a:rPr lang="en-US" sz="1400" u="none" strike="noStrike" dirty="0">
                          <a:solidFill>
                            <a:srgbClr val="0252AA"/>
                          </a:solidFill>
                          <a:effectLst/>
                          <a:hlinkClick r:id="rId40"/>
                        </a:rPr>
                        <a:t>Igneous</a:t>
                      </a:r>
                      <a:r>
                        <a:rPr lang="en-US" sz="1400" dirty="0">
                          <a:effectLst/>
                        </a:rPr>
                        <a:t>, </a:t>
                      </a:r>
                      <a:r>
                        <a:rPr lang="en-US" sz="1400" u="none" strike="noStrike" dirty="0">
                          <a:solidFill>
                            <a:srgbClr val="0252AA"/>
                          </a:solidFill>
                          <a:effectLst/>
                          <a:hlinkClick r:id="rId41"/>
                        </a:rPr>
                        <a:t>Sedimentary</a:t>
                      </a:r>
                      <a:r>
                        <a:rPr lang="en-US" sz="1400" dirty="0">
                          <a:effectLst/>
                        </a:rPr>
                        <a:t>, </a:t>
                      </a:r>
                      <a:r>
                        <a:rPr lang="en-US" sz="1400" u="none" strike="noStrike" dirty="0">
                          <a:solidFill>
                            <a:srgbClr val="0252AA"/>
                          </a:solidFill>
                          <a:effectLst/>
                          <a:hlinkClick r:id="rId42"/>
                        </a:rPr>
                        <a:t>Metamorphic</a:t>
                      </a:r>
                      <a:endParaRPr lang="en-US" sz="1400" dirty="0">
                        <a:effectLst/>
                      </a:endParaRPr>
                    </a:p>
                  </a:txBody>
                  <a:tcPr marL="23244" marR="9298" marT="9298" marB="9298" anchor="ctr">
                    <a:lnL>
                      <a:noFill/>
                    </a:lnL>
                    <a:lnR>
                      <a:noFill/>
                    </a:lnR>
                    <a:lnT>
                      <a:noFill/>
                    </a:lnT>
                    <a:lnB>
                      <a:noFill/>
                    </a:lnB>
                    <a:solidFill>
                      <a:srgbClr val="EDF2FA"/>
                    </a:solidFill>
                  </a:tcPr>
                </a:tc>
                <a:extLst>
                  <a:ext uri="{0D108BD9-81ED-4DB2-BD59-A6C34878D82A}">
                    <a16:rowId xmlns:a16="http://schemas.microsoft.com/office/drawing/2014/main" val="1443624789"/>
                  </a:ext>
                </a:extLst>
              </a:tr>
            </a:tbl>
          </a:graphicData>
        </a:graphic>
      </p:graphicFrame>
    </p:spTree>
    <p:extLst>
      <p:ext uri="{BB962C8B-B14F-4D97-AF65-F5344CB8AC3E}">
        <p14:creationId xmlns:p14="http://schemas.microsoft.com/office/powerpoint/2010/main" val="3477708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latin typeface="Times New Roman" panose="02020603050405020304" pitchFamily="18" charset="0"/>
                <a:cs typeface="Times New Roman" panose="02020603050405020304" pitchFamily="18" charset="0"/>
              </a:rPr>
              <a:t>Uses of Kaolinite </a:t>
            </a:r>
            <a:endParaRPr lang="en-US" sz="40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t>Kaolinite is the most abundant clay mineral, and is used for pottery and ceramics. It is also very important in the production of paper, and is used in pharmaceuticals as an ingredient in some medications such as stomach soothers. Kaolinite is also used as an ingredient in some cosmetics, soaps, paint gloss, and toothpastes.</a:t>
            </a:r>
          </a:p>
        </p:txBody>
      </p:sp>
    </p:spTree>
    <p:extLst>
      <p:ext uri="{BB962C8B-B14F-4D97-AF65-F5344CB8AC3E}">
        <p14:creationId xmlns:p14="http://schemas.microsoft.com/office/powerpoint/2010/main" val="1462743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ormAutofit/>
          </a:bodyPr>
          <a:lstStyle/>
          <a:p>
            <a:r>
              <a:rPr lang="en-US" sz="4000" b="1" dirty="0">
                <a:solidFill>
                  <a:srgbClr val="C00000"/>
                </a:solidFill>
                <a:latin typeface="Times New Roman" panose="02020603050405020304" pitchFamily="18" charset="0"/>
                <a:cs typeface="Times New Roman" panose="02020603050405020304" pitchFamily="18" charset="0"/>
              </a:rPr>
              <a:t>Vermiculite</a:t>
            </a:r>
          </a:p>
        </p:txBody>
      </p:sp>
      <p:sp>
        <p:nvSpPr>
          <p:cNvPr id="3" name="Content Placeholder 2"/>
          <p:cNvSpPr>
            <a:spLocks noGrp="1"/>
          </p:cNvSpPr>
          <p:nvPr>
            <p:ph idx="1"/>
          </p:nvPr>
        </p:nvSpPr>
        <p:spPr>
          <a:xfrm>
            <a:off x="838200" y="1097280"/>
            <a:ext cx="10515600" cy="5079683"/>
          </a:xfrm>
        </p:spPr>
        <p:txBody>
          <a:bodyPr>
            <a:noAutofit/>
          </a:bodyPr>
          <a:lstStyle/>
          <a:p>
            <a:r>
              <a:rPr lang="en-US" sz="2600" dirty="0"/>
              <a:t>clay mineral similar to montmorillonite in structure and, in some cases, composition. Vermiculite is typically formed by the alteration of biotite, and it occurs both as large </a:t>
            </a:r>
            <a:r>
              <a:rPr lang="en-US" sz="2600" dirty="0" err="1"/>
              <a:t>pseudomorphs</a:t>
            </a:r>
            <a:r>
              <a:rPr lang="en-US" sz="2600" dirty="0"/>
              <a:t> replacing biotite and as small particles in soils and ancient sediments. It is also formed at the interface between acidic intrusive rocks and basic rocks such as </a:t>
            </a:r>
            <a:r>
              <a:rPr lang="en-US" sz="2600" dirty="0" err="1"/>
              <a:t>pyroxenites</a:t>
            </a:r>
            <a:r>
              <a:rPr lang="en-US" sz="2600" dirty="0"/>
              <a:t> and </a:t>
            </a:r>
            <a:r>
              <a:rPr lang="en-US" sz="2600" dirty="0" err="1"/>
              <a:t>dunites</a:t>
            </a:r>
            <a:r>
              <a:rPr lang="en-US" sz="2600" dirty="0"/>
              <a:t>.</a:t>
            </a:r>
          </a:p>
          <a:p>
            <a:r>
              <a:rPr lang="en-US" sz="2600" dirty="0"/>
              <a:t> Large deposits occur in South Africa, Australia, Russia, and Brazil. In the United States, it is found in Montana and the Carolinas. When rapidly heated to about 300° C (570° F), vermiculite can expand to 20 times its original thickness; its name, from the Latin word meaning “to breed worms,” alludes to this property</a:t>
            </a:r>
            <a:r>
              <a:rPr lang="en-US" sz="2600" dirty="0" smtClean="0"/>
              <a:t>.</a:t>
            </a:r>
            <a:endParaRPr lang="en-US" sz="2600" dirty="0"/>
          </a:p>
        </p:txBody>
      </p:sp>
    </p:spTree>
    <p:extLst>
      <p:ext uri="{BB962C8B-B14F-4D97-AF65-F5344CB8AC3E}">
        <p14:creationId xmlns:p14="http://schemas.microsoft.com/office/powerpoint/2010/main" val="2077595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9823" y="610779"/>
            <a:ext cx="10515600" cy="5659392"/>
          </a:xfrm>
        </p:spPr>
        <p:txBody>
          <a:bodyPr>
            <a:noAutofit/>
          </a:bodyPr>
          <a:lstStyle/>
          <a:p>
            <a:r>
              <a:rPr lang="en-US" sz="2600" dirty="0"/>
              <a:t> In its natural state the mineral has little commercial use, but exfoliated vermiculite is extremely light (specific gravity as low as 0.09) and is used in lightweight concrete or plaster, for thermal and acoustic insulation, or as a packing medium, a soil conditioner, a starting medium for seeds, and a filler or extender in paper, paint, or plastics.</a:t>
            </a:r>
          </a:p>
          <a:p>
            <a:endParaRPr lang="en-US" sz="2600" dirty="0"/>
          </a:p>
          <a:p>
            <a:r>
              <a:rPr lang="en-US" sz="2600" dirty="0"/>
              <a:t>The vermiculite unit structure consists of sheets of </a:t>
            </a:r>
            <a:r>
              <a:rPr lang="en-US" sz="2600" dirty="0" err="1"/>
              <a:t>trioctahedral</a:t>
            </a:r>
            <a:r>
              <a:rPr lang="en-US" sz="2600" dirty="0"/>
              <a:t> mica or talc separated by layers of water molecules; these layers occupy a space about two water molecules thick (approximately 4.8 Å). Substitutions of aluminum cations (Al3+) for silicon cations (Si4+) constitute the chief imbalance, but the net charge deficiency may be partially balanced by other substitutions within the mica layer; there is always a residual net charge deficiency commonly in the range from 0.6 to 0.8 per O10(OH)2.</a:t>
            </a:r>
          </a:p>
          <a:p>
            <a:endParaRPr lang="en-US" sz="2600" dirty="0"/>
          </a:p>
        </p:txBody>
      </p:sp>
    </p:spTree>
    <p:extLst>
      <p:ext uri="{BB962C8B-B14F-4D97-AF65-F5344CB8AC3E}">
        <p14:creationId xmlns:p14="http://schemas.microsoft.com/office/powerpoint/2010/main" val="2952992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This charge deficiency is satisfied with interlayer cations that are closely associated with the water molecules between the mica layers. In the natural mineral, the balancing cation is magnesium (Mg2+). Heating vermiculite to temperatures (depending on its crystal size) as high as 500° C drives the water out from between the mica layers, but the mineral quickly rehydrates at room temperature to maintain its normal basal spacing of approximately 14 to 15 Å if potassium or ammonium ions are not present in the interlayer sites. It has been reported that some </a:t>
            </a:r>
            <a:r>
              <a:rPr lang="en-US" dirty="0" err="1"/>
              <a:t>dioctahedral</a:t>
            </a:r>
            <a:r>
              <a:rPr lang="en-US" dirty="0"/>
              <a:t> analogues of vermiculite occur in soils.</a:t>
            </a:r>
          </a:p>
        </p:txBody>
      </p:sp>
    </p:spTree>
    <p:extLst>
      <p:ext uri="{BB962C8B-B14F-4D97-AF65-F5344CB8AC3E}">
        <p14:creationId xmlns:p14="http://schemas.microsoft.com/office/powerpoint/2010/main" val="21131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4954" y="248194"/>
            <a:ext cx="10515600" cy="548641"/>
          </a:xfrm>
        </p:spPr>
        <p:txBody>
          <a:bodyPr>
            <a:normAutofit fontScale="90000"/>
          </a:bodyPr>
          <a:lstStyle/>
          <a:p>
            <a:r>
              <a:rPr lang="en-US" b="1" dirty="0" smtClean="0">
                <a:solidFill>
                  <a:srgbClr val="C00000"/>
                </a:solidFill>
                <a:latin typeface="Times New Roman" panose="02020603050405020304" pitchFamily="18" charset="0"/>
                <a:cs typeface="Times New Roman" panose="02020603050405020304" pitchFamily="18" charset="0"/>
              </a:rPr>
              <a:t>Smectite : </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11628" y="940526"/>
            <a:ext cx="10515600" cy="4909865"/>
          </a:xfrm>
        </p:spPr>
        <p:txBody>
          <a:bodyPr>
            <a:normAutofit fontScale="25000" lnSpcReduction="20000"/>
          </a:bodyPr>
          <a:lstStyle/>
          <a:p>
            <a:pPr>
              <a:lnSpc>
                <a:spcPct val="110000"/>
              </a:lnSpc>
            </a:pPr>
            <a:r>
              <a:rPr lang="en-US" sz="10400" dirty="0"/>
              <a:t>This clay mineral is the weathering product of mafic silicates, and is stable in arid, semi-arid, or temperate climates. It was formerly known as montmorillonite. Smectite has the ability to adsorb large amounts of water, forming a water-tight barrier. It is used extensively in the oil drilling industry, civil and environmental engineering (where it is known as bentonite), and the chemical industry. There are two main varieties of smectite, described in the following:</a:t>
            </a:r>
          </a:p>
          <a:p>
            <a:pPr>
              <a:lnSpc>
                <a:spcPct val="110000"/>
              </a:lnSpc>
            </a:pPr>
            <a:endParaRPr lang="en-US" sz="10400" dirty="0"/>
          </a:p>
          <a:p>
            <a:pPr>
              <a:lnSpc>
                <a:spcPct val="110000"/>
              </a:lnSpc>
            </a:pPr>
            <a:r>
              <a:rPr lang="en-US" sz="10400" b="1" dirty="0">
                <a:solidFill>
                  <a:srgbClr val="C00000"/>
                </a:solidFill>
              </a:rPr>
              <a:t>Sodium Smectite: </a:t>
            </a:r>
            <a:r>
              <a:rPr lang="en-US" sz="10400" dirty="0"/>
              <a:t>This is the high-swelling form of smectite, which can adsorb up to 18 layers of water molecules between layers of clay. Sodium smectite is the preferred clay mineral for drilling muds, for creating a protective clay liner for hazardous waste landfills to guard against future groundwater contamination, and for preventing seepage of groundwater into residential basements. </a:t>
            </a:r>
            <a:endParaRPr lang="en-US" sz="8000" dirty="0"/>
          </a:p>
          <a:p>
            <a:endParaRPr lang="en-US" dirty="0"/>
          </a:p>
        </p:txBody>
      </p:sp>
    </p:spTree>
    <p:extLst>
      <p:ext uri="{BB962C8B-B14F-4D97-AF65-F5344CB8AC3E}">
        <p14:creationId xmlns:p14="http://schemas.microsoft.com/office/powerpoint/2010/main" val="3095568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572" y="636905"/>
            <a:ext cx="10515600" cy="5541826"/>
          </a:xfrm>
        </p:spPr>
        <p:txBody>
          <a:bodyPr>
            <a:normAutofit fontScale="92500" lnSpcReduction="10000"/>
          </a:bodyPr>
          <a:lstStyle/>
          <a:p>
            <a:pPr lvl="0"/>
            <a:r>
              <a:rPr lang="en-US" dirty="0"/>
              <a:t>Sodium smectite will retain its water-tight properties so long as the slurry is protected from evaporation of water, which would cause extensive mud cracks. As a drilling mud, sodium smectite mixed with water to form a slurry which performs the following functions when drilling an oil or water well: 1) lubricates the drill bit to prevent premature wear, 2) prevents the walls of the drill hole from collapsing inwards, 3) suspends the rock cuttings inside the dense mud so that the mud may pumped out of the drill hole, and 4) when the dense mineral barite is added to drilling mud, it prevents blowouts caused by internal pressure encountered during deep drilling. Sodium smectite is also used as commercial clay absorbent to soak up spills of liquids. High-grade deposits of sodium smectite are found in South Dakota.</a:t>
            </a:r>
          </a:p>
          <a:p>
            <a:r>
              <a:rPr lang="en-US" b="1" dirty="0" smtClean="0">
                <a:solidFill>
                  <a:srgbClr val="C00000"/>
                </a:solidFill>
              </a:rPr>
              <a:t>Calcium </a:t>
            </a:r>
            <a:r>
              <a:rPr lang="en-US" b="1" dirty="0">
                <a:solidFill>
                  <a:srgbClr val="C00000"/>
                </a:solidFill>
              </a:rPr>
              <a:t>smectite: </a:t>
            </a:r>
            <a:r>
              <a:rPr lang="en-US" dirty="0"/>
              <a:t>The low-swelling form of smectite adsorbs less water than does sodium smectite, and costs less. Calcium smectite is used locally for drilling muds. Much of the domestic supplies of calcium smectite are mined from the state of Georgia</a:t>
            </a:r>
            <a:r>
              <a:rPr lang="en-US" dirty="0" smtClean="0"/>
              <a:t>.</a:t>
            </a:r>
            <a:endParaRPr lang="en-US" dirty="0"/>
          </a:p>
        </p:txBody>
      </p:sp>
    </p:spTree>
    <p:extLst>
      <p:ext uri="{BB962C8B-B14F-4D97-AF65-F5344CB8AC3E}">
        <p14:creationId xmlns:p14="http://schemas.microsoft.com/office/powerpoint/2010/main" val="2136221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TotalTime>
  <Words>1746</Words>
  <Application>Microsoft Office PowerPoint</Application>
  <PresentationFormat>Widescreen</PresentationFormat>
  <Paragraphs>151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Verdana</vt:lpstr>
      <vt:lpstr>Office Theme</vt:lpstr>
      <vt:lpstr>Introduction to Clay Minerals and common types of Clay Minerals </vt:lpstr>
      <vt:lpstr> THE MINERAL KAOLINITE </vt:lpstr>
      <vt:lpstr>PowerPoint Presentation</vt:lpstr>
      <vt:lpstr>Uses of Kaolinite </vt:lpstr>
      <vt:lpstr>Vermiculite</vt:lpstr>
      <vt:lpstr>PowerPoint Presentation</vt:lpstr>
      <vt:lpstr>PowerPoint Presentation</vt:lpstr>
      <vt:lpstr>Smectite : </vt:lpstr>
      <vt:lpstr>PowerPoint Presentation</vt:lpstr>
      <vt:lpstr>Attapulgite , Chlorite and  Illite: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Irshad</dc:creator>
  <cp:lastModifiedBy>Irshad</cp:lastModifiedBy>
  <cp:revision>31</cp:revision>
  <dcterms:created xsi:type="dcterms:W3CDTF">2020-02-08T10:45:06Z</dcterms:created>
  <dcterms:modified xsi:type="dcterms:W3CDTF">2020-02-13T12:03:37Z</dcterms:modified>
</cp:coreProperties>
</file>