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5"/>
  </p:notesMasterIdLst>
  <p:sldIdLst>
    <p:sldId id="280" r:id="rId2"/>
    <p:sldId id="256" r:id="rId3"/>
    <p:sldId id="257" r:id="rId4"/>
    <p:sldId id="258" r:id="rId5"/>
    <p:sldId id="259" r:id="rId6"/>
    <p:sldId id="260" r:id="rId7"/>
    <p:sldId id="261" r:id="rId8"/>
    <p:sldId id="262" r:id="rId9"/>
    <p:sldId id="263" r:id="rId10"/>
    <p:sldId id="265" r:id="rId11"/>
    <p:sldId id="267" r:id="rId12"/>
    <p:sldId id="268" r:id="rId13"/>
    <p:sldId id="269" r:id="rId14"/>
    <p:sldId id="270" r:id="rId15"/>
    <p:sldId id="264" r:id="rId16"/>
    <p:sldId id="266" r:id="rId17"/>
    <p:sldId id="271" r:id="rId18"/>
    <p:sldId id="272" r:id="rId19"/>
    <p:sldId id="276" r:id="rId20"/>
    <p:sldId id="273" r:id="rId21"/>
    <p:sldId id="278"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74" d="100"/>
          <a:sy n="74" d="100"/>
        </p:scale>
        <p:origin x="105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79E53B-09A9-44BB-9346-6C697DE4B339}" type="datetimeFigureOut">
              <a:rPr lang="en-US" smtClean="0"/>
              <a:pPr/>
              <a:t>11/30/2020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61971-0B04-4C85-9448-982BE522518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961971-0B04-4C85-9448-982BE522518E}"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45AFDC7-1EC2-42E0-828F-C00BF34E4A8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5AFDC7-1EC2-42E0-828F-C00BF34E4A8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5AFDC7-1EC2-42E0-828F-C00BF34E4A8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32C8D9F-687D-403F-8F0E-348A12D5C9FA}"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45AFDC7-1EC2-42E0-828F-C00BF34E4A8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32C8D9F-687D-403F-8F0E-348A12D5C9FA}" type="datetimeFigureOut">
              <a:rPr lang="en-US" smtClean="0"/>
              <a:pPr/>
              <a:t>11/30/2020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45AFDC7-1EC2-42E0-828F-C00BF34E4A8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6600" dirty="0" smtClean="0"/>
              <a:t>     </a:t>
            </a:r>
          </a:p>
          <a:p>
            <a:pPr algn="ctr">
              <a:buNone/>
            </a:pPr>
            <a:r>
              <a:rPr lang="en-US" sz="6600" dirty="0" smtClean="0"/>
              <a:t>      </a:t>
            </a:r>
            <a:r>
              <a:rPr lang="en-US" sz="4000" dirty="0" smtClean="0"/>
              <a:t>PRODUCTION TECHNOLOGY OF </a:t>
            </a:r>
            <a:r>
              <a:rPr lang="en-US" sz="4000" dirty="0" smtClean="0"/>
              <a:t>PERSIMMON</a:t>
            </a:r>
            <a:endParaRPr lang="en-US"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VARIETIES</a:t>
            </a:r>
            <a:endParaRPr lang="en-US" b="1" dirty="0"/>
          </a:p>
        </p:txBody>
      </p:sp>
      <p:sp>
        <p:nvSpPr>
          <p:cNvPr id="3" name="Content Placeholder 2"/>
          <p:cNvSpPr>
            <a:spLocks noGrp="1"/>
          </p:cNvSpPr>
          <p:nvPr>
            <p:ph idx="1"/>
          </p:nvPr>
        </p:nvSpPr>
        <p:spPr/>
        <p:txBody>
          <a:bodyPr/>
          <a:lstStyle/>
          <a:p>
            <a:r>
              <a:rPr lang="en-US" dirty="0" smtClean="0"/>
              <a:t>Diospyros kaki (Asian persimmon, Japanese persimmon) ...</a:t>
            </a:r>
          </a:p>
          <a:p>
            <a:r>
              <a:rPr lang="en-US" dirty="0" smtClean="0"/>
              <a:t>Diospyros lotus (date-plum) ...</a:t>
            </a:r>
          </a:p>
          <a:p>
            <a:r>
              <a:rPr lang="en-US" dirty="0" smtClean="0"/>
              <a:t>Diospyros </a:t>
            </a:r>
            <a:r>
              <a:rPr lang="en-US" dirty="0" err="1" smtClean="0"/>
              <a:t>virginiana</a:t>
            </a:r>
            <a:r>
              <a:rPr lang="en-US" dirty="0" smtClean="0"/>
              <a:t> (American persimmon) ...</a:t>
            </a:r>
          </a:p>
          <a:p>
            <a:r>
              <a:rPr lang="en-US" dirty="0" smtClean="0"/>
              <a:t>Diospyros </a:t>
            </a:r>
            <a:r>
              <a:rPr lang="en-US" dirty="0" err="1" smtClean="0"/>
              <a:t>nigra</a:t>
            </a:r>
            <a:r>
              <a:rPr lang="en-US" dirty="0" smtClean="0"/>
              <a:t> (black </a:t>
            </a:r>
            <a:r>
              <a:rPr lang="en-US" dirty="0" err="1" smtClean="0"/>
              <a:t>sapote</a:t>
            </a:r>
            <a:r>
              <a:rPr lang="en-US" dirty="0" smtClean="0"/>
              <a:t> / chocolate pudding fruit / black persimmon) ...</a:t>
            </a:r>
          </a:p>
          <a:p>
            <a:r>
              <a:rPr lang="en-US" dirty="0" smtClean="0"/>
              <a:t>Diospyros discolor. ...</a:t>
            </a:r>
          </a:p>
          <a:p>
            <a:r>
              <a:rPr lang="en-US" dirty="0" smtClean="0"/>
              <a:t>Diospyros </a:t>
            </a:r>
            <a:r>
              <a:rPr lang="en-US" dirty="0" err="1" smtClean="0"/>
              <a:t>peregrina</a:t>
            </a:r>
            <a:r>
              <a:rPr lang="en-US" dirty="0" smtClean="0"/>
              <a:t> (Indian persimmon / wild persimmon/ </a:t>
            </a:r>
            <a:r>
              <a:rPr lang="en-US" dirty="0" err="1" smtClean="0"/>
              <a:t>Tendu</a:t>
            </a:r>
            <a:r>
              <a:rPr lang="en-US" dirty="0" smtClean="0"/>
              <a:t> fruit / </a:t>
            </a:r>
            <a:r>
              <a:rPr lang="en-US" dirty="0" err="1" smtClean="0"/>
              <a:t>Tembhra</a:t>
            </a:r>
            <a:r>
              <a:rPr lang="en-US" dirty="0" smtClean="0"/>
              <a:t>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Rough handling causes bruising and skin discoloration.</a:t>
            </a:r>
            <a:br>
              <a:rPr lang="en-US" dirty="0" smtClean="0">
                <a:latin typeface="+mj-lt"/>
              </a:rPr>
            </a:br>
            <a:r>
              <a:rPr lang="en-US" dirty="0" smtClean="0">
                <a:latin typeface="+mj-lt"/>
              </a:rPr>
              <a:t>Harvest season varies with elevation, being later at higher elevations. The usual harvest</a:t>
            </a:r>
            <a:br>
              <a:rPr lang="en-US" dirty="0" smtClean="0">
                <a:latin typeface="+mj-lt"/>
              </a:rPr>
            </a:br>
            <a:r>
              <a:rPr lang="en-US" dirty="0" smtClean="0">
                <a:latin typeface="+mj-lt"/>
              </a:rPr>
              <a:t>season for '</a:t>
            </a:r>
            <a:r>
              <a:rPr lang="en-US" dirty="0" err="1" smtClean="0">
                <a:latin typeface="+mj-lt"/>
              </a:rPr>
              <a:t>Maru</a:t>
            </a:r>
            <a:r>
              <a:rPr lang="en-US" dirty="0" smtClean="0">
                <a:latin typeface="+mj-lt"/>
              </a:rPr>
              <a:t>' in Kula is October to November; for '</a:t>
            </a:r>
            <a:r>
              <a:rPr lang="en-US" dirty="0" err="1" smtClean="0">
                <a:latin typeface="+mj-lt"/>
              </a:rPr>
              <a:t>Fuyu</a:t>
            </a:r>
            <a:r>
              <a:rPr lang="en-US" dirty="0" smtClean="0">
                <a:latin typeface="+mj-lt"/>
              </a:rPr>
              <a:t>', October to December;</a:t>
            </a:r>
            <a:br>
              <a:rPr lang="en-US" dirty="0" smtClean="0">
                <a:latin typeface="+mj-lt"/>
              </a:rPr>
            </a:br>
            <a:r>
              <a:rPr lang="en-US" dirty="0" smtClean="0">
                <a:latin typeface="+mj-lt"/>
              </a:rPr>
              <a:t>and for '</a:t>
            </a:r>
            <a:r>
              <a:rPr lang="en-US" dirty="0" err="1" smtClean="0">
                <a:latin typeface="+mj-lt"/>
              </a:rPr>
              <a:t>Hachiya</a:t>
            </a:r>
            <a:r>
              <a:rPr lang="en-US" dirty="0" smtClean="0">
                <a:latin typeface="+mj-lt"/>
              </a:rPr>
              <a:t>' November to December. </a:t>
            </a:r>
            <a:br>
              <a:rPr lang="en-US" dirty="0" smtClean="0">
                <a:latin typeface="+mj-lt"/>
              </a:rPr>
            </a:br>
            <a:endParaRPr lang="en-US" dirty="0">
              <a:latin typeface="+mj-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YIELD</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The national average yield for persimmons from trees six years or older in 2000 was 16 t/ha. Mature </a:t>
            </a:r>
            <a:r>
              <a:rPr lang="en-US" dirty="0" err="1" smtClean="0">
                <a:latin typeface="+mj-lt"/>
              </a:rPr>
              <a:t>Fuyu</a:t>
            </a:r>
            <a:r>
              <a:rPr lang="en-US" dirty="0" smtClean="0">
                <a:latin typeface="+mj-lt"/>
              </a:rPr>
              <a:t> trees can yield up to 30 t/ha while more vigorous cultivars such as Flat Seedless can yield up to 40 t/ha.</a:t>
            </a:r>
            <a:endParaRPr lang="en-US" dirty="0">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CULTURAL PRACTICES</a:t>
            </a:r>
            <a:endParaRPr lang="en-US" b="1" dirty="0"/>
          </a:p>
        </p:txBody>
      </p:sp>
      <p:sp>
        <p:nvSpPr>
          <p:cNvPr id="3" name="Content Placeholder 2"/>
          <p:cNvSpPr>
            <a:spLocks noGrp="1"/>
          </p:cNvSpPr>
          <p:nvPr>
            <p:ph idx="1"/>
          </p:nvPr>
        </p:nvSpPr>
        <p:spPr/>
        <p:txBody>
          <a:bodyPr/>
          <a:lstStyle/>
          <a:p>
            <a:pPr>
              <a:buNone/>
            </a:pPr>
            <a:r>
              <a:rPr lang="en-US" dirty="0" smtClean="0">
                <a:latin typeface="+mj-lt"/>
              </a:rPr>
              <a:t>Tree spacing averages 15 ft to 20 ft (4.6-6.1 m) apart but varies with cultivar and soil</a:t>
            </a:r>
            <a:br>
              <a:rPr lang="en-US" dirty="0" smtClean="0">
                <a:latin typeface="+mj-lt"/>
              </a:rPr>
            </a:br>
            <a:r>
              <a:rPr lang="en-US" dirty="0" smtClean="0">
                <a:latin typeface="+mj-lt"/>
              </a:rPr>
              <a:t>fertility. Generally, wider spacing is used on deeper, more fertile soils. In Japan. trees</a:t>
            </a:r>
            <a:br>
              <a:rPr lang="en-US" dirty="0" smtClean="0">
                <a:latin typeface="+mj-lt"/>
              </a:rPr>
            </a:br>
            <a:r>
              <a:rPr lang="en-US" dirty="0" smtClean="0">
                <a:latin typeface="+mj-lt"/>
              </a:rPr>
              <a:t>are sometimes planted at close spacing and thinned after five to 10 years. Care is</a:t>
            </a:r>
            <a:br>
              <a:rPr lang="en-US" dirty="0" smtClean="0">
                <a:latin typeface="+mj-lt"/>
              </a:rPr>
            </a:br>
            <a:r>
              <a:rPr lang="en-US" dirty="0" smtClean="0">
                <a:latin typeface="+mj-lt"/>
              </a:rPr>
              <a:t>necessary when transplanting to the field, because persimmon roots are fragile and</a:t>
            </a:r>
            <a:br>
              <a:rPr lang="en-US" dirty="0" smtClean="0">
                <a:latin typeface="+mj-lt"/>
              </a:rPr>
            </a:br>
            <a:r>
              <a:rPr lang="en-US" dirty="0" smtClean="0">
                <a:latin typeface="+mj-lt"/>
              </a:rPr>
              <a:t>easily damaged by drying or rough handling. </a:t>
            </a:r>
            <a:br>
              <a:rPr lang="en-US" dirty="0" smtClean="0">
                <a:latin typeface="+mj-lt"/>
              </a:rPr>
            </a:br>
            <a:endParaRPr lang="en-US"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638800"/>
          </a:xfrm>
        </p:spPr>
        <p:txBody>
          <a:bodyPr/>
          <a:lstStyle/>
          <a:p>
            <a:pPr>
              <a:buNone/>
            </a:pPr>
            <a:r>
              <a:rPr lang="en-US" dirty="0" smtClean="0">
                <a:latin typeface="+mj-lt"/>
              </a:rPr>
              <a:t>Young plants are trained to a modified</a:t>
            </a:r>
            <a:br>
              <a:rPr lang="en-US" dirty="0" smtClean="0">
                <a:latin typeface="+mj-lt"/>
              </a:rPr>
            </a:br>
            <a:r>
              <a:rPr lang="en-US" dirty="0" smtClean="0">
                <a:latin typeface="+mj-lt"/>
              </a:rPr>
              <a:t>central-leader structure by pruning shoots during the first few seasons, forcing growth</a:t>
            </a:r>
            <a:br>
              <a:rPr lang="en-US" dirty="0" smtClean="0">
                <a:latin typeface="+mj-lt"/>
              </a:rPr>
            </a:br>
            <a:r>
              <a:rPr lang="en-US" dirty="0" smtClean="0">
                <a:latin typeface="+mj-lt"/>
              </a:rPr>
              <a:t>into framework branches. The aim is to develop a pyramidal shape with from three to</a:t>
            </a:r>
            <a:br>
              <a:rPr lang="en-US" dirty="0" smtClean="0">
                <a:latin typeface="+mj-lt"/>
              </a:rPr>
            </a:br>
            <a:r>
              <a:rPr lang="en-US" dirty="0" smtClean="0">
                <a:latin typeface="+mj-lt"/>
              </a:rPr>
              <a:t>five main limbs at about 1-ft (30-cm) intervals on the trunk, beginning at about 3 ft (91</a:t>
            </a:r>
            <a:br>
              <a:rPr lang="en-US" dirty="0" smtClean="0">
                <a:latin typeface="+mj-lt"/>
              </a:rPr>
            </a:br>
            <a:r>
              <a:rPr lang="en-US" dirty="0" smtClean="0">
                <a:latin typeface="+mj-lt"/>
              </a:rPr>
              <a:t>cm) above ground level. Staking with 5-ft (1.5-m) stakes may aid in training young</a:t>
            </a:r>
            <a:br>
              <a:rPr lang="en-US" dirty="0" smtClean="0">
                <a:latin typeface="+mj-lt"/>
              </a:rPr>
            </a:br>
            <a:r>
              <a:rPr lang="en-US" dirty="0" smtClean="0">
                <a:latin typeface="+mj-lt"/>
              </a:rPr>
              <a:t>trees. Pruning mature plants is done during the dormant winter months to remove crossover, diseased, or broken branches. </a:t>
            </a:r>
            <a:br>
              <a:rPr lang="en-US" dirty="0" smtClean="0">
                <a:latin typeface="+mj-lt"/>
              </a:rPr>
            </a:br>
            <a:endParaRPr lang="en-US"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PRUNING</a:t>
            </a:r>
            <a:endParaRPr lang="en-US" b="1" dirty="0"/>
          </a:p>
        </p:txBody>
      </p:sp>
      <p:sp>
        <p:nvSpPr>
          <p:cNvPr id="3" name="Content Placeholder 2"/>
          <p:cNvSpPr>
            <a:spLocks noGrp="1"/>
          </p:cNvSpPr>
          <p:nvPr>
            <p:ph idx="1"/>
          </p:nvPr>
        </p:nvSpPr>
        <p:spPr/>
        <p:txBody>
          <a:bodyPr>
            <a:normAutofit/>
          </a:bodyPr>
          <a:lstStyle/>
          <a:p>
            <a:pPr>
              <a:buNone/>
            </a:pPr>
            <a:r>
              <a:rPr lang="en-US" dirty="0" smtClean="0">
                <a:latin typeface="+mj-lt"/>
              </a:rPr>
              <a:t>Pruning is also done to remove weak, shaded branches, open the canopy to prevent self-shading, reduce excessively vigorous</a:t>
            </a:r>
            <a:br>
              <a:rPr lang="en-US" dirty="0" smtClean="0">
                <a:latin typeface="+mj-lt"/>
              </a:rPr>
            </a:br>
            <a:r>
              <a:rPr lang="en-US" dirty="0" smtClean="0">
                <a:latin typeface="+mj-lt"/>
              </a:rPr>
              <a:t>shoot growth, and regulate crop load. </a:t>
            </a:r>
            <a:br>
              <a:rPr lang="en-US" dirty="0" smtClean="0">
                <a:latin typeface="+mj-lt"/>
              </a:rPr>
            </a:br>
            <a:r>
              <a:rPr lang="en-US" dirty="0" smtClean="0">
                <a:latin typeface="+mj-lt"/>
              </a:rPr>
              <a:t>Pruning Persimmons should be done once a year, in late winter or early spring when the tree is dormant, to shape-up the structure and prevent alternate bearing. If the limbs crack or the branches break under the weight of the fruit, you should also prune the Persimmon tree during the fruiting season.</a:t>
            </a:r>
            <a:endParaRPr lang="en-US" dirty="0">
              <a:latin typeface="+mj-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HARVESTING</a:t>
            </a:r>
            <a:endParaRPr lang="en-US" b="1" dirty="0"/>
          </a:p>
        </p:txBody>
      </p:sp>
      <p:sp>
        <p:nvSpPr>
          <p:cNvPr id="3" name="Content Placeholder 2"/>
          <p:cNvSpPr>
            <a:spLocks noGrp="1"/>
          </p:cNvSpPr>
          <p:nvPr>
            <p:ph idx="1"/>
          </p:nvPr>
        </p:nvSpPr>
        <p:spPr/>
        <p:txBody>
          <a:bodyPr>
            <a:normAutofit/>
          </a:bodyPr>
          <a:lstStyle/>
          <a:p>
            <a:pPr>
              <a:buNone/>
            </a:pPr>
            <a:r>
              <a:rPr lang="en-US" dirty="0" smtClean="0">
                <a:latin typeface="+mj-lt"/>
              </a:rPr>
              <a:t>Persimmons are harvested when mature but still firm, with color nearly fully</a:t>
            </a:r>
            <a:br>
              <a:rPr lang="en-US" dirty="0" smtClean="0">
                <a:latin typeface="+mj-lt"/>
              </a:rPr>
            </a:br>
            <a:r>
              <a:rPr lang="en-US" dirty="0" smtClean="0">
                <a:latin typeface="+mj-lt"/>
              </a:rPr>
              <a:t>developed. '</a:t>
            </a:r>
            <a:r>
              <a:rPr lang="en-US" dirty="0" err="1" smtClean="0">
                <a:latin typeface="+mj-lt"/>
              </a:rPr>
              <a:t>Maru</a:t>
            </a:r>
            <a:r>
              <a:rPr lang="en-US" dirty="0" smtClean="0">
                <a:latin typeface="+mj-lt"/>
              </a:rPr>
              <a:t>' fruit is greenish yellow when ripe; '</a:t>
            </a:r>
            <a:r>
              <a:rPr lang="en-US" dirty="0" err="1" smtClean="0">
                <a:latin typeface="+mj-lt"/>
              </a:rPr>
              <a:t>Fuyu</a:t>
            </a:r>
            <a:r>
              <a:rPr lang="en-US" dirty="0" smtClean="0">
                <a:latin typeface="+mj-lt"/>
              </a:rPr>
              <a:t>' and '</a:t>
            </a:r>
            <a:r>
              <a:rPr lang="en-US" dirty="0" err="1" smtClean="0">
                <a:latin typeface="+mj-lt"/>
              </a:rPr>
              <a:t>Hachiya</a:t>
            </a:r>
            <a:r>
              <a:rPr lang="en-US" dirty="0" smtClean="0">
                <a:latin typeface="+mj-lt"/>
              </a:rPr>
              <a:t>' fruits are</a:t>
            </a:r>
            <a:br>
              <a:rPr lang="en-US" dirty="0" smtClean="0">
                <a:latin typeface="+mj-lt"/>
              </a:rPr>
            </a:br>
            <a:r>
              <a:rPr lang="en-US" dirty="0" smtClean="0">
                <a:latin typeface="+mj-lt"/>
              </a:rPr>
              <a:t>orange. The fruit is removed from the tree by clipping or breaking the stems, leaving</a:t>
            </a:r>
            <a:br>
              <a:rPr lang="en-US" dirty="0" smtClean="0">
                <a:latin typeface="+mj-lt"/>
              </a:rPr>
            </a:br>
            <a:r>
              <a:rPr lang="en-US" dirty="0" smtClean="0">
                <a:latin typeface="+mj-lt"/>
              </a:rPr>
              <a:t>the calyx lobes attached to the fruit (Figures 2, 4, 6). Persimmons must be handled</a:t>
            </a:r>
            <a:br>
              <a:rPr lang="en-US" dirty="0" smtClean="0">
                <a:latin typeface="+mj-lt"/>
              </a:rPr>
            </a:br>
            <a:r>
              <a:rPr lang="en-US" dirty="0" smtClean="0">
                <a:latin typeface="+mj-lt"/>
              </a:rPr>
              <a:t>carefully to avoid damage. </a:t>
            </a:r>
            <a:r>
              <a:rPr lang="en-US" dirty="0" smtClean="0"/>
              <a:t/>
            </a:r>
            <a:br>
              <a:rPr lang="en-US" dirty="0" smtClean="0"/>
            </a:br>
            <a:endParaRPr lang="en-US" dirty="0" smtClean="0">
              <a:latin typeface="+mj-l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POST HARVESTING</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latin typeface="+mj-lt"/>
              </a:rPr>
              <a:t>Both '</a:t>
            </a:r>
            <a:r>
              <a:rPr lang="en-US" dirty="0" err="1" smtClean="0">
                <a:latin typeface="+mj-lt"/>
              </a:rPr>
              <a:t>Fuyu</a:t>
            </a:r>
            <a:r>
              <a:rPr lang="en-US" dirty="0" smtClean="0">
                <a:latin typeface="+mj-lt"/>
              </a:rPr>
              <a:t>' and '</a:t>
            </a:r>
            <a:r>
              <a:rPr lang="en-US" dirty="0" err="1" smtClean="0">
                <a:latin typeface="+mj-lt"/>
              </a:rPr>
              <a:t>Maru</a:t>
            </a:r>
            <a:r>
              <a:rPr lang="en-US" dirty="0" smtClean="0">
                <a:latin typeface="+mj-lt"/>
              </a:rPr>
              <a:t>' fruits are firm when ripe. '</a:t>
            </a:r>
            <a:r>
              <a:rPr lang="en-US" dirty="0" err="1" smtClean="0">
                <a:latin typeface="+mj-lt"/>
              </a:rPr>
              <a:t>Maru</a:t>
            </a:r>
            <a:r>
              <a:rPr lang="en-US" dirty="0" smtClean="0">
                <a:latin typeface="+mj-lt"/>
              </a:rPr>
              <a:t>' fruit needs to be cured after</a:t>
            </a:r>
            <a:br>
              <a:rPr lang="en-US" dirty="0" smtClean="0">
                <a:latin typeface="+mj-lt"/>
              </a:rPr>
            </a:br>
            <a:r>
              <a:rPr lang="en-US" dirty="0" smtClean="0">
                <a:latin typeface="+mj-lt"/>
              </a:rPr>
              <a:t>maturity to remove astringency caused by tannins. The </a:t>
            </a:r>
            <a:r>
              <a:rPr lang="en-US" dirty="0" err="1" smtClean="0">
                <a:latin typeface="+mj-lt"/>
              </a:rPr>
              <a:t>nonastringent</a:t>
            </a:r>
            <a:r>
              <a:rPr lang="en-US" dirty="0" smtClean="0">
                <a:latin typeface="+mj-lt"/>
              </a:rPr>
              <a:t> '</a:t>
            </a:r>
            <a:r>
              <a:rPr lang="en-US" dirty="0" err="1" smtClean="0">
                <a:latin typeface="+mj-lt"/>
              </a:rPr>
              <a:t>Fuyu</a:t>
            </a:r>
            <a:r>
              <a:rPr lang="en-US" dirty="0" smtClean="0">
                <a:latin typeface="+mj-lt"/>
              </a:rPr>
              <a:t>' fruit is</a:t>
            </a:r>
            <a:br>
              <a:rPr lang="en-US" dirty="0" smtClean="0">
                <a:latin typeface="+mj-lt"/>
              </a:rPr>
            </a:br>
            <a:r>
              <a:rPr lang="en-US" dirty="0" smtClean="0">
                <a:latin typeface="+mj-lt"/>
              </a:rPr>
              <a:t>ripened on the tree and is ready to eat when harvested. '</a:t>
            </a:r>
            <a:r>
              <a:rPr lang="en-US" dirty="0" err="1" smtClean="0">
                <a:latin typeface="+mj-lt"/>
              </a:rPr>
              <a:t>Hachiya</a:t>
            </a:r>
            <a:r>
              <a:rPr lang="en-US" dirty="0" smtClean="0">
                <a:latin typeface="+mj-lt"/>
              </a:rPr>
              <a:t>' fruit can be picked</a:t>
            </a:r>
            <a:br>
              <a:rPr lang="en-US" dirty="0" smtClean="0">
                <a:latin typeface="+mj-lt"/>
              </a:rPr>
            </a:br>
            <a:r>
              <a:rPr lang="en-US" dirty="0" smtClean="0">
                <a:latin typeface="+mj-lt"/>
              </a:rPr>
              <a:t>when firm and ripened at room temperature until soft. Its astringency is eliminated</a:t>
            </a:r>
            <a:br>
              <a:rPr lang="en-US" dirty="0" smtClean="0">
                <a:latin typeface="+mj-lt"/>
              </a:rPr>
            </a:br>
            <a:r>
              <a:rPr lang="en-US" dirty="0" smtClean="0">
                <a:latin typeface="+mj-lt"/>
              </a:rPr>
              <a:t>during the ripening process. Its color should be well developed before picking, or it</a:t>
            </a:r>
            <a:br>
              <a:rPr lang="en-US" dirty="0" smtClean="0">
                <a:latin typeface="+mj-lt"/>
              </a:rPr>
            </a:br>
            <a:r>
              <a:rPr lang="en-US" dirty="0" smtClean="0">
                <a:latin typeface="+mj-lt"/>
              </a:rPr>
              <a:t>may soften unevenly and remain astringent. </a:t>
            </a:r>
            <a:br>
              <a:rPr lang="en-US" dirty="0" smtClean="0">
                <a:latin typeface="+mj-lt"/>
              </a:rPr>
            </a:br>
            <a:endParaRPr lang="en-US"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PHYSIOLOGICAL DISORDERS</a:t>
            </a:r>
            <a:endParaRPr lang="en-US" b="1" dirty="0"/>
          </a:p>
        </p:txBody>
      </p:sp>
      <p:sp>
        <p:nvSpPr>
          <p:cNvPr id="3" name="Content Placeholder 2"/>
          <p:cNvSpPr>
            <a:spLocks noGrp="1"/>
          </p:cNvSpPr>
          <p:nvPr>
            <p:ph idx="1"/>
          </p:nvPr>
        </p:nvSpPr>
        <p:spPr/>
        <p:txBody>
          <a:bodyPr>
            <a:normAutofit lnSpcReduction="10000"/>
          </a:bodyPr>
          <a:lstStyle/>
          <a:p>
            <a:pPr>
              <a:buNone/>
            </a:pPr>
            <a:r>
              <a:rPr lang="en-US" dirty="0" smtClean="0">
                <a:latin typeface="+mj-lt"/>
              </a:rPr>
              <a:t>‘</a:t>
            </a:r>
            <a:r>
              <a:rPr lang="en-US" dirty="0" err="1" smtClean="0">
                <a:latin typeface="+mj-lt"/>
              </a:rPr>
              <a:t>Fuyu</a:t>
            </a:r>
            <a:r>
              <a:rPr lang="en-US" dirty="0" smtClean="0">
                <a:latin typeface="+mj-lt"/>
              </a:rPr>
              <a:t>' persimmons exhibit chilling injury symptoms if kept at temperatures between 2°C (36°F) and 15°C (59°F). Upon transfer to higher temperatures the severity of the symptoms (flesh softening, browning, and water-soaked appearance) increases and renders the fruits unmarketable. Respiration and ethylene production rates of chilled ‘</a:t>
            </a:r>
            <a:r>
              <a:rPr lang="en-US" dirty="0" err="1" smtClean="0">
                <a:latin typeface="+mj-lt"/>
              </a:rPr>
              <a:t>Fuyu</a:t>
            </a:r>
            <a:r>
              <a:rPr lang="en-US" dirty="0" smtClean="0">
                <a:latin typeface="+mj-lt"/>
              </a:rPr>
              <a:t>' persimmons are higher than those of non-chilled fruits. Exposure to ethylene at 1 </a:t>
            </a:r>
            <a:r>
              <a:rPr lang="en-US" dirty="0" err="1" smtClean="0">
                <a:latin typeface="+mj-lt"/>
              </a:rPr>
              <a:t>ppm</a:t>
            </a:r>
            <a:r>
              <a:rPr lang="en-US" dirty="0" smtClean="0">
                <a:latin typeface="+mj-lt"/>
              </a:rPr>
              <a:t> or higher aggravates chilling symptoms of ‘</a:t>
            </a:r>
            <a:r>
              <a:rPr lang="en-US" dirty="0" err="1" smtClean="0">
                <a:latin typeface="+mj-lt"/>
              </a:rPr>
              <a:t>Fuyu</a:t>
            </a:r>
            <a:r>
              <a:rPr lang="en-US" dirty="0" smtClean="0">
                <a:latin typeface="+mj-lt"/>
              </a:rPr>
              <a:t>' persimmons, while controlled atmospheres ameliorate these symptoms</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CONTROL</a:t>
            </a:r>
            <a:endParaRPr lang="en-US" b="1" dirty="0"/>
          </a:p>
        </p:txBody>
      </p:sp>
      <p:sp>
        <p:nvSpPr>
          <p:cNvPr id="3" name="Content Placeholder 2"/>
          <p:cNvSpPr>
            <a:spLocks noGrp="1"/>
          </p:cNvSpPr>
          <p:nvPr>
            <p:ph idx="1"/>
          </p:nvPr>
        </p:nvSpPr>
        <p:spPr/>
        <p:txBody>
          <a:bodyPr/>
          <a:lstStyle/>
          <a:p>
            <a:endParaRPr lang="en-US" dirty="0" smtClean="0">
              <a:latin typeface="+mj-lt"/>
            </a:endParaRPr>
          </a:p>
          <a:p>
            <a:r>
              <a:rPr lang="en-US" dirty="0" smtClean="0">
                <a:latin typeface="+mj-lt"/>
              </a:rPr>
              <a:t>Avoid exposure of ‘</a:t>
            </a:r>
            <a:r>
              <a:rPr lang="en-US" dirty="0" err="1" smtClean="0">
                <a:latin typeface="+mj-lt"/>
              </a:rPr>
              <a:t>Fuyu</a:t>
            </a:r>
            <a:r>
              <a:rPr lang="en-US" dirty="0" smtClean="0">
                <a:latin typeface="+mj-lt"/>
              </a:rPr>
              <a:t>' persimmons to temperatures between 2°C (36°F) and 15°C (59°F). Optimum storage and transport temperature is 0°C (32°F).</a:t>
            </a:r>
          </a:p>
          <a:p>
            <a:r>
              <a:rPr lang="en-US" dirty="0" smtClean="0">
                <a:latin typeface="+mj-lt"/>
              </a:rPr>
              <a:t>Avoid exposure to ethylene above 1 </a:t>
            </a:r>
            <a:r>
              <a:rPr lang="en-US" dirty="0" err="1" smtClean="0">
                <a:latin typeface="+mj-lt"/>
              </a:rPr>
              <a:t>ppm</a:t>
            </a:r>
            <a:r>
              <a:rPr lang="en-US" dirty="0" smtClean="0">
                <a:latin typeface="+mj-lt"/>
              </a:rPr>
              <a:t> throughout postharvest handling of ‘</a:t>
            </a:r>
            <a:r>
              <a:rPr lang="en-US" dirty="0" err="1" smtClean="0">
                <a:latin typeface="+mj-lt"/>
              </a:rPr>
              <a:t>Fuyu</a:t>
            </a:r>
            <a:r>
              <a:rPr lang="en-US" dirty="0" smtClean="0">
                <a:latin typeface="+mj-lt"/>
              </a:rPr>
              <a:t>' persimmons.</a:t>
            </a:r>
          </a:p>
          <a:p>
            <a:r>
              <a:rPr lang="en-US" dirty="0" smtClean="0">
                <a:latin typeface="+mj-lt"/>
              </a:rPr>
              <a:t>Use of controlled atmosphere of 3-5% O</a:t>
            </a:r>
            <a:r>
              <a:rPr lang="en-US" baseline="-25000" dirty="0" smtClean="0">
                <a:latin typeface="+mj-lt"/>
              </a:rPr>
              <a:t>2</a:t>
            </a:r>
            <a:r>
              <a:rPr lang="en-US" dirty="0" smtClean="0">
                <a:latin typeface="+mj-lt"/>
              </a:rPr>
              <a:t> + 5-8% CO</a:t>
            </a:r>
            <a:r>
              <a:rPr lang="en-US" baseline="-25000" dirty="0" smtClean="0">
                <a:latin typeface="+mj-lt"/>
              </a:rPr>
              <a:t>2 </a:t>
            </a:r>
            <a:r>
              <a:rPr lang="en-US" dirty="0" smtClean="0">
                <a:latin typeface="+mj-lt"/>
              </a:rPr>
              <a:t>at temperatures below 5°C (41°F) reduced chilling injury.</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               PERSIMMON</a:t>
            </a:r>
            <a:endParaRPr lang="en-US" dirty="0"/>
          </a:p>
        </p:txBody>
      </p:sp>
      <p:sp>
        <p:nvSpPr>
          <p:cNvPr id="7" name="Content Placeholder 6"/>
          <p:cNvSpPr>
            <a:spLocks noGrp="1"/>
          </p:cNvSpPr>
          <p:nvPr>
            <p:ph idx="1"/>
          </p:nvPr>
        </p:nvSpPr>
        <p:spPr/>
        <p:txBody>
          <a:bodyPr/>
          <a:lstStyle/>
          <a:p>
            <a:pPr>
              <a:buNone/>
            </a:pPr>
            <a:r>
              <a:rPr lang="en-US" dirty="0" smtClean="0">
                <a:latin typeface="+mj-lt"/>
              </a:rPr>
              <a:t>INTRODUCTION:</a:t>
            </a:r>
          </a:p>
          <a:p>
            <a:pPr>
              <a:buNone/>
            </a:pPr>
            <a:r>
              <a:rPr lang="en-US" dirty="0" smtClean="0">
                <a:latin typeface="+mj-lt"/>
              </a:rPr>
              <a:t>The persimmon (sometimes spelled </a:t>
            </a:r>
            <a:r>
              <a:rPr lang="en-US" dirty="0" err="1" smtClean="0">
                <a:latin typeface="+mj-lt"/>
              </a:rPr>
              <a:t>persimon</a:t>
            </a:r>
            <a:r>
              <a:rPr lang="en-US" dirty="0" smtClean="0">
                <a:latin typeface="+mj-lt"/>
              </a:rPr>
              <a:t>) is the edible fruit of a number of species of trees in the genus Diospyros. The most widely cultivated of these is the Asian or Japanese persimmon, Diospyros kaki. Diospyros is in the family Ebenaceae, and a number of non-persimmon species of the genus are grown for ebony timber. In 2018, China produced about two-thirds of the world total of persimmons.</a:t>
            </a:r>
          </a:p>
          <a:p>
            <a:pPr>
              <a:buNone/>
            </a:pPr>
            <a:endParaRPr lang="en-US" dirty="0">
              <a:latin typeface="+mj-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DISEASES</a:t>
            </a:r>
            <a:endParaRPr lang="en-US" b="1" dirty="0"/>
          </a:p>
        </p:txBody>
      </p:sp>
      <p:sp>
        <p:nvSpPr>
          <p:cNvPr id="3" name="Content Placeholder 2"/>
          <p:cNvSpPr>
            <a:spLocks noGrp="1"/>
          </p:cNvSpPr>
          <p:nvPr>
            <p:ph idx="1"/>
          </p:nvPr>
        </p:nvSpPr>
        <p:spPr/>
        <p:txBody>
          <a:bodyPr/>
          <a:lstStyle/>
          <a:p>
            <a:pPr>
              <a:buNone/>
            </a:pPr>
            <a:endParaRPr lang="en-US" dirty="0" smtClean="0"/>
          </a:p>
          <a:p>
            <a:r>
              <a:rPr lang="en-US" dirty="0" smtClean="0">
                <a:latin typeface="+mj-lt"/>
              </a:rPr>
              <a:t>Crown gall (</a:t>
            </a:r>
            <a:r>
              <a:rPr lang="en-US" dirty="0" err="1" smtClean="0">
                <a:latin typeface="+mj-lt"/>
              </a:rPr>
              <a:t>Agrobacterium</a:t>
            </a:r>
            <a:r>
              <a:rPr lang="en-US" dirty="0" smtClean="0">
                <a:latin typeface="+mj-lt"/>
              </a:rPr>
              <a:t> </a:t>
            </a:r>
            <a:r>
              <a:rPr lang="en-US" dirty="0" err="1" smtClean="0">
                <a:latin typeface="+mj-lt"/>
              </a:rPr>
              <a:t>tumefaciens</a:t>
            </a:r>
            <a:r>
              <a:rPr lang="en-US" dirty="0" smtClean="0">
                <a:latin typeface="+mj-lt"/>
              </a:rPr>
              <a:t>) </a:t>
            </a:r>
          </a:p>
          <a:p>
            <a:r>
              <a:rPr lang="en-US" dirty="0" smtClean="0">
                <a:latin typeface="+mj-lt"/>
              </a:rPr>
              <a:t>Anthracnose (</a:t>
            </a:r>
            <a:r>
              <a:rPr lang="en-US" dirty="0" err="1" smtClean="0">
                <a:latin typeface="+mj-lt"/>
              </a:rPr>
              <a:t>Colletotrichum</a:t>
            </a:r>
            <a:r>
              <a:rPr lang="en-US" dirty="0" smtClean="0">
                <a:latin typeface="+mj-lt"/>
              </a:rPr>
              <a:t> sp.)</a:t>
            </a:r>
          </a:p>
          <a:p>
            <a:r>
              <a:rPr lang="en-US" dirty="0" smtClean="0">
                <a:latin typeface="+mj-lt"/>
              </a:rPr>
              <a:t>Fruit drop (physiological causes, including excessive shoot growth, insufficient sunlight, and lack of Pollination) </a:t>
            </a:r>
            <a:br>
              <a:rPr lang="en-US" dirty="0" smtClean="0">
                <a:latin typeface="+mj-lt"/>
              </a:rPr>
            </a:br>
            <a:endParaRPr lang="en-US"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TREATMENT</a:t>
            </a:r>
            <a:endParaRPr lang="en-US" b="1" dirty="0"/>
          </a:p>
        </p:txBody>
      </p:sp>
      <p:sp>
        <p:nvSpPr>
          <p:cNvPr id="3" name="Content Placeholder 2"/>
          <p:cNvSpPr>
            <a:spLocks noGrp="1"/>
          </p:cNvSpPr>
          <p:nvPr>
            <p:ph idx="1"/>
          </p:nvPr>
        </p:nvSpPr>
        <p:spPr/>
        <p:txBody>
          <a:bodyPr/>
          <a:lstStyle/>
          <a:p>
            <a:pPr>
              <a:buNone/>
            </a:pPr>
            <a:r>
              <a:rPr lang="en-US" dirty="0" smtClean="0">
                <a:latin typeface="+mj-lt"/>
              </a:rPr>
              <a:t>Many of the leaf spot pathogens appear when the tree is getting a lot of moisture, so water early to allow the foliage to dry quickly. Usually, fungicide treatment isn't necessary. If you decide it is in your case, use the fungicide </a:t>
            </a:r>
            <a:r>
              <a:rPr lang="en-US" dirty="0" err="1" smtClean="0">
                <a:latin typeface="+mj-lt"/>
              </a:rPr>
              <a:t>chlorothalonil</a:t>
            </a:r>
            <a:r>
              <a:rPr lang="en-US" dirty="0" smtClean="0">
                <a:latin typeface="+mj-lt"/>
              </a:rPr>
              <a:t> after the buds begin to open</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INSECTS</a:t>
            </a:r>
            <a:endParaRPr lang="en-US" b="1" dirty="0"/>
          </a:p>
        </p:txBody>
      </p:sp>
      <p:sp>
        <p:nvSpPr>
          <p:cNvPr id="3" name="Content Placeholder 2"/>
          <p:cNvSpPr>
            <a:spLocks noGrp="1"/>
          </p:cNvSpPr>
          <p:nvPr>
            <p:ph idx="1"/>
          </p:nvPr>
        </p:nvSpPr>
        <p:spPr/>
        <p:txBody>
          <a:bodyPr/>
          <a:lstStyle/>
          <a:p>
            <a:r>
              <a:rPr lang="en-US" dirty="0" err="1" smtClean="0"/>
              <a:t>Mealybugs</a:t>
            </a:r>
            <a:endParaRPr lang="en-US" dirty="0" smtClean="0"/>
          </a:p>
          <a:p>
            <a:r>
              <a:rPr lang="en-US" dirty="0" smtClean="0"/>
              <a:t>Ants (associated with </a:t>
            </a:r>
            <a:r>
              <a:rPr lang="en-US" dirty="0" err="1" smtClean="0"/>
              <a:t>mealybugs</a:t>
            </a:r>
            <a:r>
              <a:rPr lang="en-US" dirty="0" smtClean="0"/>
              <a:t>)</a:t>
            </a:r>
          </a:p>
          <a:p>
            <a:r>
              <a:rPr lang="en-US" dirty="0" err="1" smtClean="0"/>
              <a:t>Thrips</a:t>
            </a:r>
            <a:endParaRPr lang="en-US" dirty="0" smtClean="0"/>
          </a:p>
          <a:p>
            <a:r>
              <a:rPr lang="en-US" dirty="0" smtClean="0"/>
              <a:t>Mites</a:t>
            </a:r>
          </a:p>
          <a:p>
            <a:r>
              <a:rPr lang="en-US" dirty="0" smtClean="0"/>
              <a:t>Fruit flies </a:t>
            </a:r>
            <a:br>
              <a:rPr lang="en-US" dirty="0" smtClean="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STORAGE</a:t>
            </a:r>
            <a:endParaRPr lang="en-US" b="1" dirty="0"/>
          </a:p>
        </p:txBody>
      </p:sp>
      <p:sp>
        <p:nvSpPr>
          <p:cNvPr id="3" name="Content Placeholder 2"/>
          <p:cNvSpPr>
            <a:spLocks noGrp="1"/>
          </p:cNvSpPr>
          <p:nvPr>
            <p:ph idx="1"/>
          </p:nvPr>
        </p:nvSpPr>
        <p:spPr/>
        <p:txBody>
          <a:bodyPr/>
          <a:lstStyle/>
          <a:p>
            <a:pPr>
              <a:buNone/>
            </a:pPr>
            <a:r>
              <a:rPr lang="en-US" dirty="0" smtClean="0">
                <a:latin typeface="+mj-lt"/>
              </a:rPr>
              <a:t>The recommended temperature is generally 0ºC, whereby the fruit is given a storage period of 2-4 months. Storage life can be extended by packaging in sealed polythene bags. Chilling injury is the main physiological disorder. The incidence and severity depend on temperature, cold temperature duration, and the cultivar.</a:t>
            </a:r>
            <a:endParaRPr lang="en-US"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ORIGIN</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It is believed to have originated in the mountain area of southern China and has been cultivated as an important fruit crop in China, Korea as well as in Japan for centuries. It is commonly cultivated in warm regions of the world including China, Korea, Japan, Brazil, Spain, Turkey, Italy and Israel.</a:t>
            </a:r>
            <a:endParaRPr lang="en-US"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b="1" dirty="0" smtClean="0"/>
              <a:t>SOIL</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Persimmon trees grow best in loamy, organically-rich soils. Light, sandy soils are not suitable, but they will grow on many other soil types and are tolerant of heavy clay soils if drainage is good. In well-drained soil the water level will go down at a rate of about 1 inch an hour.</a:t>
            </a:r>
            <a:endParaRPr lang="en-US"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CLIMATE</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Asian persimmons are native to warm temperate and sub-tropical climates, but they can tolerate some cold weather and heavy soils, depending on the rootstock. '</a:t>
            </a:r>
            <a:r>
              <a:rPr lang="en-US" dirty="0" err="1" smtClean="0">
                <a:latin typeface="+mj-lt"/>
              </a:rPr>
              <a:t>Fuyu</a:t>
            </a:r>
            <a:r>
              <a:rPr lang="en-US" dirty="0" smtClean="0">
                <a:latin typeface="+mj-lt"/>
              </a:rPr>
              <a:t>' and '</a:t>
            </a:r>
            <a:r>
              <a:rPr lang="en-US" dirty="0" err="1" smtClean="0">
                <a:latin typeface="+mj-lt"/>
              </a:rPr>
              <a:t>Hachiya</a:t>
            </a:r>
            <a:r>
              <a:rPr lang="en-US" dirty="0" smtClean="0">
                <a:latin typeface="+mj-lt"/>
              </a:rPr>
              <a:t>' will thrive in Zone 7 and warmer.</a:t>
            </a:r>
          </a:p>
          <a:p>
            <a:pPr>
              <a:buNone/>
            </a:pPr>
            <a:r>
              <a:rPr lang="en-US" dirty="0" smtClean="0">
                <a:latin typeface="+mj-lt"/>
              </a:rPr>
              <a:t/>
            </a:r>
            <a:br>
              <a:rPr lang="en-US" dirty="0" smtClean="0">
                <a:latin typeface="+mj-lt"/>
              </a:rPr>
            </a:br>
            <a:endParaRPr lang="en-US" dirty="0">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FERTILIZER</a:t>
            </a:r>
            <a:endParaRPr lang="en-US" b="1" dirty="0"/>
          </a:p>
        </p:txBody>
      </p:sp>
      <p:sp>
        <p:nvSpPr>
          <p:cNvPr id="3" name="Content Placeholder 2"/>
          <p:cNvSpPr>
            <a:spLocks noGrp="1"/>
          </p:cNvSpPr>
          <p:nvPr>
            <p:ph idx="1"/>
          </p:nvPr>
        </p:nvSpPr>
        <p:spPr/>
        <p:txBody>
          <a:bodyPr>
            <a:normAutofit/>
          </a:bodyPr>
          <a:lstStyle/>
          <a:p>
            <a:pPr>
              <a:buNone/>
            </a:pPr>
            <a:endParaRPr lang="en-US" dirty="0" smtClean="0">
              <a:latin typeface="+mj-lt"/>
            </a:endParaRPr>
          </a:p>
          <a:p>
            <a:pPr>
              <a:buNone/>
            </a:pPr>
            <a:r>
              <a:rPr lang="en-US" dirty="0" smtClean="0">
                <a:latin typeface="+mj-lt"/>
              </a:rPr>
              <a:t>It is suggested that using 1 to 2 cups of a balanced fertilizer (like 10-10-10) per year of age is adequate. This should be applied in March, June and September in the first two years. After that, limit persimmon tree feeding to March and June</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IRRIGATION</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A potential yield increase for higher irrigation levels (40 tons/ha for annual irrigation of 1,000 mm). At high irrigation, the yield response curve </a:t>
            </a:r>
            <a:r>
              <a:rPr lang="en-US" dirty="0" err="1" smtClean="0">
                <a:latin typeface="+mj-lt"/>
              </a:rPr>
              <a:t>levelled</a:t>
            </a:r>
            <a:r>
              <a:rPr lang="en-US" dirty="0" smtClean="0">
                <a:latin typeface="+mj-lt"/>
              </a:rPr>
              <a:t> off and the marginal contribution of additional water declined</a:t>
            </a:r>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PROPAGATION</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Mature seeds are used to propagate rootstocks. Seedlings may be grown from fresh seeds collected in the fall and stratified at approximately 45°F for 60 to 90 days. After stratification the seeds can be germinated in boxes at 70°F, although germination from seed has a relatively low success rate (25-35%).</a:t>
            </a:r>
            <a:endParaRPr lang="en-US" dirty="0">
              <a:latin typeface="+mj-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IMPORTANCE</a:t>
            </a:r>
            <a:endParaRPr lang="en-US" b="1" dirty="0"/>
          </a:p>
        </p:txBody>
      </p:sp>
      <p:sp>
        <p:nvSpPr>
          <p:cNvPr id="3" name="Content Placeholder 2"/>
          <p:cNvSpPr>
            <a:spLocks noGrp="1"/>
          </p:cNvSpPr>
          <p:nvPr>
            <p:ph idx="1"/>
          </p:nvPr>
        </p:nvSpPr>
        <p:spPr/>
        <p:txBody>
          <a:bodyPr/>
          <a:lstStyle/>
          <a:p>
            <a:pPr>
              <a:buNone/>
            </a:pPr>
            <a:endParaRPr lang="en-US" dirty="0" smtClean="0">
              <a:latin typeface="+mj-lt"/>
            </a:endParaRPr>
          </a:p>
          <a:p>
            <a:pPr>
              <a:buNone/>
            </a:pPr>
            <a:r>
              <a:rPr lang="en-US" dirty="0" smtClean="0">
                <a:latin typeface="+mj-lt"/>
              </a:rPr>
              <a:t>The yellow-orange persimmon fruit is an excellent source of fiber, Vitamin A and C, Vitamin B6, potassium and the mineral manganese. Persimmons are fat-free and are a good source of healthy carbohydrates and natural sugar. The two most common varieties of persimmons are </a:t>
            </a:r>
            <a:r>
              <a:rPr lang="en-US" dirty="0" err="1" smtClean="0">
                <a:latin typeface="+mj-lt"/>
              </a:rPr>
              <a:t>fuyu</a:t>
            </a:r>
            <a:r>
              <a:rPr lang="en-US" dirty="0" smtClean="0">
                <a:latin typeface="+mj-lt"/>
              </a:rPr>
              <a:t> and </a:t>
            </a:r>
            <a:r>
              <a:rPr lang="en-US" dirty="0" err="1" smtClean="0">
                <a:latin typeface="+mj-lt"/>
              </a:rPr>
              <a:t>hachlya</a:t>
            </a:r>
            <a:r>
              <a:rPr lang="en-US" dirty="0" smtClean="0">
                <a:latin typeface="+mj-lt"/>
              </a:rPr>
              <a:t>.</a:t>
            </a:r>
            <a:endParaRPr lang="en-US"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TotalTime>
  <Words>433</Words>
  <Application>Microsoft Office PowerPoint</Application>
  <PresentationFormat>On-screen Show (4:3)</PresentationFormat>
  <Paragraphs>71</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Constantia</vt:lpstr>
      <vt:lpstr>Wingdings 2</vt:lpstr>
      <vt:lpstr>Flow</vt:lpstr>
      <vt:lpstr>PowerPoint Presentation</vt:lpstr>
      <vt:lpstr>               PERSIMMON</vt:lpstr>
      <vt:lpstr>                      ORIGIN</vt:lpstr>
      <vt:lpstr>                         SOIL</vt:lpstr>
      <vt:lpstr>                    CLIMATE</vt:lpstr>
      <vt:lpstr>                  FERTILIZER</vt:lpstr>
      <vt:lpstr>                 IRRIGATION</vt:lpstr>
      <vt:lpstr>               PROPAGATION</vt:lpstr>
      <vt:lpstr>               IMPORTANCE</vt:lpstr>
      <vt:lpstr>                    VARIETIES</vt:lpstr>
      <vt:lpstr>PowerPoint Presentation</vt:lpstr>
      <vt:lpstr>                        YIELD</vt:lpstr>
      <vt:lpstr>        CULTURAL PRACTICES</vt:lpstr>
      <vt:lpstr>PowerPoint Presentation</vt:lpstr>
      <vt:lpstr>                   PRUNING</vt:lpstr>
      <vt:lpstr>                HARVESTING</vt:lpstr>
      <vt:lpstr>           POST HARVESTING</vt:lpstr>
      <vt:lpstr>PHYSIOLOGICAL DISORDERS</vt:lpstr>
      <vt:lpstr>                   CONTROL</vt:lpstr>
      <vt:lpstr>                    DISEASES</vt:lpstr>
      <vt:lpstr>                 TREATMENT</vt:lpstr>
      <vt:lpstr>                     INSECTS</vt:lpstr>
      <vt:lpstr>                     STORAGE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PERSIMMON</dc:title>
  <dc:creator>Power by Gmc</dc:creator>
  <cp:lastModifiedBy>Windows User</cp:lastModifiedBy>
  <cp:revision>11</cp:revision>
  <dcterms:created xsi:type="dcterms:W3CDTF">2020-11-28T07:13:11Z</dcterms:created>
  <dcterms:modified xsi:type="dcterms:W3CDTF">2020-11-30T10:12:05Z</dcterms:modified>
</cp:coreProperties>
</file>