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89" r:id="rId18"/>
    <p:sldId id="290" r:id="rId19"/>
    <p:sldId id="291" r:id="rId20"/>
    <p:sldId id="292" r:id="rId21"/>
    <p:sldId id="293" r:id="rId22"/>
    <p:sldId id="294" r:id="rId23"/>
    <p:sldId id="297" r:id="rId24"/>
    <p:sldId id="298" r:id="rId25"/>
    <p:sldId id="288" r:id="rId26"/>
    <p:sldId id="287" r:id="rId27"/>
    <p:sldId id="286" r:id="rId28"/>
    <p:sldId id="285" r:id="rId29"/>
    <p:sldId id="272" r:id="rId30"/>
    <p:sldId id="273" r:id="rId31"/>
    <p:sldId id="274" r:id="rId32"/>
    <p:sldId id="275" r:id="rId33"/>
    <p:sldId id="276" r:id="rId34"/>
    <p:sldId id="299" r:id="rId35"/>
    <p:sldId id="300" r:id="rId36"/>
    <p:sldId id="277"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330" y="21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6/2/2015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6/2/2015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6/2/2015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6/2/2015</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encrypted-tbn0.gstatic.com/images?q=tbn:ANd9GcRwD6epqZUQhtb6mUwgWjTHr0bCwr5sb6923KslPjjWTnXSBwIV"/>
          <p:cNvPicPr>
            <a:picLocks noChangeAspect="1" noChangeArrowheads="1"/>
          </p:cNvPicPr>
          <p:nvPr/>
        </p:nvPicPr>
        <p:blipFill>
          <a:blip r:embed="rId2" cstate="print"/>
          <a:srcRect/>
          <a:stretch>
            <a:fillRect/>
          </a:stretch>
        </p:blipFill>
        <p:spPr bwMode="auto">
          <a:xfrm>
            <a:off x="990600" y="457200"/>
            <a:ext cx="7086600" cy="4953000"/>
          </a:xfrm>
          <a:prstGeom prst="rect">
            <a:avLst/>
          </a:prstGeom>
          <a:noFill/>
        </p:spPr>
      </p:pic>
      <p:sp>
        <p:nvSpPr>
          <p:cNvPr id="2" name="Title 1"/>
          <p:cNvSpPr>
            <a:spLocks noGrp="1"/>
          </p:cNvSpPr>
          <p:nvPr>
            <p:ph type="ctrTitle"/>
          </p:nvPr>
        </p:nvSpPr>
        <p:spPr/>
        <p:txBody>
          <a:bodyPr/>
          <a:lstStyle/>
          <a:p>
            <a:r>
              <a:rPr lang="en-US" dirty="0" smtClean="0">
                <a:solidFill>
                  <a:srgbClr val="FF0000"/>
                </a:solidFill>
              </a:rPr>
              <a:t>Depressive Disorders</a:t>
            </a:r>
            <a:endParaRPr lang="en-US" dirty="0">
              <a:solidFill>
                <a:srgbClr val="FF0000"/>
              </a:solidFill>
            </a:endParaRPr>
          </a:p>
        </p:txBody>
      </p:sp>
      <p:sp>
        <p:nvSpPr>
          <p:cNvPr id="3" name="Subtitle 2"/>
          <p:cNvSpPr>
            <a:spLocks noGrp="1"/>
          </p:cNvSpPr>
          <p:nvPr>
            <p:ph type="subTitle" idx="1"/>
          </p:nvPr>
        </p:nvSpPr>
        <p:spPr/>
        <p:txBody>
          <a:bodyPr/>
          <a:lstStyle/>
          <a:p>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Neurobiology</a:t>
            </a:r>
            <a:endParaRPr lang="en-US" dirty="0"/>
          </a:p>
        </p:txBody>
      </p:sp>
      <p:sp>
        <p:nvSpPr>
          <p:cNvPr id="3" name="Content Placeholder 2"/>
          <p:cNvSpPr>
            <a:spLocks noGrp="1"/>
          </p:cNvSpPr>
          <p:nvPr>
            <p:ph idx="1"/>
          </p:nvPr>
        </p:nvSpPr>
        <p:spPr/>
        <p:txBody>
          <a:bodyPr>
            <a:normAutofit lnSpcReduction="10000"/>
          </a:bodyPr>
          <a:lstStyle/>
          <a:p>
            <a:r>
              <a:rPr lang="en-US" dirty="0" smtClean="0"/>
              <a:t>participants with DMDD show an underactivation of amygdala</a:t>
            </a:r>
          </a:p>
          <a:p>
            <a:r>
              <a:rPr lang="en-US" dirty="0" smtClean="0"/>
              <a:t> neural recruitment during failed motor inhibition were larger in people diagnosed with DMDD than in controls (</a:t>
            </a:r>
            <a:r>
              <a:rPr lang="en-US" dirty="0" err="1" smtClean="0"/>
              <a:t>Deveney</a:t>
            </a:r>
            <a:r>
              <a:rPr lang="en-US" dirty="0" smtClean="0"/>
              <a:t> et al, 2012b).</a:t>
            </a:r>
          </a:p>
          <a:p>
            <a:r>
              <a:rPr lang="en-US" dirty="0" smtClean="0"/>
              <a:t>underlying brain mechanisms of several processes that are related to the </a:t>
            </a:r>
            <a:r>
              <a:rPr lang="en-US" dirty="0" err="1" smtClean="0"/>
              <a:t>symptomatology</a:t>
            </a:r>
            <a:r>
              <a:rPr lang="en-US" dirty="0" smtClean="0"/>
              <a:t> of DMDD are different between patients with DMDD, bipolar disorder and healthy people</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normAutofit/>
          </a:bodyPr>
          <a:lstStyle/>
          <a:p>
            <a:r>
              <a:rPr lang="en-US" dirty="0" smtClean="0"/>
              <a:t>The only treatment trial of severe mood dysregulation is a small, negative trial of lithium</a:t>
            </a:r>
          </a:p>
          <a:p>
            <a:r>
              <a:rPr lang="en-US" dirty="0" smtClean="0"/>
              <a:t>Cognitive therapies:</a:t>
            </a:r>
          </a:p>
          <a:p>
            <a:pPr lvl="1"/>
            <a:r>
              <a:rPr lang="en-US" dirty="0" err="1" smtClean="0"/>
              <a:t>Psychoeducation</a:t>
            </a:r>
            <a:r>
              <a:rPr lang="en-US" dirty="0" smtClean="0"/>
              <a:t>: clinicians, teachers and parents need to work closely together to address and meet these patients’ special needs (e.g., classroom support, more time to complete school tests, etc.). </a:t>
            </a:r>
          </a:p>
          <a:p>
            <a:r>
              <a:rPr lang="en-US" dirty="0" smtClean="0"/>
              <a:t>Parenting programs and Family therapy </a:t>
            </a:r>
          </a:p>
          <a:p>
            <a:r>
              <a:rPr lang="en-US" dirty="0" smtClean="0"/>
              <a:t>Behavioral therapy</a:t>
            </a:r>
          </a:p>
          <a:p>
            <a:pPr lvl="1"/>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Major depressive disorder</a:t>
            </a:r>
            <a:endParaRPr lang="en-US" dirty="0"/>
          </a:p>
        </p:txBody>
      </p:sp>
      <p:sp>
        <p:nvSpPr>
          <p:cNvPr id="5" name="Text Placeholder 4"/>
          <p:cNvSpPr>
            <a:spLocks noGrp="1"/>
          </p:cNvSpPr>
          <p:nvPr>
            <p:ph type="body" idx="1"/>
          </p:nvPr>
        </p:nvSpPr>
        <p:spPr/>
        <p:txBody>
          <a:bodyPr/>
          <a:lstStyle/>
          <a:p>
            <a:r>
              <a:rPr lang="en-US" dirty="0" smtClean="0"/>
              <a:t>MDD</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Criteria</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Five (or more) of the following symptoms have been present during the same 2-week period and represent a change from previous functioning: at least one of the symptoms is either (1) depressed mood or (2) loss of interest or pleasure.</a:t>
            </a:r>
          </a:p>
          <a:p>
            <a:r>
              <a:rPr lang="en-US" dirty="0" smtClean="0"/>
              <a:t>Note: Do not include symptoms that are clearly attributable to another medical condition.</a:t>
            </a:r>
          </a:p>
          <a:p>
            <a:pPr lvl="1"/>
            <a:r>
              <a:rPr lang="en-US" dirty="0" smtClean="0"/>
              <a:t>1. Depressed mood most of the day, nearly every day, as indicated by either subjective report (e.g., feels sad, empty, hopeless) or observation made by others (e.g., appears tearful).  (Note:  In children and adolescents, can be irritable mood.)</a:t>
            </a:r>
          </a:p>
          <a:p>
            <a:pPr lvl="1"/>
            <a:r>
              <a:rPr lang="en-US" dirty="0" smtClean="0"/>
              <a:t>2. Markedly diminished interest or pleasure in all, or almost all, activities most of the day, nearly every day (as indicated by either subjective account or observation).</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smtClean="0"/>
              <a:t>3. Significant weight loss when not dieting or weight gain (e.g., a change of more than 5% of body weight in a month), or decrease or increase in appetite nearly every day. </a:t>
            </a:r>
          </a:p>
          <a:p>
            <a:pPr lvl="1"/>
            <a:r>
              <a:rPr lang="en-US" dirty="0" smtClean="0"/>
              <a:t>(Note:  In children, consider failure to make expected weight gain.)</a:t>
            </a:r>
          </a:p>
          <a:p>
            <a:r>
              <a:rPr lang="en-US" dirty="0" smtClean="0"/>
              <a:t>4. Insomnia or </a:t>
            </a:r>
            <a:r>
              <a:rPr lang="en-US" dirty="0" err="1" smtClean="0"/>
              <a:t>hypersomnia</a:t>
            </a:r>
            <a:r>
              <a:rPr lang="en-US" dirty="0" smtClean="0"/>
              <a:t> nearly every day.</a:t>
            </a:r>
          </a:p>
          <a:p>
            <a:r>
              <a:rPr lang="en-US" dirty="0" smtClean="0"/>
              <a:t>5. Psychomotor agitation or retardation nearly every day (observable by others, not merely subjective feelings of restlessness or being slowed down).</a:t>
            </a:r>
          </a:p>
          <a:p>
            <a:r>
              <a:rPr lang="en-US" dirty="0" smtClean="0"/>
              <a:t>6. Fatigue or loss of energy nearly every day.</a:t>
            </a:r>
          </a:p>
          <a:p>
            <a:r>
              <a:rPr lang="en-US" dirty="0" smtClean="0"/>
              <a:t>7. Feelings of worthlessness or excessive or inappropriate guilt (which may be delusional) nearly every day (not merely self-reproach or guilt about being sick).</a:t>
            </a:r>
          </a:p>
          <a:p>
            <a:r>
              <a:rPr lang="en-US" dirty="0" smtClean="0"/>
              <a:t>8. Diminished ability to think or concentrate, or indecisiveness, nearly every day (either by subjective account or as observed by others).</a:t>
            </a:r>
          </a:p>
          <a:p>
            <a:r>
              <a:rPr lang="en-US" dirty="0" smtClean="0"/>
              <a:t>9. Recurrent thoughts of death (not just fear of dying), recurrent suicidal ideation without a specific plan, or a suicide attempt or a specific plan for committing suicide.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B. The symptoms cause clinically significant distress or impairment in social, occupational, or other important areas of functioning.</a:t>
            </a:r>
          </a:p>
          <a:p>
            <a:r>
              <a:rPr lang="en-US" dirty="0" smtClean="0"/>
              <a:t>C. The episode is not attributable to the physiological effects of a substance or to another medical condition.</a:t>
            </a:r>
          </a:p>
          <a:p>
            <a:r>
              <a:rPr lang="en-US" dirty="0" smtClean="0"/>
              <a:t>Note: Criteria A-C represent a major depressive episode.</a:t>
            </a:r>
          </a:p>
          <a:p>
            <a:r>
              <a:rPr lang="en-US" dirty="0" smtClean="0"/>
              <a:t>Note: Responses to a significant loss (e.g., bereavement, financial ruin, losses from a natural disaster, a serious medical illness or disability) may include the feelings of intense sad­ness, rumination about the loss, insomnia, poor appetite, and weight loss noted in Criterion A, which may resemble a depressive episode. Although such symptoms may be understandable or considered appropriate to the loss, the presence of a major depressive episode in addition to the normal response to a significant loss should also be carefully considered. This decision inevitably requires the exercise of clinical judgment based on the individual’s history and the cultural norms for the expression of distress in the context of loss.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D. The occurrence of the major depressive episode is not better explained by schizoaffective disorder, schizophrenia, </a:t>
            </a:r>
            <a:r>
              <a:rPr lang="en-US" dirty="0" err="1" smtClean="0"/>
              <a:t>schizophreniform</a:t>
            </a:r>
            <a:r>
              <a:rPr lang="en-US" dirty="0" smtClean="0"/>
              <a:t> disorder, delusional disorder, or other specified and unspecified schizophrenia spectrum and other psychotic disorders.</a:t>
            </a:r>
          </a:p>
          <a:p>
            <a:r>
              <a:rPr lang="en-US" dirty="0" smtClean="0"/>
              <a:t>E. There has never been a manic episode or a </a:t>
            </a:r>
            <a:r>
              <a:rPr lang="en-US" dirty="0" err="1" smtClean="0"/>
              <a:t>hypomanic</a:t>
            </a:r>
            <a:r>
              <a:rPr lang="en-US" dirty="0" smtClean="0"/>
              <a:t> episode.</a:t>
            </a:r>
          </a:p>
          <a:p>
            <a:pPr lvl="1"/>
            <a:r>
              <a:rPr lang="en-US" dirty="0" smtClean="0"/>
              <a:t>Note: This exclusion does not apply if all of the manic-like or </a:t>
            </a:r>
            <a:r>
              <a:rPr lang="en-US" dirty="0" err="1" smtClean="0"/>
              <a:t>hypomanic</a:t>
            </a:r>
            <a:r>
              <a:rPr lang="en-US" dirty="0" smtClean="0"/>
              <a:t>-like episodes are substance-induced or are attributable to the physiological effects of another medical condition.</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Persistent Depressive Disorder (</a:t>
            </a:r>
            <a:r>
              <a:rPr lang="en-US" dirty="0" err="1" smtClean="0"/>
              <a:t>Dysthymia</a:t>
            </a:r>
            <a:r>
              <a:rPr lang="en-US" dirty="0" smtClean="0"/>
              <a:t>)</a:t>
            </a:r>
            <a:endParaRPr lang="en-US" dirty="0"/>
          </a:p>
        </p:txBody>
      </p:sp>
      <p:sp>
        <p:nvSpPr>
          <p:cNvPr id="5" name="Text Placeholder 4"/>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Criteria</a:t>
            </a:r>
            <a:endParaRPr lang="en-US" dirty="0"/>
          </a:p>
        </p:txBody>
      </p:sp>
      <p:sp>
        <p:nvSpPr>
          <p:cNvPr id="3" name="Content Placeholder 2"/>
          <p:cNvSpPr>
            <a:spLocks noGrp="1"/>
          </p:cNvSpPr>
          <p:nvPr>
            <p:ph idx="1"/>
          </p:nvPr>
        </p:nvSpPr>
        <p:spPr/>
        <p:txBody>
          <a:bodyPr>
            <a:noAutofit/>
          </a:bodyPr>
          <a:lstStyle/>
          <a:p>
            <a:r>
              <a:rPr lang="en-US" sz="1600" dirty="0" smtClean="0"/>
              <a:t>This disorder represents a consolidation of DSM-</a:t>
            </a:r>
            <a:r>
              <a:rPr lang="en-US" sz="1600" dirty="0" err="1" smtClean="0"/>
              <a:t>lV</a:t>
            </a:r>
            <a:r>
              <a:rPr lang="en-US" sz="1600" dirty="0" smtClean="0"/>
              <a:t>-defined chronic major depressive disorder and </a:t>
            </a:r>
            <a:r>
              <a:rPr lang="en-US" sz="1600" dirty="0" err="1" smtClean="0"/>
              <a:t>dysthymic</a:t>
            </a:r>
            <a:r>
              <a:rPr lang="en-US" sz="1600" dirty="0" smtClean="0"/>
              <a:t> disorder.</a:t>
            </a:r>
          </a:p>
          <a:p>
            <a:r>
              <a:rPr lang="en-US" sz="1600" dirty="0" smtClean="0"/>
              <a:t>A. Depressed mood for most of the day, for more days than not, as indicated by either subjective account or observation by others, for at least 2 years.</a:t>
            </a:r>
          </a:p>
          <a:p>
            <a:pPr lvl="1"/>
            <a:r>
              <a:rPr lang="en-US" sz="1600" dirty="0" smtClean="0"/>
              <a:t>Note:  In children and adolescents, mood can be irritable and duration must be at least 1 year.</a:t>
            </a:r>
          </a:p>
          <a:p>
            <a:r>
              <a:rPr lang="en-US" sz="1600" dirty="0" smtClean="0"/>
              <a:t>B. Presence, while depressed, of two (or more) of the following:</a:t>
            </a:r>
          </a:p>
          <a:p>
            <a:pPr lvl="1"/>
            <a:r>
              <a:rPr lang="en-US" sz="1600" dirty="0" smtClean="0"/>
              <a:t>1. Poor appetite or overeating.</a:t>
            </a:r>
          </a:p>
          <a:p>
            <a:pPr lvl="1"/>
            <a:r>
              <a:rPr lang="en-US" sz="1600" dirty="0" smtClean="0"/>
              <a:t>2. Insomnia or </a:t>
            </a:r>
            <a:r>
              <a:rPr lang="en-US" sz="1600" dirty="0" err="1" smtClean="0"/>
              <a:t>hypersomnia</a:t>
            </a:r>
            <a:r>
              <a:rPr lang="en-US" sz="1600" dirty="0" smtClean="0"/>
              <a:t>.</a:t>
            </a:r>
          </a:p>
          <a:p>
            <a:pPr lvl="1"/>
            <a:r>
              <a:rPr lang="en-US" sz="1600" dirty="0" smtClean="0"/>
              <a:t>3. Low energy or fatigue.</a:t>
            </a:r>
          </a:p>
          <a:p>
            <a:pPr lvl="1"/>
            <a:r>
              <a:rPr lang="en-US" sz="1600" dirty="0" smtClean="0"/>
              <a:t>4. Low self-esteem.</a:t>
            </a:r>
          </a:p>
          <a:p>
            <a:pPr lvl="1"/>
            <a:r>
              <a:rPr lang="en-US" sz="1600" dirty="0" smtClean="0"/>
              <a:t>5. Poor concentration or difficulty making decisions.</a:t>
            </a:r>
          </a:p>
          <a:p>
            <a:pPr lvl="1"/>
            <a:r>
              <a:rPr lang="en-US" sz="1600" dirty="0" smtClean="0"/>
              <a:t>6. Feelings of hopelessness.</a:t>
            </a:r>
          </a:p>
          <a:p>
            <a:r>
              <a:rPr lang="en-US" sz="1600" dirty="0" smtClean="0"/>
              <a:t>C. During the 2-year period (1 year for children or adolescents) of the disturbance, the individual has never been without the symptoms in Criteria A and B for more than 2 months at a time.</a:t>
            </a:r>
          </a:p>
          <a:p>
            <a:r>
              <a:rPr lang="en-US" sz="1600" dirty="0" smtClean="0"/>
              <a:t>D. Criteria for a major depressive disorder may be continuously present for 2 years.</a:t>
            </a:r>
          </a:p>
          <a:p>
            <a:r>
              <a:rPr lang="en-US" sz="1600" dirty="0" smtClean="0"/>
              <a:t>E. There has never been a manic episode or a </a:t>
            </a:r>
            <a:r>
              <a:rPr lang="en-US" sz="1600" dirty="0" err="1" smtClean="0"/>
              <a:t>hypomanie</a:t>
            </a:r>
            <a:r>
              <a:rPr lang="en-US" sz="1600" dirty="0" smtClean="0"/>
              <a:t> episode, and criteria have never been met for </a:t>
            </a:r>
            <a:r>
              <a:rPr lang="en-US" sz="1600" dirty="0" err="1" smtClean="0"/>
              <a:t>cyclothymic</a:t>
            </a:r>
            <a:r>
              <a:rPr lang="en-US" sz="1600" dirty="0" smtClean="0"/>
              <a:t> disorder.</a:t>
            </a:r>
            <a:endParaRPr lang="en-US" sz="1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77500" lnSpcReduction="20000"/>
          </a:bodyPr>
          <a:lstStyle/>
          <a:p>
            <a:r>
              <a:rPr lang="en-US" dirty="0" smtClean="0"/>
              <a:t>F. The disturbance is not better explained by a persistent schizoaffective disorder, schizophrenia, delusional disorder, or other specified or unspecified schizophrenia spectrum and other psychotic disorder.</a:t>
            </a:r>
          </a:p>
          <a:p>
            <a:r>
              <a:rPr lang="en-US" dirty="0" smtClean="0"/>
              <a:t>G. The symptoms are not attributable to the physiological effects of a substance (e.g., a drug of abuse, a medication) or another medical condition (e.g. hypothyroidism).</a:t>
            </a:r>
          </a:p>
          <a:p>
            <a:r>
              <a:rPr lang="en-US" dirty="0" smtClean="0"/>
              <a:t>H. The symptoms cause clinically significant distress or impairment in social, occupational, or other important areas of functioning.</a:t>
            </a:r>
          </a:p>
          <a:p>
            <a:pPr lvl="1"/>
            <a:r>
              <a:rPr lang="en-US" dirty="0" smtClean="0"/>
              <a:t>Note: Because the criteria for a major depressive episode include four symptoms that are absent from the symptom list for persistent depressive disorder (</a:t>
            </a:r>
            <a:r>
              <a:rPr lang="en-US" dirty="0" err="1" smtClean="0"/>
              <a:t>dysthymia</a:t>
            </a:r>
            <a:r>
              <a:rPr lang="en-US" dirty="0" smtClean="0"/>
              <a:t>), a very limited number of individuals will have depressive symptoms that have persisted longer than 2 years but will not meet criteria for persistent depressive disorder. If full criteria for a major depressive episode have been met at some point during the current episode of illness, they should be given a diagnosis of major depressive disorder. Otherwise, a diagnosis of other specified depressive disorder or unspecified depressive disorder is warranted.</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Depressive disorders include </a:t>
            </a:r>
          </a:p>
          <a:p>
            <a:pPr lvl="1"/>
            <a:r>
              <a:rPr lang="en-US" dirty="0" smtClean="0"/>
              <a:t>disruptive mood dysregulation disorder,</a:t>
            </a:r>
          </a:p>
          <a:p>
            <a:pPr lvl="1"/>
            <a:r>
              <a:rPr lang="en-US" dirty="0" smtClean="0"/>
              <a:t> major depressive disorder (including major depressive episode), </a:t>
            </a:r>
          </a:p>
          <a:p>
            <a:pPr lvl="1"/>
            <a:r>
              <a:rPr lang="en-US" dirty="0" smtClean="0"/>
              <a:t>persistent depressive disorder (</a:t>
            </a:r>
            <a:r>
              <a:rPr lang="en-US" dirty="0" err="1" smtClean="0"/>
              <a:t>dysthymia</a:t>
            </a:r>
            <a:r>
              <a:rPr lang="en-US" dirty="0" smtClean="0"/>
              <a:t>),</a:t>
            </a:r>
          </a:p>
          <a:p>
            <a:pPr lvl="1"/>
            <a:r>
              <a:rPr lang="en-US" dirty="0" smtClean="0"/>
              <a:t>premenstrual </a:t>
            </a:r>
            <a:r>
              <a:rPr lang="en-US" dirty="0" err="1" smtClean="0"/>
              <a:t>dysphoric</a:t>
            </a:r>
            <a:r>
              <a:rPr lang="en-US" dirty="0" smtClean="0"/>
              <a:t> disorder, </a:t>
            </a:r>
          </a:p>
          <a:p>
            <a:pPr lvl="1"/>
            <a:r>
              <a:rPr lang="en-US" dirty="0" smtClean="0"/>
              <a:t>substance/medication-induced depressive disorder, </a:t>
            </a:r>
          </a:p>
          <a:p>
            <a:pPr lvl="1"/>
            <a:r>
              <a:rPr lang="en-US" dirty="0" smtClean="0"/>
              <a:t>depressive disorder due to another medical condition,</a:t>
            </a:r>
          </a:p>
          <a:p>
            <a:pPr lvl="1"/>
            <a:r>
              <a:rPr lang="en-US" dirty="0" smtClean="0"/>
              <a:t> other specified depressive disorder, </a:t>
            </a:r>
          </a:p>
          <a:p>
            <a:pPr lvl="1"/>
            <a:r>
              <a:rPr lang="en-US" dirty="0" smtClean="0"/>
              <a:t>and unspecified depressive disorder. </a:t>
            </a:r>
          </a:p>
          <a:p>
            <a:r>
              <a:rPr lang="en-US" dirty="0" smtClean="0"/>
              <a:t>Unlike in DSM-IV, in DSM-</a:t>
            </a:r>
            <a:r>
              <a:rPr lang="en-US" dirty="0" err="1" smtClean="0"/>
              <a:t>V“Depressive</a:t>
            </a:r>
            <a:r>
              <a:rPr lang="en-US" dirty="0" smtClean="0"/>
              <a:t> Disorders” has been separated from “Bipolar and Related Disorders.” </a:t>
            </a:r>
          </a:p>
          <a:p>
            <a:r>
              <a:rPr lang="en-US" dirty="0" smtClean="0"/>
              <a:t>The common feature of all of these disorders is the presence of sad, empty, or irritable mood, accompanied by somatic and cognitive changes that significantly affect the individual’s capacity to function. What differs among them are issues of duration, timing, or presumed etiology.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Causes of depressive disorders</a:t>
            </a:r>
            <a:endParaRPr lang="en-US" dirty="0"/>
          </a:p>
        </p:txBody>
      </p:sp>
      <p:sp>
        <p:nvSpPr>
          <p:cNvPr id="5" name="Text Placeholder 4"/>
          <p:cNvSpPr>
            <a:spLocks noGrp="1"/>
          </p:cNvSpPr>
          <p:nvPr>
            <p:ph type="body" idx="1"/>
          </p:nvPr>
        </p:nvSpPr>
        <p:spPr/>
        <p:txBody>
          <a:bodyPr/>
          <a:lstStyle/>
          <a:p>
            <a:r>
              <a:rPr lang="en-US" dirty="0" smtClean="0"/>
              <a:t>The biological social and psychological perspectives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p:txBody>
          <a:bodyPr>
            <a:normAutofit fontScale="90000"/>
          </a:bodyPr>
          <a:lstStyle/>
          <a:p>
            <a:r>
              <a:rPr lang="en-US" sz="3600" dirty="0" smtClean="0"/>
              <a:t>Etiology of </a:t>
            </a:r>
            <a:r>
              <a:rPr lang="en-US" sz="3600" dirty="0" err="1" smtClean="0"/>
              <a:t>DepressiveDisorders</a:t>
            </a:r>
            <a:r>
              <a:rPr lang="en-US" sz="3600" dirty="0" smtClean="0"/>
              <a:t>: Neurobiological Factors</a:t>
            </a:r>
          </a:p>
        </p:txBody>
      </p:sp>
      <p:sp>
        <p:nvSpPr>
          <p:cNvPr id="20485" name="Rectangle 3"/>
          <p:cNvSpPr>
            <a:spLocks noGrp="1" noChangeArrowheads="1"/>
          </p:cNvSpPr>
          <p:nvPr>
            <p:ph idx="1"/>
          </p:nvPr>
        </p:nvSpPr>
        <p:spPr>
          <a:xfrm>
            <a:off x="619478" y="1524000"/>
            <a:ext cx="6976533" cy="4572000"/>
          </a:xfrm>
        </p:spPr>
        <p:txBody>
          <a:bodyPr>
            <a:normAutofit lnSpcReduction="10000"/>
          </a:bodyPr>
          <a:lstStyle/>
          <a:p>
            <a:pPr>
              <a:defRPr/>
            </a:pPr>
            <a:r>
              <a:rPr lang="en-US" dirty="0" smtClean="0"/>
              <a:t>Genetic factors</a:t>
            </a:r>
          </a:p>
          <a:p>
            <a:pPr lvl="1">
              <a:defRPr/>
            </a:pPr>
            <a:r>
              <a:rPr lang="en-US" dirty="0" smtClean="0"/>
              <a:t>Heritability estimates</a:t>
            </a:r>
          </a:p>
          <a:p>
            <a:pPr lvl="2">
              <a:defRPr/>
            </a:pPr>
            <a:r>
              <a:rPr lang="en-US" dirty="0" smtClean="0"/>
              <a:t>37% MDD (Sullivan, et al., 2000)</a:t>
            </a:r>
          </a:p>
          <a:p>
            <a:pPr lvl="3">
              <a:defRPr/>
            </a:pPr>
            <a:r>
              <a:rPr lang="en-US" dirty="0" smtClean="0"/>
              <a:t>Heritability estimates higher for women than men</a:t>
            </a:r>
          </a:p>
          <a:p>
            <a:pPr lvl="1">
              <a:defRPr/>
            </a:pPr>
            <a:r>
              <a:rPr lang="en-US" dirty="0" smtClean="0"/>
              <a:t>Much research in progress to identify specific genes involved  but the results of most studies fail to replicate (Kato, 2007)</a:t>
            </a:r>
          </a:p>
          <a:p>
            <a:pPr>
              <a:defRPr/>
            </a:pPr>
            <a:r>
              <a:rPr lang="en-US" dirty="0" smtClean="0"/>
              <a:t>DRD4.2 gene, which influences dopamine function, appears to be related to MDD (Lopez Leon et a., 2005). </a:t>
            </a:r>
          </a:p>
        </p:txBody>
      </p:sp>
      <p:sp>
        <p:nvSpPr>
          <p:cNvPr id="20482" name="Footer Placeholder 4"/>
          <p:cNvSpPr>
            <a:spLocks noGrp="1"/>
          </p:cNvSpPr>
          <p:nvPr>
            <p:ph type="ftr" sz="quarter" idx="11"/>
          </p:nvPr>
        </p:nvSpPr>
        <p:spPr>
          <a:noFill/>
        </p:spPr>
        <p:txBody>
          <a:bodyPr/>
          <a:lstStyle/>
          <a:p>
            <a:r>
              <a:rPr lang="en-US" smtClean="0"/>
              <a:t>Copyright 2009 John Wiley &amp; Sons, NY</a:t>
            </a:r>
          </a:p>
        </p:txBody>
      </p:sp>
      <p:sp>
        <p:nvSpPr>
          <p:cNvPr id="20483" name="Slide Number Placeholder 5"/>
          <p:cNvSpPr>
            <a:spLocks noGrp="1"/>
          </p:cNvSpPr>
          <p:nvPr>
            <p:ph type="sldNum" sz="quarter" idx="12"/>
          </p:nvPr>
        </p:nvSpPr>
        <p:spPr>
          <a:noFill/>
        </p:spPr>
        <p:txBody>
          <a:bodyPr/>
          <a:lstStyle/>
          <a:p>
            <a:fld id="{05BCF90B-7FA6-4D95-99AC-C60A743CC2C6}" type="slidenum">
              <a:rPr lang="en-US" smtClean="0"/>
              <a:pPr/>
              <a:t>21</a:t>
            </a:fld>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p:txBody>
          <a:bodyPr>
            <a:normAutofit fontScale="90000"/>
          </a:bodyPr>
          <a:lstStyle/>
          <a:p>
            <a:r>
              <a:rPr lang="en-US" sz="3600" smtClean="0"/>
              <a:t>Etiology of Mood Disorders: Neurobiological Factors</a:t>
            </a:r>
          </a:p>
        </p:txBody>
      </p:sp>
      <p:sp>
        <p:nvSpPr>
          <p:cNvPr id="21509" name="Rectangle 3"/>
          <p:cNvSpPr>
            <a:spLocks noGrp="1" noChangeArrowheads="1"/>
          </p:cNvSpPr>
          <p:nvPr>
            <p:ph idx="1"/>
          </p:nvPr>
        </p:nvSpPr>
        <p:spPr>
          <a:xfrm>
            <a:off x="619478" y="1600200"/>
            <a:ext cx="6976533" cy="4648200"/>
          </a:xfrm>
        </p:spPr>
        <p:txBody>
          <a:bodyPr>
            <a:normAutofit/>
          </a:bodyPr>
          <a:lstStyle/>
          <a:p>
            <a:pPr>
              <a:lnSpc>
                <a:spcPct val="80000"/>
              </a:lnSpc>
            </a:pPr>
            <a:r>
              <a:rPr lang="en-US" sz="2400" dirty="0" smtClean="0"/>
              <a:t>Neurotransmitters</a:t>
            </a:r>
            <a:endParaRPr lang="en-US" sz="1600" dirty="0" smtClean="0"/>
          </a:p>
          <a:p>
            <a:pPr>
              <a:lnSpc>
                <a:spcPct val="80000"/>
              </a:lnSpc>
            </a:pPr>
            <a:r>
              <a:rPr lang="en-US" sz="1800" dirty="0" smtClean="0"/>
              <a:t>Low levels of </a:t>
            </a:r>
            <a:r>
              <a:rPr lang="en-US" sz="1800" b="1" dirty="0" err="1" smtClean="0">
                <a:solidFill>
                  <a:srgbClr val="FF0000"/>
                </a:solidFill>
              </a:rPr>
              <a:t>norepinephrine</a:t>
            </a:r>
            <a:r>
              <a:rPr lang="en-US" sz="1800" b="1" dirty="0" smtClean="0">
                <a:solidFill>
                  <a:srgbClr val="FF0000"/>
                </a:solidFill>
              </a:rPr>
              <a:t>, dopamine, and serotonin</a:t>
            </a:r>
          </a:p>
          <a:p>
            <a:pPr>
              <a:lnSpc>
                <a:spcPct val="80000"/>
              </a:lnSpc>
            </a:pPr>
            <a:r>
              <a:rPr lang="en-US" sz="2400" dirty="0" smtClean="0"/>
              <a:t>New models focus on sensitivity of postsynaptic receptors</a:t>
            </a:r>
          </a:p>
          <a:p>
            <a:pPr lvl="1">
              <a:lnSpc>
                <a:spcPct val="80000"/>
              </a:lnSpc>
            </a:pPr>
            <a:r>
              <a:rPr lang="en-US" sz="2000" dirty="0" smtClean="0"/>
              <a:t>Dopamine receptors may lack sensitivity in MDD</a:t>
            </a:r>
          </a:p>
          <a:p>
            <a:pPr lvl="1">
              <a:lnSpc>
                <a:spcPct val="80000"/>
              </a:lnSpc>
            </a:pPr>
            <a:r>
              <a:rPr lang="en-US" sz="2000" dirty="0" smtClean="0"/>
              <a:t>Depleting tryptophan, a precursor of serotonin, causes  depressive symptoms in individuals with personal or family history of depression</a:t>
            </a:r>
          </a:p>
          <a:p>
            <a:pPr lvl="2">
              <a:lnSpc>
                <a:spcPct val="80000"/>
              </a:lnSpc>
            </a:pPr>
            <a:r>
              <a:rPr lang="en-US" sz="1600" dirty="0" smtClean="0"/>
              <a:t>Individuals who are vulnerable to depression may have less sensitive serotonin receptors (</a:t>
            </a:r>
            <a:r>
              <a:rPr lang="en-US" sz="1600" dirty="0" err="1" smtClean="0"/>
              <a:t>Sobczak</a:t>
            </a:r>
            <a:r>
              <a:rPr lang="en-US" sz="1600" dirty="0" smtClean="0"/>
              <a:t> et al., 2002)</a:t>
            </a:r>
          </a:p>
        </p:txBody>
      </p:sp>
      <p:sp>
        <p:nvSpPr>
          <p:cNvPr id="21506" name="Footer Placeholder 4"/>
          <p:cNvSpPr>
            <a:spLocks noGrp="1"/>
          </p:cNvSpPr>
          <p:nvPr>
            <p:ph type="ftr" sz="quarter" idx="11"/>
          </p:nvPr>
        </p:nvSpPr>
        <p:spPr>
          <a:noFill/>
        </p:spPr>
        <p:txBody>
          <a:bodyPr/>
          <a:lstStyle/>
          <a:p>
            <a:r>
              <a:rPr lang="en-US" smtClean="0"/>
              <a:t>Copyright 2009 John Wiley &amp; Sons, NY</a:t>
            </a:r>
          </a:p>
        </p:txBody>
      </p:sp>
      <p:sp>
        <p:nvSpPr>
          <p:cNvPr id="21507" name="Slide Number Placeholder 5"/>
          <p:cNvSpPr>
            <a:spLocks noGrp="1"/>
          </p:cNvSpPr>
          <p:nvPr>
            <p:ph type="sldNum" sz="quarter" idx="12"/>
          </p:nvPr>
        </p:nvSpPr>
        <p:spPr>
          <a:noFill/>
        </p:spPr>
        <p:txBody>
          <a:bodyPr/>
          <a:lstStyle/>
          <a:p>
            <a:fld id="{1F3041F6-31EE-4B87-806E-764036E298AD}" type="slidenum">
              <a:rPr lang="en-US" smtClean="0"/>
              <a:pPr/>
              <a:t>22</a:t>
            </a:fld>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p:txBody>
          <a:bodyPr>
            <a:normAutofit fontScale="90000"/>
          </a:bodyPr>
          <a:lstStyle/>
          <a:p>
            <a:r>
              <a:rPr lang="en-US" sz="3600" smtClean="0"/>
              <a:t>Etiology of Mood Disorders: Neurobiological Factors</a:t>
            </a:r>
          </a:p>
        </p:txBody>
      </p:sp>
      <p:sp>
        <p:nvSpPr>
          <p:cNvPr id="24578" name="Footer Placeholder 5"/>
          <p:cNvSpPr>
            <a:spLocks noGrp="1"/>
          </p:cNvSpPr>
          <p:nvPr>
            <p:ph type="ftr" sz="quarter" idx="11"/>
          </p:nvPr>
        </p:nvSpPr>
        <p:spPr>
          <a:noFill/>
        </p:spPr>
        <p:txBody>
          <a:bodyPr/>
          <a:lstStyle/>
          <a:p>
            <a:r>
              <a:rPr lang="en-US" smtClean="0"/>
              <a:t>Copyright 2009 John Wiley &amp; Sons, NY</a:t>
            </a:r>
          </a:p>
        </p:txBody>
      </p:sp>
      <p:sp>
        <p:nvSpPr>
          <p:cNvPr id="24579" name="Slide Number Placeholder 6"/>
          <p:cNvSpPr>
            <a:spLocks noGrp="1"/>
          </p:cNvSpPr>
          <p:nvPr>
            <p:ph type="sldNum" sz="quarter" idx="12"/>
          </p:nvPr>
        </p:nvSpPr>
        <p:spPr>
          <a:noFill/>
        </p:spPr>
        <p:txBody>
          <a:bodyPr/>
          <a:lstStyle/>
          <a:p>
            <a:fld id="{9DD5290A-E227-466F-9F9C-99D0DFFA8822}" type="slidenum">
              <a:rPr lang="en-US" smtClean="0"/>
              <a:pPr/>
              <a:t>23</a:t>
            </a:fld>
            <a:endParaRPr lang="en-US" smtClean="0"/>
          </a:p>
        </p:txBody>
      </p:sp>
      <p:pic>
        <p:nvPicPr>
          <p:cNvPr id="24582" name="Picture 6" descr="08-03"/>
          <p:cNvPicPr>
            <a:picLocks noChangeAspect="1" noChangeArrowheads="1"/>
          </p:cNvPicPr>
          <p:nvPr/>
        </p:nvPicPr>
        <p:blipFill>
          <a:blip r:embed="rId2" cstate="print"/>
          <a:srcRect/>
          <a:stretch>
            <a:fillRect/>
          </a:stretch>
        </p:blipFill>
        <p:spPr bwMode="auto">
          <a:xfrm>
            <a:off x="1219200" y="1752600"/>
            <a:ext cx="7049911" cy="4333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p:txBody>
          <a:bodyPr>
            <a:normAutofit fontScale="90000"/>
          </a:bodyPr>
          <a:lstStyle/>
          <a:p>
            <a:r>
              <a:rPr lang="en-US" sz="3600" smtClean="0"/>
              <a:t>Figure 8.5 Key Brain Structures Involved in MDD</a:t>
            </a:r>
          </a:p>
        </p:txBody>
      </p:sp>
      <p:sp>
        <p:nvSpPr>
          <p:cNvPr id="25602" name="Footer Placeholder 4"/>
          <p:cNvSpPr>
            <a:spLocks noGrp="1"/>
          </p:cNvSpPr>
          <p:nvPr>
            <p:ph type="ftr" sz="quarter" idx="11"/>
          </p:nvPr>
        </p:nvSpPr>
        <p:spPr>
          <a:noFill/>
        </p:spPr>
        <p:txBody>
          <a:bodyPr/>
          <a:lstStyle/>
          <a:p>
            <a:r>
              <a:rPr lang="en-US" smtClean="0"/>
              <a:t>Copyright 2009 John Wiley &amp; Sons, NY</a:t>
            </a:r>
          </a:p>
        </p:txBody>
      </p:sp>
      <p:sp>
        <p:nvSpPr>
          <p:cNvPr id="25603" name="Slide Number Placeholder 5"/>
          <p:cNvSpPr>
            <a:spLocks noGrp="1"/>
          </p:cNvSpPr>
          <p:nvPr>
            <p:ph type="sldNum" sz="quarter" idx="12"/>
          </p:nvPr>
        </p:nvSpPr>
        <p:spPr>
          <a:noFill/>
        </p:spPr>
        <p:txBody>
          <a:bodyPr/>
          <a:lstStyle/>
          <a:p>
            <a:fld id="{1CEFD650-7265-4607-9FF0-7E2B224324AE}" type="slidenum">
              <a:rPr lang="en-US" smtClean="0"/>
              <a:pPr/>
              <a:t>24</a:t>
            </a:fld>
            <a:endParaRPr lang="en-US" smtClean="0"/>
          </a:p>
        </p:txBody>
      </p:sp>
      <p:pic>
        <p:nvPicPr>
          <p:cNvPr id="25605" name="Picture 4" descr="Fig08-05"/>
          <p:cNvPicPr>
            <a:picLocks noChangeAspect="1" noChangeArrowheads="1"/>
          </p:cNvPicPr>
          <p:nvPr/>
        </p:nvPicPr>
        <p:blipFill>
          <a:blip r:embed="rId2" cstate="print"/>
          <a:srcRect/>
          <a:stretch>
            <a:fillRect/>
          </a:stretch>
        </p:blipFill>
        <p:spPr bwMode="auto">
          <a:xfrm>
            <a:off x="762001" y="1371601"/>
            <a:ext cx="6045200" cy="5032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Grp="1" noChangeArrowheads="1"/>
          </p:cNvSpPr>
          <p:nvPr>
            <p:ph type="title"/>
          </p:nvPr>
        </p:nvSpPr>
        <p:spPr/>
        <p:txBody>
          <a:bodyPr>
            <a:normAutofit fontScale="90000"/>
          </a:bodyPr>
          <a:lstStyle/>
          <a:p>
            <a:r>
              <a:rPr lang="en-US" sz="3600" smtClean="0"/>
              <a:t>Etiology of Mood Disorders: Social Factors</a:t>
            </a:r>
          </a:p>
        </p:txBody>
      </p:sp>
      <p:sp>
        <p:nvSpPr>
          <p:cNvPr id="27653" name="Rectangle 3"/>
          <p:cNvSpPr>
            <a:spLocks noGrp="1" noChangeArrowheads="1"/>
          </p:cNvSpPr>
          <p:nvPr>
            <p:ph sz="half" idx="1"/>
          </p:nvPr>
        </p:nvSpPr>
        <p:spPr/>
        <p:txBody>
          <a:bodyPr/>
          <a:lstStyle/>
          <a:p>
            <a:pPr>
              <a:lnSpc>
                <a:spcPct val="80000"/>
              </a:lnSpc>
            </a:pPr>
            <a:r>
              <a:rPr lang="en-US" sz="2000" dirty="0" smtClean="0"/>
              <a:t>Life events</a:t>
            </a:r>
          </a:p>
          <a:p>
            <a:pPr lvl="1">
              <a:lnSpc>
                <a:spcPct val="80000"/>
              </a:lnSpc>
            </a:pPr>
            <a:r>
              <a:rPr lang="en-US" sz="1800" dirty="0" smtClean="0"/>
              <a:t>Prospective research</a:t>
            </a:r>
          </a:p>
          <a:p>
            <a:pPr lvl="2">
              <a:lnSpc>
                <a:spcPct val="80000"/>
              </a:lnSpc>
            </a:pPr>
            <a:r>
              <a:rPr lang="en-US" sz="1600" dirty="0" smtClean="0"/>
              <a:t>42-67% report a stressful life event in year prior to depression onset </a:t>
            </a:r>
          </a:p>
          <a:p>
            <a:pPr lvl="3">
              <a:lnSpc>
                <a:spcPct val="80000"/>
              </a:lnSpc>
            </a:pPr>
            <a:r>
              <a:rPr lang="en-US" sz="1400" dirty="0" smtClean="0"/>
              <a:t>e.g., romantic breakup, loss of job, death of loved one</a:t>
            </a:r>
            <a:endParaRPr lang="en-US" sz="1800" dirty="0" smtClean="0"/>
          </a:p>
          <a:p>
            <a:pPr lvl="1">
              <a:lnSpc>
                <a:spcPct val="80000"/>
              </a:lnSpc>
            </a:pPr>
            <a:r>
              <a:rPr lang="en-US" sz="2000" dirty="0" smtClean="0"/>
              <a:t>Lack of social support may be one reason a stressor triggers depression. </a:t>
            </a:r>
          </a:p>
          <a:p>
            <a:pPr>
              <a:lnSpc>
                <a:spcPct val="80000"/>
              </a:lnSpc>
            </a:pPr>
            <a:endParaRPr lang="en-US" sz="2400" dirty="0" smtClean="0"/>
          </a:p>
          <a:p>
            <a:pPr lvl="1">
              <a:lnSpc>
                <a:spcPct val="80000"/>
              </a:lnSpc>
            </a:pPr>
            <a:endParaRPr lang="en-US" sz="2000" dirty="0" smtClean="0"/>
          </a:p>
        </p:txBody>
      </p:sp>
      <p:sp>
        <p:nvSpPr>
          <p:cNvPr id="27654" name="Rectangle 4"/>
          <p:cNvSpPr>
            <a:spLocks noGrp="1" noChangeArrowheads="1"/>
          </p:cNvSpPr>
          <p:nvPr>
            <p:ph sz="half" idx="2"/>
          </p:nvPr>
        </p:nvSpPr>
        <p:spPr>
          <a:xfrm>
            <a:off x="4175479" y="1981200"/>
            <a:ext cx="3986388" cy="4114800"/>
          </a:xfrm>
        </p:spPr>
        <p:txBody>
          <a:bodyPr/>
          <a:lstStyle/>
          <a:p>
            <a:r>
              <a:rPr lang="en-US" sz="1800" dirty="0" smtClean="0"/>
              <a:t>Interpersonal Difficulties</a:t>
            </a:r>
          </a:p>
          <a:p>
            <a:pPr lvl="1"/>
            <a:r>
              <a:rPr lang="en-US" sz="1600" dirty="0" smtClean="0"/>
              <a:t>High levels of expressed emotion by family member predicts relapse</a:t>
            </a:r>
          </a:p>
          <a:p>
            <a:pPr lvl="1"/>
            <a:r>
              <a:rPr lang="en-US" sz="1600" dirty="0" smtClean="0"/>
              <a:t>Marital conflict also predicts depression</a:t>
            </a:r>
          </a:p>
          <a:p>
            <a:r>
              <a:rPr lang="en-US" sz="1800" dirty="0" smtClean="0"/>
              <a:t>Behavior of depressed people often leads to rejection by others</a:t>
            </a:r>
          </a:p>
          <a:p>
            <a:pPr lvl="1"/>
            <a:r>
              <a:rPr lang="en-US" sz="1600" dirty="0" smtClean="0"/>
              <a:t>Excessive reassurance seeking</a:t>
            </a:r>
          </a:p>
          <a:p>
            <a:pPr lvl="1"/>
            <a:r>
              <a:rPr lang="en-US" sz="1600" dirty="0" smtClean="0"/>
              <a:t>Few positive facial expressions</a:t>
            </a:r>
          </a:p>
          <a:p>
            <a:pPr lvl="1"/>
            <a:r>
              <a:rPr lang="en-US" sz="1600" dirty="0" smtClean="0"/>
              <a:t>Negative self disclosures</a:t>
            </a:r>
          </a:p>
          <a:p>
            <a:pPr lvl="1"/>
            <a:r>
              <a:rPr lang="en-US" sz="1600" dirty="0" smtClean="0"/>
              <a:t>Slow speech and long silences</a:t>
            </a:r>
          </a:p>
        </p:txBody>
      </p:sp>
      <p:sp>
        <p:nvSpPr>
          <p:cNvPr id="27650" name="Footer Placeholder 5"/>
          <p:cNvSpPr>
            <a:spLocks noGrp="1"/>
          </p:cNvSpPr>
          <p:nvPr>
            <p:ph type="ftr" sz="quarter" idx="11"/>
          </p:nvPr>
        </p:nvSpPr>
        <p:spPr>
          <a:noFill/>
        </p:spPr>
        <p:txBody>
          <a:bodyPr/>
          <a:lstStyle/>
          <a:p>
            <a:r>
              <a:rPr lang="en-US" smtClean="0"/>
              <a:t>Copyright 2009 John Wiley &amp; Sons, NY</a:t>
            </a:r>
          </a:p>
        </p:txBody>
      </p:sp>
      <p:sp>
        <p:nvSpPr>
          <p:cNvPr id="27651" name="Slide Number Placeholder 6"/>
          <p:cNvSpPr>
            <a:spLocks noGrp="1"/>
          </p:cNvSpPr>
          <p:nvPr>
            <p:ph type="sldNum" sz="quarter" idx="12"/>
          </p:nvPr>
        </p:nvSpPr>
        <p:spPr>
          <a:noFill/>
        </p:spPr>
        <p:txBody>
          <a:bodyPr/>
          <a:lstStyle/>
          <a:p>
            <a:fld id="{D7C23437-6DC6-4CE2-B625-41768094428E}" type="slidenum">
              <a:rPr lang="en-US" smtClean="0"/>
              <a:pPr/>
              <a:t>25</a:t>
            </a:fld>
            <a:endParaRPr 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2"/>
          <p:cNvSpPr>
            <a:spLocks noGrp="1" noChangeArrowheads="1"/>
          </p:cNvSpPr>
          <p:nvPr>
            <p:ph type="title"/>
          </p:nvPr>
        </p:nvSpPr>
        <p:spPr/>
        <p:txBody>
          <a:bodyPr>
            <a:normAutofit fontScale="90000"/>
          </a:bodyPr>
          <a:lstStyle/>
          <a:p>
            <a:r>
              <a:rPr lang="en-US" sz="3600" smtClean="0"/>
              <a:t>Etiology of Mood Disorders: Psychological Factors</a:t>
            </a:r>
          </a:p>
        </p:txBody>
      </p:sp>
      <p:sp>
        <p:nvSpPr>
          <p:cNvPr id="28677" name="Rectangle 3"/>
          <p:cNvSpPr>
            <a:spLocks noGrp="1" noChangeArrowheads="1"/>
          </p:cNvSpPr>
          <p:nvPr>
            <p:ph idx="1"/>
          </p:nvPr>
        </p:nvSpPr>
        <p:spPr/>
        <p:txBody>
          <a:bodyPr/>
          <a:lstStyle/>
          <a:p>
            <a:pPr>
              <a:lnSpc>
                <a:spcPct val="90000"/>
              </a:lnSpc>
            </a:pPr>
            <a:r>
              <a:rPr lang="en-US" smtClean="0"/>
              <a:t>Freud’s theory</a:t>
            </a:r>
          </a:p>
          <a:p>
            <a:pPr lvl="1">
              <a:lnSpc>
                <a:spcPct val="90000"/>
              </a:lnSpc>
            </a:pPr>
            <a:r>
              <a:rPr lang="en-US" smtClean="0"/>
              <a:t>Oral fixation leads to excessive dependency</a:t>
            </a:r>
          </a:p>
          <a:p>
            <a:pPr lvl="1">
              <a:lnSpc>
                <a:spcPct val="90000"/>
              </a:lnSpc>
            </a:pPr>
            <a:r>
              <a:rPr lang="en-US" smtClean="0"/>
              <a:t>Depression</a:t>
            </a:r>
          </a:p>
          <a:p>
            <a:pPr lvl="2">
              <a:lnSpc>
                <a:spcPct val="90000"/>
              </a:lnSpc>
            </a:pPr>
            <a:r>
              <a:rPr lang="en-US" smtClean="0"/>
              <a:t>Anger towards loved ones who reject us is turned inward</a:t>
            </a:r>
          </a:p>
          <a:p>
            <a:pPr>
              <a:lnSpc>
                <a:spcPct val="90000"/>
              </a:lnSpc>
            </a:pPr>
            <a:r>
              <a:rPr lang="en-US" smtClean="0"/>
              <a:t>Lack of empirical support for theory</a:t>
            </a:r>
          </a:p>
          <a:p>
            <a:pPr lvl="1">
              <a:lnSpc>
                <a:spcPct val="90000"/>
              </a:lnSpc>
            </a:pPr>
            <a:r>
              <a:rPr lang="en-US" smtClean="0"/>
              <a:t>Depressed individuals express more anger towards others than non-depressed people (Biglan et al., 1988)</a:t>
            </a:r>
          </a:p>
        </p:txBody>
      </p:sp>
      <p:sp>
        <p:nvSpPr>
          <p:cNvPr id="28674" name="Footer Placeholder 4"/>
          <p:cNvSpPr>
            <a:spLocks noGrp="1"/>
          </p:cNvSpPr>
          <p:nvPr>
            <p:ph type="ftr" sz="quarter" idx="11"/>
          </p:nvPr>
        </p:nvSpPr>
        <p:spPr>
          <a:noFill/>
        </p:spPr>
        <p:txBody>
          <a:bodyPr/>
          <a:lstStyle/>
          <a:p>
            <a:r>
              <a:rPr lang="en-US" smtClean="0"/>
              <a:t>Copyright 2009 John Wiley &amp; Sons, NY</a:t>
            </a:r>
          </a:p>
        </p:txBody>
      </p:sp>
      <p:sp>
        <p:nvSpPr>
          <p:cNvPr id="28675" name="Slide Number Placeholder 5"/>
          <p:cNvSpPr>
            <a:spLocks noGrp="1"/>
          </p:cNvSpPr>
          <p:nvPr>
            <p:ph type="sldNum" sz="quarter" idx="12"/>
          </p:nvPr>
        </p:nvSpPr>
        <p:spPr>
          <a:noFill/>
        </p:spPr>
        <p:txBody>
          <a:bodyPr/>
          <a:lstStyle/>
          <a:p>
            <a:fld id="{21FFBF59-1FAE-4DE9-8429-175C4FF3D2BE}" type="slidenum">
              <a:rPr lang="en-US" smtClean="0"/>
              <a:pPr/>
              <a:t>26</a:t>
            </a:fld>
            <a:endParaRPr 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2"/>
          <p:cNvSpPr>
            <a:spLocks noGrp="1" noChangeArrowheads="1"/>
          </p:cNvSpPr>
          <p:nvPr>
            <p:ph type="title"/>
          </p:nvPr>
        </p:nvSpPr>
        <p:spPr/>
        <p:txBody>
          <a:bodyPr>
            <a:normAutofit fontScale="90000"/>
          </a:bodyPr>
          <a:lstStyle/>
          <a:p>
            <a:r>
              <a:rPr lang="en-US" sz="3600" smtClean="0"/>
              <a:t>Etiology of Mood Disorders: Psychological Factors</a:t>
            </a:r>
          </a:p>
        </p:txBody>
      </p:sp>
      <p:sp>
        <p:nvSpPr>
          <p:cNvPr id="31749" name="Rectangle 3"/>
          <p:cNvSpPr>
            <a:spLocks noGrp="1" noChangeArrowheads="1"/>
          </p:cNvSpPr>
          <p:nvPr>
            <p:ph idx="1"/>
          </p:nvPr>
        </p:nvSpPr>
        <p:spPr/>
        <p:txBody>
          <a:bodyPr>
            <a:normAutofit/>
          </a:bodyPr>
          <a:lstStyle/>
          <a:p>
            <a:pPr>
              <a:defRPr/>
            </a:pPr>
            <a:r>
              <a:rPr lang="en-US" dirty="0" smtClean="0"/>
              <a:t>Neuroticism</a:t>
            </a:r>
          </a:p>
          <a:p>
            <a:pPr lvl="1">
              <a:defRPr/>
            </a:pPr>
            <a:r>
              <a:rPr lang="en-US" dirty="0" smtClean="0"/>
              <a:t>Tendency to react with higher levels of negative affect</a:t>
            </a:r>
          </a:p>
          <a:p>
            <a:pPr lvl="1">
              <a:defRPr/>
            </a:pPr>
            <a:r>
              <a:rPr lang="en-US" dirty="0" smtClean="0"/>
              <a:t>Predicts onset of depression (</a:t>
            </a:r>
            <a:r>
              <a:rPr lang="en-US" dirty="0" err="1" smtClean="0"/>
              <a:t>Jorm</a:t>
            </a:r>
            <a:r>
              <a:rPr lang="en-US" dirty="0" smtClean="0"/>
              <a:t> et al., 2000)</a:t>
            </a:r>
          </a:p>
          <a:p>
            <a:pPr>
              <a:defRPr/>
            </a:pPr>
            <a:r>
              <a:rPr lang="en-US" dirty="0" smtClean="0"/>
              <a:t>Extraversion</a:t>
            </a:r>
          </a:p>
          <a:p>
            <a:pPr lvl="1">
              <a:defRPr/>
            </a:pPr>
            <a:r>
              <a:rPr lang="en-US" dirty="0" smtClean="0"/>
              <a:t>Associated with high levels of positive affect</a:t>
            </a:r>
          </a:p>
          <a:p>
            <a:pPr lvl="1">
              <a:defRPr/>
            </a:pPr>
            <a:r>
              <a:rPr lang="en-US" dirty="0" smtClean="0"/>
              <a:t>Low extraversion does not always precede depression</a:t>
            </a:r>
          </a:p>
        </p:txBody>
      </p:sp>
      <p:sp>
        <p:nvSpPr>
          <p:cNvPr id="31746" name="Footer Placeholder 4"/>
          <p:cNvSpPr>
            <a:spLocks noGrp="1"/>
          </p:cNvSpPr>
          <p:nvPr>
            <p:ph type="ftr" sz="quarter" idx="11"/>
          </p:nvPr>
        </p:nvSpPr>
        <p:spPr>
          <a:noFill/>
        </p:spPr>
        <p:txBody>
          <a:bodyPr/>
          <a:lstStyle/>
          <a:p>
            <a:r>
              <a:rPr lang="en-US" smtClean="0"/>
              <a:t>Copyright 2009 John Wiley &amp; Sons, NY</a:t>
            </a:r>
          </a:p>
        </p:txBody>
      </p:sp>
      <p:sp>
        <p:nvSpPr>
          <p:cNvPr id="31747" name="Slide Number Placeholder 5"/>
          <p:cNvSpPr>
            <a:spLocks noGrp="1"/>
          </p:cNvSpPr>
          <p:nvPr>
            <p:ph type="sldNum" sz="quarter" idx="12"/>
          </p:nvPr>
        </p:nvSpPr>
        <p:spPr>
          <a:noFill/>
        </p:spPr>
        <p:txBody>
          <a:bodyPr/>
          <a:lstStyle/>
          <a:p>
            <a:fld id="{F4513014-C862-470D-A649-00A65777B3F4}" type="slidenum">
              <a:rPr lang="en-US" smtClean="0"/>
              <a:pPr/>
              <a:t>27</a:t>
            </a:fld>
            <a:endParaRPr lang="en-US"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2"/>
          <p:cNvSpPr>
            <a:spLocks noGrp="1" noChangeArrowheads="1"/>
          </p:cNvSpPr>
          <p:nvPr>
            <p:ph type="title"/>
          </p:nvPr>
        </p:nvSpPr>
        <p:spPr/>
        <p:txBody>
          <a:bodyPr>
            <a:normAutofit fontScale="90000"/>
          </a:bodyPr>
          <a:lstStyle/>
          <a:p>
            <a:r>
              <a:rPr lang="en-US" sz="3600" smtClean="0"/>
              <a:t>Etiology of Mood Disorders: Psychological Factors</a:t>
            </a:r>
          </a:p>
        </p:txBody>
      </p:sp>
      <p:sp>
        <p:nvSpPr>
          <p:cNvPr id="32773" name="Rectangle 3"/>
          <p:cNvSpPr>
            <a:spLocks noGrp="1" noChangeArrowheads="1"/>
          </p:cNvSpPr>
          <p:nvPr>
            <p:ph sz="half" idx="1"/>
          </p:nvPr>
        </p:nvSpPr>
        <p:spPr/>
        <p:txBody>
          <a:bodyPr/>
          <a:lstStyle/>
          <a:p>
            <a:pPr>
              <a:lnSpc>
                <a:spcPct val="80000"/>
              </a:lnSpc>
            </a:pPr>
            <a:r>
              <a:rPr lang="en-US" sz="2400" dirty="0" smtClean="0"/>
              <a:t>Cognitive theories</a:t>
            </a:r>
          </a:p>
          <a:p>
            <a:pPr lvl="1">
              <a:lnSpc>
                <a:spcPct val="80000"/>
              </a:lnSpc>
            </a:pPr>
            <a:r>
              <a:rPr lang="en-US" sz="2000" dirty="0" smtClean="0"/>
              <a:t>Beck’s theory</a:t>
            </a:r>
          </a:p>
          <a:p>
            <a:pPr lvl="1">
              <a:lnSpc>
                <a:spcPct val="80000"/>
              </a:lnSpc>
            </a:pPr>
            <a:r>
              <a:rPr lang="en-US" sz="2000" dirty="0" smtClean="0"/>
              <a:t>Negative triad</a:t>
            </a:r>
          </a:p>
          <a:p>
            <a:pPr lvl="2">
              <a:lnSpc>
                <a:spcPct val="80000"/>
              </a:lnSpc>
            </a:pPr>
            <a:r>
              <a:rPr lang="en-US" sz="1800" dirty="0" smtClean="0"/>
              <a:t>Negative view of:</a:t>
            </a:r>
          </a:p>
          <a:p>
            <a:pPr lvl="3">
              <a:lnSpc>
                <a:spcPct val="80000"/>
              </a:lnSpc>
            </a:pPr>
            <a:r>
              <a:rPr lang="en-US" sz="1600" dirty="0" smtClean="0"/>
              <a:t>Self</a:t>
            </a:r>
          </a:p>
          <a:p>
            <a:pPr lvl="3">
              <a:lnSpc>
                <a:spcPct val="80000"/>
              </a:lnSpc>
            </a:pPr>
            <a:r>
              <a:rPr lang="en-US" sz="1600" dirty="0" smtClean="0"/>
              <a:t>World</a:t>
            </a:r>
          </a:p>
          <a:p>
            <a:pPr lvl="3">
              <a:lnSpc>
                <a:spcPct val="80000"/>
              </a:lnSpc>
            </a:pPr>
            <a:r>
              <a:rPr lang="en-US" sz="1600" dirty="0" smtClean="0"/>
              <a:t>Future</a:t>
            </a:r>
          </a:p>
          <a:p>
            <a:pPr lvl="1">
              <a:lnSpc>
                <a:spcPct val="80000"/>
              </a:lnSpc>
            </a:pPr>
            <a:r>
              <a:rPr lang="en-US" sz="2000" dirty="0" smtClean="0"/>
              <a:t>Negative schemata</a:t>
            </a:r>
          </a:p>
          <a:p>
            <a:pPr lvl="2">
              <a:lnSpc>
                <a:spcPct val="80000"/>
              </a:lnSpc>
            </a:pPr>
            <a:r>
              <a:rPr lang="en-US" sz="1800" dirty="0" smtClean="0"/>
              <a:t>Underlying tendency to see the world negatively</a:t>
            </a:r>
          </a:p>
          <a:p>
            <a:pPr lvl="1">
              <a:lnSpc>
                <a:spcPct val="80000"/>
              </a:lnSpc>
            </a:pPr>
            <a:r>
              <a:rPr lang="en-US" sz="2000" dirty="0" smtClean="0"/>
              <a:t>Negative schemata cause </a:t>
            </a:r>
            <a:r>
              <a:rPr lang="en-US" sz="2000" i="1" dirty="0" smtClean="0"/>
              <a:t>cognitive biases</a:t>
            </a:r>
          </a:p>
          <a:p>
            <a:pPr lvl="2">
              <a:lnSpc>
                <a:spcPct val="80000"/>
              </a:lnSpc>
            </a:pPr>
            <a:r>
              <a:rPr lang="en-US" sz="1800" dirty="0" smtClean="0"/>
              <a:t>Tendency to process information in negative ways</a:t>
            </a:r>
          </a:p>
        </p:txBody>
      </p:sp>
      <p:sp>
        <p:nvSpPr>
          <p:cNvPr id="32770" name="Footer Placeholder 5"/>
          <p:cNvSpPr>
            <a:spLocks noGrp="1"/>
          </p:cNvSpPr>
          <p:nvPr>
            <p:ph type="ftr" sz="quarter" idx="11"/>
          </p:nvPr>
        </p:nvSpPr>
        <p:spPr>
          <a:noFill/>
        </p:spPr>
        <p:txBody>
          <a:bodyPr/>
          <a:lstStyle/>
          <a:p>
            <a:r>
              <a:rPr lang="en-US" smtClean="0"/>
              <a:t>Copyright 2009 John Wiley &amp; Sons, NY</a:t>
            </a:r>
          </a:p>
        </p:txBody>
      </p:sp>
      <p:sp>
        <p:nvSpPr>
          <p:cNvPr id="32771" name="Slide Number Placeholder 6"/>
          <p:cNvSpPr>
            <a:spLocks noGrp="1"/>
          </p:cNvSpPr>
          <p:nvPr>
            <p:ph type="sldNum" sz="quarter" idx="12"/>
          </p:nvPr>
        </p:nvSpPr>
        <p:spPr>
          <a:noFill/>
        </p:spPr>
        <p:txBody>
          <a:bodyPr/>
          <a:lstStyle/>
          <a:p>
            <a:fld id="{79FF984E-C9AF-4828-A7BC-EB8D60D640B0}" type="slidenum">
              <a:rPr lang="en-US" smtClean="0"/>
              <a:pPr/>
              <a:t>28</a:t>
            </a:fld>
            <a:endParaRPr lang="en-US" smtClean="0"/>
          </a:p>
        </p:txBody>
      </p:sp>
      <p:pic>
        <p:nvPicPr>
          <p:cNvPr id="32774" name="Picture 5" descr="Fig08-06"/>
          <p:cNvPicPr>
            <a:picLocks noChangeAspect="1" noChangeArrowheads="1"/>
          </p:cNvPicPr>
          <p:nvPr/>
        </p:nvPicPr>
        <p:blipFill>
          <a:blip r:embed="rId2" cstate="print"/>
          <a:srcRect/>
          <a:stretch>
            <a:fillRect/>
          </a:stretch>
        </p:blipFill>
        <p:spPr bwMode="auto">
          <a:xfrm>
            <a:off x="4504267" y="1752600"/>
            <a:ext cx="3251200" cy="4194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depression?</a:t>
            </a:r>
            <a:endParaRPr lang="en-US" dirty="0"/>
          </a:p>
        </p:txBody>
      </p:sp>
      <p:pic>
        <p:nvPicPr>
          <p:cNvPr id="4" name="Picture 4" descr="Fig08-07"/>
          <p:cNvPicPr>
            <a:picLocks noGrp="1" noChangeAspect="1" noChangeArrowheads="1"/>
          </p:cNvPicPr>
          <p:nvPr>
            <p:ph idx="1"/>
          </p:nvPr>
        </p:nvPicPr>
        <p:blipFill>
          <a:blip r:embed="rId2" cstate="print"/>
          <a:stretch>
            <a:fillRect/>
          </a:stretch>
        </p:blipFill>
        <p:spPr bwMode="auto">
          <a:xfrm>
            <a:off x="838200" y="1524000"/>
            <a:ext cx="7620000" cy="487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E:\dr sadia phd\download.jpg"/>
          <p:cNvPicPr>
            <a:picLocks noChangeAspect="1" noChangeArrowheads="1"/>
          </p:cNvPicPr>
          <p:nvPr/>
        </p:nvPicPr>
        <p:blipFill>
          <a:blip r:embed="rId2" cstate="print"/>
          <a:srcRect/>
          <a:stretch>
            <a:fillRect/>
          </a:stretch>
        </p:blipFill>
        <p:spPr bwMode="auto">
          <a:xfrm>
            <a:off x="304800" y="990600"/>
            <a:ext cx="7772400" cy="4876799"/>
          </a:xfrm>
          <a:prstGeom prst="rect">
            <a:avLst/>
          </a:prstGeom>
          <a:noFill/>
        </p:spPr>
      </p:pic>
      <p:sp>
        <p:nvSpPr>
          <p:cNvPr id="4" name="Title 3"/>
          <p:cNvSpPr>
            <a:spLocks noGrp="1"/>
          </p:cNvSpPr>
          <p:nvPr>
            <p:ph type="title"/>
          </p:nvPr>
        </p:nvSpPr>
        <p:spPr>
          <a:xfrm>
            <a:off x="1066800" y="3048000"/>
            <a:ext cx="7086600" cy="1828800"/>
          </a:xfrm>
        </p:spPr>
        <p:txBody>
          <a:bodyPr/>
          <a:lstStyle/>
          <a:p>
            <a:r>
              <a:rPr lang="en-US" dirty="0" smtClean="0">
                <a:solidFill>
                  <a:srgbClr val="FF0000"/>
                </a:solidFill>
              </a:rPr>
              <a:t>DISRUPTIVE MOOD DYSREGULATION DISORDER</a:t>
            </a:r>
            <a:endParaRPr lang="en-US" dirty="0">
              <a:solidFill>
                <a:srgbClr val="FF0000"/>
              </a:solidFill>
            </a:endParaRPr>
          </a:p>
        </p:txBody>
      </p:sp>
      <p:sp>
        <p:nvSpPr>
          <p:cNvPr id="5" name="Text Placeholder 4"/>
          <p:cNvSpPr>
            <a:spLocks noGrp="1"/>
          </p:cNvSpPr>
          <p:nvPr>
            <p:ph type="body" idx="1"/>
          </p:nvPr>
        </p:nvSpPr>
        <p:spPr/>
        <p:txBody>
          <a:bodyPr/>
          <a:lstStyle/>
          <a:p>
            <a:r>
              <a:rPr lang="en-US" dirty="0" smtClean="0"/>
              <a:t>DMDD</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graphicFrame>
        <p:nvGraphicFramePr>
          <p:cNvPr id="4" name="Content Placeholder 3"/>
          <p:cNvGraphicFramePr>
            <a:graphicFrameLocks noGrp="1"/>
          </p:cNvGraphicFramePr>
          <p:nvPr>
            <p:ph idx="1"/>
          </p:nvPr>
        </p:nvGraphicFramePr>
        <p:xfrm>
          <a:off x="533400" y="1524000"/>
          <a:ext cx="8382000" cy="5747409"/>
        </p:xfrm>
        <a:graphic>
          <a:graphicData uri="http://schemas.openxmlformats.org/drawingml/2006/table">
            <a:tbl>
              <a:tblPr firstRow="1" bandRow="1">
                <a:tableStyleId>{5C22544A-7EE6-4342-B048-85BDC9FD1C3A}</a:tableStyleId>
              </a:tblPr>
              <a:tblGrid>
                <a:gridCol w="838200"/>
                <a:gridCol w="1066800"/>
                <a:gridCol w="1612446"/>
                <a:gridCol w="4864554"/>
              </a:tblGrid>
              <a:tr h="598922">
                <a:tc>
                  <a:txBody>
                    <a:bodyPr/>
                    <a:lstStyle/>
                    <a:p>
                      <a:endParaRPr lang="en-US" sz="1600" dirty="0"/>
                    </a:p>
                  </a:txBody>
                  <a:tcPr/>
                </a:tc>
                <a:tc>
                  <a:txBody>
                    <a:bodyPr/>
                    <a:lstStyle/>
                    <a:p>
                      <a:r>
                        <a:rPr lang="en-US" sz="1600" dirty="0" smtClean="0"/>
                        <a:t>Level</a:t>
                      </a:r>
                      <a:endParaRPr lang="en-US" sz="1600" dirty="0"/>
                    </a:p>
                  </a:txBody>
                  <a:tcPr/>
                </a:tc>
                <a:tc>
                  <a:txBody>
                    <a:bodyPr/>
                    <a:lstStyle/>
                    <a:p>
                      <a:r>
                        <a:rPr lang="en-US" sz="1600" dirty="0" smtClean="0"/>
                        <a:t>Functional Impairment</a:t>
                      </a:r>
                      <a:endParaRPr lang="en-US" sz="1600" dirty="0"/>
                    </a:p>
                  </a:txBody>
                  <a:tcPr/>
                </a:tc>
                <a:tc>
                  <a:txBody>
                    <a:bodyPr/>
                    <a:lstStyle/>
                    <a:p>
                      <a:r>
                        <a:rPr lang="en-US" sz="1600" dirty="0" smtClean="0"/>
                        <a:t>Treatment strategies</a:t>
                      </a:r>
                      <a:endParaRPr lang="en-US" sz="1600" dirty="0"/>
                    </a:p>
                  </a:txBody>
                  <a:tcPr/>
                </a:tc>
              </a:tr>
              <a:tr h="696477">
                <a:tc rowSpan="3">
                  <a:txBody>
                    <a:bodyPr/>
                    <a:lstStyle/>
                    <a:p>
                      <a:endParaRPr lang="en-US" sz="1600" dirty="0" smtClean="0"/>
                    </a:p>
                    <a:p>
                      <a:r>
                        <a:rPr lang="en-US" sz="1600" dirty="0" smtClean="0"/>
                        <a:t>Severity</a:t>
                      </a:r>
                      <a:endParaRPr lang="en-US" sz="1600" dirty="0"/>
                    </a:p>
                  </a:txBody>
                  <a:tcPr/>
                </a:tc>
                <a:tc>
                  <a:txBody>
                    <a:bodyPr/>
                    <a:lstStyle/>
                    <a:p>
                      <a:r>
                        <a:rPr lang="en-US" sz="1600" dirty="0" smtClean="0"/>
                        <a:t>Mild</a:t>
                      </a:r>
                      <a:endParaRPr lang="en-US" sz="1600" dirty="0"/>
                    </a:p>
                  </a:txBody>
                  <a:tcPr/>
                </a:tc>
                <a:tc>
                  <a:txBody>
                    <a:bodyPr/>
                    <a:lstStyle/>
                    <a:p>
                      <a:r>
                        <a:rPr lang="en-US" sz="1600" dirty="0" smtClean="0"/>
                        <a:t>Mild</a:t>
                      </a:r>
                      <a:endParaRPr lang="en-US" sz="1600" dirty="0"/>
                    </a:p>
                  </a:txBody>
                  <a:tcPr/>
                </a:tc>
                <a:tc>
                  <a:txBody>
                    <a:bodyPr/>
                    <a:lstStyle/>
                    <a:p>
                      <a:r>
                        <a:rPr lang="en-US" sz="1600" dirty="0" smtClean="0"/>
                        <a:t>Watchful waiting, supportive counseling; if no improvement after one or more months, consider use of an antidepressant or brief psychological counseling </a:t>
                      </a:r>
                      <a:endParaRPr lang="en-US" sz="1600" dirty="0"/>
                    </a:p>
                  </a:txBody>
                  <a:tcPr/>
                </a:tc>
              </a:tr>
              <a:tr h="498357">
                <a:tc vMerge="1">
                  <a:txBody>
                    <a:bodyPr/>
                    <a:lstStyle/>
                    <a:p>
                      <a:endParaRPr lang="en-US" dirty="0"/>
                    </a:p>
                  </a:txBody>
                  <a:tcPr/>
                </a:tc>
                <a:tc>
                  <a:txBody>
                    <a:bodyPr/>
                    <a:lstStyle/>
                    <a:p>
                      <a:r>
                        <a:rPr lang="en-US" sz="1600" dirty="0" smtClean="0"/>
                        <a:t>Moderate</a:t>
                      </a:r>
                      <a:endParaRPr lang="en-US" sz="1600" dirty="0"/>
                    </a:p>
                  </a:txBody>
                  <a:tcPr/>
                </a:tc>
                <a:tc>
                  <a:txBody>
                    <a:bodyPr/>
                    <a:lstStyle/>
                    <a:p>
                      <a:r>
                        <a:rPr lang="en-US" sz="1600" dirty="0" smtClean="0"/>
                        <a:t>Moderate</a:t>
                      </a:r>
                      <a:endParaRPr lang="en-US" sz="1600" dirty="0"/>
                    </a:p>
                  </a:txBody>
                  <a:tcPr/>
                </a:tc>
                <a:tc>
                  <a:txBody>
                    <a:bodyPr/>
                    <a:lstStyle/>
                    <a:p>
                      <a:r>
                        <a:rPr lang="en-US" sz="1600" dirty="0" smtClean="0"/>
                        <a:t>Start with </a:t>
                      </a:r>
                      <a:r>
                        <a:rPr lang="en-US" sz="1600" dirty="0" err="1" smtClean="0"/>
                        <a:t>monotherapy</a:t>
                      </a:r>
                      <a:r>
                        <a:rPr lang="en-US" sz="1600" dirty="0" smtClean="0"/>
                        <a:t> of either antidepressants or</a:t>
                      </a:r>
                      <a:r>
                        <a:rPr lang="en-US" sz="1600" baseline="0" dirty="0" smtClean="0"/>
                        <a:t> </a:t>
                      </a:r>
                      <a:r>
                        <a:rPr lang="en-US" sz="1600" dirty="0" smtClean="0"/>
                        <a:t>psychotherapy, or a </a:t>
                      </a:r>
                      <a:r>
                        <a:rPr lang="en-US" sz="1600" baseline="0" dirty="0" smtClean="0"/>
                        <a:t> </a:t>
                      </a:r>
                      <a:r>
                        <a:rPr lang="en-US" sz="1600" dirty="0" smtClean="0"/>
                        <a:t>combination of both</a:t>
                      </a:r>
                      <a:endParaRPr lang="en-US" sz="1600" dirty="0"/>
                    </a:p>
                  </a:txBody>
                  <a:tcPr/>
                </a:tc>
              </a:tr>
              <a:tr h="742197">
                <a:tc vMerge="1">
                  <a:txBody>
                    <a:bodyPr/>
                    <a:lstStyle/>
                    <a:p>
                      <a:endParaRPr lang="en-US" dirty="0"/>
                    </a:p>
                  </a:txBody>
                  <a:tcPr/>
                </a:tc>
                <a:tc>
                  <a:txBody>
                    <a:bodyPr/>
                    <a:lstStyle/>
                    <a:p>
                      <a:r>
                        <a:rPr lang="en-US" sz="1600" dirty="0" smtClean="0"/>
                        <a:t>Severe</a:t>
                      </a:r>
                      <a:endParaRPr lang="en-US" sz="1600" dirty="0"/>
                    </a:p>
                  </a:txBody>
                  <a:tcPr/>
                </a:tc>
                <a:tc>
                  <a:txBody>
                    <a:bodyPr/>
                    <a:lstStyle/>
                    <a:p>
                      <a:r>
                        <a:rPr lang="en-US" sz="1600" dirty="0" smtClean="0"/>
                        <a:t>Severe</a:t>
                      </a:r>
                      <a:endParaRPr lang="en-US" sz="1600" dirty="0"/>
                    </a:p>
                  </a:txBody>
                  <a:tcPr/>
                </a:tc>
                <a:tc>
                  <a:txBody>
                    <a:bodyPr/>
                    <a:lstStyle/>
                    <a:p>
                      <a:r>
                        <a:rPr lang="en-US" sz="1600" dirty="0" smtClean="0"/>
                        <a:t>May start with </a:t>
                      </a:r>
                      <a:r>
                        <a:rPr lang="en-US" sz="1600" dirty="0" err="1" smtClean="0"/>
                        <a:t>monotherapy</a:t>
                      </a:r>
                      <a:r>
                        <a:rPr lang="en-US" sz="1600" dirty="0" smtClean="0"/>
                        <a:t> of either </a:t>
                      </a:r>
                      <a:r>
                        <a:rPr lang="en-US" sz="1600" baseline="0" dirty="0" smtClean="0"/>
                        <a:t> </a:t>
                      </a:r>
                      <a:r>
                        <a:rPr lang="en-US" sz="1600" dirty="0" smtClean="0"/>
                        <a:t>antidepressants or psychotherapy, but should</a:t>
                      </a:r>
                      <a:r>
                        <a:rPr lang="en-US" sz="1600" baseline="0" dirty="0" smtClean="0"/>
                        <a:t> </a:t>
                      </a:r>
                      <a:r>
                        <a:rPr lang="en-US" sz="1600" dirty="0" smtClean="0"/>
                        <a:t>emphasize </a:t>
                      </a:r>
                      <a:r>
                        <a:rPr lang="en-US" sz="1600" dirty="0" err="1" smtClean="0"/>
                        <a:t>combinationof</a:t>
                      </a:r>
                      <a:r>
                        <a:rPr lang="en-US" sz="1600" dirty="0" smtClean="0"/>
                        <a:t> both or multiple drug therapy </a:t>
                      </a:r>
                      <a:endParaRPr lang="en-US" sz="1600" dirty="0"/>
                    </a:p>
                  </a:txBody>
                  <a:tcPr/>
                </a:tc>
              </a:tr>
              <a:tr h="762001">
                <a:tc rowSpan="2">
                  <a:txBody>
                    <a:bodyPr/>
                    <a:lstStyle/>
                    <a:p>
                      <a:r>
                        <a:rPr lang="en-US" sz="1600" dirty="0" smtClean="0"/>
                        <a:t>Modifiers</a:t>
                      </a:r>
                      <a:endParaRPr lang="en-US" sz="1600" dirty="0"/>
                    </a:p>
                  </a:txBody>
                  <a:tcPr/>
                </a:tc>
                <a:tc>
                  <a:txBody>
                    <a:bodyPr/>
                    <a:lstStyle/>
                    <a:p>
                      <a:r>
                        <a:rPr lang="en-US" sz="1600" dirty="0" smtClean="0"/>
                        <a:t>Complicated</a:t>
                      </a:r>
                      <a:endParaRPr lang="en-US" sz="1600" dirty="0"/>
                    </a:p>
                  </a:txBody>
                  <a:tcPr/>
                </a:tc>
                <a:tc>
                  <a:txBody>
                    <a:bodyPr/>
                    <a:lstStyle/>
                    <a:p>
                      <a:r>
                        <a:rPr lang="en-US" sz="1600" dirty="0" smtClean="0"/>
                        <a:t>Co-occurring PTSD, </a:t>
                      </a:r>
                    </a:p>
                    <a:p>
                      <a:r>
                        <a:rPr lang="en-US" sz="1600" dirty="0" smtClean="0"/>
                        <a:t>mania, or </a:t>
                      </a:r>
                    </a:p>
                    <a:p>
                      <a:r>
                        <a:rPr lang="en-US" sz="1600" dirty="0" smtClean="0"/>
                        <a:t>social stressors</a:t>
                      </a:r>
                      <a:endParaRPr lang="en-US" sz="1600" dirty="0"/>
                    </a:p>
                  </a:txBody>
                  <a:tcPr/>
                </a:tc>
                <a:tc>
                  <a:txBody>
                    <a:bodyPr/>
                    <a:lstStyle/>
                    <a:p>
                      <a:r>
                        <a:rPr lang="en-US" sz="1600" dirty="0" smtClean="0"/>
                        <a:t>Start with combination of medications and somatic interventions </a:t>
                      </a:r>
                      <a:endParaRPr lang="en-US" sz="1600" dirty="0"/>
                    </a:p>
                  </a:txBody>
                  <a:tcPr/>
                </a:tc>
              </a:tr>
              <a:tr h="1368967">
                <a:tc vMerge="1">
                  <a:txBody>
                    <a:bodyPr/>
                    <a:lstStyle/>
                    <a:p>
                      <a:endParaRPr lang="en-US" dirty="0"/>
                    </a:p>
                  </a:txBody>
                  <a:tcPr/>
                </a:tc>
                <a:tc>
                  <a:txBody>
                    <a:bodyPr/>
                    <a:lstStyle/>
                    <a:p>
                      <a:r>
                        <a:rPr lang="en-US" sz="1600" dirty="0" err="1" smtClean="0"/>
                        <a:t>Chronicity</a:t>
                      </a:r>
                      <a:endParaRPr lang="en-US" sz="1600" dirty="0"/>
                    </a:p>
                  </a:txBody>
                  <a:tcPr/>
                </a:tc>
                <a:tc>
                  <a:txBody>
                    <a:bodyPr/>
                    <a:lstStyle/>
                    <a:p>
                      <a:r>
                        <a:rPr lang="en-US" sz="1600" dirty="0" smtClean="0"/>
                        <a:t>&gt; 2 years of </a:t>
                      </a:r>
                    </a:p>
                    <a:p>
                      <a:r>
                        <a:rPr lang="en-US" sz="1600" dirty="0" err="1" smtClean="0"/>
                        <a:t>symptomatology</a:t>
                      </a:r>
                      <a:r>
                        <a:rPr lang="en-US" sz="1600" dirty="0" smtClean="0"/>
                        <a:t> </a:t>
                      </a:r>
                    </a:p>
                    <a:p>
                      <a:r>
                        <a:rPr lang="en-US" sz="1600" dirty="0" smtClean="0"/>
                        <a:t> despite treatment </a:t>
                      </a:r>
                      <a:endParaRPr lang="en-US" sz="1600" dirty="0"/>
                    </a:p>
                  </a:txBody>
                  <a:tcPr/>
                </a:tc>
                <a:tc>
                  <a:txBody>
                    <a:bodyPr/>
                    <a:lstStyle/>
                    <a:p>
                      <a:r>
                        <a:rPr lang="en-US" sz="1600" dirty="0" smtClean="0"/>
                        <a:t>For mild -start with </a:t>
                      </a:r>
                      <a:r>
                        <a:rPr lang="en-US" sz="1600" dirty="0" err="1" smtClean="0"/>
                        <a:t>monotherapy</a:t>
                      </a:r>
                      <a:r>
                        <a:rPr lang="en-US" sz="1600" dirty="0" smtClean="0"/>
                        <a:t> of either antidepressants or psychotherapy,, or a combination of both For Mod/Severe - combination of antidepressants and psychotherapy or </a:t>
                      </a:r>
                    </a:p>
                    <a:p>
                      <a:r>
                        <a:rPr lang="en-US" sz="1600" dirty="0" smtClean="0"/>
                        <a:t>multiple drug therapy</a:t>
                      </a:r>
                      <a:endParaRPr lang="en-US" sz="1600" dirty="0"/>
                    </a:p>
                  </a:txBody>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psychoeducation</a:t>
            </a:r>
            <a:endParaRPr lang="en-US" dirty="0"/>
          </a:p>
        </p:txBody>
      </p:sp>
      <p:sp>
        <p:nvSpPr>
          <p:cNvPr id="3" name="Content Placeholder 2"/>
          <p:cNvSpPr>
            <a:spLocks noGrp="1"/>
          </p:cNvSpPr>
          <p:nvPr>
            <p:ph idx="1"/>
          </p:nvPr>
        </p:nvSpPr>
        <p:spPr/>
        <p:txBody>
          <a:bodyPr>
            <a:normAutofit fontScale="62500" lnSpcReduction="20000"/>
          </a:bodyPr>
          <a:lstStyle/>
          <a:p>
            <a:r>
              <a:rPr lang="en-US" dirty="0" err="1" smtClean="0"/>
              <a:t>Psychoeducation</a:t>
            </a:r>
            <a:r>
              <a:rPr lang="en-US" dirty="0" smtClean="0"/>
              <a:t> should be provided for individuals with depression at all levels of severity and in all care settings and should be provided both verbally and with written educational materials</a:t>
            </a:r>
          </a:p>
          <a:p>
            <a:r>
              <a:rPr lang="en-US" dirty="0" smtClean="0"/>
              <a:t>There should be education on the nature of depression and its treatment options and should include the following</a:t>
            </a:r>
          </a:p>
          <a:p>
            <a:pPr lvl="1"/>
            <a:r>
              <a:rPr lang="en-US" dirty="0" smtClean="0"/>
              <a:t>a.  Depression is a medical illness, not a character defect </a:t>
            </a:r>
          </a:p>
          <a:p>
            <a:pPr lvl="1"/>
            <a:r>
              <a:rPr lang="en-US" dirty="0" smtClean="0"/>
              <a:t>b.  Education on the causes, symptoms, and natural history of major depression </a:t>
            </a:r>
          </a:p>
          <a:p>
            <a:pPr lvl="1"/>
            <a:r>
              <a:rPr lang="en-US" dirty="0" smtClean="0"/>
              <a:t>c.  Treatment is often effective and is the rule rather than the exception </a:t>
            </a:r>
          </a:p>
          <a:p>
            <a:pPr lvl="1"/>
            <a:r>
              <a:rPr lang="en-US" dirty="0" smtClean="0"/>
              <a:t>d.  The goal of treatment is complete remission; this may require several treatment trials </a:t>
            </a:r>
          </a:p>
          <a:p>
            <a:pPr lvl="1"/>
            <a:r>
              <a:rPr lang="en-US" dirty="0" smtClean="0"/>
              <a:t>e.  Treatment of depression can lead to decreased physical disability and longer life </a:t>
            </a:r>
          </a:p>
          <a:p>
            <a:pPr lvl="1"/>
            <a:r>
              <a:rPr lang="en-US" dirty="0" smtClean="0"/>
              <a:t>f.  Education about various treatment options, including the advantages and disadvantages of each, side effects, what to expect during treatment, and the length of treatment</a:t>
            </a:r>
          </a:p>
          <a:p>
            <a:endParaRPr lang="en-US" dirty="0" smtClean="0"/>
          </a:p>
          <a:p>
            <a:r>
              <a:rPr lang="en-US" dirty="0" err="1" smtClean="0"/>
              <a:t>Psychoeducational</a:t>
            </a:r>
            <a:r>
              <a:rPr lang="en-US" dirty="0" smtClean="0"/>
              <a:t> strategies should be incorporated into structured and organized treatment protocols, which entail structured systematic monitoring of treatment adherence and response and self-management strategies.  [B]</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Watchful Waiting </a:t>
            </a:r>
            <a:endParaRPr lang="en-US" dirty="0"/>
          </a:p>
        </p:txBody>
      </p:sp>
      <p:sp>
        <p:nvSpPr>
          <p:cNvPr id="3" name="Content Placeholder 2"/>
          <p:cNvSpPr>
            <a:spLocks noGrp="1"/>
          </p:cNvSpPr>
          <p:nvPr>
            <p:ph idx="1"/>
          </p:nvPr>
        </p:nvSpPr>
        <p:spPr/>
        <p:txBody>
          <a:bodyPr>
            <a:normAutofit lnSpcReduction="10000"/>
          </a:bodyPr>
          <a:lstStyle/>
          <a:p>
            <a:r>
              <a:rPr lang="en-US" dirty="0" smtClean="0"/>
              <a:t>Watchful Waiting (WW) is defined as prospective monitoring (i.e., 4-8 weeks) of symptoms and disability and is a strategy to be used in mild  cases of depression to differentiate a diagnosis of major depression from an adjustment disorder, uncomplicated bereavement, or minor depression.</a:t>
            </a:r>
          </a:p>
          <a:p>
            <a:r>
              <a:rPr lang="en-US" dirty="0" smtClean="0"/>
              <a:t>Watchful Waiting should incorporate </a:t>
            </a:r>
            <a:r>
              <a:rPr lang="en-US" dirty="0" err="1" smtClean="0"/>
              <a:t>psychoeducation</a:t>
            </a:r>
            <a:r>
              <a:rPr lang="en-US" dirty="0" smtClean="0"/>
              <a:t>, general support, and prospective symptom monitoring over a 4 to 8 week period.</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Psychotherapy</a:t>
            </a:r>
            <a:endParaRPr lang="en-US" dirty="0"/>
          </a:p>
        </p:txBody>
      </p:sp>
      <p:sp>
        <p:nvSpPr>
          <p:cNvPr id="3" name="Content Placeholder 2"/>
          <p:cNvSpPr>
            <a:spLocks noGrp="1"/>
          </p:cNvSpPr>
          <p:nvPr>
            <p:ph idx="1"/>
          </p:nvPr>
        </p:nvSpPr>
        <p:spPr/>
        <p:txBody>
          <a:bodyPr>
            <a:normAutofit fontScale="92500"/>
          </a:bodyPr>
          <a:lstStyle/>
          <a:p>
            <a:pPr>
              <a:lnSpc>
                <a:spcPct val="90000"/>
              </a:lnSpc>
            </a:pPr>
            <a:r>
              <a:rPr lang="en-US" sz="2800" dirty="0" smtClean="0"/>
              <a:t>Interpersonal Psychotherapy (IPT)</a:t>
            </a:r>
            <a:endParaRPr lang="en-US" sz="2400" dirty="0" smtClean="0"/>
          </a:p>
          <a:p>
            <a:pPr lvl="1" fontAlgn="base"/>
            <a:r>
              <a:rPr lang="en-US" dirty="0" smtClean="0"/>
              <a:t>A form of psychodynamic therapy that focuses on the relationships between a person and significant others. It is based on the idea that humans, as social beings, have their personal relationships at the center of psychological problems. Although a person’s depression may not be caused by any interpersonal event or relationship, it usually affects relationships and creates problems in interpersonal connections.</a:t>
            </a:r>
          </a:p>
          <a:p>
            <a:pPr lvl="1" fontAlgn="base"/>
            <a:r>
              <a:rPr lang="en-US" dirty="0" smtClean="0"/>
              <a:t>The goal of IPT is to improve communication skills so that a person with depression is better able to communicate with others.</a:t>
            </a:r>
          </a:p>
          <a:p>
            <a:pPr lvl="1" fontAlgn="base"/>
            <a:r>
              <a:rPr lang="en-US" sz="2400" dirty="0" smtClean="0"/>
              <a:t>Focus on current relationships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nSpc>
                <a:spcPct val="90000"/>
              </a:lnSpc>
            </a:pPr>
            <a:r>
              <a:rPr lang="en-US" sz="2800" dirty="0" smtClean="0"/>
              <a:t>Cognitive therapy</a:t>
            </a:r>
          </a:p>
          <a:p>
            <a:pPr lvl="1">
              <a:lnSpc>
                <a:spcPct val="90000"/>
              </a:lnSpc>
            </a:pPr>
            <a:r>
              <a:rPr lang="en-US" sz="2400" dirty="0" smtClean="0"/>
              <a:t>Monitor and identify automatic thoughts</a:t>
            </a:r>
          </a:p>
          <a:p>
            <a:pPr lvl="2">
              <a:lnSpc>
                <a:spcPct val="90000"/>
              </a:lnSpc>
            </a:pPr>
            <a:r>
              <a:rPr lang="en-US" sz="2000" dirty="0" smtClean="0"/>
              <a:t>Replace negative thoughts with more neutral or positive thoughts</a:t>
            </a:r>
          </a:p>
          <a:p>
            <a:pPr lvl="1">
              <a:lnSpc>
                <a:spcPct val="90000"/>
              </a:lnSpc>
            </a:pPr>
            <a:r>
              <a:rPr lang="en-US" sz="2000" dirty="0" smtClean="0"/>
              <a:t>CT as effective as medication for severe depression</a:t>
            </a:r>
          </a:p>
          <a:p>
            <a:pPr lvl="1">
              <a:lnSpc>
                <a:spcPct val="90000"/>
              </a:lnSpc>
            </a:pPr>
            <a:r>
              <a:rPr lang="en-US" sz="2000" dirty="0" smtClean="0"/>
              <a:t>CT more effective than medication at preventing relapse</a:t>
            </a:r>
            <a:endParaRPr lang="en-US" sz="2600" i="1" dirty="0" smtClean="0"/>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nSpc>
                <a:spcPct val="90000"/>
              </a:lnSpc>
            </a:pPr>
            <a:r>
              <a:rPr lang="en-US" sz="2600" dirty="0" smtClean="0"/>
              <a:t>Mindfulness based cognitive therapy (MBCT)</a:t>
            </a:r>
          </a:p>
          <a:p>
            <a:pPr lvl="1">
              <a:lnSpc>
                <a:spcPct val="90000"/>
              </a:lnSpc>
            </a:pPr>
            <a:r>
              <a:rPr lang="en-US" sz="2400" dirty="0" smtClean="0"/>
              <a:t>Rationale</a:t>
            </a:r>
          </a:p>
          <a:p>
            <a:pPr lvl="1">
              <a:lnSpc>
                <a:spcPct val="90000"/>
              </a:lnSpc>
            </a:pPr>
            <a:r>
              <a:rPr lang="en-US" sz="2400" dirty="0" smtClean="0"/>
              <a:t>Strategies, </a:t>
            </a:r>
          </a:p>
          <a:p>
            <a:pPr lvl="1">
              <a:lnSpc>
                <a:spcPct val="90000"/>
              </a:lnSpc>
            </a:pPr>
            <a:r>
              <a:rPr lang="en-US" sz="2400" dirty="0" smtClean="0"/>
              <a:t>mindful meditation, </a:t>
            </a:r>
          </a:p>
          <a:p>
            <a:pPr lvl="1">
              <a:lnSpc>
                <a:spcPct val="90000"/>
              </a:lnSpc>
            </a:pPr>
            <a:r>
              <a:rPr lang="en-US" sz="2400" dirty="0" smtClean="0"/>
              <a:t>Yoga exercises</a:t>
            </a:r>
          </a:p>
          <a:p>
            <a:pPr lvl="1">
              <a:lnSpc>
                <a:spcPct val="90000"/>
              </a:lnSpc>
            </a:pPr>
            <a:r>
              <a:rPr lang="en-US" dirty="0" smtClean="0"/>
              <a:t>6 to 8 sessions (classes) for exercising yoga and meditation</a:t>
            </a:r>
          </a:p>
          <a:p>
            <a:pPr lvl="1">
              <a:lnSpc>
                <a:spcPct val="90000"/>
              </a:lnSpc>
            </a:pPr>
            <a:r>
              <a:rPr lang="en-US" sz="2400" dirty="0" smtClean="0"/>
              <a:t>Homework assignments (audiotapes)</a:t>
            </a:r>
          </a:p>
          <a:p>
            <a:pPr lvl="1">
              <a:lnSpc>
                <a:spcPct val="90000"/>
              </a:lnSpc>
            </a:pPr>
            <a:r>
              <a:rPr lang="en-US" sz="2400" dirty="0" smtClean="0"/>
              <a:t>More suitable for relapse patients</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Biological Treatment of Mood Disorders</a:t>
            </a:r>
            <a:endParaRPr lang="en-US" dirty="0"/>
          </a:p>
        </p:txBody>
      </p:sp>
      <p:sp>
        <p:nvSpPr>
          <p:cNvPr id="3" name="Content Placeholder 2"/>
          <p:cNvSpPr>
            <a:spLocks noGrp="1"/>
          </p:cNvSpPr>
          <p:nvPr>
            <p:ph idx="1"/>
          </p:nvPr>
        </p:nvSpPr>
        <p:spPr/>
        <p:txBody>
          <a:bodyPr>
            <a:normAutofit fontScale="92500" lnSpcReduction="20000"/>
          </a:bodyPr>
          <a:lstStyle/>
          <a:p>
            <a:pPr>
              <a:lnSpc>
                <a:spcPct val="90000"/>
              </a:lnSpc>
            </a:pPr>
            <a:r>
              <a:rPr lang="en-US" dirty="0" smtClean="0"/>
              <a:t>Electroconvulsive therapy (ECT)</a:t>
            </a:r>
          </a:p>
          <a:p>
            <a:pPr lvl="1">
              <a:lnSpc>
                <a:spcPct val="90000"/>
              </a:lnSpc>
            </a:pPr>
            <a:r>
              <a:rPr lang="en-US" dirty="0" smtClean="0"/>
              <a:t>Reserved for</a:t>
            </a:r>
          </a:p>
          <a:p>
            <a:pPr lvl="2">
              <a:lnSpc>
                <a:spcPct val="90000"/>
              </a:lnSpc>
            </a:pPr>
            <a:r>
              <a:rPr lang="en-US" dirty="0" smtClean="0"/>
              <a:t>Severe depression with high risk of suicide</a:t>
            </a:r>
          </a:p>
          <a:p>
            <a:pPr lvl="2">
              <a:lnSpc>
                <a:spcPct val="90000"/>
              </a:lnSpc>
            </a:pPr>
            <a:r>
              <a:rPr lang="en-US" dirty="0" smtClean="0"/>
              <a:t>Depression with psychotic features</a:t>
            </a:r>
          </a:p>
          <a:p>
            <a:pPr lvl="2">
              <a:lnSpc>
                <a:spcPct val="90000"/>
              </a:lnSpc>
            </a:pPr>
            <a:r>
              <a:rPr lang="en-US" dirty="0" smtClean="0"/>
              <a:t>Treatment non-responders</a:t>
            </a:r>
          </a:p>
          <a:p>
            <a:pPr lvl="1">
              <a:lnSpc>
                <a:spcPct val="90000"/>
              </a:lnSpc>
            </a:pPr>
            <a:r>
              <a:rPr lang="en-US" dirty="0" smtClean="0"/>
              <a:t>Induce brain seizure and momentary unconsciousness</a:t>
            </a:r>
            <a:endParaRPr lang="en-US" i="1" dirty="0" smtClean="0"/>
          </a:p>
          <a:p>
            <a:pPr lvl="1">
              <a:lnSpc>
                <a:spcPct val="90000"/>
              </a:lnSpc>
            </a:pPr>
            <a:r>
              <a:rPr lang="en-US" dirty="0" smtClean="0"/>
              <a:t>Side effects</a:t>
            </a:r>
          </a:p>
          <a:p>
            <a:pPr lvl="2">
              <a:lnSpc>
                <a:spcPct val="90000"/>
              </a:lnSpc>
            </a:pPr>
            <a:r>
              <a:rPr lang="en-US" dirty="0" smtClean="0"/>
              <a:t>Memory loss</a:t>
            </a:r>
          </a:p>
          <a:p>
            <a:pPr>
              <a:lnSpc>
                <a:spcPct val="90000"/>
              </a:lnSpc>
            </a:pPr>
            <a:r>
              <a:rPr lang="en-US" dirty="0" smtClean="0"/>
              <a:t>Medication</a:t>
            </a:r>
          </a:p>
          <a:p>
            <a:pPr>
              <a:lnSpc>
                <a:spcPct val="90000"/>
              </a:lnSpc>
            </a:pPr>
            <a:r>
              <a:rPr lang="en-US" dirty="0" err="1" smtClean="0"/>
              <a:t>Lighttherapy</a:t>
            </a:r>
            <a:endParaRPr lang="en-US" dirty="0" smtClean="0"/>
          </a:p>
          <a:p>
            <a:pPr lvl="1">
              <a:lnSpc>
                <a:spcPct val="90000"/>
              </a:lnSpc>
            </a:pPr>
            <a:r>
              <a:rPr lang="en-US" dirty="0" smtClean="0"/>
              <a:t>Short wavelength light on the face of patient</a:t>
            </a:r>
          </a:p>
          <a:p>
            <a:pPr lvl="1">
              <a:lnSpc>
                <a:spcPct val="90000"/>
              </a:lnSpc>
            </a:pPr>
            <a:r>
              <a:rPr lang="en-US" dirty="0" smtClean="0"/>
              <a:t>It decreases melatonin level among depressive patients</a:t>
            </a:r>
          </a:p>
          <a:p>
            <a:pPr lvl="1">
              <a:lnSpc>
                <a:spcPct val="90000"/>
              </a:lnSpc>
            </a:pPr>
            <a:r>
              <a:rPr lang="en-US" dirty="0" smtClean="0"/>
              <a:t>Initially devised for SADs (seasonal affective disorder)</a:t>
            </a:r>
          </a:p>
          <a:p>
            <a:pPr lvl="1">
              <a:lnSpc>
                <a:spcPct val="90000"/>
              </a:lnSpc>
            </a:pPr>
            <a:r>
              <a:rPr lang="en-US" dirty="0" smtClean="0"/>
              <a:t>Equally </a:t>
            </a:r>
            <a:r>
              <a:rPr lang="en-US" dirty="0" err="1" smtClean="0"/>
              <a:t>benificial</a:t>
            </a:r>
            <a:r>
              <a:rPr lang="en-US" dirty="0" smtClean="0"/>
              <a:t> for non-seasonal depression</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Diagnostic Criterion</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DSM V Criteria </a:t>
            </a:r>
          </a:p>
          <a:p>
            <a:pPr lvl="1"/>
            <a:r>
              <a:rPr lang="en-US" dirty="0" smtClean="0"/>
              <a:t>A. Severe recurrent temper outbursts manifested verbally (e.g., verbal rages) and/or behaviorally (e.g., physical aggression toward people or property) that are grossly out of proportion in intensity or duration to the situation or provocation. </a:t>
            </a:r>
          </a:p>
          <a:p>
            <a:pPr lvl="1"/>
            <a:r>
              <a:rPr lang="en-US" dirty="0" smtClean="0"/>
              <a:t>B. The temper outbursts are inconsistent with developmental level. </a:t>
            </a:r>
          </a:p>
          <a:p>
            <a:pPr lvl="1"/>
            <a:r>
              <a:rPr lang="en-US" dirty="0" smtClean="0"/>
              <a:t>C. The temper outbursts occur, on average, three or more times per  week. </a:t>
            </a:r>
          </a:p>
          <a:p>
            <a:pPr lvl="1"/>
            <a:r>
              <a:rPr lang="en-US" dirty="0" smtClean="0"/>
              <a:t>D. The mood between temper outbursts is persistently irritable or angry most of the day, nearly every day, and is observable by others (e.g., parents, teachers, peers).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7467600"/>
          </a:xfrm>
        </p:spPr>
        <p:txBody>
          <a:bodyPr>
            <a:noAutofit/>
          </a:bodyPr>
          <a:lstStyle/>
          <a:p>
            <a:pPr lvl="1"/>
            <a:r>
              <a:rPr lang="en-US" sz="2000" dirty="0" smtClean="0"/>
              <a:t>E. Criteria A-D have been present for 12 or more months. Throughout that time, the individual has not had a period lasting 3 or more consecutive months without all of the symptoms in  Criteria A-D. </a:t>
            </a:r>
          </a:p>
          <a:p>
            <a:pPr lvl="1"/>
            <a:r>
              <a:rPr lang="en-US" sz="2000" dirty="0" smtClean="0"/>
              <a:t>F. Criteria A and D are present in at least two of three settings (i.e., at home, at school, with peers) and are severe in at least one of these. </a:t>
            </a:r>
          </a:p>
          <a:p>
            <a:pPr lvl="1"/>
            <a:r>
              <a:rPr lang="en-US" sz="2000" dirty="0" smtClean="0"/>
              <a:t>G. The diagnosis should not be made for the first time before age 6 years or after age 18 years. </a:t>
            </a:r>
          </a:p>
          <a:p>
            <a:pPr lvl="1"/>
            <a:r>
              <a:rPr lang="en-US" sz="2000" dirty="0" smtClean="0"/>
              <a:t>H. By history or observation, the age at onset of Criteria A-E is before 10 years. </a:t>
            </a:r>
          </a:p>
          <a:p>
            <a:pPr lvl="1"/>
            <a:r>
              <a:rPr lang="en-US" sz="2000" dirty="0" smtClean="0"/>
              <a:t>I. There has never been a distinct period lasting more than 1 day during which the full symptom criteria, except duration, for a manic or </a:t>
            </a:r>
            <a:r>
              <a:rPr lang="en-US" sz="2000" dirty="0" err="1" smtClean="0"/>
              <a:t>hypomanic</a:t>
            </a:r>
            <a:r>
              <a:rPr lang="en-US" sz="2000" dirty="0" smtClean="0"/>
              <a:t> episode have been met. </a:t>
            </a:r>
          </a:p>
          <a:p>
            <a:pPr lvl="1"/>
            <a:r>
              <a:rPr lang="en-US" sz="2000" dirty="0" smtClean="0"/>
              <a:t>Note: Developmentally appropriate mood elevation, such as occurs in the context of a highly positive event or its anticipation, should not be considered as a symptom of mania or hypomania. </a:t>
            </a:r>
          </a:p>
          <a:p>
            <a:pPr lvl="1"/>
            <a:r>
              <a:rPr lang="en-US" sz="2000" dirty="0" smtClean="0"/>
              <a:t>J. The behaviors do not occur exclusively during an episode of major depressive disorder and are not better explained by another mental disorder (e.g., autism spectrum disorder, posttraumatic stress disorder, separation anxiety disorder, persistent depressive disorder [</a:t>
            </a:r>
            <a:r>
              <a:rPr lang="en-US" sz="2000" dirty="0" err="1" smtClean="0"/>
              <a:t>dysthymia</a:t>
            </a:r>
            <a:r>
              <a:rPr lang="en-US" sz="2000" dirty="0" smtClean="0"/>
              <a:t>]).</a:t>
            </a:r>
            <a:endParaRPr 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Note: This diagnosis cannot coexist with oppositional defiant disorder, intermittent explosive disorder, or bipolar disorder, though it can coexist with others, including major depressive disorder, attention deficit/hyperactivity disorder, conduct disorder, and substance use disorders. Individuals whose symptoms meet criteria for both disruptive mood dysregulation disorder and oppositional defiant disorder should only be given the diagnosis of disruptive mood dysregulation disorder. If an individual has ever experienced a manic or </a:t>
            </a:r>
            <a:r>
              <a:rPr lang="en-US" dirty="0" err="1" smtClean="0"/>
              <a:t>hypomanic</a:t>
            </a:r>
            <a:r>
              <a:rPr lang="en-US" dirty="0" smtClean="0"/>
              <a:t> episode, the diagnosis of disruptive mood dysregulation disorder should not be assigned. </a:t>
            </a:r>
          </a:p>
          <a:p>
            <a:r>
              <a:rPr lang="en-US" dirty="0" smtClean="0"/>
              <a:t>K. The symptoms are not attributable to the physiological effects of a substance or to an other medical or neurological condition.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the new diagnosis? </a:t>
            </a:r>
            <a:endParaRPr lang="en-US" dirty="0"/>
          </a:p>
        </p:txBody>
      </p:sp>
      <p:sp>
        <p:nvSpPr>
          <p:cNvPr id="3" name="Content Placeholder 2"/>
          <p:cNvSpPr>
            <a:spLocks noGrp="1"/>
          </p:cNvSpPr>
          <p:nvPr>
            <p:ph idx="1"/>
          </p:nvPr>
        </p:nvSpPr>
        <p:spPr/>
        <p:txBody>
          <a:bodyPr>
            <a:normAutofit lnSpcReduction="10000"/>
          </a:bodyPr>
          <a:lstStyle/>
          <a:p>
            <a:r>
              <a:rPr lang="en-US" dirty="0" smtClean="0"/>
              <a:t>First, no DSM-IV category captures the </a:t>
            </a:r>
            <a:r>
              <a:rPr lang="en-US" dirty="0" err="1" smtClean="0"/>
              <a:t>symptomatology</a:t>
            </a:r>
            <a:r>
              <a:rPr lang="en-US" dirty="0" smtClean="0"/>
              <a:t> of children characterized primarily and fundamentally by severely impairing non-episodic irritability.  </a:t>
            </a:r>
          </a:p>
          <a:p>
            <a:r>
              <a:rPr lang="en-US" dirty="0" smtClean="0"/>
              <a:t>Other DSM-IV disorders do not accurately capture the phenotype exhibited by severe irritability. </a:t>
            </a:r>
          </a:p>
          <a:p>
            <a:r>
              <a:rPr lang="en-US" dirty="0" smtClean="0"/>
              <a:t> Oppositional defiant disorder does have irritability but it is not required; can be diagnosed only on the basis of oppositional behavior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indications</a:t>
            </a:r>
            <a:endParaRPr lang="en-US" dirty="0"/>
          </a:p>
        </p:txBody>
      </p:sp>
      <p:sp>
        <p:nvSpPr>
          <p:cNvPr id="3" name="Content Placeholder 2"/>
          <p:cNvSpPr>
            <a:spLocks noGrp="1"/>
          </p:cNvSpPr>
          <p:nvPr>
            <p:ph idx="1"/>
          </p:nvPr>
        </p:nvSpPr>
        <p:spPr/>
        <p:txBody>
          <a:bodyPr>
            <a:normAutofit fontScale="92500"/>
          </a:bodyPr>
          <a:lstStyle/>
          <a:p>
            <a:r>
              <a:rPr lang="en-US" dirty="0" smtClean="0"/>
              <a:t>Children with DMDD have severe and frequent temper tantrums that interfere with their ability to function at home, in school or with their friends. </a:t>
            </a:r>
          </a:p>
          <a:p>
            <a:r>
              <a:rPr lang="en-US" dirty="0" smtClean="0"/>
              <a:t>Some of these children were previously diagnosed with bipolar disorder, even though they often did not have all the signs and symptoms. </a:t>
            </a:r>
          </a:p>
          <a:p>
            <a:r>
              <a:rPr lang="en-US" dirty="0" smtClean="0"/>
              <a:t>Research has also demonstrated that children with DMDD usually do not go on to have bipolar disorder in adulthood. They are more likely to develop problems with depression or anxiety.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Prevelance</a:t>
            </a:r>
            <a:endParaRPr lang="en-US" dirty="0"/>
          </a:p>
        </p:txBody>
      </p:sp>
      <p:sp>
        <p:nvSpPr>
          <p:cNvPr id="3" name="Content Placeholder 2"/>
          <p:cNvSpPr>
            <a:spLocks noGrp="1"/>
          </p:cNvSpPr>
          <p:nvPr>
            <p:ph idx="1"/>
          </p:nvPr>
        </p:nvSpPr>
        <p:spPr/>
        <p:txBody>
          <a:bodyPr>
            <a:normAutofit/>
          </a:bodyPr>
          <a:lstStyle/>
          <a:p>
            <a:r>
              <a:rPr lang="en-US" dirty="0" smtClean="0"/>
              <a:t>An epidemiologic study found a lifetime prevalence of 3.3% for a retrospectively assigned proxy diagnosis of DMDD in children 9 to 19 years of age (</a:t>
            </a:r>
            <a:r>
              <a:rPr lang="en-US" dirty="0" err="1" smtClean="0"/>
              <a:t>Brotman</a:t>
            </a:r>
            <a:r>
              <a:rPr lang="en-US" dirty="0" smtClean="0"/>
              <a:t> et al, 2006),</a:t>
            </a:r>
          </a:p>
          <a:p>
            <a:r>
              <a:rPr lang="en-US" dirty="0" smtClean="0"/>
              <a:t>DMDD was associated with depressive and anxiety symptoms in later adulthood (</a:t>
            </a:r>
            <a:r>
              <a:rPr lang="en-US" dirty="0" err="1" smtClean="0"/>
              <a:t>Brotman</a:t>
            </a:r>
            <a:r>
              <a:rPr lang="en-US" dirty="0" smtClean="0"/>
              <a:t> et al, 2006; </a:t>
            </a:r>
            <a:r>
              <a:rPr lang="en-US" dirty="0" err="1" smtClean="0"/>
              <a:t>Stringaris</a:t>
            </a:r>
            <a:r>
              <a:rPr lang="en-US" dirty="0" smtClean="0"/>
              <a:t> et al, 2009); no further research is available so far</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935</TotalTime>
  <Words>3000</Words>
  <Application>Microsoft Office PowerPoint</Application>
  <PresentationFormat>On-screen Show (4:3)</PresentationFormat>
  <Paragraphs>240</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Apex</vt:lpstr>
      <vt:lpstr>Depressive Disorders</vt:lpstr>
      <vt:lpstr>PowerPoint Presentation</vt:lpstr>
      <vt:lpstr>DISRUPTIVE MOOD DYSREGULATION DISORDER</vt:lpstr>
      <vt:lpstr>Diagnostic Criterion</vt:lpstr>
      <vt:lpstr>PowerPoint Presentation</vt:lpstr>
      <vt:lpstr>PowerPoint Presentation</vt:lpstr>
      <vt:lpstr>Why the new diagnosis? </vt:lpstr>
      <vt:lpstr>Common indications</vt:lpstr>
      <vt:lpstr>Prevelance</vt:lpstr>
      <vt:lpstr>Neurobiology</vt:lpstr>
      <vt:lpstr>Treatment</vt:lpstr>
      <vt:lpstr>Major depressive disorder</vt:lpstr>
      <vt:lpstr>Diagnostic Criteria</vt:lpstr>
      <vt:lpstr>PowerPoint Presentation</vt:lpstr>
      <vt:lpstr>PowerPoint Presentation</vt:lpstr>
      <vt:lpstr>PowerPoint Presentation</vt:lpstr>
      <vt:lpstr>Persistent Depressive Disorder (Dysthymia)</vt:lpstr>
      <vt:lpstr>Diagnostic Criteria</vt:lpstr>
      <vt:lpstr>PowerPoint Presentation</vt:lpstr>
      <vt:lpstr>Causes of depressive disorders</vt:lpstr>
      <vt:lpstr>Etiology of DepressiveDisorders: Neurobiological Factors</vt:lpstr>
      <vt:lpstr>Etiology of Mood Disorders: Neurobiological Factors</vt:lpstr>
      <vt:lpstr>Etiology of Mood Disorders: Neurobiological Factors</vt:lpstr>
      <vt:lpstr>Figure 8.5 Key Brain Structures Involved in MDD</vt:lpstr>
      <vt:lpstr>Etiology of Mood Disorders: Social Factors</vt:lpstr>
      <vt:lpstr>Etiology of Mood Disorders: Psychological Factors</vt:lpstr>
      <vt:lpstr>Etiology of Mood Disorders: Psychological Factors</vt:lpstr>
      <vt:lpstr>Etiology of Mood Disorders: Psychological Factors</vt:lpstr>
      <vt:lpstr>How depression?</vt:lpstr>
      <vt:lpstr>Treatment</vt:lpstr>
      <vt:lpstr>psychoeducation</vt:lpstr>
      <vt:lpstr>Watchful Waiting </vt:lpstr>
      <vt:lpstr>Psychotherapy</vt:lpstr>
      <vt:lpstr>PowerPoint Presentation</vt:lpstr>
      <vt:lpstr>PowerPoint Presentation</vt:lpstr>
      <vt:lpstr>Biological Treatment of Mood Disorders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hafsa</dc:creator>
  <cp:lastModifiedBy>qaiser</cp:lastModifiedBy>
  <cp:revision>141</cp:revision>
  <dcterms:created xsi:type="dcterms:W3CDTF">2006-08-16T00:00:00Z</dcterms:created>
  <dcterms:modified xsi:type="dcterms:W3CDTF">2015-06-02T03:41:22Z</dcterms:modified>
</cp:coreProperties>
</file>