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3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4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  <p:sldMasterId id="2147483744" r:id="rId2"/>
    <p:sldMasterId id="2147483762" r:id="rId3"/>
    <p:sldMasterId id="2147483780" r:id="rId4"/>
    <p:sldMasterId id="2147483978" r:id="rId5"/>
  </p:sldMasterIdLst>
  <p:notesMasterIdLst>
    <p:notesMasterId r:id="rId27"/>
  </p:notesMasterIdLst>
  <p:sldIdLst>
    <p:sldId id="269" r:id="rId6"/>
    <p:sldId id="258" r:id="rId7"/>
    <p:sldId id="298" r:id="rId8"/>
    <p:sldId id="280" r:id="rId9"/>
    <p:sldId id="299" r:id="rId10"/>
    <p:sldId id="291" r:id="rId11"/>
    <p:sldId id="292" r:id="rId12"/>
    <p:sldId id="293" r:id="rId13"/>
    <p:sldId id="294" r:id="rId14"/>
    <p:sldId id="295" r:id="rId15"/>
    <p:sldId id="296" r:id="rId16"/>
    <p:sldId id="300" r:id="rId17"/>
    <p:sldId id="301" r:id="rId18"/>
    <p:sldId id="302" r:id="rId19"/>
    <p:sldId id="304" r:id="rId20"/>
    <p:sldId id="305" r:id="rId21"/>
    <p:sldId id="306" r:id="rId22"/>
    <p:sldId id="307" r:id="rId23"/>
    <p:sldId id="308" r:id="rId24"/>
    <p:sldId id="268" r:id="rId25"/>
    <p:sldId id="290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sawar Abbas" initials="TA" lastIdx="1" clrIdx="0">
    <p:extLst>
      <p:ext uri="{19B8F6BF-5375-455C-9EA6-DF929625EA0E}">
        <p15:presenceInfo xmlns:p15="http://schemas.microsoft.com/office/powerpoint/2012/main" userId="S::Tasawar.6856349@talmeez.pk::cc102168-0980-4f88-8357-396949a0b1a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291" autoAdjust="0"/>
  </p:normalViewPr>
  <p:slideViewPr>
    <p:cSldViewPr snapToGrid="0">
      <p:cViewPr varScale="1">
        <p:scale>
          <a:sx n="70" d="100"/>
          <a:sy n="70" d="100"/>
        </p:scale>
        <p:origin x="73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ABD0BC-8887-473D-B478-CCF8127A8F5E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B7A43-5D92-4305-892B-89932B97F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304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8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6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3" y="2733709"/>
            <a:ext cx="8144135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3" y="4394043"/>
            <a:ext cx="8144135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A27C0-25C6-40C7-8F80-376BF296F157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7" y="2750337"/>
            <a:ext cx="1171888" cy="1356442"/>
          </a:xfrm>
        </p:spPr>
        <p:txBody>
          <a:bodyPr/>
          <a:lstStyle/>
          <a:p>
            <a:fld id="{51F01CFD-50C9-4721-BBBA-A8535D1740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840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8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4" y="4711620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4" y="609601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1" y="5169587"/>
            <a:ext cx="9613863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A27C0-25C6-40C7-8F80-376BF296F157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8" y="4711313"/>
            <a:ext cx="1154151" cy="1090789"/>
          </a:xfrm>
        </p:spPr>
        <p:txBody>
          <a:bodyPr/>
          <a:lstStyle/>
          <a:p>
            <a:fld id="{51F01CFD-50C9-4721-BBBA-A8535D1740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239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8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609597"/>
            <a:ext cx="9613859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4" y="4711619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A27C0-25C6-40C7-8F80-376BF296F157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8" y="4711619"/>
            <a:ext cx="1154151" cy="1090789"/>
          </a:xfrm>
        </p:spPr>
        <p:txBody>
          <a:bodyPr/>
          <a:lstStyle/>
          <a:p>
            <a:fld id="{51F01CFD-50C9-4721-BBBA-A8535D1740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369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2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8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602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9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4" y="4711619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A27C0-25C6-40C7-8F80-376BF296F157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8" y="4709929"/>
            <a:ext cx="1154151" cy="1090789"/>
          </a:xfrm>
        </p:spPr>
        <p:txBody>
          <a:bodyPr/>
          <a:lstStyle/>
          <a:p>
            <a:fld id="{51F01CFD-50C9-4721-BBBA-A8535D1740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9956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8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4711619"/>
            <a:ext cx="9613863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5300153"/>
            <a:ext cx="9613863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A27C0-25C6-40C7-8F80-376BF296F157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8" y="4709929"/>
            <a:ext cx="1154151" cy="1090789"/>
          </a:xfrm>
        </p:spPr>
        <p:txBody>
          <a:bodyPr/>
          <a:lstStyle/>
          <a:p>
            <a:fld id="{51F01CFD-50C9-4721-BBBA-A8535D1740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304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2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3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5" y="2336873"/>
            <a:ext cx="307003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3" y="3022677"/>
            <a:ext cx="3049703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1" y="3022677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8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8" y="3022677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A27C0-25C6-40C7-8F80-376BF296F157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01CFD-50C9-4721-BBBA-A8535D1740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368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2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21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21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21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1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20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81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80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A27C0-25C6-40C7-8F80-376BF296F157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01CFD-50C9-4721-BBBA-A8535D1740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81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A27C0-25C6-40C7-8F80-376BF296F157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01CFD-50C9-4721-BBBA-A8535D1740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4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8"/>
            <a:ext cx="5106988" cy="136819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4" y="5372406"/>
            <a:ext cx="1602997" cy="13681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2" y="609597"/>
            <a:ext cx="1073803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601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5" y="5936191"/>
            <a:ext cx="2743200" cy="365125"/>
          </a:xfrm>
        </p:spPr>
        <p:txBody>
          <a:bodyPr/>
          <a:lstStyle/>
          <a:p>
            <a:fld id="{4B3A27C0-25C6-40C7-8F80-376BF296F157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3" y="5936192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3" y="5398637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51F01CFD-50C9-4721-BBBA-A8535D1740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95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8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6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3" y="2733709"/>
            <a:ext cx="8144135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3" y="4394043"/>
            <a:ext cx="8144135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pPr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7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2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pPr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2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A27C0-25C6-40C7-8F80-376BF296F157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01CFD-50C9-4721-BBBA-A8535D1740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399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3" y="4232175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pPr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8" y="286989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2" y="2336873"/>
            <a:ext cx="4698359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4" y="2336873"/>
            <a:ext cx="4700059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pPr/>
              <a:t>6/15/2021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2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753233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3" y="2336877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4" y="3030012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5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5" y="3030012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pPr/>
              <a:t>6/15/2021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pPr/>
              <a:t>6/15/2021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pPr/>
              <a:t>6/15/2021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7" y="2336877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6"/>
            <a:ext cx="3790079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pPr/>
              <a:t>6/15/2021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6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6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7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pPr/>
              <a:t>6/15/2021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8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4" y="4711620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4" y="609601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1" y="5169587"/>
            <a:ext cx="9613863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pPr/>
              <a:t>6/15/2021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8" y="4711313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8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609597"/>
            <a:ext cx="9613859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4" y="4711619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pPr/>
              <a:t>6/15/2021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8" y="471161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2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8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602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9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4" y="4711619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pPr/>
              <a:t>6/15/2021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8" y="470992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3" y="4232175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A27C0-25C6-40C7-8F80-376BF296F157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8" y="2869899"/>
            <a:ext cx="1154151" cy="1090789"/>
          </a:xfrm>
        </p:spPr>
        <p:txBody>
          <a:bodyPr/>
          <a:lstStyle/>
          <a:p>
            <a:fld id="{51F01CFD-50C9-4721-BBBA-A8535D1740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910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8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4711619"/>
            <a:ext cx="9613863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5300153"/>
            <a:ext cx="9613863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pPr/>
              <a:t>6/15/2021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8" y="470992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2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3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5" y="2336873"/>
            <a:ext cx="307003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3" y="3022677"/>
            <a:ext cx="3049703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1" y="3022677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8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8" y="3022677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pPr/>
              <a:t>6/15/2021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2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21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21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21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1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20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81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80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pPr/>
              <a:t>6/15/2021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pPr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8"/>
            <a:ext cx="5106988" cy="136819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4" y="5372406"/>
            <a:ext cx="1602997" cy="13681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2" y="609597"/>
            <a:ext cx="1073803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601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5" y="5936191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pPr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3" y="5936192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3" y="5398637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8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6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3" y="2733709"/>
            <a:ext cx="8144135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3" y="4394043"/>
            <a:ext cx="8144135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7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685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2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468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3" y="4232175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8" y="286989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432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2" y="2336873"/>
            <a:ext cx="4698359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4" y="2336873"/>
            <a:ext cx="4700059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507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2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753233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3" y="2336877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4" y="3030012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5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5" y="3030012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358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2" y="2336873"/>
            <a:ext cx="4698359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4" y="2336873"/>
            <a:ext cx="4700059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A27C0-25C6-40C7-8F80-376BF296F157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01CFD-50C9-4721-BBBA-A8535D1740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27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058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131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7" y="2336877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6"/>
            <a:ext cx="3790079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324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6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6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7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18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8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4" y="4711620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4" y="609601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1" y="5169587"/>
            <a:ext cx="9613863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8" y="4711313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165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8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609597"/>
            <a:ext cx="9613859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4" y="4711619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8" y="471161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110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2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8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602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9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4" y="4711619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8" y="470992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73428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8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4711619"/>
            <a:ext cx="9613863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5300153"/>
            <a:ext cx="9613863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8" y="470992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869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2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3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5" y="2336873"/>
            <a:ext cx="307003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3" y="3022677"/>
            <a:ext cx="3049703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1" y="3022677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8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8" y="3022677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08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2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21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21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21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1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20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81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80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628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2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753233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3" y="2336877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4" y="3030012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5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5" y="3030012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A27C0-25C6-40C7-8F80-376BF296F157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01CFD-50C9-4721-BBBA-A8535D1740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232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590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8"/>
            <a:ext cx="5106988" cy="136819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4" y="5372406"/>
            <a:ext cx="1602997" cy="13681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2" y="609597"/>
            <a:ext cx="1073803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601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5" y="5936191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3" y="5936192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3" y="5398637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886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8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6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3" y="2733709"/>
            <a:ext cx="8144135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3" y="4394043"/>
            <a:ext cx="8144135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7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423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2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999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3" y="4232175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8" y="286989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86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2" y="2336873"/>
            <a:ext cx="4698359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4" y="2336873"/>
            <a:ext cx="4700059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91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2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753233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3" y="2336877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4" y="3030012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5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5" y="3030012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25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469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378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7" y="2336877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6"/>
            <a:ext cx="3790079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333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A27C0-25C6-40C7-8F80-376BF296F157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01CFD-50C9-4721-BBBA-A8535D1740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956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6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6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7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067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8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4" y="4711620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4" y="609601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1" y="5169587"/>
            <a:ext cx="9613863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8" y="4711313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607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8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609597"/>
            <a:ext cx="9613859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4" y="4711619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8" y="471161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527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2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8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602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9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4" y="4711619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8" y="470992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97023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8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4711619"/>
            <a:ext cx="9613863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5300153"/>
            <a:ext cx="9613863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8" y="470992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646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2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3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5" y="2336873"/>
            <a:ext cx="307003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3" y="3022677"/>
            <a:ext cx="3049703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1" y="3022677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8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8" y="3022677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17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2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21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21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21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1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20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81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80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729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90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8"/>
            <a:ext cx="5106988" cy="136819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4" y="5372406"/>
            <a:ext cx="1602997" cy="13681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2" y="609597"/>
            <a:ext cx="1073803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601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5" y="5936191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3" y="5936192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3" y="5398637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545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ABE3C1-DBE1-495D-B57B-2849774B866A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592135" y="2887530"/>
            <a:ext cx="9038813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7788" y="1387737"/>
            <a:ext cx="9036424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767862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A27C0-25C6-40C7-8F80-376BF296F157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01CFD-50C9-4721-BBBA-A8535D1740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314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563446" y="1392217"/>
            <a:ext cx="9038813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563446" y="2887579"/>
            <a:ext cx="9038813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54" y="1204857"/>
            <a:ext cx="10339617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2331" y="3767317"/>
            <a:ext cx="10312996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563446" y="1392217"/>
            <a:ext cx="9038813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240280"/>
            <a:ext cx="5071872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6193535" y="2240280"/>
            <a:ext cx="5071872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2080" y="2240280"/>
            <a:ext cx="458992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7984" y="2947595"/>
            <a:ext cx="5071872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9741" y="2240280"/>
            <a:ext cx="4596384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944368"/>
            <a:ext cx="50663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1563446" y="1392217"/>
            <a:ext cx="9038813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563446" y="1392217"/>
            <a:ext cx="9038813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2773" y="1678196"/>
            <a:ext cx="4563311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2669" y="559399"/>
            <a:ext cx="5488889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12773" y="3603813"/>
            <a:ext cx="4548967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3642" y="4668819"/>
            <a:ext cx="10356028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911723" y="666965"/>
            <a:ext cx="6362875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986" y="5324306"/>
            <a:ext cx="10341685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563446" y="1392217"/>
            <a:ext cx="9038813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22081" y="559399"/>
            <a:ext cx="2237591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7985" y="849855"/>
            <a:ext cx="7343889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E61D-D431-422C-9764-11DAFE33AB63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6125426" y="2880824"/>
            <a:ext cx="5480154" cy="923330"/>
            <a:chOff x="1815339" y="1496875"/>
            <a:chExt cx="5480154" cy="692497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496875"/>
              <a:ext cx="877163" cy="6924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7" y="2336877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6"/>
            <a:ext cx="3790079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A27C0-25C6-40C7-8F80-376BF296F157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01CFD-50C9-4721-BBBA-A8535D1740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840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8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6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6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7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A27C0-25C6-40C7-8F80-376BF296F157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01CFD-50C9-4721-BBBA-A8535D1740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701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7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17" Type="http://schemas.openxmlformats.org/officeDocument/2006/relationships/slideLayout" Target="../slideLayouts/slideLayout51.xml"/><Relationship Id="rId2" Type="http://schemas.openxmlformats.org/officeDocument/2006/relationships/slideLayout" Target="../slideLayouts/slideLayout36.xml"/><Relationship Id="rId16" Type="http://schemas.openxmlformats.org/officeDocument/2006/relationships/slideLayout" Target="../slideLayouts/slideLayout50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44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slideLayout" Target="../slideLayouts/slideLayout4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4.xml"/><Relationship Id="rId18" Type="http://schemas.openxmlformats.org/officeDocument/2006/relationships/theme" Target="../theme/theme4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63.xml"/><Relationship Id="rId17" Type="http://schemas.openxmlformats.org/officeDocument/2006/relationships/slideLayout" Target="../slideLayouts/slideLayout68.xml"/><Relationship Id="rId2" Type="http://schemas.openxmlformats.org/officeDocument/2006/relationships/slideLayout" Target="../slideLayouts/slideLayout53.xml"/><Relationship Id="rId16" Type="http://schemas.openxmlformats.org/officeDocument/2006/relationships/slideLayout" Target="../slideLayouts/slideLayout67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5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61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Relationship Id="rId14" Type="http://schemas.openxmlformats.org/officeDocument/2006/relationships/slideLayout" Target="../slideLayouts/slideLayout6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6.xml"/><Relationship Id="rId3" Type="http://schemas.openxmlformats.org/officeDocument/2006/relationships/slideLayout" Target="../slideLayouts/slideLayout71.xml"/><Relationship Id="rId7" Type="http://schemas.openxmlformats.org/officeDocument/2006/relationships/slideLayout" Target="../slideLayouts/slideLayout75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70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11" Type="http://schemas.openxmlformats.org/officeDocument/2006/relationships/slideLayout" Target="../slideLayouts/slideLayout79.xml"/><Relationship Id="rId5" Type="http://schemas.openxmlformats.org/officeDocument/2006/relationships/slideLayout" Target="../slideLayouts/slideLayout73.xml"/><Relationship Id="rId10" Type="http://schemas.openxmlformats.org/officeDocument/2006/relationships/slideLayout" Target="../slideLayouts/slideLayout78.xml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3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9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A27C0-25C6-40C7-8F80-376BF296F157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3" y="5936192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8" y="753231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01CFD-50C9-4721-BBBA-A8535D1740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286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3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9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pPr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3" y="5936192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8" y="753231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61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3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9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3" y="5936192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8" y="753231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8266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  <p:sldLayoutId id="2147483779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3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9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3" y="5936192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8" y="753231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8976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  <p:sldLayoutId id="2147483796" r:id="rId16"/>
    <p:sldLayoutId id="2147483797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7987" y="570156"/>
            <a:ext cx="10341684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2330" y="2248348"/>
            <a:ext cx="10327340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504" y="616144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B3A27C0-25C6-40C7-8F80-376BF296F157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16144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52352" y="616144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1F01CFD-50C9-4721-BBBA-A8535D1740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9" r:id="rId1"/>
    <p:sldLayoutId id="2147483980" r:id="rId2"/>
    <p:sldLayoutId id="2147483981" r:id="rId3"/>
    <p:sldLayoutId id="2147483982" r:id="rId4"/>
    <p:sldLayoutId id="2147483983" r:id="rId5"/>
    <p:sldLayoutId id="2147483984" r:id="rId6"/>
    <p:sldLayoutId id="2147483985" r:id="rId7"/>
    <p:sldLayoutId id="2147483986" r:id="rId8"/>
    <p:sldLayoutId id="2147483987" r:id="rId9"/>
    <p:sldLayoutId id="2147483988" r:id="rId10"/>
    <p:sldLayoutId id="214748398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600269"/>
      </p:ext>
    </p:extLst>
  </p:cSld>
  <p:clrMapOvr>
    <a:masterClrMapping/>
  </p:clrMapOvr>
  <p:transition spd="med">
    <p:split orient="vert" dir="in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CA90FED-C06D-414C-A315-7813AF0FC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35480"/>
            <a:ext cx="12191999" cy="492252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Knowledge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based on experience is true.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Phenomenon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are constantly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changing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to knowledge, so the truth must change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accordingly.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Emphasis on practical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knowledge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and understanding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0F2B36-53C5-47C8-AC7E-576147B3F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73361"/>
            <a:ext cx="121920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EPISTEMOLOGY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764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CA90FED-C06D-414C-A315-7813AF0FC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35480"/>
            <a:ext cx="12191999" cy="492252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Does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not believe on standard permanent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and external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values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Man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being a part of society, the consequences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of his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actions are either good or bad. 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If the consequences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are worthwhile, then the value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of the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action is proven to be good.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0F2B36-53C5-47C8-AC7E-576147B3F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73361"/>
            <a:ext cx="121920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AXIOLOGY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2009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CA90FED-C06D-414C-A315-7813AF0FC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35480"/>
            <a:ext cx="12191999" cy="492252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Does not believe in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setting, predetermined,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fixed,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ultimate,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and general aims of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education.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only aim is more and more growth and creation of new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values. One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can create values through activities and experience.</a:t>
            </a:r>
          </a:p>
          <a:p>
            <a:pPr marL="0" indent="0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Aims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of education given by John Dewey in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his Democracy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education are;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Natural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development,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Development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of social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efficiency.</a:t>
            </a: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0F2B36-53C5-47C8-AC7E-576147B3F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73361"/>
            <a:ext cx="12192000" cy="1143000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AIMS OF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EDUCATION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009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CA90FED-C06D-414C-A315-7813AF0FC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35480"/>
            <a:ext cx="12191999" cy="492252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Subjects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like Language, hygiene, history, geography, physics, mathematics, sciences, domestic science for girls, agriculture for boys should be incorporated in the curriculum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Font typeface="Wingdings" pitchFamily="2" charset="2"/>
              <a:buChar char="v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Subjects of social sciences should also be included in the curriculum to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make the students good, cooperative and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useful citizens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0F2B36-53C5-47C8-AC7E-576147B3F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73361"/>
            <a:ext cx="12192000" cy="1143000"/>
          </a:xfrm>
        </p:spPr>
        <p:txBody>
          <a:bodyPr>
            <a:no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PRAGMATISM AND CURRICULUM</a:t>
            </a:r>
          </a:p>
        </p:txBody>
      </p:sp>
    </p:spTree>
    <p:extLst>
      <p:ext uri="{BB962C8B-B14F-4D97-AF65-F5344CB8AC3E}">
        <p14:creationId xmlns:p14="http://schemas.microsoft.com/office/powerpoint/2010/main" val="1821014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CA90FED-C06D-414C-A315-7813AF0FC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35480"/>
            <a:ext cx="12191999" cy="49225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Methods to be formulated on the basis of following principles: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Principles of purposive learning,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Principle of learning by doing,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Principle of integration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Methods to be Used: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ctivity-based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method.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Problem-solving method.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Project method, &amp;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Experimental method.</a:t>
            </a:r>
          </a:p>
          <a:p>
            <a:pPr>
              <a:buFont typeface="Wingdings" pitchFamily="2" charset="2"/>
              <a:buChar char="Ø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0F2B36-53C5-47C8-AC7E-576147B3F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73361"/>
            <a:ext cx="12192000" cy="1143000"/>
          </a:xfrm>
        </p:spPr>
        <p:txBody>
          <a:bodyPr>
            <a:noAutofit/>
          </a:bodyPr>
          <a:lstStyle/>
          <a:p>
            <a:r>
              <a:rPr lang="en-US" b="1" dirty="0"/>
              <a:t>METHODS OF </a:t>
            </a:r>
            <a:r>
              <a:rPr lang="en-US" b="1" dirty="0" smtClean="0"/>
              <a:t>TEACHING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375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CA90FED-C06D-414C-A315-7813AF0FC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35480"/>
            <a:ext cx="12191999" cy="492252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 friend,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philosopher, guide and adviser.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Not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 dictator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eader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of a group.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Should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have knowledge of student’s interest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and provide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them social environment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Should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believe in democratic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values.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Should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have knowledge of social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conditioning.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Should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not overshadow the personality of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pupil.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0F2B36-53C5-47C8-AC7E-576147B3F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73361"/>
            <a:ext cx="12192000" cy="1143000"/>
          </a:xfrm>
        </p:spPr>
        <p:txBody>
          <a:bodyPr>
            <a:no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TEACHER</a:t>
            </a:r>
          </a:p>
        </p:txBody>
      </p:sp>
    </p:spTree>
    <p:extLst>
      <p:ext uri="{BB962C8B-B14F-4D97-AF65-F5344CB8AC3E}">
        <p14:creationId xmlns:p14="http://schemas.microsoft.com/office/powerpoint/2010/main" val="991124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CA90FED-C06D-414C-A315-7813AF0FC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35480"/>
            <a:ext cx="12191999" cy="492252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According to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pragmatists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Discipline is primarily social and it emerges through active participation in group and purposeful activity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.”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Promotes freedom and self discipline.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Condemn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enforced discipline and advocate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social discipline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based on child’s interest, activities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and a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sense of social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responsibility.</a:t>
            </a: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0F2B36-53C5-47C8-AC7E-576147B3F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73361"/>
            <a:ext cx="12192000" cy="1143000"/>
          </a:xfrm>
        </p:spPr>
        <p:txBody>
          <a:bodyPr>
            <a:noAutofit/>
          </a:bodyPr>
          <a:lstStyle/>
          <a:p>
            <a:r>
              <a:rPr lang="en-US" b="1" dirty="0"/>
              <a:t>DISCIPLINE</a:t>
            </a:r>
          </a:p>
        </p:txBody>
      </p:sp>
    </p:spTree>
    <p:extLst>
      <p:ext uri="{BB962C8B-B14F-4D97-AF65-F5344CB8AC3E}">
        <p14:creationId xmlns:p14="http://schemas.microsoft.com/office/powerpoint/2010/main" val="3950723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CA90FED-C06D-414C-A315-7813AF0FC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35480"/>
            <a:ext cx="12191999" cy="49225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According to Pragmatists: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Any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social environment which inspires children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for experimentation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constitutes a school for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them.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social institution which develops in child a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social sense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and sense of duty towards society and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nation.</a:t>
            </a:r>
          </a:p>
          <a:p>
            <a:pPr>
              <a:buFont typeface="Wingdings" pitchFamily="2" charset="2"/>
              <a:buChar char="v"/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John Dewey Said: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“School is a miniature society., It is the embryo of community and an instrument of transmission and transformation of the culture”.</a:t>
            </a:r>
          </a:p>
          <a:p>
            <a:pPr>
              <a:buFont typeface="Wingdings" pitchFamily="2" charset="2"/>
              <a:buChar char="v"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0F2B36-53C5-47C8-AC7E-576147B3F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73361"/>
            <a:ext cx="12192000" cy="1143000"/>
          </a:xfrm>
        </p:spPr>
        <p:txBody>
          <a:bodyPr>
            <a:no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SCHOOL</a:t>
            </a:r>
          </a:p>
        </p:txBody>
      </p:sp>
    </p:spTree>
    <p:extLst>
      <p:ext uri="{BB962C8B-B14F-4D97-AF65-F5344CB8AC3E}">
        <p14:creationId xmlns:p14="http://schemas.microsoft.com/office/powerpoint/2010/main" val="1860325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CA90FED-C06D-414C-A315-7813AF0FC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35480"/>
            <a:ext cx="12191999" cy="492252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Little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attention to spiritual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values.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Too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much emphasis on material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things.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Insignificant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place to cultural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values.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Ignores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the knowledge accumulated through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ages.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Project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method alone can’t be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used.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Heavy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demands on the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teachers.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Does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not indicate fixed educational goals.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0F2B36-53C5-47C8-AC7E-576147B3F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73361"/>
            <a:ext cx="12192000" cy="11430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LIMITATIONS</a:t>
            </a:r>
            <a:endParaRPr lang="en-US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908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CA90FED-C06D-414C-A315-7813AF0FC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35480"/>
            <a:ext cx="12191999" cy="492252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Contributes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to the development of a system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of vocation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centre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Recognizes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that an individual should be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socially efficient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productive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rinciple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integration.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Project method.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Helps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realize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the value of today’s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life.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Saves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child from the burden of education which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is too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much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centered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on books.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0F2B36-53C5-47C8-AC7E-576147B3F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73361"/>
            <a:ext cx="12192000" cy="1143000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CONTRIBUTIONS</a:t>
            </a: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316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63783"/>
            <a:ext cx="12192000" cy="5694218"/>
          </a:xfrm>
        </p:spPr>
        <p:txBody>
          <a:bodyPr>
            <a:noAutofit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en-US" sz="3200" b="1" i="1" dirty="0" smtClean="0">
                <a:latin typeface="+mj-lt"/>
                <a:ea typeface="+mj-ea"/>
                <a:cs typeface="+mj-cs"/>
              </a:rPr>
              <a:t> </a:t>
            </a:r>
            <a:endParaRPr lang="en-US" sz="3200" b="1" i="1" dirty="0">
              <a:latin typeface="+mj-lt"/>
              <a:ea typeface="+mj-ea"/>
              <a:cs typeface="+mj-cs"/>
            </a:endParaRPr>
          </a:p>
          <a:p>
            <a:pPr marL="0" indent="0" algn="ctr">
              <a:spcBef>
                <a:spcPct val="0"/>
              </a:spcBef>
              <a:buNone/>
            </a:pPr>
            <a:endParaRPr lang="en-US" sz="3200" b="1" dirty="0">
              <a:solidFill>
                <a:schemeClr val="accent3"/>
              </a:solidFill>
              <a:latin typeface="+mj-lt"/>
              <a:ea typeface="+mj-ea"/>
              <a:cs typeface="+mj-cs"/>
            </a:endParaRPr>
          </a:p>
          <a:p>
            <a:pPr marL="0" indent="0" algn="ctr">
              <a:spcBef>
                <a:spcPct val="0"/>
              </a:spcBef>
              <a:buNone/>
            </a:pPr>
            <a:endParaRPr lang="en-US" sz="4000" b="1" dirty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en-US" sz="4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lang="en-US" sz="4000" b="1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en-US" sz="36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PRAGMATISM / EXPERIMENTALISM</a:t>
            </a:r>
            <a:endParaRPr lang="en-US" sz="4000" b="1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>
              <a:buNone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85241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64E541D-AF7E-4886-A296-6B7C8BE5EB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3118" y="1478280"/>
            <a:ext cx="10972800" cy="4389120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9600" dirty="0">
                <a:solidFill>
                  <a:srgbClr val="FF0000"/>
                </a:solidFill>
              </a:rPr>
              <a:t>T</a:t>
            </a:r>
            <a:r>
              <a:rPr lang="en-US" sz="9600" dirty="0">
                <a:solidFill>
                  <a:schemeClr val="tx2"/>
                </a:solidFill>
              </a:rPr>
              <a:t>h</a:t>
            </a:r>
            <a:r>
              <a:rPr lang="en-US" sz="9600" dirty="0">
                <a:solidFill>
                  <a:schemeClr val="accent6"/>
                </a:solidFill>
              </a:rPr>
              <a:t>a</a:t>
            </a:r>
            <a:r>
              <a:rPr lang="en-US" sz="9600" dirty="0">
                <a:solidFill>
                  <a:srgbClr val="7030A0"/>
                </a:solidFill>
              </a:rPr>
              <a:t>n</a:t>
            </a:r>
            <a:r>
              <a:rPr lang="en-US" sz="9600" dirty="0">
                <a:solidFill>
                  <a:srgbClr val="FFC000"/>
                </a:solidFill>
              </a:rPr>
              <a:t>k</a:t>
            </a:r>
            <a:r>
              <a:rPr lang="en-US" sz="9600" dirty="0">
                <a:solidFill>
                  <a:srgbClr val="FF0000"/>
                </a:solidFill>
              </a:rPr>
              <a:t> </a:t>
            </a:r>
            <a:r>
              <a:rPr lang="en-US" sz="9600" dirty="0">
                <a:solidFill>
                  <a:srgbClr val="00B0F0"/>
                </a:solidFill>
              </a:rPr>
              <a:t>y</a:t>
            </a:r>
            <a:r>
              <a:rPr lang="en-US" sz="9600" dirty="0">
                <a:solidFill>
                  <a:srgbClr val="FFFF00"/>
                </a:solidFill>
              </a:rPr>
              <a:t>o</a:t>
            </a:r>
            <a:r>
              <a:rPr lang="en-US" sz="9600" dirty="0">
                <a:solidFill>
                  <a:srgbClr val="002060"/>
                </a:solidFill>
              </a:rPr>
              <a:t>u</a:t>
            </a:r>
            <a:r>
              <a:rPr lang="en-US" sz="9600" dirty="0">
                <a:solidFill>
                  <a:srgbClr val="FF000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30348870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64E541D-AF7E-4886-A296-6B7C8BE5EB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744" y="1452401"/>
            <a:ext cx="10972800" cy="4389120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9600" dirty="0" smtClean="0">
                <a:solidFill>
                  <a:schemeClr val="accent3"/>
                </a:solidFill>
              </a:rPr>
              <a:t>Any Question!</a:t>
            </a:r>
            <a:endParaRPr lang="en-US" sz="96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63075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CA90FED-C06D-414C-A315-7813AF0FC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1999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4000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40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4000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Education is living through a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continuous reconstruction </a:t>
            </a: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of experiences.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the development </a:t>
            </a: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of all those capacities in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the individual </a:t>
            </a: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which will enable him to control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his emotion </a:t>
            </a: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fulfill </a:t>
            </a: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his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possibilities</a:t>
            </a:r>
          </a:p>
          <a:p>
            <a:pPr marL="0" indent="0" algn="r">
              <a:buNone/>
            </a:pPr>
            <a:r>
              <a:rPr lang="en-US" sz="4000" b="1" i="1" dirty="0"/>
              <a:t>John Dewey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258752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CA90FED-C06D-414C-A315-7813AF0FC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35480"/>
            <a:ext cx="12191999" cy="492252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Derived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from Greek word ‘pragma’ which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means work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practice, action or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activity.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It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is an American Philosophy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believe in practical approach 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It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is the philosophy of practical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experience.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Pragmatists believed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that learning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is active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children came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to school to do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things.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They believed in Learning in proportions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0F2B36-53C5-47C8-AC7E-576147B3F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73361"/>
            <a:ext cx="12192000" cy="1143000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PRAGMATISM</a:t>
            </a:r>
            <a:endParaRPr lang="en-US" sz="6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783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CA90FED-C06D-414C-A315-7813AF0FC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70364"/>
            <a:ext cx="12191999" cy="498763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aims at developing efficiency of the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pupil through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activities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and experience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Education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should enable the child to solve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his daily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problems and lead a better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life.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is a work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philosophy.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Activities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lie at the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centre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of all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educative process.</a:t>
            </a:r>
          </a:p>
          <a:p>
            <a:pPr>
              <a:buFont typeface="Wingdings" pitchFamily="2" charset="2"/>
              <a:buChar char="v"/>
            </a:pP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0F2B36-53C5-47C8-AC7E-576147B3F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73361"/>
            <a:ext cx="12192000" cy="1143000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PRAGMATISM AS A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PRACTICALPHILOSOPHY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80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CA90FED-C06D-414C-A315-7813AF0FC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35480"/>
            <a:ext cx="12191999" cy="492252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J.C.F. Schiller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(1759-1805)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William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James (1842-1910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Charles S. Piers (1839-1914)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John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Dewey (1859-1952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W.H. Kilpatrick (1871-1965)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0F2B36-53C5-47C8-AC7E-576147B3F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73361"/>
            <a:ext cx="12192000" cy="1143000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EXPONENTS</a:t>
            </a:r>
          </a:p>
        </p:txBody>
      </p:sp>
    </p:spTree>
    <p:extLst>
      <p:ext uri="{BB962C8B-B14F-4D97-AF65-F5344CB8AC3E}">
        <p14:creationId xmlns:p14="http://schemas.microsoft.com/office/powerpoint/2010/main" val="51259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CA90FED-C06D-414C-A315-7813AF0FC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35480"/>
            <a:ext cx="12191999" cy="492252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Gives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importance to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action/experience.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Believes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in change.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No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belief in permanent values.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Gives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emphasis on experimentation.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practical philosophy.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humanistic philosophy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0F2B36-53C5-47C8-AC7E-576147B3F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73361"/>
            <a:ext cx="12192000" cy="1143000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BASIC PRINCIPLES</a:t>
            </a:r>
          </a:p>
        </p:txBody>
      </p:sp>
    </p:spTree>
    <p:extLst>
      <p:ext uri="{BB962C8B-B14F-4D97-AF65-F5344CB8AC3E}">
        <p14:creationId xmlns:p14="http://schemas.microsoft.com/office/powerpoint/2010/main" val="244506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CA90FED-C06D-414C-A315-7813AF0FC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35480"/>
            <a:ext cx="12191999" cy="492252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600" b="1" dirty="0"/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Pragmatists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believe on present.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Believe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that growth and development takes place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through interaction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and environment.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Deep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faith in democracy.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Emphasis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on means not on ‘end’.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0F2B36-53C5-47C8-AC7E-576147B3F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73361"/>
            <a:ext cx="121920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BASIC PRINCIPLES CONT…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871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CA90FED-C06D-414C-A315-7813AF0FC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35480"/>
            <a:ext cx="12191999" cy="492252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Rejects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metaphysics as an area of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philosophical enquiry.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Reality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is determined by individual’s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sense experience, (Man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can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know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nothing beyond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his experience).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Any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conclusion we make about life after death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is merely guess.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Does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not believe in anything spiritual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or transcendental values.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Reality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is constantly changing.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0F2B36-53C5-47C8-AC7E-576147B3F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73361"/>
            <a:ext cx="121920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METAPHYSICS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549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1_Berli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ppt/theme/theme2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3.xml><?xml version="1.0" encoding="utf-8"?>
<a:theme xmlns:a="http://schemas.openxmlformats.org/drawingml/2006/main" name="2_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ppt/theme/theme4.xml><?xml version="1.0" encoding="utf-8"?>
<a:theme xmlns:a="http://schemas.openxmlformats.org/drawingml/2006/main" name="3_Berlin">
  <a:themeElements>
    <a:clrScheme name="Berlin">
      <a:dk1>
        <a:sysClr val="windowText" lastClr="000000"/>
      </a:dk1>
      <a:lt1>
        <a:sysClr val="window" lastClr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ppt/theme/theme5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tf00001054</Template>
  <TotalTime>6453</TotalTime>
  <Words>857</Words>
  <Application>Microsoft Office PowerPoint</Application>
  <PresentationFormat>Widescreen</PresentationFormat>
  <Paragraphs>111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21</vt:i4>
      </vt:variant>
    </vt:vector>
  </HeadingPairs>
  <TitlesOfParts>
    <vt:vector size="32" baseType="lpstr">
      <vt:lpstr>Arial</vt:lpstr>
      <vt:lpstr>Book Antiqua</vt:lpstr>
      <vt:lpstr>Calibri</vt:lpstr>
      <vt:lpstr>Times New Roman</vt:lpstr>
      <vt:lpstr>Trebuchet MS</vt:lpstr>
      <vt:lpstr>Wingdings</vt:lpstr>
      <vt:lpstr>1_Berlin</vt:lpstr>
      <vt:lpstr>Berlin</vt:lpstr>
      <vt:lpstr>2_Berlin</vt:lpstr>
      <vt:lpstr>3_Berlin</vt:lpstr>
      <vt:lpstr>Hardcover</vt:lpstr>
      <vt:lpstr>PowerPoint Presentation</vt:lpstr>
      <vt:lpstr>PowerPoint Presentation</vt:lpstr>
      <vt:lpstr>PowerPoint Presentation</vt:lpstr>
      <vt:lpstr>PRAGMATISM</vt:lpstr>
      <vt:lpstr>PRAGMATISM AS A PRACTICALPHILOSOPHY</vt:lpstr>
      <vt:lpstr>EXPONENTS</vt:lpstr>
      <vt:lpstr>BASIC PRINCIPLES</vt:lpstr>
      <vt:lpstr>BASIC PRINCIPLES CONT…</vt:lpstr>
      <vt:lpstr>METAPHYSICS</vt:lpstr>
      <vt:lpstr>EPISTEMOLOGY</vt:lpstr>
      <vt:lpstr>AXIOLOGY</vt:lpstr>
      <vt:lpstr>AIMS OF EDUCATION</vt:lpstr>
      <vt:lpstr>PRAGMATISM AND CURRICULUM</vt:lpstr>
      <vt:lpstr>METHODS OF TEACHING</vt:lpstr>
      <vt:lpstr>TEACHER</vt:lpstr>
      <vt:lpstr>DISCIPLINE</vt:lpstr>
      <vt:lpstr>SCHOOL</vt:lpstr>
      <vt:lpstr>LIMITATIONS</vt:lpstr>
      <vt:lpstr>CONTRIBUTIONS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ABC</dc:creator>
  <cp:lastModifiedBy>DR RIFFAT</cp:lastModifiedBy>
  <cp:revision>4068</cp:revision>
  <dcterms:created xsi:type="dcterms:W3CDTF">2018-08-28T16:51:53Z</dcterms:created>
  <dcterms:modified xsi:type="dcterms:W3CDTF">2021-06-15T07:29:45Z</dcterms:modified>
</cp:coreProperties>
</file>