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8" r:id="rId5"/>
    <p:sldId id="262"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DE00BA-70AB-4D8C-A026-F2382CE3F9B8}"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A69ED-F7C7-42BB-A402-06470E97495B}" type="slidenum">
              <a:rPr lang="en-US" smtClean="0"/>
              <a:t>‹#›</a:t>
            </a:fld>
            <a:endParaRPr lang="en-US"/>
          </a:p>
        </p:txBody>
      </p:sp>
    </p:spTree>
    <p:extLst>
      <p:ext uri="{BB962C8B-B14F-4D97-AF65-F5344CB8AC3E}">
        <p14:creationId xmlns:p14="http://schemas.microsoft.com/office/powerpoint/2010/main" val="2129444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E00BA-70AB-4D8C-A026-F2382CE3F9B8}"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A69ED-F7C7-42BB-A402-06470E97495B}" type="slidenum">
              <a:rPr lang="en-US" smtClean="0"/>
              <a:t>‹#›</a:t>
            </a:fld>
            <a:endParaRPr lang="en-US"/>
          </a:p>
        </p:txBody>
      </p:sp>
    </p:spTree>
    <p:extLst>
      <p:ext uri="{BB962C8B-B14F-4D97-AF65-F5344CB8AC3E}">
        <p14:creationId xmlns:p14="http://schemas.microsoft.com/office/powerpoint/2010/main" val="2957467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E00BA-70AB-4D8C-A026-F2382CE3F9B8}"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A69ED-F7C7-42BB-A402-06470E97495B}" type="slidenum">
              <a:rPr lang="en-US" smtClean="0"/>
              <a:t>‹#›</a:t>
            </a:fld>
            <a:endParaRPr lang="en-US"/>
          </a:p>
        </p:txBody>
      </p:sp>
    </p:spTree>
    <p:extLst>
      <p:ext uri="{BB962C8B-B14F-4D97-AF65-F5344CB8AC3E}">
        <p14:creationId xmlns:p14="http://schemas.microsoft.com/office/powerpoint/2010/main" val="2192605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DE00BA-70AB-4D8C-A026-F2382CE3F9B8}"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A69ED-F7C7-42BB-A402-06470E97495B}" type="slidenum">
              <a:rPr lang="en-US" smtClean="0"/>
              <a:t>‹#›</a:t>
            </a:fld>
            <a:endParaRPr lang="en-US"/>
          </a:p>
        </p:txBody>
      </p:sp>
    </p:spTree>
    <p:extLst>
      <p:ext uri="{BB962C8B-B14F-4D97-AF65-F5344CB8AC3E}">
        <p14:creationId xmlns:p14="http://schemas.microsoft.com/office/powerpoint/2010/main" val="1607513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DE00BA-70AB-4D8C-A026-F2382CE3F9B8}"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A69ED-F7C7-42BB-A402-06470E97495B}" type="slidenum">
              <a:rPr lang="en-US" smtClean="0"/>
              <a:t>‹#›</a:t>
            </a:fld>
            <a:endParaRPr lang="en-US"/>
          </a:p>
        </p:txBody>
      </p:sp>
    </p:spTree>
    <p:extLst>
      <p:ext uri="{BB962C8B-B14F-4D97-AF65-F5344CB8AC3E}">
        <p14:creationId xmlns:p14="http://schemas.microsoft.com/office/powerpoint/2010/main" val="3424166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DE00BA-70AB-4D8C-A026-F2382CE3F9B8}"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A69ED-F7C7-42BB-A402-06470E97495B}" type="slidenum">
              <a:rPr lang="en-US" smtClean="0"/>
              <a:t>‹#›</a:t>
            </a:fld>
            <a:endParaRPr lang="en-US"/>
          </a:p>
        </p:txBody>
      </p:sp>
    </p:spTree>
    <p:extLst>
      <p:ext uri="{BB962C8B-B14F-4D97-AF65-F5344CB8AC3E}">
        <p14:creationId xmlns:p14="http://schemas.microsoft.com/office/powerpoint/2010/main" val="2327807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DE00BA-70AB-4D8C-A026-F2382CE3F9B8}"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AA69ED-F7C7-42BB-A402-06470E97495B}" type="slidenum">
              <a:rPr lang="en-US" smtClean="0"/>
              <a:t>‹#›</a:t>
            </a:fld>
            <a:endParaRPr lang="en-US"/>
          </a:p>
        </p:txBody>
      </p:sp>
    </p:spTree>
    <p:extLst>
      <p:ext uri="{BB962C8B-B14F-4D97-AF65-F5344CB8AC3E}">
        <p14:creationId xmlns:p14="http://schemas.microsoft.com/office/powerpoint/2010/main" val="2553257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DE00BA-70AB-4D8C-A026-F2382CE3F9B8}"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AA69ED-F7C7-42BB-A402-06470E97495B}" type="slidenum">
              <a:rPr lang="en-US" smtClean="0"/>
              <a:t>‹#›</a:t>
            </a:fld>
            <a:endParaRPr lang="en-US"/>
          </a:p>
        </p:txBody>
      </p:sp>
    </p:spTree>
    <p:extLst>
      <p:ext uri="{BB962C8B-B14F-4D97-AF65-F5344CB8AC3E}">
        <p14:creationId xmlns:p14="http://schemas.microsoft.com/office/powerpoint/2010/main" val="1053401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DE00BA-70AB-4D8C-A026-F2382CE3F9B8}"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AA69ED-F7C7-42BB-A402-06470E97495B}" type="slidenum">
              <a:rPr lang="en-US" smtClean="0"/>
              <a:t>‹#›</a:t>
            </a:fld>
            <a:endParaRPr lang="en-US"/>
          </a:p>
        </p:txBody>
      </p:sp>
    </p:spTree>
    <p:extLst>
      <p:ext uri="{BB962C8B-B14F-4D97-AF65-F5344CB8AC3E}">
        <p14:creationId xmlns:p14="http://schemas.microsoft.com/office/powerpoint/2010/main" val="2449312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E00BA-70AB-4D8C-A026-F2382CE3F9B8}"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A69ED-F7C7-42BB-A402-06470E97495B}" type="slidenum">
              <a:rPr lang="en-US" smtClean="0"/>
              <a:t>‹#›</a:t>
            </a:fld>
            <a:endParaRPr lang="en-US"/>
          </a:p>
        </p:txBody>
      </p:sp>
    </p:spTree>
    <p:extLst>
      <p:ext uri="{BB962C8B-B14F-4D97-AF65-F5344CB8AC3E}">
        <p14:creationId xmlns:p14="http://schemas.microsoft.com/office/powerpoint/2010/main" val="954107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DE00BA-70AB-4D8C-A026-F2382CE3F9B8}"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A69ED-F7C7-42BB-A402-06470E97495B}" type="slidenum">
              <a:rPr lang="en-US" smtClean="0"/>
              <a:t>‹#›</a:t>
            </a:fld>
            <a:endParaRPr lang="en-US"/>
          </a:p>
        </p:txBody>
      </p:sp>
    </p:spTree>
    <p:extLst>
      <p:ext uri="{BB962C8B-B14F-4D97-AF65-F5344CB8AC3E}">
        <p14:creationId xmlns:p14="http://schemas.microsoft.com/office/powerpoint/2010/main" val="142562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DE00BA-70AB-4D8C-A026-F2382CE3F9B8}"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A69ED-F7C7-42BB-A402-06470E97495B}" type="slidenum">
              <a:rPr lang="en-US" smtClean="0"/>
              <a:t>‹#›</a:t>
            </a:fld>
            <a:endParaRPr lang="en-US"/>
          </a:p>
        </p:txBody>
      </p:sp>
    </p:spTree>
    <p:extLst>
      <p:ext uri="{BB962C8B-B14F-4D97-AF65-F5344CB8AC3E}">
        <p14:creationId xmlns:p14="http://schemas.microsoft.com/office/powerpoint/2010/main" val="1831535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File Processing VS DBMS</a:t>
            </a:r>
            <a:endParaRPr lang="en-US" dirty="0"/>
          </a:p>
        </p:txBody>
      </p:sp>
    </p:spTree>
    <p:extLst>
      <p:ext uri="{BB962C8B-B14F-4D97-AF65-F5344CB8AC3E}">
        <p14:creationId xmlns:p14="http://schemas.microsoft.com/office/powerpoint/2010/main" val="2447708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7425" y="5604336"/>
            <a:ext cx="11814220" cy="923330"/>
          </a:xfrm>
          <a:prstGeom prst="rect">
            <a:avLst/>
          </a:prstGeom>
        </p:spPr>
        <p:txBody>
          <a:bodyPr wrap="square">
            <a:spAutoFit/>
          </a:bodyPr>
          <a:lstStyle/>
          <a:p>
            <a:r>
              <a:rPr lang="en-US" b="0" i="0" dirty="0" smtClean="0">
                <a:solidFill>
                  <a:srgbClr val="202124"/>
                </a:solidFill>
                <a:effectLst/>
                <a:latin typeface="arial" panose="020B0604020202020204" pitchFamily="34" charset="0"/>
              </a:rPr>
              <a:t>A </a:t>
            </a:r>
            <a:r>
              <a:rPr lang="en-US" b="1" i="0" dirty="0" smtClean="0">
                <a:solidFill>
                  <a:srgbClr val="202124"/>
                </a:solidFill>
                <a:effectLst/>
                <a:latin typeface="arial" panose="020B0604020202020204" pitchFamily="34" charset="0"/>
              </a:rPr>
              <a:t>file system</a:t>
            </a:r>
            <a:r>
              <a:rPr lang="en-US" b="0" i="0" dirty="0" smtClean="0">
                <a:solidFill>
                  <a:srgbClr val="202124"/>
                </a:solidFill>
                <a:effectLst/>
                <a:latin typeface="arial" panose="020B0604020202020204" pitchFamily="34" charset="0"/>
              </a:rPr>
              <a:t> is a software that manages </a:t>
            </a:r>
            <a:r>
              <a:rPr lang="en-US" b="1" i="0" dirty="0" smtClean="0">
                <a:solidFill>
                  <a:srgbClr val="202124"/>
                </a:solidFill>
                <a:effectLst/>
                <a:latin typeface="arial" panose="020B0604020202020204" pitchFamily="34" charset="0"/>
              </a:rPr>
              <a:t>and</a:t>
            </a:r>
            <a:r>
              <a:rPr lang="en-US" b="0" i="0" dirty="0" smtClean="0">
                <a:solidFill>
                  <a:srgbClr val="202124"/>
                </a:solidFill>
                <a:effectLst/>
                <a:latin typeface="arial" panose="020B0604020202020204" pitchFamily="34" charset="0"/>
              </a:rPr>
              <a:t> organizes the </a:t>
            </a:r>
            <a:r>
              <a:rPr lang="en-US" b="1" i="0" dirty="0" smtClean="0">
                <a:solidFill>
                  <a:srgbClr val="202124"/>
                </a:solidFill>
                <a:effectLst/>
                <a:latin typeface="arial" panose="020B0604020202020204" pitchFamily="34" charset="0"/>
              </a:rPr>
              <a:t>files</a:t>
            </a:r>
            <a:r>
              <a:rPr lang="en-US" b="0" i="0" dirty="0" smtClean="0">
                <a:solidFill>
                  <a:srgbClr val="202124"/>
                </a:solidFill>
                <a:effectLst/>
                <a:latin typeface="arial" panose="020B0604020202020204" pitchFamily="34" charset="0"/>
              </a:rPr>
              <a:t> in a storage medium, whereas </a:t>
            </a:r>
            <a:r>
              <a:rPr lang="en-US" b="1" i="0" dirty="0" smtClean="0">
                <a:solidFill>
                  <a:srgbClr val="202124"/>
                </a:solidFill>
                <a:effectLst/>
                <a:latin typeface="arial" panose="020B0604020202020204" pitchFamily="34" charset="0"/>
              </a:rPr>
              <a:t>DBMS</a:t>
            </a:r>
            <a:r>
              <a:rPr lang="en-US" b="0" i="0" dirty="0" smtClean="0">
                <a:solidFill>
                  <a:srgbClr val="202124"/>
                </a:solidFill>
                <a:effectLst/>
                <a:latin typeface="arial" panose="020B0604020202020204" pitchFamily="34" charset="0"/>
              </a:rPr>
              <a:t> is a software application that is used for accessing, creating, </a:t>
            </a:r>
            <a:r>
              <a:rPr lang="en-US" b="1" i="0" dirty="0" smtClean="0">
                <a:solidFill>
                  <a:srgbClr val="202124"/>
                </a:solidFill>
                <a:effectLst/>
                <a:latin typeface="arial" panose="020B0604020202020204" pitchFamily="34" charset="0"/>
              </a:rPr>
              <a:t>and managing databases</a:t>
            </a:r>
            <a:r>
              <a:rPr lang="en-US" b="0" i="0" dirty="0" smtClean="0">
                <a:solidFill>
                  <a:srgbClr val="202124"/>
                </a:solidFill>
                <a:effectLst/>
                <a:latin typeface="arial" panose="020B0604020202020204" pitchFamily="34" charset="0"/>
              </a:rPr>
              <a:t>. The </a:t>
            </a:r>
            <a:r>
              <a:rPr lang="en-US" b="1" i="0" dirty="0" smtClean="0">
                <a:solidFill>
                  <a:srgbClr val="202124"/>
                </a:solidFill>
                <a:effectLst/>
                <a:latin typeface="arial" panose="020B0604020202020204" pitchFamily="34" charset="0"/>
              </a:rPr>
              <a:t>file system</a:t>
            </a:r>
            <a:r>
              <a:rPr lang="en-US" b="0" i="0" dirty="0" smtClean="0">
                <a:solidFill>
                  <a:srgbClr val="202124"/>
                </a:solidFill>
                <a:effectLst/>
                <a:latin typeface="arial" panose="020B0604020202020204" pitchFamily="34" charset="0"/>
              </a:rPr>
              <a:t> doesn't have a crash recovery mechanism on the other hand, </a:t>
            </a:r>
            <a:r>
              <a:rPr lang="en-US" b="1" i="0" dirty="0" smtClean="0">
                <a:solidFill>
                  <a:srgbClr val="202124"/>
                </a:solidFill>
                <a:effectLst/>
                <a:latin typeface="arial" panose="020B0604020202020204" pitchFamily="34" charset="0"/>
              </a:rPr>
              <a:t>DBMS</a:t>
            </a:r>
            <a:r>
              <a:rPr lang="en-US" b="0" i="0" dirty="0" smtClean="0">
                <a:solidFill>
                  <a:srgbClr val="202124"/>
                </a:solidFill>
                <a:effectLst/>
                <a:latin typeface="arial" panose="020B0604020202020204" pitchFamily="34" charset="0"/>
              </a:rPr>
              <a:t> provides a crash recovery mechanism.</a:t>
            </a:r>
            <a:endParaRPr lang="en-US" dirty="0"/>
          </a:p>
        </p:txBody>
      </p:sp>
      <p:sp>
        <p:nvSpPr>
          <p:cNvPr id="5" name="Rectangle 4"/>
          <p:cNvSpPr/>
          <p:nvPr/>
        </p:nvSpPr>
        <p:spPr>
          <a:xfrm>
            <a:off x="0" y="135861"/>
            <a:ext cx="11479370" cy="2031325"/>
          </a:xfrm>
          <a:prstGeom prst="rect">
            <a:avLst/>
          </a:prstGeom>
        </p:spPr>
        <p:txBody>
          <a:bodyPr wrap="square">
            <a:spAutoFit/>
          </a:bodyPr>
          <a:lstStyle/>
          <a:p>
            <a:pPr marL="342900" indent="-342900">
              <a:buAutoNum type="arabicPeriod"/>
            </a:pPr>
            <a:r>
              <a:rPr lang="en-US" b="1" i="0" dirty="0" smtClean="0">
                <a:effectLst/>
                <a:latin typeface="urw-din"/>
              </a:rPr>
              <a:t>File System :</a:t>
            </a:r>
            <a:r>
              <a:rPr lang="en-US" b="0" i="0" dirty="0" smtClean="0">
                <a:effectLst/>
                <a:latin typeface="urw-din"/>
              </a:rPr>
              <a:t> </a:t>
            </a:r>
            <a:r>
              <a:rPr lang="en-US" dirty="0" smtClean="0"/>
              <a:t/>
            </a:r>
            <a:br>
              <a:rPr lang="en-US" dirty="0" smtClean="0"/>
            </a:br>
            <a:r>
              <a:rPr lang="en-US" b="0" i="0" dirty="0" smtClean="0">
                <a:effectLst/>
                <a:latin typeface="urw-din"/>
              </a:rPr>
              <a:t>File system is basically a way of arranging the files in a storage medium like hard disk. File system organizes the files and helps in retrieval of files when they are required. File systems consists of different files which are grouped into directories. The directories further contain other folders and files. File system performs basic operations like management, file naming, giving access rules etc.</a:t>
            </a:r>
          </a:p>
          <a:p>
            <a:endParaRPr lang="en-US" b="0" i="0" dirty="0" smtClean="0">
              <a:effectLst/>
              <a:latin typeface="urw-din"/>
            </a:endParaRPr>
          </a:p>
          <a:p>
            <a:r>
              <a:rPr lang="en-US" b="0" i="0" dirty="0" smtClean="0">
                <a:effectLst/>
                <a:latin typeface="urw-din"/>
              </a:rPr>
              <a:t> </a:t>
            </a:r>
            <a:endParaRPr lang="en-US" dirty="0"/>
          </a:p>
        </p:txBody>
      </p:sp>
      <p:sp>
        <p:nvSpPr>
          <p:cNvPr id="6" name="Rectangle 5"/>
          <p:cNvSpPr/>
          <p:nvPr/>
        </p:nvSpPr>
        <p:spPr>
          <a:xfrm>
            <a:off x="167425" y="2776387"/>
            <a:ext cx="11221792" cy="1754326"/>
          </a:xfrm>
          <a:prstGeom prst="rect">
            <a:avLst/>
          </a:prstGeom>
        </p:spPr>
        <p:txBody>
          <a:bodyPr wrap="square">
            <a:spAutoFit/>
          </a:bodyPr>
          <a:lstStyle/>
          <a:p>
            <a:r>
              <a:rPr lang="en-US" b="1" i="0" dirty="0" smtClean="0">
                <a:effectLst/>
                <a:latin typeface="urw-din"/>
              </a:rPr>
              <a:t>2. DBMS(Database Management System) :</a:t>
            </a:r>
            <a:r>
              <a:rPr lang="en-US" b="0" i="0" dirty="0" smtClean="0">
                <a:effectLst/>
                <a:latin typeface="urw-din"/>
              </a:rPr>
              <a:t> </a:t>
            </a:r>
            <a:r>
              <a:rPr lang="en-US" dirty="0" smtClean="0"/>
              <a:t/>
            </a:r>
            <a:br>
              <a:rPr lang="en-US" dirty="0" smtClean="0"/>
            </a:br>
            <a:r>
              <a:rPr lang="en-US" b="0" i="0" dirty="0" smtClean="0">
                <a:effectLst/>
                <a:latin typeface="urw-din"/>
              </a:rPr>
              <a:t>Database Management System is basically a software that manages the collection of related data. It is used for storing data and retrieving the data effectively when it is needed. It also provides proper security measures for protecting the data from unauthorized access. In Database Management System the data can be fetched by SQL queries and relational algebra. It also provides mechanisms for data recovery and data backup</a:t>
            </a:r>
            <a:endParaRPr lang="en-US" dirty="0"/>
          </a:p>
        </p:txBody>
      </p:sp>
      <p:sp>
        <p:nvSpPr>
          <p:cNvPr id="8" name="Rectangle 2"/>
          <p:cNvSpPr>
            <a:spLocks noChangeArrowheads="1"/>
          </p:cNvSpPr>
          <p:nvPr/>
        </p:nvSpPr>
        <p:spPr bwMode="auto">
          <a:xfrm>
            <a:off x="463639" y="1799150"/>
            <a:ext cx="8551572" cy="736071"/>
          </a:xfrm>
          <a:prstGeom prst="rect">
            <a:avLst/>
          </a:prstGeom>
          <a:solidFill>
            <a:srgbClr val="E0E0E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8887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var(--font-din)"/>
              </a:rPr>
              <a:t>Example:</a:t>
            </a:r>
            <a:r>
              <a:rPr kumimoji="0" lang="en-US" altLang="en-US" sz="1200" b="0" i="0" u="none" strike="noStrike" cap="none" normalizeH="0" baseline="0" dirty="0" smtClean="0">
                <a:ln>
                  <a:noFill/>
                </a:ln>
                <a:solidFill>
                  <a:schemeClr val="tx1"/>
                </a:solidFill>
                <a:effectLst/>
                <a:latin typeface="var(--font-din)"/>
              </a:rPr>
              <a:t> </a:t>
            </a:r>
            <a:br>
              <a:rPr kumimoji="0" lang="en-US" altLang="en-US" sz="1200" b="0" i="0" u="none" strike="noStrike" cap="none" normalizeH="0" baseline="0" dirty="0" smtClean="0">
                <a:ln>
                  <a:noFill/>
                </a:ln>
                <a:solidFill>
                  <a:schemeClr val="tx1"/>
                </a:solidFill>
                <a:effectLst/>
                <a:latin typeface="var(--font-din)"/>
              </a:rPr>
            </a:br>
            <a:r>
              <a:rPr kumimoji="0" lang="en-US" altLang="en-US" sz="1200" b="0" i="0" u="none" strike="noStrike" cap="none" normalizeH="0" baseline="0" dirty="0" smtClean="0">
                <a:ln>
                  <a:noFill/>
                </a:ln>
                <a:solidFill>
                  <a:schemeClr val="tx1"/>
                </a:solidFill>
                <a:effectLst/>
                <a:latin typeface="var(--font-din)"/>
              </a:rPr>
              <a:t> </a:t>
            </a:r>
            <a:endParaRPr kumimoji="0" lang="en-US" altLang="en-US" sz="1100" b="0" i="0" u="none" strike="noStrike" cap="none" normalizeH="0" baseline="0" dirty="0" smtClean="0">
              <a:ln>
                <a:noFill/>
              </a:ln>
              <a:solidFill>
                <a:schemeClr val="tx1"/>
              </a:solidFill>
              <a:effectLst/>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Consolas" panose="020B0609020204030204" pitchFamily="49" charset="0"/>
              </a:rPr>
              <a:t>NTFS(New Technology File System), EXT(Extended File System).</a:t>
            </a:r>
            <a:r>
              <a:rPr kumimoji="0" lang="en-US" altLang="en-US" sz="1400" b="0" i="0" u="none" strike="noStrike" cap="none" normalizeH="0" baseline="0" dirty="0" smtClean="0">
                <a:ln>
                  <a:noFill/>
                </a:ln>
                <a:solidFill>
                  <a:schemeClr val="tx1"/>
                </a:solidFill>
                <a:effectLst/>
              </a:rPr>
              <a:t> </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9" name="Rectangle 3"/>
          <p:cNvSpPr>
            <a:spLocks noChangeArrowheads="1"/>
          </p:cNvSpPr>
          <p:nvPr/>
        </p:nvSpPr>
        <p:spPr bwMode="auto">
          <a:xfrm>
            <a:off x="334851" y="4532314"/>
            <a:ext cx="8912181" cy="889959"/>
          </a:xfrm>
          <a:prstGeom prst="rect">
            <a:avLst/>
          </a:prstGeom>
          <a:solidFill>
            <a:srgbClr val="E0E0E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8887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var(--font-din)"/>
              </a:rPr>
              <a:t>Example:</a:t>
            </a:r>
            <a:r>
              <a:rPr kumimoji="0" lang="en-US" altLang="en-US" b="0" i="0" u="none" strike="noStrike" cap="none" normalizeH="0" baseline="0" dirty="0" smtClean="0">
                <a:ln>
                  <a:noFill/>
                </a:ln>
                <a:solidFill>
                  <a:schemeClr val="tx1"/>
                </a:solidFill>
                <a:effectLst/>
                <a:latin typeface="var(--font-din)"/>
              </a:rPr>
              <a:t> </a:t>
            </a:r>
            <a:br>
              <a:rPr kumimoji="0" lang="en-US" altLang="en-US" b="0" i="0" u="none" strike="noStrike" cap="none" normalizeH="0" baseline="0" dirty="0" smtClean="0">
                <a:ln>
                  <a:noFill/>
                </a:ln>
                <a:solidFill>
                  <a:schemeClr val="tx1"/>
                </a:solidFill>
                <a:effectLst/>
                <a:latin typeface="var(--font-din)"/>
              </a:rPr>
            </a:br>
            <a:r>
              <a:rPr kumimoji="0" lang="en-US" altLang="en-US" b="0" i="0" u="none" strike="noStrike" cap="none" normalizeH="0" baseline="0" dirty="0" smtClean="0">
                <a:ln>
                  <a:noFill/>
                </a:ln>
                <a:solidFill>
                  <a:schemeClr val="tx1"/>
                </a:solidFill>
                <a:effectLst/>
                <a:latin typeface="var(--font-din)"/>
              </a:rPr>
              <a:t> </a:t>
            </a:r>
            <a:endParaRPr kumimoji="0" lang="en-US" altLang="en-US" sz="1600" b="0" i="0" u="none" strike="noStrike" cap="none" normalizeH="0" baseline="0" dirty="0" smtClean="0">
              <a:ln>
                <a:noFill/>
              </a:ln>
              <a:solidFill>
                <a:schemeClr val="tx1"/>
              </a:solidFill>
              <a:effectLst/>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Consolas" panose="020B0609020204030204" pitchFamily="49" charset="0"/>
              </a:rPr>
              <a:t>Oracle, MySQL, MS SQL server.</a:t>
            </a:r>
            <a:r>
              <a:rPr kumimoji="0" lang="en-US" altLang="en-US" sz="1600" b="0" i="0" u="none" strike="noStrike" cap="none" normalizeH="0" baseline="0" dirty="0" smtClean="0">
                <a:ln>
                  <a:noFill/>
                </a:ln>
                <a:solidFill>
                  <a:schemeClr val="tx1"/>
                </a:solidFill>
                <a:effectLst/>
              </a:rPr>
              <a:t> </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52338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23175529"/>
              </p:ext>
            </p:extLst>
          </p:nvPr>
        </p:nvGraphicFramePr>
        <p:xfrm>
          <a:off x="283334" y="1382902"/>
          <a:ext cx="11269015" cy="5017897"/>
        </p:xfrm>
        <a:graphic>
          <a:graphicData uri="http://schemas.openxmlformats.org/drawingml/2006/table">
            <a:tbl>
              <a:tblPr/>
              <a:tblGrid>
                <a:gridCol w="472123"/>
                <a:gridCol w="5398446"/>
                <a:gridCol w="5398446"/>
              </a:tblGrid>
              <a:tr h="883644">
                <a:tc>
                  <a:txBody>
                    <a:bodyPr/>
                    <a:lstStyle/>
                    <a:p>
                      <a:pPr algn="l" fontAlgn="base"/>
                      <a:r>
                        <a:rPr lang="en-US" sz="1800" b="0">
                          <a:effectLst/>
                        </a:rPr>
                        <a:t>1.</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File system is a software that manages and organizes the files in a storage medium within a computer.</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DBMS is a software for managing the database.</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r>
              <a:tr h="411493">
                <a:tc>
                  <a:txBody>
                    <a:bodyPr/>
                    <a:lstStyle/>
                    <a:p>
                      <a:pPr algn="l" fontAlgn="base"/>
                      <a:r>
                        <a:rPr lang="en-US" sz="1800" b="0">
                          <a:effectLst/>
                        </a:rPr>
                        <a:t>2.</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Redundant data can be present in a file system.</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In DBMS there is no redundant data.</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r>
              <a:tr h="665924">
                <a:tc>
                  <a:txBody>
                    <a:bodyPr/>
                    <a:lstStyle/>
                    <a:p>
                      <a:pPr algn="l" fontAlgn="base"/>
                      <a:r>
                        <a:rPr lang="en-US" sz="1800" b="0">
                          <a:effectLst/>
                        </a:rPr>
                        <a:t>3.</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It doesn’t provide backup and recovery of data if it is lost.</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It provides backup and recovery of data even if it is lost.</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r>
              <a:tr h="529532">
                <a:tc>
                  <a:txBody>
                    <a:bodyPr/>
                    <a:lstStyle/>
                    <a:p>
                      <a:pPr algn="l" fontAlgn="base"/>
                      <a:r>
                        <a:rPr lang="en-US" sz="1800" b="0">
                          <a:effectLst/>
                        </a:rPr>
                        <a:t>4.</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There is no efficient query processing in file system.</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Efficient query processing is there in DBMS.</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r>
              <a:tr h="665924">
                <a:tc>
                  <a:txBody>
                    <a:bodyPr/>
                    <a:lstStyle/>
                    <a:p>
                      <a:pPr algn="l" fontAlgn="base"/>
                      <a:r>
                        <a:rPr lang="en-US" sz="1800" b="0">
                          <a:effectLst/>
                        </a:rPr>
                        <a:t>5.</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There is less data consistency in file system.</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There is more data consistency because of the process of normalization.</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r>
              <a:tr h="665924">
                <a:tc>
                  <a:txBody>
                    <a:bodyPr/>
                    <a:lstStyle/>
                    <a:p>
                      <a:pPr algn="l" fontAlgn="base"/>
                      <a:r>
                        <a:rPr lang="en-US" sz="1800" b="0">
                          <a:effectLst/>
                        </a:rPr>
                        <a:t>6.</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It is less complex as compared to DBMS.</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It has more complexity in handling as compared to file system.</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r>
              <a:tr h="665924">
                <a:tc>
                  <a:txBody>
                    <a:bodyPr/>
                    <a:lstStyle/>
                    <a:p>
                      <a:pPr algn="l" fontAlgn="base"/>
                      <a:r>
                        <a:rPr lang="en-US" sz="1800" b="0">
                          <a:effectLst/>
                        </a:rPr>
                        <a:t>7.</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File systems provide less security in comparison to DBMS.</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800" b="0">
                          <a:effectLst/>
                        </a:rPr>
                        <a:t>DBMS has more security mechanisms as compared to file system.</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r>
              <a:tr h="529532">
                <a:tc>
                  <a:txBody>
                    <a:bodyPr/>
                    <a:lstStyle/>
                    <a:p>
                      <a:pPr algn="l" fontAlgn="base"/>
                      <a:r>
                        <a:rPr lang="en-US" sz="1800" b="0">
                          <a:effectLst/>
                        </a:rPr>
                        <a:t>8.</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a:noFill/>
                    </a:lnB>
                    <a:solidFill>
                      <a:srgbClr val="FFFFFF"/>
                    </a:solidFill>
                  </a:tcPr>
                </a:tc>
                <a:tc>
                  <a:txBody>
                    <a:bodyPr/>
                    <a:lstStyle/>
                    <a:p>
                      <a:pPr algn="l" fontAlgn="base"/>
                      <a:r>
                        <a:rPr lang="en-US" sz="1800" b="0">
                          <a:effectLst/>
                        </a:rPr>
                        <a:t>It is less expensive than DBMS.</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a:noFill/>
                    </a:lnB>
                    <a:solidFill>
                      <a:srgbClr val="FFFFFF"/>
                    </a:solidFill>
                  </a:tcPr>
                </a:tc>
                <a:tc>
                  <a:txBody>
                    <a:bodyPr/>
                    <a:lstStyle/>
                    <a:p>
                      <a:pPr algn="l" fontAlgn="base"/>
                      <a:r>
                        <a:rPr lang="en-US" sz="1800" b="0" dirty="0">
                          <a:effectLst/>
                        </a:rPr>
                        <a:t>It has a comparatively higher cost than a file system.</a:t>
                      </a:r>
                    </a:p>
                  </a:txBody>
                  <a:tcPr marL="51731" marR="51731" marT="25866" marB="25866" anchor="ctr">
                    <a:lnL>
                      <a:noFill/>
                    </a:lnL>
                    <a:lnR>
                      <a:noFill/>
                    </a:lnR>
                    <a:lnT w="9525" cap="flat" cmpd="sng" algn="ctr">
                      <a:solidFill>
                        <a:srgbClr val="EDEDED"/>
                      </a:solidFill>
                      <a:prstDash val="solid"/>
                      <a:round/>
                      <a:headEnd type="none" w="med" len="med"/>
                      <a:tailEnd type="none" w="med" len="med"/>
                    </a:lnT>
                    <a:lnB>
                      <a:noFill/>
                    </a:lnB>
                    <a:solidFill>
                      <a:srgbClr val="FFFFFF"/>
                    </a:solidFill>
                  </a:tcPr>
                </a:tc>
              </a:tr>
            </a:tbl>
          </a:graphicData>
        </a:graphic>
      </p:graphicFrame>
      <p:sp>
        <p:nvSpPr>
          <p:cNvPr id="3" name="Rectangle 1"/>
          <p:cNvSpPr>
            <a:spLocks noChangeArrowheads="1"/>
          </p:cNvSpPr>
          <p:nvPr/>
        </p:nvSpPr>
        <p:spPr bwMode="auto">
          <a:xfrm>
            <a:off x="296039" y="317237"/>
            <a:ext cx="9878270" cy="98358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4436"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610B38"/>
                </a:solidFill>
                <a:effectLst/>
                <a:latin typeface="erdana"/>
              </a:rPr>
              <a:t>DBMS vs. File System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Verdana" panose="020B0604030504040204" pitchFamily="34" charset="0"/>
              </a:rPr>
              <a:t>There are following differences between DBMS and File system</a:t>
            </a:r>
            <a:r>
              <a:rPr kumimoji="0" lang="en-US" altLang="en-US" sz="900" b="0" i="0" u="none" strike="noStrike" cap="none" normalizeH="0" baseline="0" dirty="0" smtClean="0">
                <a:ln>
                  <a:noFill/>
                </a:ln>
                <a:solidFill>
                  <a:srgbClr val="000000"/>
                </a:solidFill>
                <a:effectLst/>
                <a:latin typeface="Verdana" panose="020B0604030504040204" pitchFamily="34" charset="0"/>
              </a:rPr>
              <a:t>:</a:t>
            </a:r>
            <a:endParaRPr kumimoji="0" lang="en-US"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74634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0932" y="119724"/>
            <a:ext cx="11286185" cy="3200876"/>
          </a:xfrm>
          <a:prstGeom prst="rect">
            <a:avLst/>
          </a:prstGeom>
        </p:spPr>
        <p:txBody>
          <a:bodyPr wrap="square">
            <a:spAutoFit/>
          </a:bodyPr>
          <a:lstStyle/>
          <a:p>
            <a:pPr fontAlgn="t"/>
            <a:r>
              <a:rPr lang="en-US" sz="2000" b="1" i="0" u="sng" strike="noStrike" dirty="0" smtClean="0">
                <a:solidFill>
                  <a:srgbClr val="303545"/>
                </a:solidFill>
                <a:effectLst/>
                <a:latin typeface="hurme_no2-webfont"/>
              </a:rPr>
              <a:t>File Processing Approach :</a:t>
            </a:r>
          </a:p>
          <a:p>
            <a:pPr fontAlgn="t"/>
            <a:endParaRPr lang="en-US" sz="2000" b="0" i="0" u="sng" dirty="0" smtClean="0">
              <a:solidFill>
                <a:srgbClr val="303545"/>
              </a:solidFill>
              <a:effectLst/>
              <a:latin typeface="hurme_no2-webfont"/>
            </a:endParaRPr>
          </a:p>
          <a:p>
            <a:pPr fontAlgn="t"/>
            <a:r>
              <a:rPr lang="en-US" b="0" i="0" dirty="0" smtClean="0">
                <a:solidFill>
                  <a:srgbClr val="303545"/>
                </a:solidFill>
                <a:effectLst/>
                <a:latin typeface="hurme_no2-webfont"/>
              </a:rPr>
              <a:t>-Each user maintains separate files—and programs to manipulate these files—because each requires some data not available from the other user's files.</a:t>
            </a:r>
          </a:p>
          <a:p>
            <a:pPr fontAlgn="t"/>
            <a:r>
              <a:rPr lang="en-US" b="0" i="0" dirty="0" smtClean="0">
                <a:solidFill>
                  <a:srgbClr val="303545"/>
                </a:solidFill>
                <a:effectLst/>
                <a:latin typeface="hurme_no2-webfont"/>
              </a:rPr>
              <a:t/>
            </a:r>
            <a:br>
              <a:rPr lang="en-US" b="0" i="0" dirty="0" smtClean="0">
                <a:solidFill>
                  <a:srgbClr val="303545"/>
                </a:solidFill>
                <a:effectLst/>
                <a:latin typeface="hurme_no2-webfont"/>
              </a:rPr>
            </a:br>
            <a:r>
              <a:rPr lang="en-US" b="0" i="0" dirty="0" smtClean="0">
                <a:solidFill>
                  <a:srgbClr val="303545"/>
                </a:solidFill>
                <a:effectLst/>
                <a:latin typeface="hurme_no2-webfont"/>
              </a:rPr>
              <a:t>-This redundancy in defining and storing data results in wasted storage space and in redundant efforts to maintain common up-to-date data</a:t>
            </a:r>
          </a:p>
          <a:p>
            <a:pPr fontAlgn="t"/>
            <a:r>
              <a:rPr lang="en-US" b="0" i="0" dirty="0" smtClean="0">
                <a:solidFill>
                  <a:srgbClr val="303545"/>
                </a:solidFill>
                <a:effectLst/>
                <a:latin typeface="hurme_no2-webfont"/>
              </a:rPr>
              <a:t/>
            </a:r>
            <a:br>
              <a:rPr lang="en-US" b="0" i="0" dirty="0" smtClean="0">
                <a:solidFill>
                  <a:srgbClr val="303545"/>
                </a:solidFill>
                <a:effectLst/>
                <a:latin typeface="hurme_no2-webfont"/>
              </a:rPr>
            </a:br>
            <a:r>
              <a:rPr lang="en-US" b="0" i="0" dirty="0" smtClean="0">
                <a:solidFill>
                  <a:srgbClr val="303545"/>
                </a:solidFill>
                <a:effectLst/>
                <a:latin typeface="hurme_no2-webfont"/>
              </a:rPr>
              <a:t>-In traditional file processing, data definition is typically part of the application programs themselves; hence, these programs are constrained to work with only one specific database, whose structure is declared in the application programs</a:t>
            </a:r>
            <a:endParaRPr lang="en-US" b="0" i="0" dirty="0">
              <a:solidFill>
                <a:srgbClr val="303545"/>
              </a:solidFill>
              <a:effectLst/>
              <a:latin typeface="hurme_no2-webfont"/>
            </a:endParaRPr>
          </a:p>
        </p:txBody>
      </p:sp>
      <p:sp>
        <p:nvSpPr>
          <p:cNvPr id="4" name="Rectangle 3"/>
          <p:cNvSpPr/>
          <p:nvPr/>
        </p:nvSpPr>
        <p:spPr>
          <a:xfrm>
            <a:off x="130933" y="3389406"/>
            <a:ext cx="6424413" cy="1538883"/>
          </a:xfrm>
          <a:prstGeom prst="rect">
            <a:avLst/>
          </a:prstGeom>
        </p:spPr>
        <p:txBody>
          <a:bodyPr wrap="square">
            <a:spAutoFit/>
          </a:bodyPr>
          <a:lstStyle/>
          <a:p>
            <a:pPr fontAlgn="t"/>
            <a:r>
              <a:rPr lang="en-US" sz="2000" b="1" i="0" u="sng" strike="noStrike" dirty="0" smtClean="0">
                <a:solidFill>
                  <a:srgbClr val="303545"/>
                </a:solidFill>
                <a:effectLst/>
                <a:latin typeface="hurme_no2-webfont"/>
              </a:rPr>
              <a:t>Database Approach:</a:t>
            </a:r>
          </a:p>
          <a:p>
            <a:pPr fontAlgn="t"/>
            <a:endParaRPr lang="en-US" sz="2000" b="1" i="0" u="sng" dirty="0" smtClean="0">
              <a:solidFill>
                <a:srgbClr val="303545"/>
              </a:solidFill>
              <a:effectLst/>
              <a:latin typeface="hurme_no2-webfont"/>
            </a:endParaRPr>
          </a:p>
          <a:p>
            <a:pPr fontAlgn="t"/>
            <a:r>
              <a:rPr lang="en-US" b="0" i="0" u="none" strike="noStrike" dirty="0" smtClean="0">
                <a:solidFill>
                  <a:srgbClr val="303545"/>
                </a:solidFill>
                <a:effectLst/>
                <a:latin typeface="hurme_no2-webfont"/>
              </a:rPr>
              <a:t>-A single repository maintains data that is defined once and then accessed by various users repeatedly through queries, transactions, and application programs</a:t>
            </a:r>
            <a:endParaRPr lang="en-US" b="0" i="0" dirty="0">
              <a:solidFill>
                <a:srgbClr val="303545"/>
              </a:solidFill>
              <a:effectLst/>
              <a:latin typeface="hurme_no2-webfont"/>
            </a:endParaRPr>
          </a:p>
        </p:txBody>
      </p:sp>
      <p:sp>
        <p:nvSpPr>
          <p:cNvPr id="5" name="Rectangle 4"/>
          <p:cNvSpPr/>
          <p:nvPr/>
        </p:nvSpPr>
        <p:spPr>
          <a:xfrm>
            <a:off x="130933" y="4609358"/>
            <a:ext cx="6424414" cy="2031325"/>
          </a:xfrm>
          <a:prstGeom prst="rect">
            <a:avLst/>
          </a:prstGeom>
        </p:spPr>
        <p:txBody>
          <a:bodyPr wrap="square">
            <a:spAutoFit/>
          </a:bodyPr>
          <a:lstStyle/>
          <a:p>
            <a:r>
              <a:rPr lang="en-US" dirty="0" smtClean="0"/>
              <a:t/>
            </a:r>
            <a:br>
              <a:rPr lang="en-US" dirty="0" smtClean="0"/>
            </a:br>
            <a:r>
              <a:rPr lang="en-US" b="0" i="0" dirty="0" smtClean="0">
                <a:solidFill>
                  <a:srgbClr val="666666"/>
                </a:solidFill>
                <a:effectLst/>
                <a:latin typeface="Open Sans"/>
              </a:rPr>
              <a:t>When an organization uses the </a:t>
            </a:r>
            <a:r>
              <a:rPr lang="en-US" b="1" i="0" dirty="0" smtClean="0">
                <a:solidFill>
                  <a:srgbClr val="666666"/>
                </a:solidFill>
                <a:effectLst/>
                <a:latin typeface="Open Sans"/>
              </a:rPr>
              <a:t>database approach</a:t>
            </a:r>
            <a:r>
              <a:rPr lang="en-US" b="0" i="0" dirty="0" smtClean="0">
                <a:solidFill>
                  <a:srgbClr val="666666"/>
                </a:solidFill>
                <a:effectLst/>
                <a:latin typeface="Open Sans"/>
              </a:rPr>
              <a:t>, many programs and users share the data in the database. The database does secure its data, however, so that only authorized users can access certain data items. While a user is working with the database, the DBMS resides in the memory of the computer.</a:t>
            </a:r>
            <a:endParaRPr lang="en-US" dirty="0"/>
          </a:p>
        </p:txBody>
      </p:sp>
      <p:pic>
        <p:nvPicPr>
          <p:cNvPr id="5122" name="Picture 2" descr="Picture"/>
          <p:cNvPicPr>
            <a:picLocks noChangeAspect="1" noChangeArrowheads="1"/>
          </p:cNvPicPr>
          <p:nvPr/>
        </p:nvPicPr>
        <p:blipFill rotWithShape="1">
          <a:blip r:embed="rId2">
            <a:extLst>
              <a:ext uri="{28A0092B-C50C-407E-A947-70E740481C1C}">
                <a14:useLocalDpi xmlns:a14="http://schemas.microsoft.com/office/drawing/2010/main" val="0"/>
              </a:ext>
            </a:extLst>
          </a:blip>
          <a:srcRect b="12414"/>
          <a:stretch/>
        </p:blipFill>
        <p:spPr bwMode="auto">
          <a:xfrm>
            <a:off x="6665823" y="3767815"/>
            <a:ext cx="5436025" cy="2320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1044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152" y="516768"/>
            <a:ext cx="10187189" cy="2031325"/>
          </a:xfrm>
          <a:prstGeom prst="rect">
            <a:avLst/>
          </a:prstGeom>
        </p:spPr>
        <p:txBody>
          <a:bodyPr wrap="square">
            <a:spAutoFit/>
          </a:bodyPr>
          <a:lstStyle/>
          <a:p>
            <a:r>
              <a:rPr lang="en-US" b="0" i="0" dirty="0" smtClean="0">
                <a:solidFill>
                  <a:srgbClr val="666666"/>
                </a:solidFill>
                <a:effectLst/>
                <a:latin typeface="Open Sans"/>
              </a:rPr>
              <a:t>• </a:t>
            </a:r>
            <a:r>
              <a:rPr lang="en-US" b="1" i="0" dirty="0" smtClean="0">
                <a:solidFill>
                  <a:srgbClr val="666666"/>
                </a:solidFill>
                <a:effectLst/>
                <a:latin typeface="Open Sans"/>
              </a:rPr>
              <a:t>Reduced Data Redundancy</a:t>
            </a:r>
            <a:r>
              <a:rPr lang="en-US" b="0" i="0" dirty="0" smtClean="0">
                <a:solidFill>
                  <a:srgbClr val="666666"/>
                </a:solidFill>
                <a:effectLst/>
                <a:latin typeface="Open Sans"/>
              </a:rPr>
              <a:t> — Most data items are stored in only one file, which greatly</a:t>
            </a:r>
            <a:r>
              <a:rPr lang="en-US" dirty="0" smtClean="0"/>
              <a:t/>
            </a:r>
            <a:br>
              <a:rPr lang="en-US" dirty="0" smtClean="0"/>
            </a:br>
            <a:r>
              <a:rPr lang="en-US" b="0" i="0" dirty="0" smtClean="0">
                <a:solidFill>
                  <a:srgbClr val="666666"/>
                </a:solidFill>
                <a:effectLst/>
                <a:latin typeface="Open Sans"/>
              </a:rPr>
              <a:t>                    reduces duplicate data. </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 </a:t>
            </a:r>
            <a:r>
              <a:rPr lang="en-US" b="1" i="0" dirty="0" smtClean="0">
                <a:solidFill>
                  <a:srgbClr val="666666"/>
                </a:solidFill>
                <a:effectLst/>
                <a:latin typeface="Open Sans"/>
              </a:rPr>
              <a:t>Improved Data Integrity</a:t>
            </a:r>
            <a:r>
              <a:rPr lang="en-US" b="0" i="0" dirty="0" smtClean="0">
                <a:solidFill>
                  <a:srgbClr val="666666"/>
                </a:solidFill>
                <a:effectLst/>
                <a:latin typeface="Open Sans"/>
              </a:rPr>
              <a:t> — When users modify data in the database, they make changes to</a:t>
            </a:r>
            <a:r>
              <a:rPr lang="en-US" dirty="0" smtClean="0"/>
              <a:t/>
            </a:r>
            <a:br>
              <a:rPr lang="en-US" dirty="0" smtClean="0"/>
            </a:br>
            <a:r>
              <a:rPr lang="en-US" b="0" i="0" dirty="0" smtClean="0">
                <a:solidFill>
                  <a:srgbClr val="666666"/>
                </a:solidFill>
                <a:effectLst/>
                <a:latin typeface="Open Sans"/>
              </a:rPr>
              <a:t>                                                 one file instead of multiple files. Thus, the database approach  increases the data’s    </a:t>
            </a:r>
            <a:r>
              <a:rPr lang="en-US" b="0" i="0" dirty="0" smtClean="0">
                <a:solidFill>
                  <a:srgbClr val="666666"/>
                </a:solidFill>
                <a:effectLst/>
                <a:latin typeface="Open Sans"/>
              </a:rPr>
              <a:t>integrity  by reducing the possibility of introducing inconsistencies.</a:t>
            </a:r>
            <a:endParaRPr lang="en-US" dirty="0" smtClean="0"/>
          </a:p>
          <a:p>
            <a:endParaRPr lang="en-US" dirty="0"/>
          </a:p>
        </p:txBody>
      </p:sp>
      <p:sp>
        <p:nvSpPr>
          <p:cNvPr id="3" name="Rectangle 2"/>
          <p:cNvSpPr/>
          <p:nvPr/>
        </p:nvSpPr>
        <p:spPr>
          <a:xfrm>
            <a:off x="90151" y="2548093"/>
            <a:ext cx="8538693" cy="1754326"/>
          </a:xfrm>
          <a:prstGeom prst="rect">
            <a:avLst/>
          </a:prstGeom>
        </p:spPr>
        <p:txBody>
          <a:bodyPr wrap="square">
            <a:spAutoFit/>
          </a:bodyPr>
          <a:lstStyle/>
          <a:p>
            <a:r>
              <a:rPr lang="en-US" b="0" i="0" dirty="0" smtClean="0">
                <a:solidFill>
                  <a:srgbClr val="666666"/>
                </a:solidFill>
                <a:effectLst/>
                <a:latin typeface="Open Sans"/>
              </a:rPr>
              <a:t>• </a:t>
            </a:r>
            <a:r>
              <a:rPr lang="en-US" b="1" i="0" dirty="0" smtClean="0">
                <a:solidFill>
                  <a:srgbClr val="666666"/>
                </a:solidFill>
                <a:effectLst/>
                <a:latin typeface="Open Sans"/>
              </a:rPr>
              <a:t>Shared Data</a:t>
            </a:r>
            <a:r>
              <a:rPr lang="en-US" b="0" i="0" dirty="0" smtClean="0">
                <a:solidFill>
                  <a:srgbClr val="666666"/>
                </a:solidFill>
                <a:effectLst/>
                <a:latin typeface="Open Sans"/>
              </a:rPr>
              <a:t> — The data in a database environment  belongs to and is shared, usually over a network, by the entire organization. Organizations that use </a:t>
            </a:r>
            <a:br>
              <a:rPr lang="en-US" b="0" i="0" dirty="0" smtClean="0">
                <a:solidFill>
                  <a:srgbClr val="666666"/>
                </a:solidFill>
                <a:effectLst/>
                <a:latin typeface="Open Sans"/>
              </a:rPr>
            </a:br>
            <a:r>
              <a:rPr lang="en-US" b="0" i="0" dirty="0" smtClean="0">
                <a:solidFill>
                  <a:srgbClr val="666666"/>
                </a:solidFill>
                <a:effectLst/>
                <a:latin typeface="Open Sans"/>
              </a:rPr>
              <a:t>             databases typically have security settings to </a:t>
            </a:r>
            <a:r>
              <a:rPr lang="en-US" b="0" i="0" dirty="0" smtClean="0">
                <a:solidFill>
                  <a:srgbClr val="666666"/>
                </a:solidFill>
                <a:effectLst/>
                <a:latin typeface="Open Sans"/>
              </a:rPr>
              <a:t>define </a:t>
            </a:r>
            <a:r>
              <a:rPr lang="en-US" dirty="0" smtClean="0"/>
              <a:t/>
            </a:r>
            <a:br>
              <a:rPr lang="en-US" dirty="0" smtClean="0"/>
            </a:br>
            <a:r>
              <a:rPr lang="en-US" b="0" i="0" dirty="0" smtClean="0">
                <a:solidFill>
                  <a:srgbClr val="666666"/>
                </a:solidFill>
                <a:effectLst/>
                <a:latin typeface="Open Sans"/>
              </a:rPr>
              <a:t>             who can access, add, modify, and delete the data </a:t>
            </a:r>
            <a:r>
              <a:rPr lang="en-US" dirty="0" smtClean="0"/>
              <a:t/>
            </a:r>
            <a:br>
              <a:rPr lang="en-US" dirty="0" smtClean="0"/>
            </a:br>
            <a:r>
              <a:rPr lang="en-US" b="0" i="0" dirty="0" smtClean="0">
                <a:solidFill>
                  <a:srgbClr val="666666"/>
                </a:solidFill>
                <a:effectLst/>
                <a:latin typeface="Open Sans"/>
              </a:rPr>
              <a:t>             in a database.</a:t>
            </a:r>
            <a:r>
              <a:rPr lang="en-US" dirty="0" smtClean="0"/>
              <a:t/>
            </a:r>
            <a:br>
              <a:rPr lang="en-US" dirty="0" smtClean="0"/>
            </a:br>
            <a:endParaRPr lang="en-US" dirty="0"/>
          </a:p>
        </p:txBody>
      </p:sp>
      <p:pic>
        <p:nvPicPr>
          <p:cNvPr id="6146"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6170" y="2457941"/>
            <a:ext cx="2730240" cy="19475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0149" y="3947260"/>
            <a:ext cx="7624295" cy="2308324"/>
          </a:xfrm>
          <a:prstGeom prst="rect">
            <a:avLst/>
          </a:prstGeom>
        </p:spPr>
        <p:txBody>
          <a:bodyPr wrap="square">
            <a:spAutoFit/>
          </a:bodyPr>
          <a:lstStyle/>
          <a:p>
            <a:r>
              <a:rPr lang="en-US" dirty="0" smtClean="0"/>
              <a:t/>
            </a:r>
            <a:br>
              <a:rPr lang="en-US" dirty="0" smtClean="0"/>
            </a:br>
            <a:r>
              <a:rPr lang="en-US" b="0" i="0" dirty="0" smtClean="0">
                <a:solidFill>
                  <a:srgbClr val="666666"/>
                </a:solidFill>
                <a:effectLst/>
                <a:latin typeface="Open Sans"/>
              </a:rPr>
              <a:t>• </a:t>
            </a:r>
            <a:r>
              <a:rPr lang="en-US" b="1" i="0" dirty="0" smtClean="0">
                <a:solidFill>
                  <a:srgbClr val="666666"/>
                </a:solidFill>
                <a:effectLst/>
                <a:latin typeface="Open Sans"/>
              </a:rPr>
              <a:t>Easier Access</a:t>
            </a:r>
            <a:r>
              <a:rPr lang="en-US" b="0" i="0" dirty="0" smtClean="0">
                <a:solidFill>
                  <a:srgbClr val="666666"/>
                </a:solidFill>
                <a:effectLst/>
                <a:latin typeface="Open Sans"/>
              </a:rPr>
              <a:t> — The database approach allows nontechnical users to access and maintain data,</a:t>
            </a:r>
            <a:r>
              <a:rPr lang="en-US" dirty="0" smtClean="0"/>
              <a:t/>
            </a:r>
            <a:br>
              <a:rPr lang="en-US" dirty="0" smtClean="0"/>
            </a:br>
            <a:r>
              <a:rPr lang="en-US" b="0" i="0" dirty="0" smtClean="0">
                <a:solidFill>
                  <a:srgbClr val="666666"/>
                </a:solidFill>
                <a:effectLst/>
                <a:latin typeface="Open Sans"/>
              </a:rPr>
              <a:t>                      providing they have the necessary privileges.</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 </a:t>
            </a:r>
            <a:r>
              <a:rPr lang="en-US" b="1" i="0" dirty="0" smtClean="0">
                <a:solidFill>
                  <a:srgbClr val="666666"/>
                </a:solidFill>
                <a:effectLst/>
                <a:latin typeface="Open Sans"/>
              </a:rPr>
              <a:t>Reduced Development Time</a:t>
            </a:r>
            <a:r>
              <a:rPr lang="en-US" b="0" i="0" dirty="0" smtClean="0">
                <a:solidFill>
                  <a:srgbClr val="666666"/>
                </a:solidFill>
                <a:effectLst/>
                <a:latin typeface="Open Sans"/>
              </a:rPr>
              <a:t> — It often is easier and faster to develop programs that use the</a:t>
            </a:r>
            <a:r>
              <a:rPr lang="en-US" dirty="0" smtClean="0"/>
              <a:t/>
            </a:r>
            <a:br>
              <a:rPr lang="en-US" dirty="0" smtClean="0"/>
            </a:br>
            <a:r>
              <a:rPr lang="en-US" b="0" i="0" dirty="0" smtClean="0">
                <a:solidFill>
                  <a:srgbClr val="666666"/>
                </a:solidFill>
                <a:effectLst/>
                <a:latin typeface="Open Sans"/>
              </a:rPr>
              <a:t>database approach.</a:t>
            </a:r>
            <a:endParaRPr lang="en-US" dirty="0"/>
          </a:p>
        </p:txBody>
      </p:sp>
    </p:spTree>
    <p:extLst>
      <p:ext uri="{BB962C8B-B14F-4D97-AF65-F5344CB8AC3E}">
        <p14:creationId xmlns:p14="http://schemas.microsoft.com/office/powerpoint/2010/main" val="1499492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227524" y="631065"/>
            <a:ext cx="11414975" cy="5047536"/>
          </a:xfrm>
          <a:prstGeom prst="rect">
            <a:avLst/>
          </a:prstGeom>
          <a:solidFill>
            <a:srgbClr val="F6F7F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2000" b="1" i="0" u="sng" strike="noStrike" cap="none" normalizeH="0" baseline="0" dirty="0" smtClean="0">
                <a:ln>
                  <a:noFill/>
                </a:ln>
                <a:solidFill>
                  <a:srgbClr val="303545"/>
                </a:solidFill>
                <a:effectLst>
                  <a:outerShdw blurRad="38100" dist="38100" dir="2700000" algn="tl">
                    <a:srgbClr val="000000">
                      <a:alpha val="43137"/>
                    </a:srgbClr>
                  </a:outerShdw>
                </a:effectLst>
                <a:latin typeface="hurme_no2-webfont"/>
              </a:rPr>
              <a:t>Advantages of Database Approach over File Processing Approach:</a:t>
            </a:r>
          </a:p>
          <a:p>
            <a:pPr marL="0" marR="0" lvl="0" indent="0" algn="l" defTabSz="914400" rtl="0" eaLnBrk="0" fontAlgn="t" latinLnBrk="0" hangingPunct="0">
              <a:lnSpc>
                <a:spcPct val="100000"/>
              </a:lnSpc>
              <a:spcBef>
                <a:spcPct val="0"/>
              </a:spcBef>
              <a:spcAft>
                <a:spcPct val="0"/>
              </a:spcAft>
              <a:buClrTx/>
              <a:buSzTx/>
              <a:buFontTx/>
              <a:buNone/>
              <a:tabLst/>
            </a:pPr>
            <a:endParaRPr kumimoji="0" lang="en-US" altLang="en-US" sz="2000" b="1" i="0" u="sng" strike="noStrike" cap="none" normalizeH="0" baseline="0" dirty="0" smtClean="0">
              <a:ln>
                <a:noFill/>
              </a:ln>
              <a:solidFill>
                <a:srgbClr val="303545"/>
              </a:solidFill>
              <a:effectLst>
                <a:outerShdw blurRad="38100" dist="38100" dir="2700000" algn="tl">
                  <a:srgbClr val="000000">
                    <a:alpha val="43137"/>
                  </a:srgbClr>
                </a:outerShdw>
              </a:effectLst>
              <a:latin typeface="hurme_no2-webfont"/>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303545"/>
                </a:solidFill>
                <a:effectLst/>
                <a:latin typeface="hurme_no2-webfont"/>
              </a:rPr>
              <a:t>-Self-describing nature of a database system; complete definition or description of database structure and constraints is part of the database:</a:t>
            </a:r>
          </a:p>
          <a:p>
            <a:pPr marL="0" marR="0" lvl="0" indent="0" algn="l" defTabSz="914400" rtl="0" eaLnBrk="0" fontAlgn="t"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rgbClr val="303545"/>
              </a:solidFill>
              <a:effectLst/>
              <a:latin typeface="hurme_no2-webfont"/>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303545"/>
                </a:solidFill>
                <a:effectLst/>
                <a:latin typeface="hurme_no2-webfont"/>
              </a:rPr>
              <a:t>-Insulation between programs and data; program-data dependence versus program-data independence</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303545"/>
                </a:solidFill>
                <a:effectLst/>
                <a:latin typeface="hurme_no2-webfont"/>
              </a:rPr>
              <a:t>-When structure changes, business requirements change</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303545"/>
                </a:solidFill>
                <a:effectLst/>
                <a:latin typeface="hurme_no2-webfont"/>
              </a:rPr>
              <a:t>-Accessing data is done through SQL statements, so when structure is changed, usually only have to change SQL statements (rather than multiple programs)</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303545"/>
                </a:solidFill>
                <a:effectLst/>
                <a:latin typeface="hurme_no2-webfont"/>
              </a:rPr>
              <a:t>-When structure continually changes, business requirements change</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303545"/>
                </a:solidFill>
                <a:effectLst/>
                <a:latin typeface="hurme_no2-webfont"/>
              </a:rPr>
              <a:t>-Support of multiple views of data</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303545"/>
                </a:solidFill>
                <a:effectLst/>
                <a:latin typeface="hurme_no2-webfont"/>
              </a:rPr>
              <a:t>-Sharing data and multiuser transaction processing</a:t>
            </a:r>
          </a:p>
          <a:p>
            <a:pPr fontAlgn="t"/>
            <a:r>
              <a:rPr lang="en-US" dirty="0">
                <a:solidFill>
                  <a:srgbClr val="303545"/>
                </a:solidFill>
                <a:latin typeface="hurme_no2-webfont"/>
              </a:rPr>
              <a:t>- Database can be more complex than a file processing system. </a:t>
            </a:r>
            <a:br>
              <a:rPr lang="en-US" dirty="0">
                <a:solidFill>
                  <a:srgbClr val="303545"/>
                </a:solidFill>
                <a:latin typeface="hurme_no2-webfont"/>
              </a:rPr>
            </a:br>
            <a:r>
              <a:rPr lang="en-US" dirty="0">
                <a:solidFill>
                  <a:srgbClr val="303545"/>
                </a:solidFill>
                <a:latin typeface="hurme_no2-webfont"/>
              </a:rPr>
              <a:t>- Databases also require more memory, storage, and processing power than file processing systems.</a:t>
            </a:r>
            <a:br>
              <a:rPr lang="en-US" dirty="0">
                <a:solidFill>
                  <a:srgbClr val="303545"/>
                </a:solidFill>
                <a:latin typeface="hurme_no2-webfont"/>
              </a:rPr>
            </a:br>
            <a:r>
              <a:rPr lang="en-US" dirty="0">
                <a:solidFill>
                  <a:srgbClr val="303545"/>
                </a:solidFill>
                <a:latin typeface="hurme_no2-webfont"/>
              </a:rPr>
              <a:t>- Data in a database can be more vulnerable than data in file processing systems.  </a:t>
            </a:r>
            <a:br>
              <a:rPr lang="en-US" dirty="0">
                <a:solidFill>
                  <a:srgbClr val="303545"/>
                </a:solidFill>
                <a:latin typeface="hurme_no2-webfont"/>
              </a:rPr>
            </a:br>
            <a:r>
              <a:rPr lang="en-US" dirty="0">
                <a:solidFill>
                  <a:srgbClr val="303545"/>
                </a:solidFill>
                <a:latin typeface="hurme_no2-webfont"/>
              </a:rPr>
              <a:t>- Database can store a lot of data in a single file.</a:t>
            </a:r>
            <a:endParaRPr lang="en-US" altLang="en-US" dirty="0">
              <a:solidFill>
                <a:srgbClr val="303545"/>
              </a:solidFill>
              <a:latin typeface="hurme_no2-webfont"/>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303545"/>
                </a:solidFill>
                <a:effectLst/>
                <a:latin typeface="hurme_no2-webfont"/>
              </a:rPr>
              <a:t/>
            </a:r>
            <a:br>
              <a:rPr kumimoji="0" lang="en-US" altLang="en-US" sz="1200" b="0" i="0" u="none" strike="noStrike" cap="none" normalizeH="0" baseline="0" dirty="0" smtClean="0">
                <a:ln>
                  <a:noFill/>
                </a:ln>
                <a:solidFill>
                  <a:srgbClr val="303545"/>
                </a:solidFill>
                <a:effectLst/>
                <a:latin typeface="hurme_no2-webfont"/>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80616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387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6</vt:i4>
      </vt:variant>
    </vt:vector>
  </HeadingPairs>
  <TitlesOfParts>
    <vt:vector size="18" baseType="lpstr">
      <vt:lpstr>Arial</vt:lpstr>
      <vt:lpstr>Arial</vt:lpstr>
      <vt:lpstr>Calibri</vt:lpstr>
      <vt:lpstr>Calibri Light</vt:lpstr>
      <vt:lpstr>Consolas</vt:lpstr>
      <vt:lpstr>erdana</vt:lpstr>
      <vt:lpstr>hurme_no2-webfont</vt:lpstr>
      <vt:lpstr>Open Sans</vt:lpstr>
      <vt:lpstr>urw-din</vt:lpstr>
      <vt:lpstr>var(--font-din)</vt:lpstr>
      <vt:lpstr>Verdana</vt:lpstr>
      <vt:lpstr>Office Theme</vt:lpstr>
      <vt:lpstr>File Processing VS DBMS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4</cp:revision>
  <dcterms:created xsi:type="dcterms:W3CDTF">2020-12-04T11:01:13Z</dcterms:created>
  <dcterms:modified xsi:type="dcterms:W3CDTF">2020-12-04T11:32:33Z</dcterms:modified>
</cp:coreProperties>
</file>