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73" r:id="rId10"/>
    <p:sldId id="264" r:id="rId11"/>
    <p:sldId id="265" r:id="rId12"/>
    <p:sldId id="266" r:id="rId13"/>
    <p:sldId id="267" r:id="rId14"/>
    <p:sldId id="268" r:id="rId15"/>
    <p:sldId id="269" r:id="rId16"/>
    <p:sldId id="270" r:id="rId17"/>
    <p:sldId id="271" r:id="rId18"/>
    <p:sldId id="274"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5A3DE38-7AB7-4200-BB9B-3342B6F2AA1E}" type="datetimeFigureOut">
              <a:rPr lang="en-US" smtClean="0"/>
              <a:pPr/>
              <a:t>26-Apr-21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5D7C80E-03C0-4D2C-9584-64E891A5405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A3DE38-7AB7-4200-BB9B-3342B6F2AA1E}" type="datetimeFigureOut">
              <a:rPr lang="en-US" smtClean="0"/>
              <a:pPr/>
              <a:t>26-Apr-21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D7C80E-03C0-4D2C-9584-64E891A5405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3"/>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3"/>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A3DE38-7AB7-4200-BB9B-3342B6F2AA1E}" type="datetimeFigureOut">
              <a:rPr lang="en-US" smtClean="0"/>
              <a:pPr/>
              <a:t>26-Apr-21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D7C80E-03C0-4D2C-9584-64E891A5405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A3DE38-7AB7-4200-BB9B-3342B6F2AA1E}" type="datetimeFigureOut">
              <a:rPr lang="en-US" smtClean="0"/>
              <a:pPr/>
              <a:t>26-Apr-21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D7C80E-03C0-4D2C-9584-64E891A5405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5"/>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5A3DE38-7AB7-4200-BB9B-3342B6F2AA1E}" type="datetimeFigureOut">
              <a:rPr lang="en-US" smtClean="0"/>
              <a:pPr/>
              <a:t>26-Apr-21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D7C80E-03C0-4D2C-9584-64E891A5405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5A3DE38-7AB7-4200-BB9B-3342B6F2AA1E}" type="datetimeFigureOut">
              <a:rPr lang="en-US" smtClean="0"/>
              <a:pPr/>
              <a:t>26-Apr-21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D7C80E-03C0-4D2C-9584-64E891A5405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2"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7" y="1859759"/>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2" y="2514601"/>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7" y="2514601"/>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5A3DE38-7AB7-4200-BB9B-3342B6F2AA1E}" type="datetimeFigureOut">
              <a:rPr lang="en-US" smtClean="0"/>
              <a:pPr/>
              <a:t>26-Apr-21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D7C80E-03C0-4D2C-9584-64E891A5405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5A3DE38-7AB7-4200-BB9B-3342B6F2AA1E}" type="datetimeFigureOut">
              <a:rPr lang="en-US" smtClean="0"/>
              <a:pPr/>
              <a:t>26-Apr-21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D7C80E-03C0-4D2C-9584-64E891A540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A3DE38-7AB7-4200-BB9B-3342B6F2AA1E}" type="datetimeFigureOut">
              <a:rPr lang="en-US" smtClean="0"/>
              <a:pPr/>
              <a:t>26-Apr-21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D7C80E-03C0-4D2C-9584-64E891A540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1" y="1676400"/>
            <a:ext cx="5111751"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5A3DE38-7AB7-4200-BB9B-3342B6F2AA1E}" type="datetimeFigureOut">
              <a:rPr lang="en-US" smtClean="0"/>
              <a:pPr/>
              <a:t>26-Apr-21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D7C80E-03C0-4D2C-9584-64E891A5405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5"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8"/>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5A3DE38-7AB7-4200-BB9B-3342B6F2AA1E}" type="datetimeFigureOut">
              <a:rPr lang="en-US" smtClean="0"/>
              <a:pPr/>
              <a:t>26-Apr-21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2"/>
            <a:ext cx="609600" cy="365125"/>
          </a:xfrm>
        </p:spPr>
        <p:txBody>
          <a:bodyPr/>
          <a:lstStyle/>
          <a:p>
            <a:fld id="{C5D7C80E-03C0-4D2C-9584-64E891A5405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2" y="6219827"/>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6" y="-7144"/>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2"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2"/>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5A3DE38-7AB7-4200-BB9B-3342B6F2AA1E}" type="datetimeFigureOut">
              <a:rPr lang="en-US" smtClean="0"/>
              <a:pPr/>
              <a:t>26-Apr-21</a:t>
            </a:fld>
            <a:endParaRPr lang="en-US"/>
          </a:p>
        </p:txBody>
      </p:sp>
      <p:sp>
        <p:nvSpPr>
          <p:cNvPr id="22" name="Footer Placeholder 21"/>
          <p:cNvSpPr>
            <a:spLocks noGrp="1"/>
          </p:cNvSpPr>
          <p:nvPr>
            <p:ph type="ftr" sz="quarter" idx="3"/>
          </p:nvPr>
        </p:nvSpPr>
        <p:spPr>
          <a:xfrm>
            <a:off x="2667000" y="6356352"/>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2"/>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5D7C80E-03C0-4D2C-9584-64E891A5405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pPr algn="l"/>
            <a:r>
              <a:rPr lang="en-US" dirty="0" smtClean="0"/>
              <a:t>Prepared by </a:t>
            </a:r>
          </a:p>
          <a:p>
            <a:pPr algn="l"/>
            <a:r>
              <a:rPr lang="en-US" dirty="0" smtClean="0"/>
              <a:t>Hafiz Muhammad </a:t>
            </a:r>
            <a:r>
              <a:rPr lang="en-US" dirty="0" err="1" smtClean="0"/>
              <a:t>Zeeshan</a:t>
            </a:r>
            <a:r>
              <a:rPr lang="en-US" dirty="0" smtClean="0"/>
              <a:t> </a:t>
            </a:r>
            <a:r>
              <a:rPr lang="en-US" dirty="0" err="1" smtClean="0"/>
              <a:t>Iqbal</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INTELLIGENCE QUOTIENT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formula for obtaining the IQ is: IQ = 𝑀𝐴/𝐶𝐴 × 100 </a:t>
            </a:r>
          </a:p>
          <a:p>
            <a:endParaRPr lang="en-US" dirty="0" smtClean="0"/>
          </a:p>
          <a:p>
            <a:r>
              <a:rPr lang="en-US" dirty="0" err="1" smtClean="0"/>
              <a:t>Binet</a:t>
            </a:r>
            <a:r>
              <a:rPr lang="en-US" dirty="0" smtClean="0"/>
              <a:t> and Simon created the concept of mental age (MA), the index of the child’s problem solving ability that is independent of the child’s actual age or chronological age (CA). </a:t>
            </a:r>
          </a:p>
          <a:p>
            <a:endParaRPr lang="en-US" dirty="0" smtClean="0"/>
          </a:p>
          <a:p>
            <a:r>
              <a:rPr lang="en-US" dirty="0" smtClean="0"/>
              <a:t>For example, If the 10-year-old child’s mental age is 12 then his IQ is 120. He is above average than other children. If this child’s mental age is 8, then his IQ is 80; which indicates that he is below average.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The following table presents a descriptive classification of IQs: IQ Description </a:t>
            </a:r>
          </a:p>
          <a:p>
            <a:endParaRPr lang="en-US" dirty="0" smtClean="0"/>
          </a:p>
          <a:p>
            <a:r>
              <a:rPr lang="en-US" dirty="0" smtClean="0"/>
              <a:t>180 – above Genius </a:t>
            </a:r>
          </a:p>
          <a:p>
            <a:r>
              <a:rPr lang="en-US" dirty="0" smtClean="0"/>
              <a:t>140 – 179 Very Superior </a:t>
            </a:r>
          </a:p>
          <a:p>
            <a:r>
              <a:rPr lang="en-US" dirty="0" smtClean="0"/>
              <a:t>120 – 139 Superior </a:t>
            </a:r>
          </a:p>
          <a:p>
            <a:r>
              <a:rPr lang="en-US" dirty="0" smtClean="0"/>
              <a:t>110 – 119 High Average</a:t>
            </a:r>
          </a:p>
          <a:p>
            <a:r>
              <a:rPr lang="en-US" dirty="0" smtClean="0"/>
              <a:t> 90 – 109 Average or Normal </a:t>
            </a:r>
          </a:p>
          <a:p>
            <a:r>
              <a:rPr lang="en-US" dirty="0" smtClean="0"/>
              <a:t>80 – 89 Low Average or Low Normal </a:t>
            </a:r>
          </a:p>
          <a:p>
            <a:r>
              <a:rPr lang="en-US" dirty="0" smtClean="0"/>
              <a:t>70 – 79 Borderline </a:t>
            </a:r>
          </a:p>
          <a:p>
            <a:r>
              <a:rPr lang="en-US" dirty="0" smtClean="0"/>
              <a:t>Below 70 Mentally Retarded</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Autofit/>
          </a:bodyPr>
          <a:lstStyle/>
          <a:p>
            <a:r>
              <a:rPr lang="en-US" sz="2800" b="1" dirty="0" smtClean="0"/>
              <a:t>THORNDIKE’S STIMULUS RESPONSE THEORY(1920)</a:t>
            </a:r>
            <a:endParaRPr lang="en-US" sz="2800" b="1" dirty="0"/>
          </a:p>
        </p:txBody>
      </p:sp>
      <p:sp>
        <p:nvSpPr>
          <p:cNvPr id="3" name="Content Placeholder 2"/>
          <p:cNvSpPr>
            <a:spLocks noGrp="1"/>
          </p:cNvSpPr>
          <p:nvPr>
            <p:ph idx="1"/>
          </p:nvPr>
        </p:nvSpPr>
        <p:spPr>
          <a:xfrm>
            <a:off x="457200" y="1600200"/>
            <a:ext cx="8229600" cy="5105400"/>
          </a:xfrm>
        </p:spPr>
        <p:txBody>
          <a:bodyPr>
            <a:normAutofit fontScale="77500" lnSpcReduction="20000"/>
          </a:bodyPr>
          <a:lstStyle/>
          <a:p>
            <a:r>
              <a:rPr lang="en-US" dirty="0" smtClean="0"/>
              <a:t>Edward Thorndike, an American psychologist &amp; his students used objective measurements of intelligence on human subjects. </a:t>
            </a:r>
          </a:p>
          <a:p>
            <a:endParaRPr lang="en-US" dirty="0" smtClean="0"/>
          </a:p>
          <a:p>
            <a:r>
              <a:rPr lang="en-US" dirty="0" smtClean="0">
                <a:solidFill>
                  <a:srgbClr val="FF0000"/>
                </a:solidFill>
              </a:rPr>
              <a:t>1920’s he developed a multifactor test of intelligence </a:t>
            </a:r>
            <a:r>
              <a:rPr lang="en-US" dirty="0" smtClean="0"/>
              <a:t>that consisted of </a:t>
            </a:r>
            <a:r>
              <a:rPr lang="en-US" dirty="0" smtClean="0">
                <a:solidFill>
                  <a:srgbClr val="FF0000"/>
                </a:solidFill>
              </a:rPr>
              <a:t>completion</a:t>
            </a:r>
            <a:r>
              <a:rPr lang="en-US" dirty="0" smtClean="0"/>
              <a:t>, a</a:t>
            </a:r>
            <a:r>
              <a:rPr lang="en-US" dirty="0" smtClean="0">
                <a:solidFill>
                  <a:srgbClr val="FF0000"/>
                </a:solidFill>
              </a:rPr>
              <a:t>rithmeti</a:t>
            </a:r>
            <a:r>
              <a:rPr lang="en-US" dirty="0" smtClean="0"/>
              <a:t>c, vocabulary, and direction tests(CAVD). It became the foundation of modern intelligence test.</a:t>
            </a:r>
          </a:p>
          <a:p>
            <a:endParaRPr lang="en-US" dirty="0" smtClean="0"/>
          </a:p>
          <a:p>
            <a:r>
              <a:rPr lang="en-US" dirty="0" smtClean="0"/>
              <a:t>Thorndike drew an important distinction among </a:t>
            </a:r>
            <a:r>
              <a:rPr lang="en-US" dirty="0" smtClean="0">
                <a:solidFill>
                  <a:srgbClr val="FF0000"/>
                </a:solidFill>
              </a:rPr>
              <a:t>3 broad classes of intellectual functioning: </a:t>
            </a:r>
          </a:p>
          <a:p>
            <a:endParaRPr lang="en-US" dirty="0" smtClean="0"/>
          </a:p>
          <a:p>
            <a:pPr>
              <a:buNone/>
            </a:pPr>
            <a:r>
              <a:rPr lang="en-US" dirty="0" smtClean="0"/>
              <a:t>1. </a:t>
            </a:r>
            <a:r>
              <a:rPr lang="en-US" b="1" dirty="0" smtClean="0"/>
              <a:t>Abstract intelligence- </a:t>
            </a:r>
            <a:r>
              <a:rPr lang="en-US" dirty="0" smtClean="0"/>
              <a:t>Standard Intelligence Tests </a:t>
            </a:r>
          </a:p>
          <a:p>
            <a:pPr>
              <a:buNone/>
            </a:pPr>
            <a:r>
              <a:rPr lang="en-US" dirty="0" smtClean="0"/>
              <a:t>2. </a:t>
            </a:r>
            <a:r>
              <a:rPr lang="en-US" b="1" dirty="0" smtClean="0"/>
              <a:t>Mechanical Intelligence- </a:t>
            </a:r>
            <a:r>
              <a:rPr lang="en-US" dirty="0" smtClean="0"/>
              <a:t>ability to visualize relationship among objects &amp; physical world works. </a:t>
            </a:r>
          </a:p>
          <a:p>
            <a:pPr>
              <a:buNone/>
            </a:pPr>
            <a:r>
              <a:rPr lang="en-US" dirty="0" smtClean="0"/>
              <a:t>3. </a:t>
            </a:r>
            <a:r>
              <a:rPr lang="en-US" b="1" dirty="0" smtClean="0"/>
              <a:t>Social Intelligence </a:t>
            </a:r>
            <a:r>
              <a:rPr lang="en-US" dirty="0" smtClean="0"/>
              <a:t>- ability to function successfully interpersonal situations. </a:t>
            </a:r>
          </a:p>
          <a:p>
            <a:endParaRPr lang="en-US" dirty="0" smtClean="0"/>
          </a:p>
          <a:p>
            <a:r>
              <a:rPr lang="en-US" dirty="0" smtClean="0"/>
              <a:t>The 2 most basic intelligences: TRIAL &amp; ERROR , STIMULUS RESPONSE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277112"/>
          </a:xfrm>
        </p:spPr>
        <p:txBody>
          <a:bodyPr>
            <a:noAutofit/>
          </a:bodyPr>
          <a:lstStyle/>
          <a:p>
            <a:r>
              <a:rPr lang="en-US" sz="3600" dirty="0" smtClean="0"/>
              <a:t>GUILFORD’S THEORY ON THE STRUCTURE OF THE INTELLECT(1967)</a:t>
            </a:r>
            <a:endParaRPr lang="en-US" sz="3600" dirty="0"/>
          </a:p>
        </p:txBody>
      </p:sp>
      <p:sp>
        <p:nvSpPr>
          <p:cNvPr id="3" name="Content Placeholder 2"/>
          <p:cNvSpPr>
            <a:spLocks noGrp="1"/>
          </p:cNvSpPr>
          <p:nvPr>
            <p:ph idx="1"/>
          </p:nvPr>
        </p:nvSpPr>
        <p:spPr>
          <a:xfrm>
            <a:off x="457200" y="2133600"/>
            <a:ext cx="8229600" cy="4495800"/>
          </a:xfrm>
        </p:spPr>
        <p:txBody>
          <a:bodyPr>
            <a:normAutofit fontScale="92500"/>
          </a:bodyPr>
          <a:lstStyle/>
          <a:p>
            <a:r>
              <a:rPr lang="en-US" dirty="0" smtClean="0"/>
              <a:t>J.P Guilford an American psychologist, advanced a general theory of human intelligence </a:t>
            </a:r>
            <a:r>
              <a:rPr lang="en-US" dirty="0" smtClean="0">
                <a:solidFill>
                  <a:srgbClr val="FF0000"/>
                </a:solidFill>
              </a:rPr>
              <a:t>whose major application is for educational research, personnel selection &amp; placement and education of gifted and talented.</a:t>
            </a:r>
          </a:p>
          <a:p>
            <a:endParaRPr lang="en-US" dirty="0" smtClean="0"/>
          </a:p>
          <a:p>
            <a:r>
              <a:rPr lang="en-US" dirty="0" smtClean="0"/>
              <a:t>(SOI) model advances that </a:t>
            </a:r>
            <a:r>
              <a:rPr lang="en-US" dirty="0" smtClean="0">
                <a:solidFill>
                  <a:srgbClr val="FF0000"/>
                </a:solidFill>
              </a:rPr>
              <a:t>human intelligence is composed of 180 separate mental </a:t>
            </a:r>
            <a:r>
              <a:rPr lang="en-US" dirty="0" smtClean="0"/>
              <a:t>abilities. </a:t>
            </a:r>
          </a:p>
          <a:p>
            <a:endParaRPr lang="en-US" dirty="0" smtClean="0"/>
          </a:p>
          <a:p>
            <a:r>
              <a:rPr lang="en-US" dirty="0" smtClean="0"/>
              <a:t>Guilford’s SOI model classifies intellectual abilities along </a:t>
            </a:r>
            <a:r>
              <a:rPr lang="en-US" dirty="0" smtClean="0">
                <a:solidFill>
                  <a:srgbClr val="FF0000"/>
                </a:solidFill>
              </a:rPr>
              <a:t>three dimensions </a:t>
            </a:r>
            <a:r>
              <a:rPr lang="en-US" dirty="0" smtClean="0"/>
              <a:t>called operations, contents, and products. </a:t>
            </a:r>
          </a:p>
          <a:p>
            <a:pPr>
              <a:buNone/>
            </a:pPr>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181600"/>
          </a:xfrm>
        </p:spPr>
        <p:txBody>
          <a:bodyPr/>
          <a:lstStyle/>
          <a:p>
            <a:r>
              <a:rPr lang="en-US" dirty="0" smtClean="0"/>
              <a:t>Contents refer to the nature of the material or </a:t>
            </a:r>
            <a:r>
              <a:rPr lang="en-US" dirty="0" smtClean="0">
                <a:solidFill>
                  <a:srgbClr val="FF0000"/>
                </a:solidFill>
              </a:rPr>
              <a:t>information presented to the examinee</a:t>
            </a:r>
            <a:r>
              <a:rPr lang="en-US" dirty="0" smtClean="0"/>
              <a:t>. The five content categories are follows</a:t>
            </a:r>
          </a:p>
          <a:p>
            <a:endParaRPr lang="en-US" dirty="0" smtClean="0"/>
          </a:p>
          <a:p>
            <a:pPr>
              <a:buNone/>
            </a:pPr>
            <a:r>
              <a:rPr lang="en-US" dirty="0" smtClean="0"/>
              <a:t>1. </a:t>
            </a:r>
            <a:r>
              <a:rPr lang="en-US" b="1" dirty="0" smtClean="0"/>
              <a:t>Visual</a:t>
            </a:r>
            <a:r>
              <a:rPr lang="en-US" dirty="0" smtClean="0"/>
              <a:t>. Images presented to the eye</a:t>
            </a:r>
          </a:p>
          <a:p>
            <a:pPr>
              <a:buNone/>
            </a:pPr>
            <a:r>
              <a:rPr lang="en-US" dirty="0" smtClean="0"/>
              <a:t>2. </a:t>
            </a:r>
            <a:r>
              <a:rPr lang="en-US" b="1" dirty="0" smtClean="0"/>
              <a:t>Auditory</a:t>
            </a:r>
            <a:r>
              <a:rPr lang="en-US" dirty="0" smtClean="0"/>
              <a:t>.  Sound presented to the ear.</a:t>
            </a:r>
          </a:p>
          <a:p>
            <a:pPr>
              <a:buNone/>
            </a:pPr>
            <a:r>
              <a:rPr lang="en-US" dirty="0" smtClean="0"/>
              <a:t>3. </a:t>
            </a:r>
            <a:r>
              <a:rPr lang="en-US" b="1" dirty="0" smtClean="0"/>
              <a:t>Symbolic</a:t>
            </a:r>
            <a:r>
              <a:rPr lang="en-US" dirty="0" smtClean="0"/>
              <a:t>. Mathematical symbols that stand for something.</a:t>
            </a:r>
          </a:p>
          <a:p>
            <a:pPr>
              <a:buNone/>
            </a:pPr>
            <a:r>
              <a:rPr lang="en-US" dirty="0" smtClean="0"/>
              <a:t>4. </a:t>
            </a:r>
            <a:r>
              <a:rPr lang="en-US" b="1" dirty="0" smtClean="0"/>
              <a:t>Semantic. </a:t>
            </a:r>
            <a:r>
              <a:rPr lang="en-US" dirty="0" smtClean="0"/>
              <a:t>words &amp; ideas </a:t>
            </a:r>
          </a:p>
          <a:p>
            <a:pPr>
              <a:buNone/>
            </a:pPr>
            <a:r>
              <a:rPr lang="en-US" dirty="0" smtClean="0"/>
              <a:t>5. </a:t>
            </a:r>
            <a:r>
              <a:rPr lang="en-US" b="1" dirty="0" smtClean="0"/>
              <a:t>Behavioral. </a:t>
            </a:r>
            <a:r>
              <a:rPr lang="en-US" dirty="0" smtClean="0"/>
              <a:t>actions &amp; expressions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lnSpcReduction="10000"/>
          </a:bodyPr>
          <a:lstStyle/>
          <a:p>
            <a:r>
              <a:rPr lang="en-US" b="1" dirty="0" smtClean="0"/>
              <a:t>Kinds of Operations are: </a:t>
            </a:r>
          </a:p>
          <a:p>
            <a:endParaRPr lang="en-US" dirty="0" smtClean="0"/>
          </a:p>
          <a:p>
            <a:pPr marL="514350" indent="-514350">
              <a:buAutoNum type="arabicPeriod"/>
            </a:pPr>
            <a:r>
              <a:rPr lang="en-US" b="1" dirty="0" smtClean="0"/>
              <a:t>Cognition</a:t>
            </a:r>
            <a:r>
              <a:rPr lang="en-US" dirty="0" smtClean="0"/>
              <a:t>- ability to gain, recognize &amp; discover knowledge. </a:t>
            </a:r>
          </a:p>
          <a:p>
            <a:pPr marL="514350" indent="-514350">
              <a:buAutoNum type="arabicPeriod"/>
            </a:pPr>
            <a:r>
              <a:rPr lang="en-US" b="1" dirty="0" smtClean="0"/>
              <a:t>Memory</a:t>
            </a:r>
            <a:r>
              <a:rPr lang="en-US" dirty="0" smtClean="0"/>
              <a:t>- ability to retain, store, retrieve &amp; recall the contents of thoughts. </a:t>
            </a:r>
          </a:p>
          <a:p>
            <a:pPr marL="514350" indent="-514350">
              <a:buAutoNum type="arabicPeriod"/>
            </a:pPr>
            <a:r>
              <a:rPr lang="en-US" b="1" dirty="0" smtClean="0"/>
              <a:t>Divergent Production- </a:t>
            </a:r>
            <a:r>
              <a:rPr lang="en-US" dirty="0" smtClean="0"/>
              <a:t>ability to produce a variety of ideas, or solution to a problem. </a:t>
            </a:r>
          </a:p>
          <a:p>
            <a:pPr marL="514350" indent="-514350">
              <a:buAutoNum type="arabicPeriod"/>
            </a:pPr>
            <a:r>
              <a:rPr lang="en-US" b="1" dirty="0" smtClean="0"/>
              <a:t>Convergent Production- </a:t>
            </a:r>
            <a:r>
              <a:rPr lang="en-US" dirty="0" smtClean="0"/>
              <a:t>ability to produce a single best solution to a problem. </a:t>
            </a:r>
          </a:p>
          <a:p>
            <a:pPr marL="514350" indent="-514350">
              <a:buAutoNum type="arabicPeriod"/>
            </a:pPr>
            <a:r>
              <a:rPr lang="en-US" dirty="0" smtClean="0"/>
              <a:t> </a:t>
            </a:r>
            <a:r>
              <a:rPr lang="en-US" b="1" dirty="0" smtClean="0"/>
              <a:t>Evaluation</a:t>
            </a:r>
            <a:r>
              <a:rPr lang="en-US" dirty="0" smtClean="0"/>
              <a:t>- ability to render a judgment &amp; decide whether the intellectual contents are correct or wrong.</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fontScale="92500"/>
          </a:bodyPr>
          <a:lstStyle/>
          <a:p>
            <a:r>
              <a:rPr lang="en-US" b="1" dirty="0" smtClean="0"/>
              <a:t>Products</a:t>
            </a:r>
            <a:r>
              <a:rPr lang="en-US" dirty="0" smtClean="0"/>
              <a:t>. Refer to the different kind of mental structures that the brain must produce to derive a correct answer. </a:t>
            </a:r>
          </a:p>
          <a:p>
            <a:endParaRPr lang="en-US" dirty="0" smtClean="0"/>
          </a:p>
          <a:p>
            <a:pPr>
              <a:buNone/>
            </a:pPr>
            <a:r>
              <a:rPr lang="en-US" dirty="0" smtClean="0"/>
              <a:t>1.</a:t>
            </a:r>
            <a:r>
              <a:rPr lang="en-US" b="1" dirty="0" smtClean="0"/>
              <a:t>Units-</a:t>
            </a:r>
            <a:r>
              <a:rPr lang="en-US" dirty="0" smtClean="0"/>
              <a:t> single number, letter or word. </a:t>
            </a:r>
          </a:p>
          <a:p>
            <a:pPr>
              <a:buNone/>
            </a:pPr>
            <a:r>
              <a:rPr lang="en-US" dirty="0" smtClean="0"/>
              <a:t>2. </a:t>
            </a:r>
            <a:r>
              <a:rPr lang="en-US" b="1" dirty="0" smtClean="0"/>
              <a:t>Classes</a:t>
            </a:r>
            <a:r>
              <a:rPr lang="en-US" dirty="0" smtClean="0"/>
              <a:t>-higher order concept. Men &amp; women.</a:t>
            </a:r>
          </a:p>
          <a:p>
            <a:pPr>
              <a:buNone/>
            </a:pPr>
            <a:r>
              <a:rPr lang="en-US" dirty="0" smtClean="0"/>
              <a:t>3.</a:t>
            </a:r>
            <a:r>
              <a:rPr lang="en-US" b="1" dirty="0" smtClean="0"/>
              <a:t>Relations</a:t>
            </a:r>
            <a:r>
              <a:rPr lang="en-US" dirty="0" smtClean="0"/>
              <a:t>- an observed connection between two items</a:t>
            </a:r>
          </a:p>
          <a:p>
            <a:pPr>
              <a:buNone/>
            </a:pPr>
            <a:r>
              <a:rPr lang="en-US" dirty="0" smtClean="0"/>
              <a:t>4. </a:t>
            </a:r>
            <a:r>
              <a:rPr lang="en-US" b="1" dirty="0" smtClean="0"/>
              <a:t>Systems</a:t>
            </a:r>
            <a:r>
              <a:rPr lang="en-US" dirty="0" smtClean="0"/>
              <a:t>- process of ordering/classification of relations. </a:t>
            </a:r>
          </a:p>
          <a:p>
            <a:pPr>
              <a:buNone/>
            </a:pPr>
            <a:r>
              <a:rPr lang="en-US" dirty="0" smtClean="0"/>
              <a:t>5.</a:t>
            </a:r>
            <a:r>
              <a:rPr lang="en-US" b="1" dirty="0" smtClean="0"/>
              <a:t>Transformation</a:t>
            </a:r>
            <a:r>
              <a:rPr lang="en-US" dirty="0" smtClean="0"/>
              <a:t>- process of altering or restructuring of intellectual concept. Such as correction of a misspelling</a:t>
            </a:r>
          </a:p>
          <a:p>
            <a:pPr>
              <a:buNone/>
            </a:pPr>
            <a:r>
              <a:rPr lang="en-US" dirty="0" smtClean="0"/>
              <a:t>6. </a:t>
            </a:r>
            <a:r>
              <a:rPr lang="en-US" b="1" dirty="0" smtClean="0"/>
              <a:t>Implication</a:t>
            </a:r>
            <a:r>
              <a:rPr lang="en-US" dirty="0" smtClean="0"/>
              <a:t>- process making inferences from separate pieces of information.</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fontScale="70000" lnSpcReduction="20000"/>
          </a:bodyPr>
          <a:lstStyle/>
          <a:p>
            <a:pPr>
              <a:buNone/>
            </a:pPr>
            <a:r>
              <a:rPr lang="en-US" b="1" dirty="0" smtClean="0"/>
              <a:t>STENBERG </a:t>
            </a:r>
            <a:r>
              <a:rPr lang="en-US" b="1" dirty="0" smtClean="0"/>
              <a:t>TRIARCHIC THEORY OF INTELLIGENCE </a:t>
            </a:r>
            <a:endParaRPr lang="en-US" b="1" dirty="0" smtClean="0"/>
          </a:p>
          <a:p>
            <a:endParaRPr lang="en-US" dirty="0" smtClean="0"/>
          </a:p>
          <a:p>
            <a:r>
              <a:rPr lang="en-US" dirty="0" smtClean="0"/>
              <a:t>Stenberg (1985 to 1996) takes a much wider view on the nature of intelligence than most previous theorist. </a:t>
            </a:r>
          </a:p>
          <a:p>
            <a:r>
              <a:rPr lang="en-US" dirty="0" smtClean="0"/>
              <a:t>His theory emphasizes “The </a:t>
            </a:r>
            <a:r>
              <a:rPr lang="en-US" dirty="0" smtClean="0">
                <a:solidFill>
                  <a:srgbClr val="FF0000"/>
                </a:solidFill>
              </a:rPr>
              <a:t>ability to adapt to, shape, and select environment to accomplish one’s goal </a:t>
            </a:r>
            <a:r>
              <a:rPr lang="en-US" dirty="0" smtClean="0"/>
              <a:t>and those of one’s society and culture.”</a:t>
            </a:r>
          </a:p>
          <a:p>
            <a:endParaRPr lang="en-US" dirty="0" smtClean="0"/>
          </a:p>
          <a:p>
            <a:r>
              <a:rPr lang="en-US" dirty="0" smtClean="0"/>
              <a:t>Sternberg theory is called </a:t>
            </a:r>
            <a:r>
              <a:rPr lang="en-US" dirty="0" err="1" smtClean="0"/>
              <a:t>triarchic</a:t>
            </a:r>
            <a:r>
              <a:rPr lang="en-US" dirty="0" smtClean="0"/>
              <a:t> because it deals with three aspects of intelligence. </a:t>
            </a:r>
          </a:p>
          <a:p>
            <a:pPr marL="514350" indent="-514350">
              <a:buNone/>
            </a:pPr>
            <a:r>
              <a:rPr lang="en-US" b="1" dirty="0" smtClean="0"/>
              <a:t>1. Experiential intelligence. </a:t>
            </a:r>
          </a:p>
          <a:p>
            <a:pPr marL="880110" lvl="1" indent="-514350"/>
            <a:r>
              <a:rPr lang="en-US" dirty="0" smtClean="0"/>
              <a:t>Ability to deal with novelty,</a:t>
            </a:r>
          </a:p>
          <a:p>
            <a:pPr marL="880110" lvl="1" indent="-514350"/>
            <a:r>
              <a:rPr lang="en-US" dirty="0" smtClean="0"/>
              <a:t>Ability to </a:t>
            </a:r>
            <a:r>
              <a:rPr lang="en-US" dirty="0" err="1" smtClean="0"/>
              <a:t>automatize</a:t>
            </a:r>
            <a:r>
              <a:rPr lang="en-US" dirty="0" smtClean="0"/>
              <a:t> information processing</a:t>
            </a:r>
          </a:p>
          <a:p>
            <a:pPr marL="514350" indent="-514350">
              <a:buNone/>
            </a:pPr>
            <a:r>
              <a:rPr lang="en-US" b="1" dirty="0" smtClean="0"/>
              <a:t>2. Contextual intelligence</a:t>
            </a:r>
          </a:p>
          <a:p>
            <a:pPr marL="880110" lvl="1" indent="-514350"/>
            <a:r>
              <a:rPr lang="en-US" dirty="0" smtClean="0"/>
              <a:t>Adaptation to real-word environment</a:t>
            </a:r>
          </a:p>
          <a:p>
            <a:pPr marL="880110" lvl="1" indent="-514350"/>
            <a:r>
              <a:rPr lang="en-US" dirty="0" smtClean="0"/>
              <a:t>Selection of a suitable environment</a:t>
            </a:r>
          </a:p>
          <a:p>
            <a:pPr marL="880110" lvl="1" indent="-514350"/>
            <a:r>
              <a:rPr lang="en-US" dirty="0" smtClean="0"/>
              <a:t>Shaping of the environment. </a:t>
            </a:r>
          </a:p>
          <a:p>
            <a:pPr marL="514350" indent="-514350">
              <a:buNone/>
            </a:pPr>
            <a:r>
              <a:rPr lang="en-US" b="1" dirty="0" smtClean="0"/>
              <a:t>3. Componential intelligence </a:t>
            </a:r>
          </a:p>
          <a:p>
            <a:pPr marL="880110" lvl="1" indent="-514350"/>
            <a:r>
              <a:rPr lang="en-US" dirty="0" smtClean="0"/>
              <a:t>Meta-components or executive processes (</a:t>
            </a:r>
            <a:r>
              <a:rPr lang="en-US" dirty="0" err="1" smtClean="0"/>
              <a:t>e.g</a:t>
            </a:r>
            <a:r>
              <a:rPr lang="en-US" dirty="0" smtClean="0"/>
              <a:t> planning)</a:t>
            </a:r>
          </a:p>
          <a:p>
            <a:pPr marL="880110" lvl="1" indent="-514350"/>
            <a:r>
              <a:rPr lang="en-US" dirty="0" smtClean="0"/>
              <a:t>Performance component. </a:t>
            </a:r>
          </a:p>
          <a:p>
            <a:pPr marL="880110" lvl="1" indent="-514350"/>
            <a:r>
              <a:rPr lang="en-US" dirty="0" smtClean="0"/>
              <a:t>Knowledge-acquisition components (ability to acquire vocabulary words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r>
              <a:rPr lang="en-US" dirty="0" err="1" smtClean="0"/>
              <a:t>Cattel</a:t>
            </a:r>
            <a:r>
              <a:rPr lang="en-US" dirty="0" smtClean="0"/>
              <a:t>-Horn theory of intelligence</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t>Rymond</a:t>
            </a:r>
            <a:r>
              <a:rPr lang="en-US" dirty="0" smtClean="0"/>
              <a:t> </a:t>
            </a:r>
            <a:r>
              <a:rPr lang="en-US" dirty="0" err="1" smtClean="0"/>
              <a:t>cattell</a:t>
            </a:r>
            <a:r>
              <a:rPr lang="en-US" dirty="0" smtClean="0"/>
              <a:t> first proposed </a:t>
            </a:r>
            <a:r>
              <a:rPr lang="en-US" dirty="0" smtClean="0">
                <a:solidFill>
                  <a:srgbClr val="FF0000"/>
                </a:solidFill>
              </a:rPr>
              <a:t>the concepts of fluid and crystallized intelligence </a:t>
            </a:r>
            <a:r>
              <a:rPr lang="en-US" dirty="0" smtClean="0"/>
              <a:t>and </a:t>
            </a:r>
            <a:r>
              <a:rPr lang="en-US" dirty="0" smtClean="0">
                <a:solidFill>
                  <a:srgbClr val="FF0000"/>
                </a:solidFill>
              </a:rPr>
              <a:t>further developed theory with john Horn</a:t>
            </a:r>
            <a:r>
              <a:rPr lang="en-US" dirty="0" smtClean="0"/>
              <a:t>. The </a:t>
            </a:r>
            <a:r>
              <a:rPr lang="en-US" dirty="0" err="1" smtClean="0"/>
              <a:t>cattel</a:t>
            </a:r>
            <a:r>
              <a:rPr lang="en-US" dirty="0" smtClean="0"/>
              <a:t>-Horn theory of fluid and crystallized intelligence suggests that </a:t>
            </a:r>
            <a:r>
              <a:rPr lang="en-US" dirty="0" smtClean="0">
                <a:solidFill>
                  <a:srgbClr val="FF0000"/>
                </a:solidFill>
              </a:rPr>
              <a:t>intelligence is composed of a number of different abilities </a:t>
            </a:r>
            <a:r>
              <a:rPr lang="en-US" dirty="0" smtClean="0"/>
              <a:t>that interact and work together to produce overall individual intelligence. </a:t>
            </a:r>
          </a:p>
          <a:p>
            <a:endParaRPr lang="en-US" dirty="0" smtClean="0"/>
          </a:p>
          <a:p>
            <a:r>
              <a:rPr lang="en-US" dirty="0" smtClean="0"/>
              <a:t>Fluid intelligence is </a:t>
            </a:r>
            <a:r>
              <a:rPr lang="en-US" dirty="0" smtClean="0">
                <a:solidFill>
                  <a:srgbClr val="FF0000"/>
                </a:solidFill>
              </a:rPr>
              <a:t>the capacity to think speedily and reason flexibly in order to solve new problems </a:t>
            </a:r>
            <a:r>
              <a:rPr lang="en-US" dirty="0" smtClean="0"/>
              <a:t>without relying on past experience and accumulated knowledge.</a:t>
            </a:r>
          </a:p>
          <a:p>
            <a:endParaRPr lang="en-US" dirty="0" smtClean="0"/>
          </a:p>
          <a:p>
            <a:r>
              <a:rPr lang="en-US" dirty="0" smtClean="0"/>
              <a:t>Examples of the use of fluid intelligence include solving puzzles, constructing strategies to deal with new problems</a:t>
            </a:r>
          </a:p>
          <a:p>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fontScale="92500" lnSpcReduction="20000"/>
          </a:bodyPr>
          <a:lstStyle/>
          <a:p>
            <a:r>
              <a:rPr lang="en-US" dirty="0" smtClean="0"/>
              <a:t>Crystallized Intelligence refers to the ability to utilize skills and knowledge acquired via prior learning (Horn, 1969). The use of </a:t>
            </a:r>
            <a:r>
              <a:rPr lang="en-US" dirty="0" smtClean="0">
                <a:solidFill>
                  <a:srgbClr val="FF0000"/>
                </a:solidFill>
              </a:rPr>
              <a:t>crystallized intelligence involves the recalling of pre-existing information as well as skills.</a:t>
            </a:r>
          </a:p>
          <a:p>
            <a:endParaRPr lang="en-US" dirty="0" smtClean="0"/>
          </a:p>
          <a:p>
            <a:r>
              <a:rPr lang="en-US" dirty="0" smtClean="0"/>
              <a:t>Examples of the use of Crystallized Intelligence, on the other hand, </a:t>
            </a:r>
            <a:r>
              <a:rPr lang="en-US" dirty="0" smtClean="0">
                <a:solidFill>
                  <a:srgbClr val="FF0000"/>
                </a:solidFill>
              </a:rPr>
              <a:t>include recalling historical events and dates, remembering geographical locations, </a:t>
            </a:r>
            <a:r>
              <a:rPr lang="en-US" dirty="0" smtClean="0"/>
              <a:t>building one’s vocabulary, and reciting poetic text</a:t>
            </a:r>
          </a:p>
          <a:p>
            <a:endParaRPr lang="en-US" dirty="0" smtClean="0"/>
          </a:p>
          <a:p>
            <a:endParaRPr lang="en-US" dirty="0" smtClean="0"/>
          </a:p>
          <a:p>
            <a:r>
              <a:rPr lang="en-US" dirty="0" smtClean="0"/>
              <a:t>For </a:t>
            </a:r>
            <a:r>
              <a:rPr lang="en-US" b="1" dirty="0" smtClean="0"/>
              <a:t>example</a:t>
            </a:r>
            <a:r>
              <a:rPr lang="en-US" dirty="0" smtClean="0"/>
              <a:t>, when taking a psychology exam, you might need to rely on </a:t>
            </a:r>
            <a:r>
              <a:rPr lang="en-US" b="1" dirty="0" smtClean="0"/>
              <a:t>fluid intelligence</a:t>
            </a:r>
            <a:r>
              <a:rPr lang="en-US" dirty="0" smtClean="0"/>
              <a:t> to come up with a strategy to solve a statistics problem, while you must also employ </a:t>
            </a:r>
            <a:r>
              <a:rPr lang="en-US" b="1" dirty="0" smtClean="0"/>
              <a:t>crystallized intelligence</a:t>
            </a:r>
            <a:r>
              <a:rPr lang="en-US" dirty="0" smtClean="0"/>
              <a:t> to recall the exact formulas you need to use</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Autofit/>
          </a:bodyPr>
          <a:lstStyle/>
          <a:p>
            <a:r>
              <a:rPr lang="en-US" sz="3600" dirty="0" smtClean="0"/>
              <a:t>Intelligence test</a:t>
            </a:r>
            <a:endParaRPr lang="en-US" sz="3600" dirty="0"/>
          </a:p>
        </p:txBody>
      </p:sp>
      <p:sp>
        <p:nvSpPr>
          <p:cNvPr id="3" name="Content Placeholder 2"/>
          <p:cNvSpPr>
            <a:spLocks noGrp="1"/>
          </p:cNvSpPr>
          <p:nvPr>
            <p:ph idx="1"/>
          </p:nvPr>
        </p:nvSpPr>
        <p:spPr>
          <a:xfrm>
            <a:off x="457200" y="1428750"/>
            <a:ext cx="8229600" cy="4895850"/>
          </a:xfrm>
        </p:spPr>
        <p:txBody>
          <a:bodyPr>
            <a:normAutofit fontScale="85000" lnSpcReduction="10000"/>
          </a:bodyPr>
          <a:lstStyle/>
          <a:p>
            <a:r>
              <a:rPr lang="en-US" b="1" dirty="0" smtClean="0">
                <a:latin typeface="Times New Roman" pitchFamily="18" charset="0"/>
                <a:cs typeface="Times New Roman" pitchFamily="18" charset="0"/>
              </a:rPr>
              <a:t>Intelligence tests</a:t>
            </a:r>
            <a:r>
              <a:rPr lang="en-US" dirty="0" smtClean="0">
                <a:latin typeface="Times New Roman" pitchFamily="18" charset="0"/>
                <a:cs typeface="Times New Roman" pitchFamily="18" charset="0"/>
              </a:rPr>
              <a:t>. Measure an individual ability in relatively global areas , such as verbal comprehension, perceptual organization or reasoning and thereby help determine potential </a:t>
            </a:r>
          </a:p>
          <a:p>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David Wechsler </a:t>
            </a:r>
            <a:r>
              <a:rPr lang="en-US" dirty="0" smtClean="0">
                <a:latin typeface="Times New Roman" pitchFamily="18" charset="0"/>
                <a:cs typeface="Times New Roman" pitchFamily="18" charset="0"/>
              </a:rPr>
              <a:t>– believes that intelligence is the </a:t>
            </a:r>
            <a:r>
              <a:rPr lang="en-US" dirty="0" smtClean="0">
                <a:solidFill>
                  <a:srgbClr val="FF0000"/>
                </a:solidFill>
                <a:latin typeface="Times New Roman" pitchFamily="18" charset="0"/>
                <a:cs typeface="Times New Roman" pitchFamily="18" charset="0"/>
              </a:rPr>
              <a:t>capacity to understand the world</a:t>
            </a:r>
            <a:r>
              <a:rPr lang="en-US" dirty="0" smtClean="0">
                <a:latin typeface="Times New Roman" pitchFamily="18" charset="0"/>
                <a:cs typeface="Times New Roman" pitchFamily="18" charset="0"/>
              </a:rPr>
              <a:t> and the resourcefulness to cope with its challenges. </a:t>
            </a:r>
          </a:p>
          <a:p>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Alfred </a:t>
            </a:r>
            <a:r>
              <a:rPr lang="en-US" b="1" dirty="0" err="1" smtClean="0">
                <a:latin typeface="Times New Roman" pitchFamily="18" charset="0"/>
                <a:cs typeface="Times New Roman" pitchFamily="18" charset="0"/>
              </a:rPr>
              <a:t>Binet</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defines intelligence as “a general capacity for comprehension and reasoning that manifests itself in various ways.” </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This refers to the ability to think, to memorize, to solve problems, to rationalize and to express oneself verbally and nonverbally. </a:t>
            </a:r>
          </a:p>
          <a:p>
            <a:endParaRPr lang="en-US"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 A floor effect</a:t>
            </a:r>
            <a:r>
              <a:rPr lang="en-US" dirty="0" smtClean="0"/>
              <a:t> is when most of your subjects score near the bottom. There is very little variance because the floor of your test is too high. In layperson terms, your questions are too hard for the group you are testing.</a:t>
            </a:r>
          </a:p>
          <a:p>
            <a:endParaRPr lang="en-US" dirty="0" smtClean="0"/>
          </a:p>
          <a:p>
            <a:r>
              <a:rPr lang="en-US" b="1" dirty="0" smtClean="0"/>
              <a:t>A ceiling effect</a:t>
            </a:r>
            <a:r>
              <a:rPr lang="en-US" dirty="0" smtClean="0"/>
              <a:t> is the opposite, all of your subjects score near the top. There is very little variance because the ceiling of your test is too low. In layperson terms, your questions are too easy for the group you are testing.</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a:bodyPr>
          <a:lstStyle/>
          <a:p>
            <a:r>
              <a:rPr lang="en-US" sz="2400" b="1" dirty="0" err="1" smtClean="0">
                <a:latin typeface="Times New Roman" pitchFamily="18" charset="0"/>
                <a:cs typeface="Times New Roman" pitchFamily="18" charset="0"/>
              </a:rPr>
              <a:t>Hilgard</a:t>
            </a:r>
            <a:r>
              <a:rPr lang="en-US" sz="2400" b="1" dirty="0" smtClean="0">
                <a:latin typeface="Times New Roman" pitchFamily="18" charset="0"/>
                <a:cs typeface="Times New Roman" pitchFamily="18" charset="0"/>
              </a:rPr>
              <a:t>, Atkinson And Atkinson </a:t>
            </a:r>
            <a:r>
              <a:rPr lang="en-US" sz="2400" dirty="0" smtClean="0">
                <a:latin typeface="Times New Roman" pitchFamily="18" charset="0"/>
                <a:cs typeface="Times New Roman" pitchFamily="18" charset="0"/>
              </a:rPr>
              <a:t>– described intelligence as “an aggregate or global capacity of the individual </a:t>
            </a:r>
            <a:r>
              <a:rPr lang="en-US" sz="2400" dirty="0" smtClean="0">
                <a:solidFill>
                  <a:srgbClr val="FF0000"/>
                </a:solidFill>
                <a:latin typeface="Times New Roman" pitchFamily="18" charset="0"/>
                <a:cs typeface="Times New Roman" pitchFamily="18" charset="0"/>
              </a:rPr>
              <a:t>to act purposely,</a:t>
            </a:r>
            <a:r>
              <a:rPr lang="en-US" sz="2400" dirty="0" smtClean="0">
                <a:latin typeface="Times New Roman" pitchFamily="18" charset="0"/>
                <a:cs typeface="Times New Roman" pitchFamily="18" charset="0"/>
              </a:rPr>
              <a:t> to </a:t>
            </a:r>
            <a:r>
              <a:rPr lang="en-US" sz="2400" dirty="0" smtClean="0">
                <a:solidFill>
                  <a:srgbClr val="FF0000"/>
                </a:solidFill>
                <a:latin typeface="Times New Roman" pitchFamily="18" charset="0"/>
                <a:cs typeface="Times New Roman" pitchFamily="18" charset="0"/>
              </a:rPr>
              <a:t>think rationally </a:t>
            </a:r>
            <a:r>
              <a:rPr lang="en-US" sz="2400" dirty="0" smtClean="0">
                <a:latin typeface="Times New Roman" pitchFamily="18" charset="0"/>
                <a:cs typeface="Times New Roman" pitchFamily="18" charset="0"/>
              </a:rPr>
              <a:t>and to </a:t>
            </a:r>
            <a:r>
              <a:rPr lang="en-US" sz="2400" dirty="0" smtClean="0">
                <a:solidFill>
                  <a:srgbClr val="FF0000"/>
                </a:solidFill>
                <a:latin typeface="Times New Roman" pitchFamily="18" charset="0"/>
                <a:cs typeface="Times New Roman" pitchFamily="18" charset="0"/>
              </a:rPr>
              <a:t>deal effectively </a:t>
            </a:r>
            <a:r>
              <a:rPr lang="en-US" sz="2400" dirty="0" smtClean="0">
                <a:latin typeface="Times New Roman" pitchFamily="18" charset="0"/>
                <a:cs typeface="Times New Roman" pitchFamily="18" charset="0"/>
              </a:rPr>
              <a:t>with his environment.” – </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It is also referred to as the cognitive ability of an individual to </a:t>
            </a:r>
            <a:r>
              <a:rPr lang="en-US" sz="2400" dirty="0" smtClean="0">
                <a:solidFill>
                  <a:srgbClr val="FF0000"/>
                </a:solidFill>
                <a:latin typeface="Times New Roman" pitchFamily="18" charset="0"/>
                <a:cs typeface="Times New Roman" pitchFamily="18" charset="0"/>
              </a:rPr>
              <a:t>learn from experience</a:t>
            </a:r>
            <a:r>
              <a:rPr lang="en-US" sz="2400" dirty="0" smtClean="0">
                <a:latin typeface="Times New Roman" pitchFamily="18" charset="0"/>
                <a:cs typeface="Times New Roman" pitchFamily="18" charset="0"/>
              </a:rPr>
              <a:t>, </a:t>
            </a:r>
            <a:r>
              <a:rPr lang="en-US" sz="2400" dirty="0" smtClean="0">
                <a:solidFill>
                  <a:schemeClr val="accent4">
                    <a:lumMod val="50000"/>
                  </a:schemeClr>
                </a:solidFill>
                <a:latin typeface="Times New Roman" pitchFamily="18" charset="0"/>
                <a:cs typeface="Times New Roman" pitchFamily="18" charset="0"/>
              </a:rPr>
              <a:t>to reason well </a:t>
            </a:r>
            <a:r>
              <a:rPr lang="en-US" sz="2400" dirty="0" smtClean="0">
                <a:latin typeface="Times New Roman" pitchFamily="18" charset="0"/>
                <a:cs typeface="Times New Roman" pitchFamily="18" charset="0"/>
              </a:rPr>
              <a:t>and </a:t>
            </a:r>
            <a:r>
              <a:rPr lang="en-US" sz="2400" dirty="0" smtClean="0">
                <a:solidFill>
                  <a:srgbClr val="FF0000"/>
                </a:solidFill>
                <a:latin typeface="Times New Roman" pitchFamily="18" charset="0"/>
                <a:cs typeface="Times New Roman" pitchFamily="18" charset="0"/>
              </a:rPr>
              <a:t>to cope effectively with the demands of daily living.</a:t>
            </a:r>
          </a:p>
          <a:p>
            <a:endParaRPr lang="en-US" sz="2400" dirty="0" smtClean="0">
              <a:solidFill>
                <a:schemeClr val="accent4">
                  <a:lumMod val="50000"/>
                </a:schemeClr>
              </a:solidFill>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Sir Francis Galton </a:t>
            </a:r>
            <a:r>
              <a:rPr lang="en-US" sz="2400" dirty="0" smtClean="0">
                <a:latin typeface="Times New Roman" pitchFamily="18" charset="0"/>
                <a:cs typeface="Times New Roman" pitchFamily="18" charset="0"/>
              </a:rPr>
              <a:t>– viewed intelligence as a single general factor that provides the basis for the more specific abilities that each of us possesses. ( mechanical, musical, artistic, and other kinds of abilities)</a:t>
            </a:r>
            <a:endParaRPr lang="en-US"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fontScale="77500" lnSpcReduction="20000"/>
          </a:bodyPr>
          <a:lstStyle/>
          <a:p>
            <a:r>
              <a:rPr lang="en-US" b="1" dirty="0" smtClean="0"/>
              <a:t>Louis </a:t>
            </a:r>
            <a:r>
              <a:rPr lang="en-US" b="1" dirty="0" err="1" smtClean="0"/>
              <a:t>Thurstone</a:t>
            </a:r>
            <a:r>
              <a:rPr lang="en-US" b="1" dirty="0" smtClean="0"/>
              <a:t> </a:t>
            </a:r>
            <a:r>
              <a:rPr lang="en-US" dirty="0" smtClean="0"/>
              <a:t>– viewed </a:t>
            </a:r>
            <a:r>
              <a:rPr lang="en-US" dirty="0" smtClean="0">
                <a:solidFill>
                  <a:srgbClr val="FF0000"/>
                </a:solidFill>
              </a:rPr>
              <a:t>intelligence as a collection of many separate specific abilities.</a:t>
            </a:r>
            <a:r>
              <a:rPr lang="en-US" dirty="0" smtClean="0"/>
              <a:t> He developed the Primary Mental Abilities which are:</a:t>
            </a:r>
          </a:p>
          <a:p>
            <a:pPr marL="514350" indent="-514350">
              <a:buNone/>
            </a:pPr>
            <a:endParaRPr lang="en-US" dirty="0" smtClean="0"/>
          </a:p>
          <a:p>
            <a:pPr marL="514350" indent="-514350">
              <a:lnSpc>
                <a:spcPct val="120000"/>
              </a:lnSpc>
              <a:buNone/>
            </a:pPr>
            <a:r>
              <a:rPr lang="en-US" dirty="0" smtClean="0"/>
              <a:t>1. </a:t>
            </a:r>
            <a:r>
              <a:rPr lang="en-US" b="1" dirty="0" smtClean="0"/>
              <a:t>Verbal Comprehension </a:t>
            </a:r>
            <a:r>
              <a:rPr lang="en-US" dirty="0" smtClean="0"/>
              <a:t>– the ability to understand and comprehend words. </a:t>
            </a:r>
          </a:p>
          <a:p>
            <a:pPr>
              <a:lnSpc>
                <a:spcPct val="120000"/>
              </a:lnSpc>
              <a:buNone/>
            </a:pPr>
            <a:r>
              <a:rPr lang="en-US" dirty="0" smtClean="0"/>
              <a:t>2. </a:t>
            </a:r>
            <a:r>
              <a:rPr lang="en-US" b="1" dirty="0" smtClean="0"/>
              <a:t>Word Fluency </a:t>
            </a:r>
            <a:r>
              <a:rPr lang="en-US" dirty="0" smtClean="0"/>
              <a:t>– the ability to express oneself either orally or in writing as well as the ability to think of the proper word fast. </a:t>
            </a:r>
          </a:p>
          <a:p>
            <a:pPr>
              <a:lnSpc>
                <a:spcPct val="120000"/>
              </a:lnSpc>
              <a:buNone/>
            </a:pPr>
            <a:r>
              <a:rPr lang="en-US" dirty="0" smtClean="0"/>
              <a:t>3. </a:t>
            </a:r>
            <a:r>
              <a:rPr lang="en-US" b="1" dirty="0" smtClean="0"/>
              <a:t>Number</a:t>
            </a:r>
            <a:r>
              <a:rPr lang="en-US" dirty="0" smtClean="0"/>
              <a:t> – the ability to do arithmetic and other numerical tasks.</a:t>
            </a:r>
            <a:endParaRPr lang="en-US" b="1" dirty="0" smtClean="0"/>
          </a:p>
          <a:p>
            <a:pPr>
              <a:lnSpc>
                <a:spcPct val="120000"/>
              </a:lnSpc>
              <a:buNone/>
            </a:pPr>
            <a:r>
              <a:rPr lang="en-US" b="1" dirty="0" smtClean="0"/>
              <a:t>4. Memory </a:t>
            </a:r>
            <a:r>
              <a:rPr lang="en-US" dirty="0" smtClean="0"/>
              <a:t>– the ability to remember facts easily. </a:t>
            </a:r>
          </a:p>
          <a:p>
            <a:pPr>
              <a:lnSpc>
                <a:spcPct val="120000"/>
              </a:lnSpc>
              <a:buNone/>
            </a:pPr>
            <a:r>
              <a:rPr lang="en-US" dirty="0" smtClean="0"/>
              <a:t>5. </a:t>
            </a:r>
            <a:r>
              <a:rPr lang="en-US" b="1" dirty="0" smtClean="0"/>
              <a:t>Perceptual</a:t>
            </a:r>
            <a:r>
              <a:rPr lang="en-US" dirty="0" smtClean="0"/>
              <a:t> – the ability to group visual details and distinguish similarities and differences between pictures. </a:t>
            </a:r>
          </a:p>
          <a:p>
            <a:pPr>
              <a:lnSpc>
                <a:spcPct val="120000"/>
              </a:lnSpc>
              <a:buNone/>
            </a:pPr>
            <a:r>
              <a:rPr lang="en-US" dirty="0" smtClean="0"/>
              <a:t>6. </a:t>
            </a:r>
            <a:r>
              <a:rPr lang="en-US" b="1" dirty="0" smtClean="0"/>
              <a:t>Space</a:t>
            </a:r>
            <a:r>
              <a:rPr lang="en-US" dirty="0" smtClean="0"/>
              <a:t> – the ability to visualize the figures and objects as well as see relationships of forms. </a:t>
            </a:r>
          </a:p>
          <a:p>
            <a:pPr>
              <a:lnSpc>
                <a:spcPct val="120000"/>
              </a:lnSpc>
              <a:buNone/>
            </a:pPr>
            <a:r>
              <a:rPr lang="en-US" dirty="0" smtClean="0"/>
              <a:t>7. </a:t>
            </a:r>
            <a:r>
              <a:rPr lang="en-US" b="1" dirty="0" smtClean="0"/>
              <a:t>Reasoning</a:t>
            </a:r>
            <a:r>
              <a:rPr lang="en-US" dirty="0" smtClean="0"/>
              <a:t> – the ability to formulate a general rule based on presented data. </a:t>
            </a:r>
          </a:p>
          <a:p>
            <a:pPr>
              <a:buNone/>
            </a:pP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lnSpcReduction="10000"/>
          </a:bodyPr>
          <a:lstStyle/>
          <a:p>
            <a:pPr>
              <a:buNone/>
            </a:pPr>
            <a:r>
              <a:rPr lang="en-US" b="1" dirty="0" smtClean="0"/>
              <a:t>Robert Sternberg </a:t>
            </a:r>
            <a:r>
              <a:rPr lang="en-US" dirty="0" smtClean="0"/>
              <a:t>– proposed a tentative theory which states that </a:t>
            </a:r>
            <a:r>
              <a:rPr lang="en-US" dirty="0" smtClean="0">
                <a:solidFill>
                  <a:srgbClr val="FF0000"/>
                </a:solidFill>
              </a:rPr>
              <a:t>intelligence has cognitive components </a:t>
            </a:r>
            <a:r>
              <a:rPr lang="en-US" dirty="0" smtClean="0"/>
              <a:t>which a person must use in reasoning and solving some kinds of problems.</a:t>
            </a:r>
          </a:p>
          <a:p>
            <a:pPr>
              <a:buNone/>
            </a:pPr>
            <a:endParaRPr lang="en-US" dirty="0" smtClean="0"/>
          </a:p>
          <a:p>
            <a:r>
              <a:rPr lang="en-US" dirty="0" smtClean="0"/>
              <a:t>Sternberg’s </a:t>
            </a:r>
            <a:r>
              <a:rPr lang="en-US" dirty="0" err="1" smtClean="0"/>
              <a:t>triarchic</a:t>
            </a:r>
            <a:r>
              <a:rPr lang="en-US" dirty="0" smtClean="0"/>
              <a:t> theory distinguishes three aspects of intelligence.</a:t>
            </a:r>
          </a:p>
          <a:p>
            <a:pPr marL="514350" indent="-514350">
              <a:buAutoNum type="arabicPeriod"/>
            </a:pPr>
            <a:r>
              <a:rPr lang="en-US" b="1" dirty="0" smtClean="0"/>
              <a:t>knowledge-acquisition component </a:t>
            </a:r>
            <a:r>
              <a:rPr lang="en-US" dirty="0" smtClean="0"/>
              <a:t>– learning new information or creative intelligence. </a:t>
            </a:r>
          </a:p>
          <a:p>
            <a:pPr marL="514350" indent="-514350">
              <a:buAutoNum type="arabicPeriod"/>
            </a:pPr>
            <a:r>
              <a:rPr lang="en-US" b="1" dirty="0" smtClean="0"/>
              <a:t>performance-acquisition component </a:t>
            </a:r>
            <a:r>
              <a:rPr lang="en-US" dirty="0" smtClean="0"/>
              <a:t>– solving specific problems or analytical intelligence. </a:t>
            </a:r>
          </a:p>
          <a:p>
            <a:pPr marL="514350" indent="-514350">
              <a:buAutoNum type="arabicPeriod"/>
            </a:pPr>
            <a:r>
              <a:rPr lang="en-US" b="1" dirty="0" smtClean="0"/>
              <a:t>motor component </a:t>
            </a:r>
            <a:r>
              <a:rPr lang="en-US" dirty="0" smtClean="0"/>
              <a:t>– solving problems in general or practical intelligence. 6.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a:bodyPr>
          <a:lstStyle/>
          <a:p>
            <a:pPr>
              <a:buNone/>
            </a:pPr>
            <a:r>
              <a:rPr lang="en-US" b="1" dirty="0" smtClean="0"/>
              <a:t>Measurement Of Intelligence</a:t>
            </a:r>
          </a:p>
          <a:p>
            <a:pPr>
              <a:buNone/>
            </a:pPr>
            <a:r>
              <a:rPr lang="en-US" dirty="0" smtClean="0"/>
              <a:t> </a:t>
            </a:r>
          </a:p>
          <a:p>
            <a:r>
              <a:rPr lang="en-US" dirty="0" smtClean="0"/>
              <a:t>Alfred </a:t>
            </a:r>
            <a:r>
              <a:rPr lang="en-US" dirty="0" err="1" smtClean="0"/>
              <a:t>Binet</a:t>
            </a:r>
            <a:r>
              <a:rPr lang="en-US" dirty="0" smtClean="0"/>
              <a:t> And Theodore Simon-devised a 50-item test that became the forerunner of all modern tests of intelligence. </a:t>
            </a:r>
            <a:r>
              <a:rPr lang="en-US" dirty="0" smtClean="0">
                <a:solidFill>
                  <a:srgbClr val="FF0000"/>
                </a:solidFill>
              </a:rPr>
              <a:t>It successfully distinguished mentally retarded from normal children</a:t>
            </a:r>
            <a:r>
              <a:rPr lang="en-US" dirty="0" smtClean="0"/>
              <a:t>, confirming the idea that memory, reasoning, remembering, and imagining are better indicators of intelligence than perception and physical attributes developed by Galton. </a:t>
            </a:r>
          </a:p>
          <a:p>
            <a:endParaRPr lang="en-US" dirty="0" smtClean="0"/>
          </a:p>
          <a:p>
            <a:r>
              <a:rPr lang="en-US" dirty="0" smtClean="0"/>
              <a:t>They also identified the average performance of children ranging from 3 – 13 years old.</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fontScale="85000" lnSpcReduction="20000"/>
          </a:bodyPr>
          <a:lstStyle/>
          <a:p>
            <a:r>
              <a:rPr lang="en-US" b="1" dirty="0" smtClean="0"/>
              <a:t>Age Level and Task Performed </a:t>
            </a:r>
          </a:p>
          <a:p>
            <a:endParaRPr lang="en-US" b="1" dirty="0" smtClean="0"/>
          </a:p>
          <a:p>
            <a:r>
              <a:rPr lang="en-US" dirty="0" smtClean="0"/>
              <a:t>3y.  Repeat two digits and  Point to nose, eyes, mouth </a:t>
            </a:r>
          </a:p>
          <a:p>
            <a:r>
              <a:rPr lang="en-US" dirty="0" smtClean="0"/>
              <a:t>4y. Identify own sex  and can Repeat three digits </a:t>
            </a:r>
          </a:p>
          <a:p>
            <a:r>
              <a:rPr lang="en-US" dirty="0" smtClean="0"/>
              <a:t>5y.  Can repeat a sentence with ten syllables </a:t>
            </a:r>
          </a:p>
          <a:p>
            <a:r>
              <a:rPr lang="en-US" dirty="0" smtClean="0"/>
              <a:t>6y.  Can Count 13 pieces </a:t>
            </a:r>
          </a:p>
          <a:p>
            <a:r>
              <a:rPr lang="en-US" dirty="0" smtClean="0"/>
              <a:t>7y. Show right hand and left ear,      Name four </a:t>
            </a:r>
            <a:r>
              <a:rPr lang="en-US" dirty="0" err="1" smtClean="0"/>
              <a:t>colours</a:t>
            </a:r>
            <a:r>
              <a:rPr lang="en-US" dirty="0" smtClean="0"/>
              <a:t> </a:t>
            </a:r>
          </a:p>
          <a:p>
            <a:r>
              <a:rPr lang="en-US" dirty="0" smtClean="0"/>
              <a:t>8y. Count backward from 20 – 0 and can note omissions from pictures of familiar objects </a:t>
            </a:r>
          </a:p>
          <a:p>
            <a:r>
              <a:rPr lang="en-US" dirty="0" smtClean="0"/>
              <a:t>9y. Recognize nine common coins Name the months of the year in order </a:t>
            </a:r>
          </a:p>
          <a:p>
            <a:r>
              <a:rPr lang="en-US" dirty="0" smtClean="0"/>
              <a:t>10y.  Arrange the books in order of weight </a:t>
            </a:r>
          </a:p>
          <a:p>
            <a:r>
              <a:rPr lang="en-US" dirty="0" smtClean="0"/>
              <a:t>11y. Discover the meaning of a disarranged sentence </a:t>
            </a:r>
          </a:p>
          <a:p>
            <a:r>
              <a:rPr lang="en-US" dirty="0" smtClean="0"/>
              <a:t>12y. Define three abstract words </a:t>
            </a:r>
          </a:p>
          <a:p>
            <a:r>
              <a:rPr lang="en-US" dirty="0" smtClean="0"/>
              <a:t>13y.  Name three rhymes for a given word in one minute and can                 </a:t>
            </a:r>
          </a:p>
          <a:p>
            <a:pPr>
              <a:buNone/>
            </a:pPr>
            <a:r>
              <a:rPr lang="en-US" dirty="0" smtClean="0"/>
              <a:t>            Interpret pictures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r>
              <a:rPr lang="en-US" dirty="0" smtClean="0"/>
              <a:t>Intelligence Factors</a:t>
            </a:r>
            <a:endParaRPr lang="en-US" dirty="0"/>
          </a:p>
        </p:txBody>
      </p:sp>
      <p:sp>
        <p:nvSpPr>
          <p:cNvPr id="3" name="Content Placeholder 2"/>
          <p:cNvSpPr>
            <a:spLocks noGrp="1"/>
          </p:cNvSpPr>
          <p:nvPr>
            <p:ph idx="1"/>
          </p:nvPr>
        </p:nvSpPr>
        <p:spPr>
          <a:xfrm>
            <a:off x="457200" y="1371600"/>
            <a:ext cx="8229600" cy="5257800"/>
          </a:xfrm>
        </p:spPr>
        <p:txBody>
          <a:bodyPr>
            <a:normAutofit fontScale="85000" lnSpcReduction="20000"/>
          </a:bodyPr>
          <a:lstStyle/>
          <a:p>
            <a:pPr marL="514350" indent="-514350">
              <a:buNone/>
            </a:pPr>
            <a:r>
              <a:rPr lang="en-US" b="1" dirty="0" smtClean="0"/>
              <a:t>1. Heredity and The Environment </a:t>
            </a:r>
            <a:r>
              <a:rPr lang="en-US" dirty="0" smtClean="0"/>
              <a:t>- One extreme view of intelligence is that it is hereditary, </a:t>
            </a:r>
            <a:r>
              <a:rPr lang="en-US" dirty="0" smtClean="0">
                <a:solidFill>
                  <a:srgbClr val="FF0000"/>
                </a:solidFill>
              </a:rPr>
              <a:t>transmitted from parents to offspring through the genes</a:t>
            </a:r>
            <a:r>
              <a:rPr lang="en-US" dirty="0" smtClean="0"/>
              <a:t>. Another extreme view is that intelligence is totally a function of the </a:t>
            </a:r>
            <a:r>
              <a:rPr lang="en-US" dirty="0" smtClean="0">
                <a:solidFill>
                  <a:srgbClr val="FF0000"/>
                </a:solidFill>
              </a:rPr>
              <a:t>environment and experience.</a:t>
            </a:r>
            <a:r>
              <a:rPr lang="en-US" dirty="0" smtClean="0"/>
              <a:t> However, it can be safely stated that intelligence is a product of both. </a:t>
            </a:r>
          </a:p>
          <a:p>
            <a:pPr marL="514350" indent="-514350">
              <a:buAutoNum type="arabicPeriod"/>
            </a:pPr>
            <a:endParaRPr lang="en-US" dirty="0" smtClean="0"/>
          </a:p>
          <a:p>
            <a:pPr marL="514350" indent="-514350">
              <a:buNone/>
            </a:pPr>
            <a:r>
              <a:rPr lang="en-US" b="1" dirty="0" smtClean="0"/>
              <a:t>2. Sex Differences </a:t>
            </a:r>
            <a:r>
              <a:rPr lang="en-US" dirty="0" smtClean="0"/>
              <a:t>- There are performance differences between the sexes in certain intellectual abilities due to </a:t>
            </a:r>
            <a:r>
              <a:rPr lang="en-US" dirty="0" smtClean="0">
                <a:solidFill>
                  <a:srgbClr val="FF0000"/>
                </a:solidFill>
              </a:rPr>
              <a:t>hormonal differences and in the way parents treat boys and girls. </a:t>
            </a:r>
          </a:p>
          <a:p>
            <a:pPr marL="514350" indent="-514350">
              <a:buNone/>
            </a:pPr>
            <a:r>
              <a:rPr lang="en-US" b="1" dirty="0" smtClean="0"/>
              <a:t>Female </a:t>
            </a:r>
          </a:p>
          <a:p>
            <a:pPr marL="514350" indent="-514350"/>
            <a:r>
              <a:rPr lang="en-US" dirty="0" smtClean="0"/>
              <a:t>Good in simple, repetitive clerical tasks </a:t>
            </a:r>
          </a:p>
          <a:p>
            <a:pPr marL="514350" indent="-514350"/>
            <a:r>
              <a:rPr lang="en-US" dirty="0" smtClean="0"/>
              <a:t>Possesses language or verbal ability </a:t>
            </a:r>
          </a:p>
          <a:p>
            <a:pPr marL="514350" indent="-514350">
              <a:buNone/>
            </a:pPr>
            <a:r>
              <a:rPr lang="en-US" b="1" dirty="0" smtClean="0"/>
              <a:t>Male </a:t>
            </a:r>
          </a:p>
          <a:p>
            <a:pPr marL="514350" indent="-514350"/>
            <a:r>
              <a:rPr lang="en-US" dirty="0" smtClean="0"/>
              <a:t>Good in jobs requiring higher cognitive processes such as solving problems, puzzles </a:t>
            </a:r>
          </a:p>
          <a:p>
            <a:pPr marL="514350" indent="-514350"/>
            <a:r>
              <a:rPr lang="en-US" dirty="0" smtClean="0"/>
              <a:t>Possesses numerical ability and spatial ability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TERMAN’S STANFORD BINET INDIVIDUAL INTELLIGENCE TEST (1906) </a:t>
            </a:r>
          </a:p>
          <a:p>
            <a:endParaRPr lang="en-US" dirty="0" smtClean="0"/>
          </a:p>
          <a:p>
            <a:r>
              <a:rPr lang="en-US" dirty="0" smtClean="0"/>
              <a:t>Lewis Madison </a:t>
            </a:r>
            <a:r>
              <a:rPr lang="en-US" dirty="0" err="1" smtClean="0"/>
              <a:t>Terman</a:t>
            </a:r>
            <a:r>
              <a:rPr lang="en-US" dirty="0" smtClean="0"/>
              <a:t> an American cognitive psychologist, published a revised and perfected </a:t>
            </a:r>
            <a:r>
              <a:rPr lang="en-US" dirty="0" err="1" smtClean="0"/>
              <a:t>Binet</a:t>
            </a:r>
            <a:r>
              <a:rPr lang="en-US" dirty="0" smtClean="0"/>
              <a:t>-Simon Scale. </a:t>
            </a:r>
          </a:p>
          <a:p>
            <a:endParaRPr lang="en-US" dirty="0" smtClean="0"/>
          </a:p>
          <a:p>
            <a:r>
              <a:rPr lang="en-US" dirty="0" smtClean="0"/>
              <a:t>In 1916 he adopted William Stern’s suggestion that that the ratio between mental &amp; chronological age be taken as a unitary measure of intelligence multiplied by 100 to get rid of the decimals.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1071</TotalTime>
  <Words>1654</Words>
  <Application>Microsoft Office PowerPoint</Application>
  <PresentationFormat>On-screen Show (4:3)</PresentationFormat>
  <Paragraphs>152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Flow</vt:lpstr>
      <vt:lpstr>Slide 1</vt:lpstr>
      <vt:lpstr>Intelligence test</vt:lpstr>
      <vt:lpstr>Slide 3</vt:lpstr>
      <vt:lpstr>Slide 4</vt:lpstr>
      <vt:lpstr>Slide 5</vt:lpstr>
      <vt:lpstr>Slide 6</vt:lpstr>
      <vt:lpstr>Slide 7</vt:lpstr>
      <vt:lpstr>Intelligence Factors</vt:lpstr>
      <vt:lpstr>Slide 9</vt:lpstr>
      <vt:lpstr>INTELLIGENCE QUOTIENT</vt:lpstr>
      <vt:lpstr>Slide 11</vt:lpstr>
      <vt:lpstr>THORNDIKE’S STIMULUS RESPONSE THEORY(1920)</vt:lpstr>
      <vt:lpstr>GUILFORD’S THEORY ON THE STRUCTURE OF THE INTELLECT(1967)</vt:lpstr>
      <vt:lpstr>Slide 14</vt:lpstr>
      <vt:lpstr>Slide 15</vt:lpstr>
      <vt:lpstr>Slide 16</vt:lpstr>
      <vt:lpstr>Slide 17</vt:lpstr>
      <vt:lpstr>Cattel-Horn theory of intelligence</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abc</dc:creator>
  <cp:lastModifiedBy>abc</cp:lastModifiedBy>
  <cp:revision>67</cp:revision>
  <dcterms:created xsi:type="dcterms:W3CDTF">2021-04-16T04:46:23Z</dcterms:created>
  <dcterms:modified xsi:type="dcterms:W3CDTF">2021-04-26T19:51:56Z</dcterms:modified>
</cp:coreProperties>
</file>