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63" r:id="rId5"/>
    <p:sldId id="258" r:id="rId6"/>
    <p:sldId id="259" r:id="rId7"/>
    <p:sldId id="260" r:id="rId8"/>
    <p:sldId id="264" r:id="rId9"/>
    <p:sldId id="261" r:id="rId10"/>
    <p:sldId id="262" r:id="rId11"/>
    <p:sldId id="265"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47E201-FC1E-4881-86E5-CF67F5EB7BB8}" type="datetimeFigureOut">
              <a:rPr lang="en-GB" smtClean="0"/>
              <a:t>17/04/2020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CDC5E-70F9-4F2E-A3BE-DE3D365DC5AA}" type="slidenum">
              <a:rPr lang="en-GB" smtClean="0"/>
              <a:t>‹#›</a:t>
            </a:fld>
            <a:endParaRPr lang="en-GB"/>
          </a:p>
        </p:txBody>
      </p:sp>
    </p:spTree>
    <p:extLst>
      <p:ext uri="{BB962C8B-B14F-4D97-AF65-F5344CB8AC3E}">
        <p14:creationId xmlns:p14="http://schemas.microsoft.com/office/powerpoint/2010/main" val="1308328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47E201-FC1E-4881-86E5-CF67F5EB7BB8}" type="datetimeFigureOut">
              <a:rPr lang="en-GB" smtClean="0"/>
              <a:t>17/04/2020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CDC5E-70F9-4F2E-A3BE-DE3D365DC5AA}" type="slidenum">
              <a:rPr lang="en-GB" smtClean="0"/>
              <a:t>‹#›</a:t>
            </a:fld>
            <a:endParaRPr lang="en-GB"/>
          </a:p>
        </p:txBody>
      </p:sp>
    </p:spTree>
    <p:extLst>
      <p:ext uri="{BB962C8B-B14F-4D97-AF65-F5344CB8AC3E}">
        <p14:creationId xmlns:p14="http://schemas.microsoft.com/office/powerpoint/2010/main" val="1856625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47E201-FC1E-4881-86E5-CF67F5EB7BB8}" type="datetimeFigureOut">
              <a:rPr lang="en-GB" smtClean="0"/>
              <a:t>17/04/2020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CDC5E-70F9-4F2E-A3BE-DE3D365DC5AA}"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85948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47E201-FC1E-4881-86E5-CF67F5EB7BB8}" type="datetimeFigureOut">
              <a:rPr lang="en-GB" smtClean="0"/>
              <a:t>17/04/2020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CDC5E-70F9-4F2E-A3BE-DE3D365DC5AA}" type="slidenum">
              <a:rPr lang="en-GB" smtClean="0"/>
              <a:t>‹#›</a:t>
            </a:fld>
            <a:endParaRPr lang="en-GB"/>
          </a:p>
        </p:txBody>
      </p:sp>
    </p:spTree>
    <p:extLst>
      <p:ext uri="{BB962C8B-B14F-4D97-AF65-F5344CB8AC3E}">
        <p14:creationId xmlns:p14="http://schemas.microsoft.com/office/powerpoint/2010/main" val="23193330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47E201-FC1E-4881-86E5-CF67F5EB7BB8}" type="datetimeFigureOut">
              <a:rPr lang="en-GB" smtClean="0"/>
              <a:t>17/04/2020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CDC5E-70F9-4F2E-A3BE-DE3D365DC5AA}"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845763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47E201-FC1E-4881-86E5-CF67F5EB7BB8}" type="datetimeFigureOut">
              <a:rPr lang="en-GB" smtClean="0"/>
              <a:t>17/04/2020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CDC5E-70F9-4F2E-A3BE-DE3D365DC5AA}" type="slidenum">
              <a:rPr lang="en-GB" smtClean="0"/>
              <a:t>‹#›</a:t>
            </a:fld>
            <a:endParaRPr lang="en-GB"/>
          </a:p>
        </p:txBody>
      </p:sp>
    </p:spTree>
    <p:extLst>
      <p:ext uri="{BB962C8B-B14F-4D97-AF65-F5344CB8AC3E}">
        <p14:creationId xmlns:p14="http://schemas.microsoft.com/office/powerpoint/2010/main" val="34943932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47E201-FC1E-4881-86E5-CF67F5EB7BB8}" type="datetimeFigureOut">
              <a:rPr lang="en-GB" smtClean="0"/>
              <a:t>17/04/2020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CDC5E-70F9-4F2E-A3BE-DE3D365DC5AA}" type="slidenum">
              <a:rPr lang="en-GB" smtClean="0"/>
              <a:t>‹#›</a:t>
            </a:fld>
            <a:endParaRPr lang="en-GB"/>
          </a:p>
        </p:txBody>
      </p:sp>
    </p:spTree>
    <p:extLst>
      <p:ext uri="{BB962C8B-B14F-4D97-AF65-F5344CB8AC3E}">
        <p14:creationId xmlns:p14="http://schemas.microsoft.com/office/powerpoint/2010/main" val="42781949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47E201-FC1E-4881-86E5-CF67F5EB7BB8}" type="datetimeFigureOut">
              <a:rPr lang="en-GB" smtClean="0"/>
              <a:t>17/04/2020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CDC5E-70F9-4F2E-A3BE-DE3D365DC5AA}" type="slidenum">
              <a:rPr lang="en-GB" smtClean="0"/>
              <a:t>‹#›</a:t>
            </a:fld>
            <a:endParaRPr lang="en-GB"/>
          </a:p>
        </p:txBody>
      </p:sp>
    </p:spTree>
    <p:extLst>
      <p:ext uri="{BB962C8B-B14F-4D97-AF65-F5344CB8AC3E}">
        <p14:creationId xmlns:p14="http://schemas.microsoft.com/office/powerpoint/2010/main" val="1382085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47E201-FC1E-4881-86E5-CF67F5EB7BB8}" type="datetimeFigureOut">
              <a:rPr lang="en-GB" smtClean="0"/>
              <a:t>17/04/2020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CDC5E-70F9-4F2E-A3BE-DE3D365DC5AA}" type="slidenum">
              <a:rPr lang="en-GB" smtClean="0"/>
              <a:t>‹#›</a:t>
            </a:fld>
            <a:endParaRPr lang="en-GB"/>
          </a:p>
        </p:txBody>
      </p:sp>
    </p:spTree>
    <p:extLst>
      <p:ext uri="{BB962C8B-B14F-4D97-AF65-F5344CB8AC3E}">
        <p14:creationId xmlns:p14="http://schemas.microsoft.com/office/powerpoint/2010/main" val="271254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47E201-FC1E-4881-86E5-CF67F5EB7BB8}" type="datetimeFigureOut">
              <a:rPr lang="en-GB" smtClean="0"/>
              <a:t>17/04/2020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CDC5E-70F9-4F2E-A3BE-DE3D365DC5AA}" type="slidenum">
              <a:rPr lang="en-GB" smtClean="0"/>
              <a:t>‹#›</a:t>
            </a:fld>
            <a:endParaRPr lang="en-GB"/>
          </a:p>
        </p:txBody>
      </p:sp>
    </p:spTree>
    <p:extLst>
      <p:ext uri="{BB962C8B-B14F-4D97-AF65-F5344CB8AC3E}">
        <p14:creationId xmlns:p14="http://schemas.microsoft.com/office/powerpoint/2010/main" val="4262147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47E201-FC1E-4881-86E5-CF67F5EB7BB8}" type="datetimeFigureOut">
              <a:rPr lang="en-GB" smtClean="0"/>
              <a:t>17/04/2020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CDC5E-70F9-4F2E-A3BE-DE3D365DC5AA}" type="slidenum">
              <a:rPr lang="en-GB" smtClean="0"/>
              <a:t>‹#›</a:t>
            </a:fld>
            <a:endParaRPr lang="en-GB"/>
          </a:p>
        </p:txBody>
      </p:sp>
    </p:spTree>
    <p:extLst>
      <p:ext uri="{BB962C8B-B14F-4D97-AF65-F5344CB8AC3E}">
        <p14:creationId xmlns:p14="http://schemas.microsoft.com/office/powerpoint/2010/main" val="2392551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47E201-FC1E-4881-86E5-CF67F5EB7BB8}" type="datetimeFigureOut">
              <a:rPr lang="en-GB" smtClean="0"/>
              <a:t>17/04/2020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2CDC5E-70F9-4F2E-A3BE-DE3D365DC5AA}" type="slidenum">
              <a:rPr lang="en-GB" smtClean="0"/>
              <a:t>‹#›</a:t>
            </a:fld>
            <a:endParaRPr lang="en-GB"/>
          </a:p>
        </p:txBody>
      </p:sp>
    </p:spTree>
    <p:extLst>
      <p:ext uri="{BB962C8B-B14F-4D97-AF65-F5344CB8AC3E}">
        <p14:creationId xmlns:p14="http://schemas.microsoft.com/office/powerpoint/2010/main" val="2578248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47E201-FC1E-4881-86E5-CF67F5EB7BB8}" type="datetimeFigureOut">
              <a:rPr lang="en-GB" smtClean="0"/>
              <a:t>17/04/2020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2CDC5E-70F9-4F2E-A3BE-DE3D365DC5AA}" type="slidenum">
              <a:rPr lang="en-GB" smtClean="0"/>
              <a:t>‹#›</a:t>
            </a:fld>
            <a:endParaRPr lang="en-GB"/>
          </a:p>
        </p:txBody>
      </p:sp>
    </p:spTree>
    <p:extLst>
      <p:ext uri="{BB962C8B-B14F-4D97-AF65-F5344CB8AC3E}">
        <p14:creationId xmlns:p14="http://schemas.microsoft.com/office/powerpoint/2010/main" val="3823905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47E201-FC1E-4881-86E5-CF67F5EB7BB8}" type="datetimeFigureOut">
              <a:rPr lang="en-GB" smtClean="0"/>
              <a:t>17/04/2020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2CDC5E-70F9-4F2E-A3BE-DE3D365DC5AA}" type="slidenum">
              <a:rPr lang="en-GB" smtClean="0"/>
              <a:t>‹#›</a:t>
            </a:fld>
            <a:endParaRPr lang="en-GB"/>
          </a:p>
        </p:txBody>
      </p:sp>
    </p:spTree>
    <p:extLst>
      <p:ext uri="{BB962C8B-B14F-4D97-AF65-F5344CB8AC3E}">
        <p14:creationId xmlns:p14="http://schemas.microsoft.com/office/powerpoint/2010/main" val="1979869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47E201-FC1E-4881-86E5-CF67F5EB7BB8}" type="datetimeFigureOut">
              <a:rPr lang="en-GB" smtClean="0"/>
              <a:t>17/04/2020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CDC5E-70F9-4F2E-A3BE-DE3D365DC5AA}" type="slidenum">
              <a:rPr lang="en-GB" smtClean="0"/>
              <a:t>‹#›</a:t>
            </a:fld>
            <a:endParaRPr lang="en-GB"/>
          </a:p>
        </p:txBody>
      </p:sp>
    </p:spTree>
    <p:extLst>
      <p:ext uri="{BB962C8B-B14F-4D97-AF65-F5344CB8AC3E}">
        <p14:creationId xmlns:p14="http://schemas.microsoft.com/office/powerpoint/2010/main" val="2071932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D47E201-FC1E-4881-86E5-CF67F5EB7BB8}" type="datetimeFigureOut">
              <a:rPr lang="en-GB" smtClean="0"/>
              <a:t>17/04/2020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CDC5E-70F9-4F2E-A3BE-DE3D365DC5AA}" type="slidenum">
              <a:rPr lang="en-GB" smtClean="0"/>
              <a:t>‹#›</a:t>
            </a:fld>
            <a:endParaRPr lang="en-GB"/>
          </a:p>
        </p:txBody>
      </p:sp>
    </p:spTree>
    <p:extLst>
      <p:ext uri="{BB962C8B-B14F-4D97-AF65-F5344CB8AC3E}">
        <p14:creationId xmlns:p14="http://schemas.microsoft.com/office/powerpoint/2010/main" val="2405030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D47E201-FC1E-4881-86E5-CF67F5EB7BB8}" type="datetimeFigureOut">
              <a:rPr lang="en-GB" smtClean="0"/>
              <a:t>17/04/2020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F2CDC5E-70F9-4F2E-A3BE-DE3D365DC5AA}" type="slidenum">
              <a:rPr lang="en-GB" smtClean="0"/>
              <a:t>‹#›</a:t>
            </a:fld>
            <a:endParaRPr lang="en-GB"/>
          </a:p>
        </p:txBody>
      </p:sp>
    </p:spTree>
    <p:extLst>
      <p:ext uri="{BB962C8B-B14F-4D97-AF65-F5344CB8AC3E}">
        <p14:creationId xmlns:p14="http://schemas.microsoft.com/office/powerpoint/2010/main" val="21240653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422D0-652D-45F2-A4C1-92B8992FA861}"/>
              </a:ext>
            </a:extLst>
          </p:cNvPr>
          <p:cNvSpPr>
            <a:spLocks noGrp="1"/>
          </p:cNvSpPr>
          <p:nvPr>
            <p:ph type="ctrTitle"/>
          </p:nvPr>
        </p:nvSpPr>
        <p:spPr/>
        <p:txBody>
          <a:bodyPr/>
          <a:lstStyle/>
          <a:p>
            <a:pPr algn="just"/>
            <a:r>
              <a:rPr lang="en-GB" b="1" dirty="0"/>
              <a:t>social action project</a:t>
            </a:r>
            <a:endParaRPr lang="en-GB" dirty="0"/>
          </a:p>
        </p:txBody>
      </p:sp>
      <p:sp>
        <p:nvSpPr>
          <p:cNvPr id="3" name="Subtitle 2">
            <a:extLst>
              <a:ext uri="{FF2B5EF4-FFF2-40B4-BE49-F238E27FC236}">
                <a16:creationId xmlns:a16="http://schemas.microsoft.com/office/drawing/2014/main" id="{35D5E50B-C685-4353-B18A-1D850DFDA61C}"/>
              </a:ext>
            </a:extLst>
          </p:cNvPr>
          <p:cNvSpPr>
            <a:spLocks noGrp="1"/>
          </p:cNvSpPr>
          <p:nvPr>
            <p:ph type="subTitle" idx="1"/>
          </p:nvPr>
        </p:nvSpPr>
        <p:spPr/>
        <p:txBody>
          <a:bodyPr/>
          <a:lstStyle/>
          <a:p>
            <a:pPr algn="just"/>
            <a:r>
              <a:rPr lang="en-US" dirty="0"/>
              <a:t>A </a:t>
            </a:r>
            <a:r>
              <a:rPr lang="en-US" b="1" dirty="0"/>
              <a:t>social action project</a:t>
            </a:r>
            <a:r>
              <a:rPr lang="en-US" dirty="0"/>
              <a:t> is a multi-step process in which youth address an issue they care about, learn about it and potential solutions to solve it, then take </a:t>
            </a:r>
            <a:r>
              <a:rPr lang="en-US" b="1" dirty="0"/>
              <a:t>action</a:t>
            </a:r>
            <a:r>
              <a:rPr lang="en-US" dirty="0"/>
              <a:t> to create positive change on this issue.</a:t>
            </a:r>
            <a:endParaRPr lang="en-GB" dirty="0"/>
          </a:p>
        </p:txBody>
      </p:sp>
    </p:spTree>
    <p:extLst>
      <p:ext uri="{BB962C8B-B14F-4D97-AF65-F5344CB8AC3E}">
        <p14:creationId xmlns:p14="http://schemas.microsoft.com/office/powerpoint/2010/main" val="1308587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2AC0D-9CD4-4F7D-A6C6-7C9184760D6B}"/>
              </a:ext>
            </a:extLst>
          </p:cNvPr>
          <p:cNvSpPr>
            <a:spLocks noGrp="1"/>
          </p:cNvSpPr>
          <p:nvPr>
            <p:ph type="title"/>
          </p:nvPr>
        </p:nvSpPr>
        <p:spPr/>
        <p:txBody>
          <a:bodyPr/>
          <a:lstStyle/>
          <a:p>
            <a:endParaRPr lang="en-GB"/>
          </a:p>
        </p:txBody>
      </p:sp>
      <p:pic>
        <p:nvPicPr>
          <p:cNvPr id="7" name="Content Placeholder 6" descr="A screenshot of a cell phone&#10;&#10;Description automatically generated">
            <a:extLst>
              <a:ext uri="{FF2B5EF4-FFF2-40B4-BE49-F238E27FC236}">
                <a16:creationId xmlns:a16="http://schemas.microsoft.com/office/drawing/2014/main" id="{2A82FCF9-C734-4E0B-8AFF-A34926EC4BA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5423" y="622853"/>
            <a:ext cx="8978580" cy="5383236"/>
          </a:xfrm>
        </p:spPr>
      </p:pic>
    </p:spTree>
    <p:extLst>
      <p:ext uri="{BB962C8B-B14F-4D97-AF65-F5344CB8AC3E}">
        <p14:creationId xmlns:p14="http://schemas.microsoft.com/office/powerpoint/2010/main" val="590137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8DE1D-2D36-4C20-8FBB-305A518AA5DE}"/>
              </a:ext>
            </a:extLst>
          </p:cNvPr>
          <p:cNvSpPr>
            <a:spLocks noGrp="1"/>
          </p:cNvSpPr>
          <p:nvPr>
            <p:ph type="title"/>
          </p:nvPr>
        </p:nvSpPr>
        <p:spPr/>
        <p:txBody>
          <a:bodyPr/>
          <a:lstStyle/>
          <a:p>
            <a:endParaRPr lang="en-GB"/>
          </a:p>
        </p:txBody>
      </p:sp>
      <p:pic>
        <p:nvPicPr>
          <p:cNvPr id="5" name="Content Placeholder 4" descr="A screenshot of a cell phone&#10;&#10;Description automatically generated">
            <a:extLst>
              <a:ext uri="{FF2B5EF4-FFF2-40B4-BE49-F238E27FC236}">
                <a16:creationId xmlns:a16="http://schemas.microsoft.com/office/drawing/2014/main" id="{A8C36A96-E166-444D-B1E9-D46FC4740EA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3779" y="609600"/>
            <a:ext cx="8790223" cy="5638800"/>
          </a:xfrm>
        </p:spPr>
      </p:pic>
    </p:spTree>
    <p:extLst>
      <p:ext uri="{BB962C8B-B14F-4D97-AF65-F5344CB8AC3E}">
        <p14:creationId xmlns:p14="http://schemas.microsoft.com/office/powerpoint/2010/main" val="4230046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09C6C-D86E-4486-9CC8-7EA09503C8E4}"/>
              </a:ext>
            </a:extLst>
          </p:cNvPr>
          <p:cNvSpPr>
            <a:spLocks noGrp="1"/>
          </p:cNvSpPr>
          <p:nvPr>
            <p:ph type="title"/>
          </p:nvPr>
        </p:nvSpPr>
        <p:spPr/>
        <p:txBody>
          <a:bodyPr/>
          <a:lstStyle/>
          <a:p>
            <a:r>
              <a:rPr lang="en-US" dirty="0"/>
              <a:t>Example</a:t>
            </a:r>
            <a:endParaRPr lang="en-GB" dirty="0"/>
          </a:p>
        </p:txBody>
      </p:sp>
      <p:sp>
        <p:nvSpPr>
          <p:cNvPr id="3" name="Content Placeholder 2">
            <a:extLst>
              <a:ext uri="{FF2B5EF4-FFF2-40B4-BE49-F238E27FC236}">
                <a16:creationId xmlns:a16="http://schemas.microsoft.com/office/drawing/2014/main" id="{6D6E5F07-6182-4B91-AF55-A49BD84A1809}"/>
              </a:ext>
            </a:extLst>
          </p:cNvPr>
          <p:cNvSpPr>
            <a:spLocks noGrp="1"/>
          </p:cNvSpPr>
          <p:nvPr>
            <p:ph idx="1"/>
          </p:nvPr>
        </p:nvSpPr>
        <p:spPr/>
        <p:txBody>
          <a:bodyPr/>
          <a:lstStyle/>
          <a:p>
            <a:pPr algn="just"/>
            <a:r>
              <a:rPr lang="en-US" dirty="0"/>
              <a:t>Your school has a recycling program, but the bins around campus are almost always empty. Last year, students made posters to hang around campus, but this didn’t seem to have much of an impact. This year, the green team decides to survey students and faculty about why they aren’t recycling. They used this information to change the location of some bins, to develop not just awareness but also educational campaigns about climate change and the importance of recycling, and to encourage accountability for recycling by sponsoring contests, incentives, and electing recycling captains. All these efforts have led to a huge increase in recycling and a reduction in the trash across campus.</a:t>
            </a:r>
            <a:endParaRPr lang="en-GB" dirty="0"/>
          </a:p>
        </p:txBody>
      </p:sp>
    </p:spTree>
    <p:extLst>
      <p:ext uri="{BB962C8B-B14F-4D97-AF65-F5344CB8AC3E}">
        <p14:creationId xmlns:p14="http://schemas.microsoft.com/office/powerpoint/2010/main" val="3603735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200D2-13EC-4389-B674-45D5A1B55E99}"/>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12B55ED5-F8F9-4B5C-A56C-E8B4757D160C}"/>
              </a:ext>
            </a:extLst>
          </p:cNvPr>
          <p:cNvSpPr>
            <a:spLocks noGrp="1"/>
          </p:cNvSpPr>
          <p:nvPr>
            <p:ph idx="1"/>
          </p:nvPr>
        </p:nvSpPr>
        <p:spPr/>
        <p:txBody>
          <a:bodyPr>
            <a:normAutofit/>
          </a:bodyPr>
          <a:lstStyle/>
          <a:p>
            <a:r>
              <a:rPr lang="en-US" dirty="0"/>
              <a:t>citizenship education has been understood in two ways: as promoting responsible citizens through reflective inquiry, and as active citizenship learned through social action. </a:t>
            </a:r>
          </a:p>
          <a:p>
            <a:r>
              <a:rPr lang="en-US" dirty="0"/>
              <a:t>The responsible citizen approach proposes that schools can prepare students for their civic role by developing their ability to form thoughtful opinions on matters of public policy. </a:t>
            </a:r>
          </a:p>
          <a:p>
            <a:r>
              <a:rPr lang="en-US" dirty="0"/>
              <a:t>Active citizenship challenges students to identify, plan and carry out responsible community actions. Participation in responsible social action is necessary if students are to become participatory citizens. By putting reflective inquiry “to work”, active citizenship provides students with opportunities to test their ideas and learn about personal efficacy through social action. </a:t>
            </a:r>
          </a:p>
        </p:txBody>
      </p:sp>
    </p:spTree>
    <p:extLst>
      <p:ext uri="{BB962C8B-B14F-4D97-AF65-F5344CB8AC3E}">
        <p14:creationId xmlns:p14="http://schemas.microsoft.com/office/powerpoint/2010/main" val="3455064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9A4AF-5131-4A54-8439-6811F59EFB08}"/>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10C4623A-EE5D-4EF1-9286-7EFE24382584}"/>
              </a:ext>
            </a:extLst>
          </p:cNvPr>
          <p:cNvSpPr>
            <a:spLocks noGrp="1"/>
          </p:cNvSpPr>
          <p:nvPr>
            <p:ph idx="1"/>
          </p:nvPr>
        </p:nvSpPr>
        <p:spPr/>
        <p:txBody>
          <a:bodyPr/>
          <a:lstStyle/>
          <a:p>
            <a:r>
              <a:rPr lang="en-US" dirty="0"/>
              <a:t>Social action projects go beyond volunteering and service learning, where people help others in need and learn about social issues in local and global communities. </a:t>
            </a:r>
          </a:p>
          <a:p>
            <a:r>
              <a:rPr lang="en-US" dirty="0"/>
              <a:t>A social action project is a multi-step process in which youth address an issue they care about, learn about it and potential solutions to solve it, then take action to create positive change on this issue.</a:t>
            </a:r>
          </a:p>
          <a:p>
            <a:r>
              <a:rPr lang="en-US" dirty="0"/>
              <a:t>A social action project prepares students to identify, plan and carry out solutions to problems within their school, community and beyond. The goal is active citizenship through thoughtful, cooperative, critically engaging, and responsible action. </a:t>
            </a:r>
          </a:p>
          <a:p>
            <a:endParaRPr lang="en-US" dirty="0"/>
          </a:p>
          <a:p>
            <a:endParaRPr lang="en-GB" dirty="0"/>
          </a:p>
        </p:txBody>
      </p:sp>
    </p:spTree>
    <p:extLst>
      <p:ext uri="{BB962C8B-B14F-4D97-AF65-F5344CB8AC3E}">
        <p14:creationId xmlns:p14="http://schemas.microsoft.com/office/powerpoint/2010/main" val="1195220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D066A-004C-48FB-8404-DEE461F31DC4}"/>
              </a:ext>
            </a:extLst>
          </p:cNvPr>
          <p:cNvSpPr>
            <a:spLocks noGrp="1"/>
          </p:cNvSpPr>
          <p:nvPr>
            <p:ph type="title"/>
          </p:nvPr>
        </p:nvSpPr>
        <p:spPr/>
        <p:txBody>
          <a:bodyPr/>
          <a:lstStyle/>
          <a:p>
            <a:r>
              <a:rPr lang="en-US" dirty="0"/>
              <a:t>WHY ENGAGE STUDENTS IN SOCIAL ACTION PROJECTS?</a:t>
            </a:r>
            <a:endParaRPr lang="en-GB" dirty="0"/>
          </a:p>
        </p:txBody>
      </p:sp>
      <p:sp>
        <p:nvSpPr>
          <p:cNvPr id="3" name="Content Placeholder 2">
            <a:extLst>
              <a:ext uri="{FF2B5EF4-FFF2-40B4-BE49-F238E27FC236}">
                <a16:creationId xmlns:a16="http://schemas.microsoft.com/office/drawing/2014/main" id="{6E7E478F-2398-4E85-9562-251A166A946F}"/>
              </a:ext>
            </a:extLst>
          </p:cNvPr>
          <p:cNvSpPr>
            <a:spLocks noGrp="1"/>
          </p:cNvSpPr>
          <p:nvPr>
            <p:ph idx="1"/>
          </p:nvPr>
        </p:nvSpPr>
        <p:spPr/>
        <p:txBody>
          <a:bodyPr>
            <a:normAutofit fontScale="92500" lnSpcReduction="20000"/>
          </a:bodyPr>
          <a:lstStyle/>
          <a:p>
            <a:r>
              <a:rPr lang="en-US" dirty="0"/>
              <a:t>There are four central reasons to engage students in social action projects. Through social actions students will: </a:t>
            </a:r>
          </a:p>
          <a:p>
            <a:r>
              <a:rPr lang="en-US" dirty="0"/>
              <a:t>Acquire important abilities and dispositions. Since social action projects involve students directly in identifying, planning and implementing the action, students develop important skills, including problem solving, conflict resolution and empathy. </a:t>
            </a:r>
          </a:p>
          <a:p>
            <a:r>
              <a:rPr lang="en-US" dirty="0"/>
              <a:t>Increase their understanding of curriculum content. Action projects provide a means of integrating text-based and experience-based learning where students’ understanding is deepened as they learn the contextual realities of what they previously considered in theory. </a:t>
            </a:r>
          </a:p>
          <a:p>
            <a:r>
              <a:rPr lang="en-US" dirty="0"/>
              <a:t>Enhance their sense of personal and collective efficacy. Involvement teaches students that there are responsible ways to address issues, and that everyone can play a role in social change. </a:t>
            </a:r>
          </a:p>
          <a:p>
            <a:r>
              <a:rPr lang="en-US" dirty="0"/>
              <a:t>Contribute to the betterment of society. Students learn that their actions have a broader impact on society</a:t>
            </a:r>
            <a:endParaRPr lang="en-GB" dirty="0"/>
          </a:p>
        </p:txBody>
      </p:sp>
    </p:spTree>
    <p:extLst>
      <p:ext uri="{BB962C8B-B14F-4D97-AF65-F5344CB8AC3E}">
        <p14:creationId xmlns:p14="http://schemas.microsoft.com/office/powerpoint/2010/main" val="862202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31578-107B-4889-B7D4-C812BF9189A6}"/>
              </a:ext>
            </a:extLst>
          </p:cNvPr>
          <p:cNvSpPr>
            <a:spLocks noGrp="1"/>
          </p:cNvSpPr>
          <p:nvPr>
            <p:ph type="title"/>
          </p:nvPr>
        </p:nvSpPr>
        <p:spPr/>
        <p:txBody>
          <a:bodyPr/>
          <a:lstStyle/>
          <a:p>
            <a:r>
              <a:rPr lang="en-US" dirty="0"/>
              <a:t>Continue..</a:t>
            </a:r>
            <a:br>
              <a:rPr lang="en-US" dirty="0"/>
            </a:br>
            <a:endParaRPr lang="en-GB" dirty="0"/>
          </a:p>
        </p:txBody>
      </p:sp>
      <p:sp>
        <p:nvSpPr>
          <p:cNvPr id="3" name="Content Placeholder 2">
            <a:extLst>
              <a:ext uri="{FF2B5EF4-FFF2-40B4-BE49-F238E27FC236}">
                <a16:creationId xmlns:a16="http://schemas.microsoft.com/office/drawing/2014/main" id="{1C2A3E68-FDF5-4843-AE74-56FF015FDFD2}"/>
              </a:ext>
            </a:extLst>
          </p:cNvPr>
          <p:cNvSpPr>
            <a:spLocks noGrp="1"/>
          </p:cNvSpPr>
          <p:nvPr>
            <p:ph idx="1"/>
          </p:nvPr>
        </p:nvSpPr>
        <p:spPr/>
        <p:txBody>
          <a:bodyPr/>
          <a:lstStyle/>
          <a:p>
            <a:r>
              <a:rPr lang="en-US" dirty="0"/>
              <a:t>Good social action projects: </a:t>
            </a:r>
          </a:p>
          <a:p>
            <a:r>
              <a:rPr lang="en-US" dirty="0"/>
              <a:t>- involve community members and stakeholders in their implementation</a:t>
            </a:r>
          </a:p>
          <a:p>
            <a:r>
              <a:rPr lang="en-US" dirty="0"/>
              <a:t> - both educate and motivate others to take action too </a:t>
            </a:r>
          </a:p>
          <a:p>
            <a:r>
              <a:rPr lang="en-US" dirty="0"/>
              <a:t>- focus on solutions to address the root causes of a social issue</a:t>
            </a:r>
            <a:endParaRPr lang="en-GB" dirty="0"/>
          </a:p>
        </p:txBody>
      </p:sp>
    </p:spTree>
    <p:extLst>
      <p:ext uri="{BB962C8B-B14F-4D97-AF65-F5344CB8AC3E}">
        <p14:creationId xmlns:p14="http://schemas.microsoft.com/office/powerpoint/2010/main" val="4156981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74876-FD9C-4473-ABF3-7203536DE003}"/>
              </a:ext>
            </a:extLst>
          </p:cNvPr>
          <p:cNvSpPr>
            <a:spLocks noGrp="1"/>
          </p:cNvSpPr>
          <p:nvPr>
            <p:ph type="title"/>
          </p:nvPr>
        </p:nvSpPr>
        <p:spPr/>
        <p:txBody>
          <a:bodyPr/>
          <a:lstStyle/>
          <a:p>
            <a:r>
              <a:rPr lang="en-US" dirty="0"/>
              <a:t>Steps of a Social Action Project</a:t>
            </a:r>
            <a:endParaRPr lang="en-GB" dirty="0"/>
          </a:p>
        </p:txBody>
      </p:sp>
      <p:sp>
        <p:nvSpPr>
          <p:cNvPr id="3" name="Content Placeholder 2">
            <a:extLst>
              <a:ext uri="{FF2B5EF4-FFF2-40B4-BE49-F238E27FC236}">
                <a16:creationId xmlns:a16="http://schemas.microsoft.com/office/drawing/2014/main" id="{1223768B-05EA-40E7-877E-ACCF7A2C1A4E}"/>
              </a:ext>
            </a:extLst>
          </p:cNvPr>
          <p:cNvSpPr>
            <a:spLocks noGrp="1"/>
          </p:cNvSpPr>
          <p:nvPr>
            <p:ph idx="1"/>
          </p:nvPr>
        </p:nvSpPr>
        <p:spPr/>
        <p:txBody>
          <a:bodyPr>
            <a:normAutofit/>
          </a:bodyPr>
          <a:lstStyle/>
          <a:p>
            <a:r>
              <a:rPr lang="en-US" dirty="0"/>
              <a:t>: 1) Learn about the issue and identify a specific problem within that issue on which to focus. </a:t>
            </a:r>
          </a:p>
          <a:p>
            <a:r>
              <a:rPr lang="en-US" dirty="0"/>
              <a:t>2) Identify stakeholders and needs/resources of the community affected by that issue. </a:t>
            </a:r>
          </a:p>
          <a:p>
            <a:r>
              <a:rPr lang="en-US" dirty="0"/>
              <a:t>a. Stakeholders are the people involved in an issue – those impacted by the issue, those who can influence or create change, etc. </a:t>
            </a:r>
          </a:p>
          <a:p>
            <a:r>
              <a:rPr lang="en-US" dirty="0"/>
              <a:t>b. Assess the needs and strengths of the community related to your issue. Are other organizations working on the same issue? Are there needs in your community not being addressed? </a:t>
            </a:r>
          </a:p>
        </p:txBody>
      </p:sp>
    </p:spTree>
    <p:extLst>
      <p:ext uri="{BB962C8B-B14F-4D97-AF65-F5344CB8AC3E}">
        <p14:creationId xmlns:p14="http://schemas.microsoft.com/office/powerpoint/2010/main" val="2834115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9A821-D28A-4BCD-A2A4-731217BE21ED}"/>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6261A3F5-C0F3-44A3-A1F7-C17D9D59A091}"/>
              </a:ext>
            </a:extLst>
          </p:cNvPr>
          <p:cNvSpPr>
            <a:spLocks noGrp="1"/>
          </p:cNvSpPr>
          <p:nvPr>
            <p:ph idx="1"/>
          </p:nvPr>
        </p:nvSpPr>
        <p:spPr>
          <a:xfrm>
            <a:off x="677334" y="2067951"/>
            <a:ext cx="8596668" cy="3973411"/>
          </a:xfrm>
        </p:spPr>
        <p:txBody>
          <a:bodyPr>
            <a:normAutofit lnSpcReduction="10000"/>
          </a:bodyPr>
          <a:lstStyle/>
          <a:p>
            <a:pPr marL="0" indent="0">
              <a:buNone/>
            </a:pPr>
            <a:r>
              <a:rPr lang="en-US" dirty="0"/>
              <a:t>3) Assemble a team. </a:t>
            </a:r>
          </a:p>
          <a:p>
            <a:r>
              <a:rPr lang="en-US" dirty="0"/>
              <a:t>a. Partner with other organizations, or recruit friends to help plan and implement. Find out what everyone’s strengths and skills are, and design a project to utilize those strengths. </a:t>
            </a:r>
          </a:p>
          <a:p>
            <a:pPr marL="0" indent="0">
              <a:buNone/>
            </a:pPr>
            <a:r>
              <a:rPr lang="en-US" dirty="0"/>
              <a:t>4) Choose an action and then create a plan to carry out your project.</a:t>
            </a:r>
          </a:p>
          <a:p>
            <a:r>
              <a:rPr lang="en-US" dirty="0"/>
              <a:t>Defining scope of project and set objectives </a:t>
            </a:r>
          </a:p>
          <a:p>
            <a:r>
              <a:rPr lang="en-US" dirty="0"/>
              <a:t>Defining project duration </a:t>
            </a:r>
          </a:p>
          <a:p>
            <a:r>
              <a:rPr lang="en-US" dirty="0"/>
              <a:t>Define the quality plan (Technical and managerial) </a:t>
            </a:r>
          </a:p>
          <a:p>
            <a:r>
              <a:rPr lang="en-US" dirty="0"/>
              <a:t>Planning for resources  Human Resource planning  Time and resource allocation  Financial planning (Cost estimation and budgeting)  Logistics planning (Contract suppliers and create procurement plan) </a:t>
            </a:r>
          </a:p>
          <a:p>
            <a:r>
              <a:rPr lang="en-US" dirty="0"/>
              <a:t>Planning for communication and coordination</a:t>
            </a:r>
          </a:p>
          <a:p>
            <a:endParaRPr lang="en-GB" dirty="0"/>
          </a:p>
        </p:txBody>
      </p:sp>
    </p:spTree>
    <p:extLst>
      <p:ext uri="{BB962C8B-B14F-4D97-AF65-F5344CB8AC3E}">
        <p14:creationId xmlns:p14="http://schemas.microsoft.com/office/powerpoint/2010/main" val="3034685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55523-8654-4599-8B2B-49C8ADF448B1}"/>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B5860CB6-B8AC-414D-940B-5C2D15561CC1}"/>
              </a:ext>
            </a:extLst>
          </p:cNvPr>
          <p:cNvSpPr>
            <a:spLocks noGrp="1"/>
          </p:cNvSpPr>
          <p:nvPr>
            <p:ph idx="1"/>
          </p:nvPr>
        </p:nvSpPr>
        <p:spPr/>
        <p:txBody>
          <a:bodyPr/>
          <a:lstStyle/>
          <a:p>
            <a:pPr marL="0" indent="0">
              <a:buNone/>
            </a:pPr>
            <a:r>
              <a:rPr lang="en-US" dirty="0"/>
              <a:t>  5) Implement your action project. </a:t>
            </a:r>
          </a:p>
          <a:p>
            <a:r>
              <a:rPr lang="en-US" dirty="0"/>
              <a:t>Plan for piloting/testing and scale up • Plan for tracking budget and work plan • Plan for risks and adaptable changes</a:t>
            </a:r>
          </a:p>
          <a:p>
            <a:r>
              <a:rPr lang="en-US" dirty="0"/>
              <a:t>6) Monitor and evaluate your action. </a:t>
            </a:r>
          </a:p>
          <a:p>
            <a:r>
              <a:rPr lang="en-US" dirty="0"/>
              <a:t>a. Keep data, survey participants, and track the results of your project. Done on the basis of set targets, indicators, quality standards </a:t>
            </a:r>
            <a:endParaRPr lang="en-GB" dirty="0"/>
          </a:p>
          <a:p>
            <a:endParaRPr lang="en-GB" dirty="0"/>
          </a:p>
        </p:txBody>
      </p:sp>
    </p:spTree>
    <p:extLst>
      <p:ext uri="{BB962C8B-B14F-4D97-AF65-F5344CB8AC3E}">
        <p14:creationId xmlns:p14="http://schemas.microsoft.com/office/powerpoint/2010/main" val="890131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9BEBB-C9FD-4CC0-89C1-C7C9CAB94CD8}"/>
              </a:ext>
            </a:extLst>
          </p:cNvPr>
          <p:cNvSpPr>
            <a:spLocks noGrp="1"/>
          </p:cNvSpPr>
          <p:nvPr>
            <p:ph type="title"/>
          </p:nvPr>
        </p:nvSpPr>
        <p:spPr/>
        <p:txBody>
          <a:bodyPr/>
          <a:lstStyle/>
          <a:p>
            <a:endParaRPr lang="en-GB"/>
          </a:p>
        </p:txBody>
      </p:sp>
      <p:pic>
        <p:nvPicPr>
          <p:cNvPr id="5" name="Content Placeholder 4" descr="A close up of a logo&#10;&#10;Description automatically generated">
            <a:extLst>
              <a:ext uri="{FF2B5EF4-FFF2-40B4-BE49-F238E27FC236}">
                <a16:creationId xmlns:a16="http://schemas.microsoft.com/office/drawing/2014/main" id="{8D06194C-58C8-4A3D-A5E5-C588802287F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4572" y="609599"/>
            <a:ext cx="8848579" cy="6128825"/>
          </a:xfrm>
        </p:spPr>
      </p:pic>
    </p:spTree>
    <p:extLst>
      <p:ext uri="{BB962C8B-B14F-4D97-AF65-F5344CB8AC3E}">
        <p14:creationId xmlns:p14="http://schemas.microsoft.com/office/powerpoint/2010/main" val="7421673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858</TotalTime>
  <Words>867</Words>
  <Application>Microsoft Office PowerPoint</Application>
  <PresentationFormat>Widescreen</PresentationFormat>
  <Paragraphs>42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social action project</vt:lpstr>
      <vt:lpstr>Continue…</vt:lpstr>
      <vt:lpstr>Continue….</vt:lpstr>
      <vt:lpstr>WHY ENGAGE STUDENTS IN SOCIAL ACTION PROJECTS?</vt:lpstr>
      <vt:lpstr>Continue.. </vt:lpstr>
      <vt:lpstr>Steps of a Social Action Project</vt:lpstr>
      <vt:lpstr>Continue….</vt:lpstr>
      <vt:lpstr>Continue….</vt:lpstr>
      <vt:lpstr>PowerPoint Presentation</vt:lpstr>
      <vt:lpstr>PowerPoint Presentation</vt:lpstr>
      <vt:lpstr>PowerPoint Presentation</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action project</dc:title>
  <dc:creator>Windows User</dc:creator>
  <cp:lastModifiedBy>Windows User</cp:lastModifiedBy>
  <cp:revision>13</cp:revision>
  <dcterms:created xsi:type="dcterms:W3CDTF">2020-04-16T14:47:20Z</dcterms:created>
  <dcterms:modified xsi:type="dcterms:W3CDTF">2020-04-17T10:19:47Z</dcterms:modified>
</cp:coreProperties>
</file>