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02F8-5870-4DB6-9E2A-C9F9871B6A1A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4FB2-AC35-4B47-89C2-7FC3FBE1C9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02F8-5870-4DB6-9E2A-C9F9871B6A1A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4FB2-AC35-4B47-89C2-7FC3FBE1C9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02F8-5870-4DB6-9E2A-C9F9871B6A1A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4FB2-AC35-4B47-89C2-7FC3FBE1C9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02F8-5870-4DB6-9E2A-C9F9871B6A1A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4FB2-AC35-4B47-89C2-7FC3FBE1C9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02F8-5870-4DB6-9E2A-C9F9871B6A1A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4FB2-AC35-4B47-89C2-7FC3FBE1C9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02F8-5870-4DB6-9E2A-C9F9871B6A1A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4FB2-AC35-4B47-89C2-7FC3FBE1C9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02F8-5870-4DB6-9E2A-C9F9871B6A1A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4FB2-AC35-4B47-89C2-7FC3FBE1C9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02F8-5870-4DB6-9E2A-C9F9871B6A1A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4FB2-AC35-4B47-89C2-7FC3FBE1C9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02F8-5870-4DB6-9E2A-C9F9871B6A1A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4FB2-AC35-4B47-89C2-7FC3FBE1C9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02F8-5870-4DB6-9E2A-C9F9871B6A1A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4FB2-AC35-4B47-89C2-7FC3FBE1C9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02F8-5870-4DB6-9E2A-C9F9871B6A1A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4FB2-AC35-4B47-89C2-7FC3FBE1C9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602F8-5870-4DB6-9E2A-C9F9871B6A1A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B4FB2-AC35-4B47-89C2-7FC3FBE1C9A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Q C\Music\pp\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85800"/>
            <a:ext cx="8153400" cy="46339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Q C\Music\pp\1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685800"/>
            <a:ext cx="7086600" cy="4691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Q C\Music\pp\1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76300"/>
            <a:ext cx="8077200" cy="5067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Q C\Music\pp\1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09601"/>
            <a:ext cx="7924800" cy="45672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Q C\Music\pp\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814387"/>
            <a:ext cx="6034088" cy="44434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Q C\Music\pp\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90600"/>
            <a:ext cx="8001000" cy="4305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 descr="C:\Users\Q C\Music\pp\a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09601"/>
            <a:ext cx="8001000" cy="4624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Q C\Music\pp\a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"/>
            <a:ext cx="7696200" cy="48244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Q C\Music\pp\a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85875"/>
            <a:ext cx="8000999" cy="4429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Q C\Music\pp\a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838200"/>
            <a:ext cx="7696200" cy="4952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533145"/>
            <a:ext cx="7772399" cy="5258055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Q C\Music\pp\a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33400"/>
            <a:ext cx="74676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Q C\Music\pp\e44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90600"/>
            <a:ext cx="7620000" cy="4724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 descr="C:\Users\Q C\Music\pp\e99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685800"/>
            <a:ext cx="66294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Q C\Music\pp\e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066800"/>
            <a:ext cx="7162799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609600"/>
            <a:ext cx="8610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5"/>
                </a:solidFill>
              </a:rPr>
              <a:t>CACHE ADDRESSES:</a:t>
            </a:r>
          </a:p>
          <a:p>
            <a:endParaRPr lang="en-US" sz="2000" dirty="0" smtClean="0">
              <a:solidFill>
                <a:schemeClr val="accent5"/>
              </a:solidFill>
            </a:endParaRPr>
          </a:p>
          <a:p>
            <a:r>
              <a:rPr lang="en-US" sz="2000" dirty="0" smtClean="0"/>
              <a:t>virtual </a:t>
            </a:r>
            <a:r>
              <a:rPr lang="en-US" sz="2000" dirty="0"/>
              <a:t>memory is a </a:t>
            </a:r>
            <a:r>
              <a:rPr lang="en-US" sz="2000" dirty="0" smtClean="0"/>
              <a:t>facility that </a:t>
            </a:r>
            <a:r>
              <a:rPr lang="en-US" sz="2000" dirty="0"/>
              <a:t>allows programs to address memory from a logical point of view, </a:t>
            </a:r>
            <a:r>
              <a:rPr lang="en-US" sz="2000" dirty="0" smtClean="0"/>
              <a:t>without </a:t>
            </a:r>
            <a:r>
              <a:rPr lang="en-US" sz="2000" dirty="0"/>
              <a:t>regard to the amount of main memory physically available. For </a:t>
            </a:r>
            <a:r>
              <a:rPr lang="en-US" sz="2000" dirty="0" smtClean="0"/>
              <a:t>reads to </a:t>
            </a:r>
            <a:r>
              <a:rPr lang="en-US" sz="2000" dirty="0"/>
              <a:t>and writes from main memory, a hardware memory management unit (</a:t>
            </a:r>
            <a:r>
              <a:rPr lang="en-US" sz="2000" dirty="0" smtClean="0"/>
              <a:t>MMU) translates </a:t>
            </a:r>
            <a:r>
              <a:rPr lang="en-US" sz="2000" dirty="0"/>
              <a:t>each virtual address into a physical address in main memory</a:t>
            </a:r>
            <a:r>
              <a:rPr lang="en-US" sz="2000" dirty="0" smtClean="0"/>
              <a:t>.</a:t>
            </a:r>
            <a:r>
              <a:rPr lang="en-US" sz="2000" dirty="0"/>
              <a:t> When virtual addresses are used, the system designer may choose to place </a:t>
            </a:r>
            <a:r>
              <a:rPr lang="en-US" sz="2000" dirty="0" smtClean="0"/>
              <a:t>the cache </a:t>
            </a:r>
            <a:r>
              <a:rPr lang="en-US" sz="2000" dirty="0"/>
              <a:t>between the processor and the MMU or between the MMU and main </a:t>
            </a:r>
            <a:r>
              <a:rPr lang="en-US" sz="2000" dirty="0" smtClean="0"/>
              <a:t>memory(Figure </a:t>
            </a:r>
            <a:r>
              <a:rPr lang="en-US" sz="2000" dirty="0"/>
              <a:t>4.7). A </a:t>
            </a:r>
            <a:r>
              <a:rPr lang="en-US" sz="2000" b="1" dirty="0" smtClean="0"/>
              <a:t>logical cache, </a:t>
            </a:r>
            <a:r>
              <a:rPr lang="en-US" sz="2000" dirty="0" smtClean="0"/>
              <a:t>also </a:t>
            </a:r>
            <a:r>
              <a:rPr lang="en-US" sz="2000" dirty="0"/>
              <a:t>known as a </a:t>
            </a:r>
            <a:r>
              <a:rPr lang="en-US" sz="2000" b="1" dirty="0" smtClean="0"/>
              <a:t>virtual cache, </a:t>
            </a:r>
            <a:r>
              <a:rPr lang="en-US" sz="2000" dirty="0" smtClean="0"/>
              <a:t>stores </a:t>
            </a:r>
            <a:r>
              <a:rPr lang="en-US" sz="2000" dirty="0"/>
              <a:t>data </a:t>
            </a:r>
            <a:r>
              <a:rPr lang="en-US" sz="2000" dirty="0" smtClean="0"/>
              <a:t>using </a:t>
            </a:r>
            <a:r>
              <a:rPr lang="en-US" sz="2000" b="1" dirty="0" smtClean="0"/>
              <a:t>virtual addresses. The</a:t>
            </a:r>
            <a:r>
              <a:rPr lang="en-US" sz="2000" dirty="0" smtClean="0"/>
              <a:t> </a:t>
            </a:r>
            <a:r>
              <a:rPr lang="en-US" sz="2000" dirty="0"/>
              <a:t>processor accesses the cache directly, without going </a:t>
            </a:r>
            <a:r>
              <a:rPr lang="en-US" sz="2000" dirty="0" smtClean="0"/>
              <a:t>through the MMU</a:t>
            </a:r>
            <a:r>
              <a:rPr lang="en-US" sz="2000" dirty="0"/>
              <a:t>. A physical cache stores data using main memory </a:t>
            </a:r>
            <a:r>
              <a:rPr lang="en-US" sz="2000" b="1" dirty="0" smtClean="0"/>
              <a:t>physical addresses.</a:t>
            </a:r>
            <a:r>
              <a:rPr lang="en-US" sz="2000" dirty="0"/>
              <a:t> One obvious advantage of the logical cache is that cache access speed is </a:t>
            </a:r>
            <a:r>
              <a:rPr lang="en-US" sz="2000" dirty="0" smtClean="0"/>
              <a:t>faster than </a:t>
            </a:r>
            <a:r>
              <a:rPr lang="en-US" sz="2000" dirty="0"/>
              <a:t>for a physical cache, because the cache can respond before the MMU </a:t>
            </a:r>
            <a:r>
              <a:rPr lang="en-US" sz="2000" dirty="0" smtClean="0"/>
              <a:t>performs an address translation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Q C\Music\pp\e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609600"/>
            <a:ext cx="754380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716101"/>
            <a:ext cx="8839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5"/>
                </a:solidFill>
              </a:rPr>
              <a:t>Cache </a:t>
            </a:r>
            <a:r>
              <a:rPr lang="en-US" sz="2000" b="1" dirty="0" smtClean="0">
                <a:solidFill>
                  <a:schemeClr val="accent5"/>
                </a:solidFill>
              </a:rPr>
              <a:t>Size</a:t>
            </a:r>
            <a:endParaRPr lang="en-US" sz="2000" dirty="0">
              <a:solidFill>
                <a:schemeClr val="accent5"/>
              </a:solidFill>
            </a:endParaRPr>
          </a:p>
          <a:p>
            <a:endParaRPr lang="en-US" sz="2000" dirty="0"/>
          </a:p>
          <a:p>
            <a:r>
              <a:rPr lang="en-US" sz="2000" dirty="0" smtClean="0"/>
              <a:t>We </a:t>
            </a:r>
            <a:r>
              <a:rPr lang="en-US" sz="2000" dirty="0"/>
              <a:t>would like </a:t>
            </a:r>
            <a:r>
              <a:rPr lang="en-US" sz="2000" dirty="0" smtClean="0"/>
              <a:t>the size </a:t>
            </a:r>
            <a:r>
              <a:rPr lang="en-US" sz="2000" dirty="0"/>
              <a:t>of the cache to be small enough so that the overall average cost per bit is </a:t>
            </a:r>
            <a:r>
              <a:rPr lang="en-US" sz="2000" dirty="0" smtClean="0"/>
              <a:t>close to </a:t>
            </a:r>
            <a:r>
              <a:rPr lang="en-US" sz="2000" dirty="0"/>
              <a:t>that of main memory alone and large enough so that the overall average </a:t>
            </a:r>
            <a:r>
              <a:rPr lang="en-US" sz="2000" dirty="0" smtClean="0"/>
              <a:t>access time </a:t>
            </a:r>
            <a:r>
              <a:rPr lang="en-US" sz="2000" dirty="0"/>
              <a:t>is close to that of the cache alone. There are several other motivations </a:t>
            </a:r>
            <a:r>
              <a:rPr lang="en-US" sz="2000" dirty="0" smtClean="0"/>
              <a:t>for minimizing </a:t>
            </a:r>
            <a:r>
              <a:rPr lang="en-US" sz="2000" dirty="0"/>
              <a:t>cache size. The larger the cache, the larger the number of gates </a:t>
            </a:r>
            <a:r>
              <a:rPr lang="en-US" sz="2000" dirty="0" smtClean="0"/>
              <a:t>involved in </a:t>
            </a:r>
            <a:r>
              <a:rPr lang="en-US" sz="2000" dirty="0"/>
              <a:t>addressing the cache. The result is that large caches tend to be slightly </a:t>
            </a:r>
            <a:r>
              <a:rPr lang="en-US" sz="2000" dirty="0" smtClean="0"/>
              <a:t>slower than </a:t>
            </a:r>
            <a:r>
              <a:rPr lang="en-US" sz="2000" dirty="0"/>
              <a:t>small ones—even when built with the same integrated circuit technology </a:t>
            </a:r>
            <a:r>
              <a:rPr lang="en-US" sz="2000" dirty="0" smtClean="0"/>
              <a:t>and put </a:t>
            </a:r>
            <a:r>
              <a:rPr lang="en-US" sz="2000" dirty="0"/>
              <a:t>in the same place on chip and circuit board. The available chip and board </a:t>
            </a:r>
            <a:r>
              <a:rPr lang="en-US" sz="2000" dirty="0" smtClean="0"/>
              <a:t>area also </a:t>
            </a:r>
            <a:r>
              <a:rPr lang="en-US" sz="2000" dirty="0"/>
              <a:t>limits cache size. 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" y="4369475"/>
            <a:ext cx="9067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5"/>
                </a:solidFill>
              </a:rPr>
              <a:t>Mapping </a:t>
            </a:r>
            <a:r>
              <a:rPr lang="en-US" sz="2000" b="1" dirty="0" smtClean="0">
                <a:solidFill>
                  <a:schemeClr val="accent5"/>
                </a:solidFill>
              </a:rPr>
              <a:t>Function</a:t>
            </a:r>
          </a:p>
          <a:p>
            <a:endParaRPr lang="en-US" sz="2000" b="1" dirty="0"/>
          </a:p>
          <a:p>
            <a:r>
              <a:rPr lang="en-US" sz="2000" dirty="0"/>
              <a:t>Because there are fewer cache lines than main memory blocks, an algorithm </a:t>
            </a:r>
            <a:r>
              <a:rPr lang="en-US" sz="2000" dirty="0" smtClean="0"/>
              <a:t>is needed </a:t>
            </a:r>
            <a:r>
              <a:rPr lang="en-US" sz="2000" dirty="0"/>
              <a:t>for mapping main memory blocks into cache lines. Further, a means </a:t>
            </a:r>
            <a:r>
              <a:rPr lang="en-US" sz="2000" dirty="0" smtClean="0"/>
              <a:t>is needed </a:t>
            </a:r>
            <a:r>
              <a:rPr lang="en-US" sz="2000" dirty="0"/>
              <a:t>for determining which main memory block currently occupies a cache </a:t>
            </a:r>
            <a:r>
              <a:rPr lang="en-US" sz="2000" dirty="0" smtClean="0"/>
              <a:t>line. The </a:t>
            </a:r>
            <a:r>
              <a:rPr lang="en-US" sz="2000" dirty="0"/>
              <a:t>choice of the mapping function dictates how the cache is organized. </a:t>
            </a:r>
            <a:r>
              <a:rPr lang="en-US" sz="2000" dirty="0" smtClean="0"/>
              <a:t>Three techniques </a:t>
            </a:r>
            <a:r>
              <a:rPr lang="en-US" sz="2000" dirty="0"/>
              <a:t>can be used: direct, associative, and set associative.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Q C\Music\pp\e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85801"/>
            <a:ext cx="7391399" cy="47577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113472"/>
            <a:ext cx="7924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chemeClr val="accent5"/>
                </a:solidFill>
              </a:rPr>
              <a:t>DIRECT </a:t>
            </a:r>
            <a:r>
              <a:rPr lang="en-US" b="1" i="1" dirty="0" smtClean="0">
                <a:solidFill>
                  <a:schemeClr val="accent5"/>
                </a:solidFill>
              </a:rPr>
              <a:t>MAPPING:</a:t>
            </a:r>
          </a:p>
          <a:p>
            <a:endParaRPr lang="en-US" b="1" i="1" dirty="0" smtClean="0">
              <a:solidFill>
                <a:schemeClr val="accent5"/>
              </a:solidFill>
            </a:endParaRPr>
          </a:p>
          <a:p>
            <a:r>
              <a:rPr lang="en-US" b="1" i="1" dirty="0" smtClean="0"/>
              <a:t> </a:t>
            </a:r>
            <a:r>
              <a:rPr lang="en-US" b="1" i="1" dirty="0"/>
              <a:t>The simplest technique, known as direct mapping, maps </a:t>
            </a:r>
            <a:r>
              <a:rPr lang="en-US" b="1" i="1" dirty="0" smtClean="0"/>
              <a:t>each </a:t>
            </a:r>
            <a:r>
              <a:rPr lang="en-US" dirty="0" smtClean="0"/>
              <a:t>block </a:t>
            </a:r>
            <a:r>
              <a:rPr lang="en-US" dirty="0"/>
              <a:t>of main memory into only one possible cache line. The mapping is expressed as</a:t>
            </a:r>
          </a:p>
          <a:p>
            <a:pPr algn="ctr"/>
            <a:r>
              <a:rPr lang="en-US" i="1" dirty="0" err="1"/>
              <a:t>i</a:t>
            </a:r>
            <a:r>
              <a:rPr lang="en-US" i="1" dirty="0"/>
              <a:t> = j modulo m</a:t>
            </a:r>
          </a:p>
          <a:p>
            <a:r>
              <a:rPr lang="en-US" dirty="0"/>
              <a:t>where</a:t>
            </a:r>
          </a:p>
          <a:p>
            <a:r>
              <a:rPr lang="en-US" i="1" dirty="0" err="1"/>
              <a:t>i</a:t>
            </a:r>
            <a:r>
              <a:rPr lang="en-US" i="1" dirty="0"/>
              <a:t> = cache line number</a:t>
            </a:r>
          </a:p>
          <a:p>
            <a:r>
              <a:rPr lang="en-US" i="1" dirty="0"/>
              <a:t>j = main memory block number</a:t>
            </a:r>
          </a:p>
          <a:p>
            <a:r>
              <a:rPr lang="en-US" i="1" dirty="0"/>
              <a:t>m = number of lines in the cache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3780472"/>
            <a:ext cx="8305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direct mapping technique is simple and inexpensive to implement. Its</a:t>
            </a:r>
          </a:p>
          <a:p>
            <a:r>
              <a:rPr lang="en-US" dirty="0"/>
              <a:t>main disadvantage is that there is a fixed cache location for any given block. Thus,</a:t>
            </a:r>
          </a:p>
          <a:p>
            <a:r>
              <a:rPr lang="en-US" dirty="0"/>
              <a:t>if a program happens to reference words repeatedly from two different blocks that</a:t>
            </a:r>
          </a:p>
          <a:p>
            <a:r>
              <a:rPr lang="en-US" dirty="0"/>
              <a:t>map into the same line, then the blocks will be continually swapped in the cache,</a:t>
            </a:r>
          </a:p>
          <a:p>
            <a:r>
              <a:rPr lang="en-US" dirty="0"/>
              <a:t>and the hit ratio will be low (a phenomenon known as </a:t>
            </a:r>
            <a:r>
              <a:rPr lang="en-US" i="1" dirty="0"/>
              <a:t>thrashing).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 descr="C:\Users\Q C\Music\pp\e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1" y="836356"/>
            <a:ext cx="7505314" cy="51072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85800"/>
            <a:ext cx="746760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85800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chemeClr val="accent5"/>
                </a:solidFill>
              </a:rPr>
              <a:t>ASSOCIATIVE </a:t>
            </a:r>
            <a:r>
              <a:rPr lang="en-US" b="1" i="1" dirty="0" smtClean="0">
                <a:solidFill>
                  <a:schemeClr val="accent5"/>
                </a:solidFill>
              </a:rPr>
              <a:t>MAPPING:</a:t>
            </a:r>
            <a:r>
              <a:rPr lang="en-US" b="1" i="1" dirty="0" smtClean="0"/>
              <a:t> </a:t>
            </a:r>
          </a:p>
          <a:p>
            <a:r>
              <a:rPr lang="en-US" b="1" i="1" dirty="0" smtClean="0"/>
              <a:t>Associative </a:t>
            </a:r>
            <a:r>
              <a:rPr lang="en-US" b="1" i="1" dirty="0"/>
              <a:t>mapping overcomes the disadvantage of direct</a:t>
            </a:r>
          </a:p>
          <a:p>
            <a:r>
              <a:rPr lang="en-US" dirty="0"/>
              <a:t>mapping by permitting each main memory block to be loaded into any line of the</a:t>
            </a:r>
          </a:p>
          <a:p>
            <a:r>
              <a:rPr lang="en-US" dirty="0"/>
              <a:t>cache (Figure 4.8b). In this case, the cache control logic interprets a memory address</a:t>
            </a:r>
          </a:p>
          <a:p>
            <a:r>
              <a:rPr lang="en-US" dirty="0"/>
              <a:t>simply as a Tag and a Word field. </a:t>
            </a:r>
          </a:p>
        </p:txBody>
      </p:sp>
      <p:pic>
        <p:nvPicPr>
          <p:cNvPr id="27650" name="Picture 2" descr="C:\Users\Q C\Music\pp\D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3006" y="2133600"/>
            <a:ext cx="6887994" cy="4613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0"/>
            <a:ext cx="8534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chemeClr val="accent5"/>
                </a:solidFill>
              </a:rPr>
              <a:t>SET-ASSOCIATIVE MAPPING </a:t>
            </a:r>
            <a:r>
              <a:rPr lang="en-US" b="1" i="1" dirty="0" smtClean="0">
                <a:solidFill>
                  <a:schemeClr val="accent5"/>
                </a:solidFill>
              </a:rPr>
              <a:t>:</a:t>
            </a:r>
          </a:p>
          <a:p>
            <a:endParaRPr lang="en-US" b="1" i="1" dirty="0"/>
          </a:p>
          <a:p>
            <a:r>
              <a:rPr lang="en-US" b="1" i="1" dirty="0" smtClean="0"/>
              <a:t>Set-associative </a:t>
            </a:r>
            <a:r>
              <a:rPr lang="en-US" b="1" i="1" dirty="0"/>
              <a:t>mapping is a compromise </a:t>
            </a:r>
            <a:r>
              <a:rPr lang="en-US" b="1" i="1" dirty="0" smtClean="0"/>
              <a:t>that </a:t>
            </a:r>
            <a:r>
              <a:rPr lang="en-US" dirty="0" smtClean="0"/>
              <a:t>exhibits </a:t>
            </a:r>
            <a:r>
              <a:rPr lang="en-US" dirty="0"/>
              <a:t>the strengths of both the direct and associative approaches while </a:t>
            </a:r>
            <a:r>
              <a:rPr lang="en-US" dirty="0" smtClean="0"/>
              <a:t>reducing their </a:t>
            </a:r>
            <a:r>
              <a:rPr lang="en-US" dirty="0"/>
              <a:t>disadvantages.</a:t>
            </a:r>
          </a:p>
          <a:p>
            <a:r>
              <a:rPr lang="en-US" dirty="0"/>
              <a:t>In this case, the cache consists of a number sets, each of which consists of </a:t>
            </a:r>
            <a:r>
              <a:rPr lang="en-US" dirty="0" smtClean="0"/>
              <a:t>a number </a:t>
            </a:r>
            <a:r>
              <a:rPr lang="en-US" dirty="0"/>
              <a:t>of lines. The relationships </a:t>
            </a:r>
            <a:r>
              <a:rPr lang="en-US" dirty="0" smtClean="0"/>
              <a:t>are</a:t>
            </a:r>
          </a:p>
          <a:p>
            <a:pPr algn="ctr"/>
            <a:r>
              <a:rPr lang="en-US" i="1" dirty="0"/>
              <a:t>m = </a:t>
            </a:r>
            <a:r>
              <a:rPr lang="en-US" i="1" dirty="0" smtClean="0"/>
              <a:t>V * k</a:t>
            </a:r>
            <a:endParaRPr lang="en-US" i="1" dirty="0"/>
          </a:p>
          <a:p>
            <a:pPr algn="ctr"/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i="1" dirty="0"/>
              <a:t> = j modulo </a:t>
            </a:r>
            <a:r>
              <a:rPr lang="en-US" i="1" dirty="0" smtClean="0"/>
              <a:t>V</a:t>
            </a:r>
            <a:endParaRPr lang="en-US" dirty="0"/>
          </a:p>
          <a:p>
            <a:r>
              <a:rPr lang="en-US" dirty="0"/>
              <a:t>where</a:t>
            </a:r>
          </a:p>
          <a:p>
            <a:r>
              <a:rPr lang="en-US" i="1" dirty="0" err="1"/>
              <a:t>i</a:t>
            </a:r>
            <a:r>
              <a:rPr lang="en-US" i="1" dirty="0"/>
              <a:t> = cache set number</a:t>
            </a:r>
          </a:p>
          <a:p>
            <a:r>
              <a:rPr lang="en-US" i="1" dirty="0"/>
              <a:t>j = main memory block number</a:t>
            </a:r>
          </a:p>
          <a:p>
            <a:r>
              <a:rPr lang="en-US" i="1" dirty="0"/>
              <a:t>m = number of lines in the cache</a:t>
            </a:r>
          </a:p>
          <a:p>
            <a:r>
              <a:rPr lang="en-US" i="1" dirty="0"/>
              <a:t>v = number of sets</a:t>
            </a:r>
          </a:p>
          <a:p>
            <a:r>
              <a:rPr lang="en-US" i="1" dirty="0"/>
              <a:t>k = number of lines in each set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Q C\Music\pp\q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718159"/>
            <a:ext cx="6515100" cy="47301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912275"/>
            <a:ext cx="7924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chemeClr val="accent5"/>
                </a:solidFill>
              </a:rPr>
              <a:t>UNIFIED </a:t>
            </a:r>
            <a:r>
              <a:rPr lang="en-US" b="1" i="1" dirty="0">
                <a:solidFill>
                  <a:schemeClr val="accent5"/>
                </a:solidFill>
              </a:rPr>
              <a:t>VERSUS SPLIT </a:t>
            </a:r>
            <a:r>
              <a:rPr lang="en-US" b="1" i="1" dirty="0" smtClean="0">
                <a:solidFill>
                  <a:schemeClr val="accent5"/>
                </a:solidFill>
              </a:rPr>
              <a:t>CACHES</a:t>
            </a:r>
            <a:r>
              <a:rPr lang="en-US" b="1" i="1" dirty="0" smtClean="0"/>
              <a:t>:</a:t>
            </a:r>
          </a:p>
          <a:p>
            <a:endParaRPr lang="en-US" b="1" i="1" dirty="0" smtClean="0"/>
          </a:p>
          <a:p>
            <a:r>
              <a:rPr lang="en-US" b="1" i="1" dirty="0" smtClean="0"/>
              <a:t> </a:t>
            </a:r>
            <a:r>
              <a:rPr lang="en-US" b="1" i="1" dirty="0"/>
              <a:t>When the on-chip cache first made an appearance,</a:t>
            </a:r>
          </a:p>
          <a:p>
            <a:r>
              <a:rPr lang="en-US" dirty="0"/>
              <a:t>many of the designs consisted of a single cache used to store references to both </a:t>
            </a:r>
            <a:r>
              <a:rPr lang="en-US" dirty="0" smtClean="0"/>
              <a:t>data and </a:t>
            </a:r>
            <a:r>
              <a:rPr lang="en-US" dirty="0"/>
              <a:t>instructions. More recently, it has become common to split the cache into </a:t>
            </a:r>
            <a:r>
              <a:rPr lang="en-US" dirty="0" smtClean="0"/>
              <a:t>two: one </a:t>
            </a:r>
            <a:r>
              <a:rPr lang="en-US" dirty="0"/>
              <a:t>dedicated to instructions and one dedicated to data. These two caches both </a:t>
            </a:r>
            <a:r>
              <a:rPr lang="en-US" dirty="0" smtClean="0"/>
              <a:t>exist at </a:t>
            </a:r>
            <a:r>
              <a:rPr lang="en-US" dirty="0"/>
              <a:t>the same level, typically as two L1 caches.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746879"/>
            <a:ext cx="9296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chemeClr val="accent5"/>
                </a:solidFill>
              </a:rPr>
              <a:t>MULTILEVEL </a:t>
            </a:r>
            <a:r>
              <a:rPr lang="en-US" b="1" i="1" dirty="0" smtClean="0">
                <a:solidFill>
                  <a:schemeClr val="accent5"/>
                </a:solidFill>
              </a:rPr>
              <a:t>CACHES:</a:t>
            </a:r>
          </a:p>
          <a:p>
            <a:endParaRPr lang="en-US" b="1" i="1" dirty="0" smtClean="0">
              <a:solidFill>
                <a:schemeClr val="accent5"/>
              </a:solidFill>
            </a:endParaRPr>
          </a:p>
          <a:p>
            <a:r>
              <a:rPr lang="en-US" b="1" i="1" dirty="0" smtClean="0"/>
              <a:t> </a:t>
            </a:r>
            <a:r>
              <a:rPr lang="en-US" b="1" i="1" dirty="0"/>
              <a:t>As logic density has increased, it has become possible to</a:t>
            </a:r>
          </a:p>
          <a:p>
            <a:r>
              <a:rPr lang="en-US" dirty="0"/>
              <a:t>have a cache on the same chip as the processor: the on-chip cache. Compared with</a:t>
            </a:r>
          </a:p>
          <a:p>
            <a:r>
              <a:rPr lang="en-US" dirty="0"/>
              <a:t>a cache reachable via an external bus, the on-chip cache reduces the processor’s</a:t>
            </a:r>
          </a:p>
          <a:p>
            <a:r>
              <a:rPr lang="en-US" dirty="0"/>
              <a:t>external bus activity and therefore speeds up execution times and increases overall</a:t>
            </a:r>
          </a:p>
          <a:p>
            <a:r>
              <a:rPr lang="en-US" dirty="0"/>
              <a:t>system performance. When the requested instruction or data is found in the on-chip</a:t>
            </a:r>
          </a:p>
          <a:p>
            <a:r>
              <a:rPr lang="en-US" dirty="0"/>
              <a:t>cache, the bus access is eliminated. Because of the short data paths internal to</a:t>
            </a:r>
          </a:p>
          <a:p>
            <a:r>
              <a:rPr lang="en-US" dirty="0"/>
              <a:t>the processor, compared with bus lengths, on-chip cache accesses will complete</a:t>
            </a:r>
          </a:p>
          <a:p>
            <a:r>
              <a:rPr lang="en-US" dirty="0"/>
              <a:t>appreciably faster than would even zero-wait state bus cycles. Furthermore, during</a:t>
            </a:r>
          </a:p>
          <a:p>
            <a:r>
              <a:rPr lang="en-US" dirty="0"/>
              <a:t>this period the bus is free to support other transfers.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3276600" y="152400"/>
            <a:ext cx="1933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Number of Caches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066800"/>
            <a:ext cx="9448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Another design element is the line size. When a block of data is retrieved and placed</a:t>
            </a:r>
          </a:p>
          <a:p>
            <a:r>
              <a:rPr lang="en-US" sz="2000" dirty="0"/>
              <a:t>in the cache, not only the desired word but also some number of adjacent words are</a:t>
            </a:r>
          </a:p>
          <a:p>
            <a:r>
              <a:rPr lang="en-US" sz="2000" dirty="0"/>
              <a:t>retrieved. As the block size increases from very small to larger sizes, the hit ratio</a:t>
            </a:r>
          </a:p>
          <a:p>
            <a:r>
              <a:rPr lang="en-US" sz="2000" dirty="0"/>
              <a:t>will at first increase because of the principle of locality, which states that data in the</a:t>
            </a:r>
          </a:p>
          <a:p>
            <a:r>
              <a:rPr lang="en-US" sz="2000" dirty="0"/>
              <a:t>vicinity of a referenced word are likely to be referenced in the near future. As the</a:t>
            </a:r>
          </a:p>
          <a:p>
            <a:r>
              <a:rPr lang="en-US" sz="2000" dirty="0"/>
              <a:t>block size increases, more useful data are brought into the cache. The hit ratio will</a:t>
            </a:r>
          </a:p>
          <a:p>
            <a:r>
              <a:rPr lang="en-US" sz="2000" dirty="0"/>
              <a:t>begin to decrease, however, as the block becomes even bigger and the probability</a:t>
            </a:r>
          </a:p>
          <a:p>
            <a:r>
              <a:rPr lang="en-US" sz="2000" dirty="0"/>
              <a:t>of using the newly fetched information becomes less than the probability of reusing</a:t>
            </a:r>
          </a:p>
          <a:p>
            <a:r>
              <a:rPr lang="en-US" sz="2000" dirty="0"/>
              <a:t>the information that has to be replaced.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381000"/>
            <a:ext cx="1554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5"/>
                </a:solidFill>
              </a:rPr>
              <a:t>Line </a:t>
            </a:r>
            <a:r>
              <a:rPr lang="en-US" sz="2800" b="1" dirty="0" smtClean="0">
                <a:solidFill>
                  <a:schemeClr val="accent5"/>
                </a:solidFill>
              </a:rPr>
              <a:t>Size:</a:t>
            </a:r>
            <a:endParaRPr lang="en-US" sz="2800" b="1" dirty="0">
              <a:solidFill>
                <a:schemeClr val="accent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962400"/>
            <a:ext cx="85915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Replacement algorithm and write policy must be read from book</a:t>
            </a:r>
            <a:endParaRPr lang="en-US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Q C\Music\pp\6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73152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Q C\Music\pp\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9600"/>
            <a:ext cx="78486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Q C\Music\pp\8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990600"/>
            <a:ext cx="7162800" cy="4429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Q C\Music\pp\9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85800"/>
            <a:ext cx="7315200" cy="4667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Q C\Music\pp\1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62000"/>
            <a:ext cx="769620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Q C\Music\pp\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09600"/>
            <a:ext cx="7772399" cy="4667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983</Words>
  <Application>Microsoft Office PowerPoint</Application>
  <PresentationFormat>On-screen Show (4:3)</PresentationFormat>
  <Paragraphs>66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 C</dc:creator>
  <cp:lastModifiedBy>Q C</cp:lastModifiedBy>
  <cp:revision>2</cp:revision>
  <dcterms:created xsi:type="dcterms:W3CDTF">2020-02-09T12:38:54Z</dcterms:created>
  <dcterms:modified xsi:type="dcterms:W3CDTF">2020-02-09T14:47:06Z</dcterms:modified>
</cp:coreProperties>
</file>