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x-fl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7" r:id="rId2"/>
    <p:sldId id="256" r:id="rId3"/>
    <p:sldId id="258" r:id="rId4"/>
    <p:sldId id="26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78" r:id="rId16"/>
    <p:sldId id="274" r:id="rId17"/>
    <p:sldId id="279" r:id="rId18"/>
    <p:sldId id="280" r:id="rId19"/>
    <p:sldId id="281" r:id="rId20"/>
    <p:sldId id="275" r:id="rId21"/>
    <p:sldId id="276" r:id="rId22"/>
    <p:sldId id="277" r:id="rId23"/>
    <p:sldId id="282" r:id="rId24"/>
    <p:sldId id="333" r:id="rId25"/>
    <p:sldId id="334" r:id="rId26"/>
    <p:sldId id="273" r:id="rId27"/>
    <p:sldId id="283" r:id="rId28"/>
    <p:sldId id="336" r:id="rId29"/>
    <p:sldId id="284" r:id="rId30"/>
    <p:sldId id="337" r:id="rId31"/>
    <p:sldId id="338" r:id="rId32"/>
    <p:sldId id="335" r:id="rId33"/>
    <p:sldId id="339" r:id="rId34"/>
    <p:sldId id="340" r:id="rId35"/>
    <p:sldId id="341" r:id="rId36"/>
    <p:sldId id="287" r:id="rId37"/>
    <p:sldId id="342" r:id="rId38"/>
    <p:sldId id="314" r:id="rId39"/>
    <p:sldId id="316" r:id="rId40"/>
    <p:sldId id="317" r:id="rId41"/>
    <p:sldId id="315" r:id="rId42"/>
    <p:sldId id="343" r:id="rId43"/>
    <p:sldId id="345" r:id="rId44"/>
    <p:sldId id="346" r:id="rId45"/>
    <p:sldId id="347" r:id="rId46"/>
    <p:sldId id="348" r:id="rId47"/>
    <p:sldId id="353" r:id="rId48"/>
    <p:sldId id="358" r:id="rId49"/>
    <p:sldId id="359" r:id="rId50"/>
    <p:sldId id="349" r:id="rId51"/>
    <p:sldId id="350" r:id="rId52"/>
    <p:sldId id="351" r:id="rId53"/>
    <p:sldId id="289" r:id="rId54"/>
    <p:sldId id="352" r:id="rId55"/>
    <p:sldId id="321" r:id="rId56"/>
    <p:sldId id="318" r:id="rId57"/>
    <p:sldId id="291" r:id="rId58"/>
    <p:sldId id="292" r:id="rId59"/>
    <p:sldId id="354" r:id="rId60"/>
    <p:sldId id="320" r:id="rId61"/>
    <p:sldId id="328" r:id="rId62"/>
    <p:sldId id="329" r:id="rId63"/>
    <p:sldId id="330" r:id="rId64"/>
    <p:sldId id="331" r:id="rId65"/>
    <p:sldId id="332" r:id="rId66"/>
    <p:sldId id="322" r:id="rId67"/>
    <p:sldId id="355" r:id="rId68"/>
    <p:sldId id="356" r:id="rId69"/>
    <p:sldId id="357" r:id="rId70"/>
    <p:sldId id="324" r:id="rId71"/>
    <p:sldId id="325" r:id="rId72"/>
    <p:sldId id="326" r:id="rId73"/>
    <p:sldId id="327" r:id="rId74"/>
    <p:sldId id="294" r:id="rId75"/>
    <p:sldId id="298" r:id="rId76"/>
    <p:sldId id="299" r:id="rId77"/>
    <p:sldId id="297" r:id="rId78"/>
    <p:sldId id="295" r:id="rId79"/>
    <p:sldId id="303" r:id="rId80"/>
    <p:sldId id="304" r:id="rId81"/>
    <p:sldId id="306" r:id="rId82"/>
    <p:sldId id="307" r:id="rId83"/>
    <p:sldId id="308" r:id="rId84"/>
    <p:sldId id="309" r:id="rId85"/>
    <p:sldId id="310" r:id="rId86"/>
    <p:sldId id="31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2AFCE-CE95-4AB7-9AB5-E2D29262B551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5CA6-BBF8-4B03-9332-EE9F4626A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9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are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A5CA6-BBF8-4B03-9332-EE9F4626A3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Shaking athlete with cervical spine is contraindicated.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A5CA6-BBF8-4B03-9332-EE9F4626A35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A5CA6-BBF8-4B03-9332-EE9F4626A35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A5CA6-BBF8-4B03-9332-EE9F4626A35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SAC: </a:t>
            </a:r>
            <a:r>
              <a:rPr lang="en-US" dirty="0" err="1" smtClean="0"/>
              <a:t>standardises</a:t>
            </a:r>
            <a:r>
              <a:rPr lang="en-US" baseline="0" dirty="0" smtClean="0"/>
              <a:t> assessment of concussion……</a:t>
            </a:r>
          </a:p>
          <a:p>
            <a:r>
              <a:rPr lang="en-US" baseline="0" dirty="0" smtClean="0"/>
              <a:t>Assessment of postural stability include BESS , SOT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A5CA6-BBF8-4B03-9332-EE9F4626A35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flv"/><Relationship Id="rId1" Type="http://schemas.microsoft.com/office/2007/relationships/media" Target="../media/media2.flv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steam.com/node/203" TargetMode="External"/><Relationship Id="rId2" Type="http://schemas.openxmlformats.org/officeDocument/2006/relationships/hyperlink" Target="http://www.momsteam.com/node/150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tro.fl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201" y="0"/>
            <a:ext cx="9067800" cy="7162801"/>
          </a:xfrm>
        </p:spPr>
      </p:pic>
    </p:spTree>
    <p:extLst>
      <p:ext uri="{BB962C8B-B14F-4D97-AF65-F5344CB8AC3E}">
        <p14:creationId xmlns:p14="http://schemas.microsoft.com/office/powerpoint/2010/main" val="41229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8868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related impacts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Coup / countercoup ?</a:t>
            </a:r>
            <a:endParaRPr lang="en-US" dirty="0"/>
          </a:p>
        </p:txBody>
      </p:sp>
      <p:pic>
        <p:nvPicPr>
          <p:cNvPr id="4098" name="Picture 2" descr="http://magazine.uclahealth.org/images/summer2013/Spor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kull  fracture spo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399" cy="63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skull  fracture spo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" y="1143000"/>
            <a:ext cx="9017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skull  fracture spo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6" y="1143000"/>
            <a:ext cx="801557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Energy transfer bone to brain .</a:t>
            </a:r>
          </a:p>
          <a:p>
            <a:r>
              <a:rPr lang="en-US" dirty="0" smtClean="0"/>
              <a:t>Temporary &gt; linear</a:t>
            </a:r>
          </a:p>
          <a:p>
            <a:r>
              <a:rPr lang="en-US" dirty="0" smtClean="0"/>
              <a:t>Permanent &gt; Depressed</a:t>
            </a:r>
          </a:p>
        </p:txBody>
      </p:sp>
      <p:pic>
        <p:nvPicPr>
          <p:cNvPr id="6146" name="Picture 2" descr="http://www.epainassist.com/images/Article-Images/Skull-Fra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73" y="34636"/>
            <a:ext cx="5715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rainandspineinjury.wp.lexblogs.com/wp-content/uploads/sites/355/2011/09/EpiduralSubdural-Hemat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6537056" cy="46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59128" cy="24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0"/>
            <a:ext cx="474133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DH.fl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-5797"/>
            <a:ext cx="9150927" cy="6863797"/>
          </a:xfrm>
        </p:spPr>
      </p:pic>
    </p:spTree>
    <p:extLst>
      <p:ext uri="{BB962C8B-B14F-4D97-AF65-F5344CB8AC3E}">
        <p14:creationId xmlns:p14="http://schemas.microsoft.com/office/powerpoint/2010/main" val="16738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2"/>
            <a:ext cx="8229600" cy="36575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Cerebral concussion, the most common </a:t>
            </a:r>
            <a:r>
              <a:rPr lang="en-US" dirty="0" smtClean="0"/>
              <a:t>sport-related TBI, classified </a:t>
            </a:r>
            <a:r>
              <a:rPr lang="en-US" dirty="0"/>
              <a:t>as a mild diffuse injury </a:t>
            </a:r>
            <a:r>
              <a:rPr lang="en-US" dirty="0" smtClean="0"/>
              <a:t>and is </a:t>
            </a:r>
            <a:r>
              <a:rPr lang="en-US" dirty="0"/>
              <a:t>often referred to as </a:t>
            </a:r>
            <a:r>
              <a:rPr lang="en-US" dirty="0">
                <a:solidFill>
                  <a:srgbClr val="FF0000"/>
                </a:solidFill>
              </a:rPr>
              <a:t>mild traumatic brain injury (MTBI)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injury involves an acceleration–deceleration </a:t>
            </a:r>
            <a:r>
              <a:rPr lang="en-US" dirty="0" smtClean="0"/>
              <a:t>mechanism in which </a:t>
            </a:r>
            <a:r>
              <a:rPr lang="en-US" dirty="0"/>
              <a:t>a blow to the head or the head striking </a:t>
            </a:r>
            <a:r>
              <a:rPr lang="en-US" dirty="0" smtClean="0"/>
              <a:t>an object </a:t>
            </a:r>
            <a:r>
              <a:rPr lang="en-US" dirty="0"/>
              <a:t>results in one or more of the following conditions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s://i.ytimg.com/vi/WlbCZ-t5y_c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rlbal.hi-pi.com/blog-images/188816/mn/1174736301/a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74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Post-concussion symptoms include: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Headaches</a:t>
            </a:r>
            <a:endParaRPr lang="en-US" dirty="0"/>
          </a:p>
          <a:p>
            <a:r>
              <a:rPr lang="en-US" dirty="0"/>
              <a:t>Dizziness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Insomnia</a:t>
            </a:r>
          </a:p>
          <a:p>
            <a:r>
              <a:rPr lang="en-US" dirty="0"/>
              <a:t>Loss of concentration and memory</a:t>
            </a:r>
          </a:p>
          <a:p>
            <a:r>
              <a:rPr lang="en-US" dirty="0"/>
              <a:t>Noise and light sensitivity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Post-concussion syndrome is a complex disorder in which various symptoms — such as headaches and dizziness — last for weeks and sometimes months after the injury that caused the concussion</a:t>
            </a:r>
            <a:r>
              <a:rPr lang="en-US" dirty="0"/>
              <a:t>.</a:t>
            </a:r>
          </a:p>
          <a:p>
            <a:r>
              <a:rPr lang="en-US" dirty="0"/>
              <a:t>Concussion is a mild traumatic brain injury, usually occurring after a blow to the head. </a:t>
            </a:r>
            <a:r>
              <a:rPr lang="en-US" dirty="0">
                <a:solidFill>
                  <a:srgbClr val="C00000"/>
                </a:solidFill>
              </a:rPr>
              <a:t>Loss of consciousness isn't required for a diagnosis of concussion or post-concussion syndrome.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most people, post-concussion syndrome symptoms occur within the first </a:t>
            </a:r>
            <a:r>
              <a:rPr lang="en-US" dirty="0">
                <a:solidFill>
                  <a:srgbClr val="7030A0"/>
                </a:solidFill>
              </a:rPr>
              <a:t>seven to 10 days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go away within three months</a:t>
            </a:r>
            <a:r>
              <a:rPr lang="en-US" dirty="0"/>
              <a:t>, though they can persist for a year or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 Injury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Dr.Waqas</a:t>
            </a:r>
            <a:r>
              <a:rPr lang="en-US" dirty="0" smtClean="0"/>
              <a:t> Ahmad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 Concussion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Frequent(85%)</a:t>
            </a:r>
          </a:p>
          <a:p>
            <a:r>
              <a:rPr lang="en-US" dirty="0" smtClean="0"/>
              <a:t>Difficult to recognize and diagnose</a:t>
            </a:r>
          </a:p>
          <a:p>
            <a:r>
              <a:rPr lang="en-US" dirty="0" smtClean="0"/>
              <a:t>Transient change in electrophysiology of brain</a:t>
            </a:r>
          </a:p>
          <a:p>
            <a:r>
              <a:rPr lang="en-US" dirty="0" smtClean="0"/>
              <a:t>Altered mental status</a:t>
            </a:r>
          </a:p>
          <a:p>
            <a:r>
              <a:rPr lang="en-US" dirty="0" smtClean="0"/>
              <a:t>No unconsciousness</a:t>
            </a:r>
          </a:p>
          <a:p>
            <a:r>
              <a:rPr lang="en-US" dirty="0" smtClean="0"/>
              <a:t>Impaired cognitive function e.g. </a:t>
            </a:r>
            <a:r>
              <a:rPr lang="en-US" dirty="0" smtClean="0">
                <a:solidFill>
                  <a:srgbClr val="002060"/>
                </a:solidFill>
              </a:rPr>
              <a:t>Post Traumatic amnesia</a:t>
            </a:r>
          </a:p>
          <a:p>
            <a:r>
              <a:rPr lang="en-US" dirty="0" smtClean="0"/>
              <a:t>Dizziness and Tinnitus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Rare loss of coordination that is evident on Romberg Test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Headache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Transient mental </a:t>
            </a:r>
            <a:r>
              <a:rPr lang="en-US" dirty="0"/>
              <a:t>confusion, tinnitus, moderate dizziness, </a:t>
            </a:r>
            <a:r>
              <a:rPr lang="en-US" dirty="0" smtClean="0"/>
              <a:t>unsteadiness</a:t>
            </a:r>
          </a:p>
          <a:p>
            <a:r>
              <a:rPr lang="en-US" dirty="0" smtClean="0"/>
              <a:t>prolonged </a:t>
            </a:r>
            <a:r>
              <a:rPr lang="en-US" dirty="0"/>
              <a:t>posttraumatic amnesia (30 minutes).</a:t>
            </a:r>
          </a:p>
          <a:p>
            <a:r>
              <a:rPr lang="en-US" dirty="0">
                <a:solidFill>
                  <a:srgbClr val="FF0000"/>
                </a:solidFill>
              </a:rPr>
              <a:t>A momentary loss of consciousness often results, </a:t>
            </a:r>
            <a:r>
              <a:rPr lang="en-US" dirty="0" smtClean="0">
                <a:solidFill>
                  <a:srgbClr val="FF0000"/>
                </a:solidFill>
              </a:rPr>
              <a:t>lasting from </a:t>
            </a:r>
            <a:r>
              <a:rPr lang="en-US" dirty="0">
                <a:solidFill>
                  <a:srgbClr val="FF0000"/>
                </a:solidFill>
              </a:rPr>
              <a:t>several seconds up to 1 minute.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Blurred </a:t>
            </a:r>
            <a:r>
              <a:rPr lang="en-US" dirty="0">
                <a:solidFill>
                  <a:srgbClr val="00B0F0"/>
                </a:solidFill>
              </a:rPr>
              <a:t>vision, </a:t>
            </a:r>
            <a:r>
              <a:rPr lang="en-US" dirty="0" smtClean="0">
                <a:solidFill>
                  <a:srgbClr val="00B0F0"/>
                </a:solidFill>
              </a:rPr>
              <a:t>dizziness, balance </a:t>
            </a:r>
            <a:r>
              <a:rPr lang="en-US" dirty="0">
                <a:solidFill>
                  <a:srgbClr val="00B0F0"/>
                </a:solidFill>
              </a:rPr>
              <a:t>disturbances, and nausea </a:t>
            </a:r>
          </a:p>
          <a:p>
            <a:r>
              <a:rPr lang="en-US" dirty="0" smtClean="0"/>
              <a:t>Careful </a:t>
            </a:r>
            <a:r>
              <a:rPr lang="en-US" dirty="0"/>
              <a:t>clinical </a:t>
            </a:r>
            <a:r>
              <a:rPr lang="en-US" dirty="0" smtClean="0"/>
              <a:t>observation </a:t>
            </a:r>
            <a:endParaRPr lang="en-US" dirty="0"/>
          </a:p>
          <a:p>
            <a:r>
              <a:rPr lang="en-US" dirty="0" smtClean="0"/>
              <a:t>Skilled judgment reg. </a:t>
            </a:r>
            <a:r>
              <a:rPr lang="en-US" dirty="0"/>
              <a:t>return </a:t>
            </a:r>
            <a:r>
              <a:rPr lang="en-US" dirty="0" smtClean="0"/>
              <a:t>to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Time frame</a:t>
            </a:r>
          </a:p>
          <a:p>
            <a:r>
              <a:rPr lang="en-US" dirty="0" smtClean="0"/>
              <a:t>Post Traumatic amnesia &gt; 24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Retrograde amnesia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Second Impact Syndrome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hen </a:t>
            </a:r>
            <a:r>
              <a:rPr lang="en-US" dirty="0">
                <a:solidFill>
                  <a:srgbClr val="0070C0"/>
                </a:solidFill>
              </a:rPr>
              <a:t>an athlete who has sustained an </a:t>
            </a:r>
            <a:r>
              <a:rPr lang="en-US" dirty="0" smtClean="0">
                <a:solidFill>
                  <a:srgbClr val="0070C0"/>
                </a:solidFill>
              </a:rPr>
              <a:t>initial head </a:t>
            </a:r>
            <a:r>
              <a:rPr lang="en-US" dirty="0">
                <a:solidFill>
                  <a:srgbClr val="0070C0"/>
                </a:solidFill>
              </a:rPr>
              <a:t>trauma, most often a concussion, sustains a </a:t>
            </a:r>
            <a:r>
              <a:rPr lang="en-US" dirty="0" smtClean="0">
                <a:solidFill>
                  <a:srgbClr val="0070C0"/>
                </a:solidFill>
              </a:rPr>
              <a:t>second injury </a:t>
            </a:r>
            <a:r>
              <a:rPr lang="en-US" dirty="0">
                <a:solidFill>
                  <a:srgbClr val="0070C0"/>
                </a:solidFill>
              </a:rPr>
              <a:t>before symptoms associated with the first </a:t>
            </a:r>
            <a:r>
              <a:rPr lang="en-US" dirty="0" smtClean="0">
                <a:solidFill>
                  <a:srgbClr val="0070C0"/>
                </a:solidFill>
              </a:rPr>
              <a:t>have totally </a:t>
            </a:r>
            <a:r>
              <a:rPr lang="en-US" dirty="0">
                <a:solidFill>
                  <a:srgbClr val="0070C0"/>
                </a:solidFill>
              </a:rPr>
              <a:t>resolved.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Often</a:t>
            </a:r>
            <a:r>
              <a:rPr lang="en-US" dirty="0"/>
              <a:t>, the first injury was unreported </a:t>
            </a:r>
            <a:r>
              <a:rPr lang="en-US" dirty="0" smtClean="0"/>
              <a:t>or unrecognized</a:t>
            </a:r>
            <a:r>
              <a:rPr lang="en-US" dirty="0"/>
              <a:t>. SIS usually occurs </a:t>
            </a:r>
            <a:r>
              <a:rPr lang="en-US" dirty="0">
                <a:solidFill>
                  <a:schemeClr val="accent2"/>
                </a:solidFill>
              </a:rPr>
              <a:t>within 1 week </a:t>
            </a:r>
            <a:r>
              <a:rPr lang="en-US" dirty="0"/>
              <a:t>of the </a:t>
            </a:r>
            <a:r>
              <a:rPr lang="en-US" dirty="0" smtClean="0"/>
              <a:t>initial injury </a:t>
            </a:r>
            <a:r>
              <a:rPr lang="en-US" dirty="0"/>
              <a:t>and involves </a:t>
            </a:r>
            <a:r>
              <a:rPr lang="en-US" dirty="0">
                <a:solidFill>
                  <a:schemeClr val="accent2"/>
                </a:solidFill>
              </a:rPr>
              <a:t>rapid brain swelling </a:t>
            </a:r>
            <a:r>
              <a:rPr lang="en-US" dirty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herniation</a:t>
            </a:r>
            <a:r>
              <a:rPr lang="en-US" dirty="0" smtClean="0"/>
              <a:t> as </a:t>
            </a:r>
            <a:r>
              <a:rPr lang="en-US" dirty="0"/>
              <a:t>a result of the </a:t>
            </a:r>
            <a:r>
              <a:rPr lang="en-US" dirty="0">
                <a:solidFill>
                  <a:srgbClr val="FF0000"/>
                </a:solidFill>
              </a:rPr>
              <a:t>brain losing autoregulation of its </a:t>
            </a:r>
            <a:r>
              <a:rPr lang="en-US" dirty="0" smtClean="0">
                <a:solidFill>
                  <a:srgbClr val="FF0000"/>
                </a:solidFill>
              </a:rPr>
              <a:t>blood supply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6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763000" cy="856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4BACC6">
                    <a:lumMod val="75000"/>
                  </a:srgbClr>
                </a:solidFill>
              </a:rPr>
              <a:t>Brain stem failure </a:t>
            </a:r>
            <a:r>
              <a:rPr lang="en-US" sz="3200" dirty="0">
                <a:solidFill>
                  <a:prstClr val="black"/>
                </a:solidFill>
              </a:rPr>
              <a:t>develops in 2 to 5 minutes, causing </a:t>
            </a:r>
            <a:r>
              <a:rPr lang="en-US" sz="3200" dirty="0">
                <a:solidFill>
                  <a:srgbClr val="C00000"/>
                </a:solidFill>
              </a:rPr>
              <a:t>rapidly dilating pupils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>
                <a:solidFill>
                  <a:srgbClr val="FFC000"/>
                </a:solidFill>
              </a:rPr>
              <a:t>loss of eye movement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>
                <a:solidFill>
                  <a:srgbClr val="00B050"/>
                </a:solidFill>
              </a:rPr>
              <a:t>respiratory failure</a:t>
            </a:r>
            <a:r>
              <a:rPr lang="en-US" sz="3200" dirty="0">
                <a:solidFill>
                  <a:prstClr val="black"/>
                </a:solidFill>
              </a:rPr>
              <a:t>, and eventually </a:t>
            </a:r>
            <a:r>
              <a:rPr lang="en-US" sz="3200" dirty="0">
                <a:solidFill>
                  <a:srgbClr val="0070C0"/>
                </a:solidFill>
              </a:rPr>
              <a:t>coma</a:t>
            </a:r>
            <a:r>
              <a:rPr lang="en-US" sz="2700" dirty="0" smtClean="0">
                <a:solidFill>
                  <a:prstClr val="black"/>
                </a:solidFill>
              </a:rPr>
              <a:t>.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On-field </a:t>
            </a:r>
            <a:r>
              <a:rPr lang="en-US" sz="2800" dirty="0">
                <a:solidFill>
                  <a:prstClr val="black"/>
                </a:solidFill>
              </a:rPr>
              <a:t>management </a:t>
            </a:r>
            <a:r>
              <a:rPr lang="en-US" sz="2800" dirty="0" smtClean="0">
                <a:solidFill>
                  <a:prstClr val="black"/>
                </a:solidFill>
              </a:rPr>
              <a:t>of SIS </a:t>
            </a:r>
            <a:r>
              <a:rPr lang="en-US" sz="2800" dirty="0">
                <a:solidFill>
                  <a:prstClr val="black"/>
                </a:solidFill>
              </a:rPr>
              <a:t>should include rapid removal of any helmet or pads so the athlete can be rapidly </a:t>
            </a:r>
            <a:r>
              <a:rPr lang="en-US" sz="2800" dirty="0" smtClean="0">
                <a:solidFill>
                  <a:prstClr val="black"/>
                </a:solidFill>
              </a:rPr>
              <a:t>intubated.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 Unfortunately,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the</a:t>
            </a:r>
            <a:br>
              <a:rPr lang="en-US" sz="2800" dirty="0" smtClean="0">
                <a:solidFill>
                  <a:srgbClr val="231F20"/>
                </a:solidFill>
                <a:latin typeface="Minion-Regular"/>
              </a:rPr>
            </a:br>
            <a:r>
              <a:rPr lang="en-US" sz="2800" b="1" dirty="0" smtClean="0">
                <a:solidFill>
                  <a:srgbClr val="FF0000"/>
                </a:solidFill>
                <a:latin typeface="Minion-Bold"/>
              </a:rPr>
              <a:t>mortality </a:t>
            </a:r>
            <a:r>
              <a:rPr lang="en-US" sz="2800" b="1" dirty="0">
                <a:solidFill>
                  <a:srgbClr val="FF0000"/>
                </a:solidFill>
                <a:latin typeface="Minion-Bold"/>
              </a:rPr>
              <a:t>rate 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of SIS is 50%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, and the </a:t>
            </a:r>
            <a:r>
              <a:rPr lang="en-US" sz="2800" b="1" dirty="0">
                <a:solidFill>
                  <a:srgbClr val="FF0000"/>
                </a:solidFill>
                <a:latin typeface="Minion-Bold"/>
              </a:rPr>
              <a:t>morbidity rate </a:t>
            </a:r>
            <a:r>
              <a:rPr lang="en-US" sz="2800" dirty="0" smtClean="0">
                <a:solidFill>
                  <a:srgbClr val="FF0000"/>
                </a:solidFill>
                <a:latin typeface="Minion-Regular"/>
              </a:rPr>
              <a:t>is 100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%. </a:t>
            </a:r>
            <a:endParaRPr lang="en-US" sz="2800" dirty="0" smtClean="0">
              <a:solidFill>
                <a:srgbClr val="FF0000"/>
              </a:solidFill>
              <a:latin typeface="Minion-Regular"/>
            </a:endParaRP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srgbClr val="231F20"/>
              </a:solidFill>
              <a:latin typeface="Minion-Regular"/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. </a:t>
            </a:r>
            <a:r>
              <a:rPr lang="en-US" sz="3200" dirty="0">
                <a:solidFill>
                  <a:srgbClr val="231F20"/>
                </a:solidFill>
                <a:latin typeface="Minion-Bold"/>
              </a:rPr>
              <a:t/>
            </a:r>
            <a:br>
              <a:rPr lang="en-US" sz="3200" dirty="0">
                <a:solidFill>
                  <a:srgbClr val="231F20"/>
                </a:solidFill>
                <a:latin typeface="Minion-Bold"/>
              </a:rPr>
            </a:br>
            <a:r>
              <a:rPr lang="en-US" sz="3200" dirty="0">
                <a:solidFill>
                  <a:srgbClr val="231F20"/>
                </a:solidFill>
                <a:latin typeface="Minion-Bold"/>
              </a:rPr>
              <a:t/>
            </a:r>
            <a:br>
              <a:rPr lang="en-US" sz="3200" dirty="0">
                <a:solidFill>
                  <a:srgbClr val="231F20"/>
                </a:solidFill>
                <a:latin typeface="Minion-Bold"/>
              </a:rPr>
            </a:b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8458200" cy="7921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914401"/>
            <a:ext cx="876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3200" dirty="0">
              <a:solidFill>
                <a:srgbClr val="231F20"/>
              </a:solidFill>
              <a:latin typeface="Minion-Regular"/>
            </a:endParaRPr>
          </a:p>
          <a:p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Although 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the number of reported cases is relatively low, the potential for SIS to occur in athletes </a:t>
            </a:r>
            <a:r>
              <a:rPr lang="en-US" sz="3200" dirty="0">
                <a:solidFill>
                  <a:srgbClr val="FF0000"/>
                </a:solidFill>
                <a:latin typeface="Minion-Regular"/>
              </a:rPr>
              <a:t>with mild head injuries should be a major consideration 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when making return-to-play decisions. </a:t>
            </a:r>
            <a:r>
              <a:rPr lang="en-US" sz="3200" dirty="0">
                <a:solidFill>
                  <a:srgbClr val="231F20"/>
                </a:solidFill>
                <a:latin typeface="Minion-Bold"/>
              </a:rPr>
              <a:t/>
            </a:r>
            <a:br>
              <a:rPr lang="en-US" sz="3200" dirty="0">
                <a:solidFill>
                  <a:srgbClr val="231F20"/>
                </a:solidFill>
                <a:latin typeface="Minion-Bold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5231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Immediate Management of </a:t>
            </a:r>
            <a:r>
              <a:rPr lang="en-US" b="1" dirty="0" smtClean="0">
                <a:solidFill>
                  <a:srgbClr val="00B0F0"/>
                </a:solidFill>
              </a:rPr>
              <a:t>Sport-Related Concussion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Easy to recognize concussion if athlete is unconscious.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Of all cerebral concussions, </a:t>
            </a:r>
            <a:r>
              <a:rPr lang="en-US" dirty="0" smtClean="0">
                <a:solidFill>
                  <a:srgbClr val="7030A0"/>
                </a:solidFill>
              </a:rPr>
              <a:t>90% to </a:t>
            </a:r>
            <a:r>
              <a:rPr lang="en-US" dirty="0">
                <a:solidFill>
                  <a:srgbClr val="7030A0"/>
                </a:solidFill>
              </a:rPr>
              <a:t>95% involve no loss of consciousness but </a:t>
            </a:r>
            <a:r>
              <a:rPr lang="en-US" dirty="0" smtClean="0">
                <a:solidFill>
                  <a:srgbClr val="7030A0"/>
                </a:solidFill>
              </a:rPr>
              <a:t>rather only </a:t>
            </a:r>
            <a:r>
              <a:rPr lang="en-US" dirty="0">
                <a:solidFill>
                  <a:srgbClr val="7030A0"/>
                </a:solidFill>
              </a:rPr>
              <a:t>a transient loss of alertness or the presence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of mental confusion.</a:t>
            </a:r>
          </a:p>
        </p:txBody>
      </p:sp>
    </p:spTree>
    <p:extLst>
      <p:ext uri="{BB962C8B-B14F-4D97-AF65-F5344CB8AC3E}">
        <p14:creationId xmlns:p14="http://schemas.microsoft.com/office/powerpoint/2010/main" val="28213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primary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Recognizing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/>
              <a:t> and its </a:t>
            </a:r>
            <a:r>
              <a:rPr lang="en-US" dirty="0" smtClean="0">
                <a:solidFill>
                  <a:srgbClr val="FF0000"/>
                </a:solidFill>
              </a:rPr>
              <a:t>severity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Determining if the athlete requires additional </a:t>
            </a:r>
            <a:r>
              <a:rPr lang="en-US" dirty="0" smtClean="0">
                <a:solidFill>
                  <a:srgbClr val="FF0000"/>
                </a:solidFill>
              </a:rPr>
              <a:t>attention and/or 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Deciding when it is safe for the athlete to return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sports activity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On-Site Assessment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838201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Better to perform initial evaluation after injury on the </a:t>
            </a:r>
            <a:r>
              <a:rPr lang="en-US" sz="2800" dirty="0" smtClean="0"/>
              <a:t>site. Your </a:t>
            </a:r>
            <a:r>
              <a:rPr lang="en-US" sz="2800" dirty="0"/>
              <a:t>approach to the initial assessment may differ </a:t>
            </a:r>
            <a:r>
              <a:rPr lang="en-US" sz="2800" dirty="0" smtClean="0"/>
              <a:t>depending whether </a:t>
            </a:r>
            <a:r>
              <a:rPr lang="en-US" sz="2800" dirty="0"/>
              <a:t>you are dealing with an </a:t>
            </a:r>
            <a:r>
              <a:rPr lang="en-US" sz="2800" dirty="0">
                <a:solidFill>
                  <a:srgbClr val="FF0000"/>
                </a:solidFill>
              </a:rPr>
              <a:t>athlete-down or </a:t>
            </a:r>
            <a:r>
              <a:rPr lang="en-US" sz="2800" dirty="0" smtClean="0">
                <a:solidFill>
                  <a:srgbClr val="FF0000"/>
                </a:solidFill>
              </a:rPr>
              <a:t>ambulatory condition</a:t>
            </a:r>
            <a:r>
              <a:rPr lang="en-US" sz="2800" dirty="0"/>
              <a:t>. </a:t>
            </a:r>
            <a:r>
              <a:rPr lang="en-US" sz="2800" dirty="0" smtClean="0"/>
              <a:t>Athlete-down conditions </a:t>
            </a:r>
            <a:r>
              <a:rPr lang="en-US" sz="2800" dirty="0"/>
              <a:t>are signified by the athletic trainer and/or team physician responding to the athlete.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dirty="0"/>
              <a:t>primary survey involving basic life support should </a:t>
            </a:r>
            <a:r>
              <a:rPr lang="en-US" sz="2800" dirty="0" smtClean="0"/>
              <a:t>be performed </a:t>
            </a:r>
            <a:r>
              <a:rPr lang="en-US" sz="2800" dirty="0"/>
              <a:t>first. This is easily performed and usually </a:t>
            </a:r>
            <a:r>
              <a:rPr lang="en-US" sz="2800" dirty="0" smtClean="0"/>
              <a:t>takes </a:t>
            </a:r>
            <a:r>
              <a:rPr lang="en-US" sz="2800" dirty="0" smtClean="0">
                <a:solidFill>
                  <a:srgbClr val="FF0000"/>
                </a:solidFill>
              </a:rPr>
              <a:t>only </a:t>
            </a:r>
            <a:r>
              <a:rPr lang="en-US" sz="2800" dirty="0">
                <a:solidFill>
                  <a:srgbClr val="FF0000"/>
                </a:solidFill>
              </a:rPr>
              <a:t>10 to 15 seconds as respiration and cardiac status </a:t>
            </a:r>
            <a:r>
              <a:rPr lang="en-US" sz="2800" dirty="0" smtClean="0">
                <a:solidFill>
                  <a:srgbClr val="FF0000"/>
                </a:solidFill>
              </a:rPr>
              <a:t>are assessed </a:t>
            </a:r>
            <a:r>
              <a:rPr lang="en-US" sz="2800" dirty="0">
                <a:solidFill>
                  <a:srgbClr val="FF0000"/>
                </a:solidFill>
              </a:rPr>
              <a:t>to rule out a life-threatening </a:t>
            </a:r>
            <a:r>
              <a:rPr lang="en-US" sz="2800" dirty="0" err="1" smtClean="0">
                <a:solidFill>
                  <a:srgbClr val="FF0000"/>
                </a:solidFill>
              </a:rPr>
              <a:t>condition</a:t>
            </a:r>
            <a:r>
              <a:rPr lang="en-US" sz="2800" dirty="0" err="1" smtClean="0"/>
              <a:t>.Once</a:t>
            </a:r>
            <a:r>
              <a:rPr lang="en-US" sz="2800" dirty="0" smtClean="0"/>
              <a:t> </a:t>
            </a:r>
            <a:r>
              <a:rPr lang="en-US" sz="2800" dirty="0"/>
              <a:t>life-threatening conditions have been ruled out, </a:t>
            </a:r>
            <a:r>
              <a:rPr lang="en-US" sz="2800" dirty="0" smtClean="0"/>
              <a:t>the secondary </a:t>
            </a:r>
            <a:r>
              <a:rPr lang="en-US" sz="2800" dirty="0"/>
              <a:t>survey can </a:t>
            </a:r>
            <a:r>
              <a:rPr lang="en-US" sz="2800" dirty="0" smtClean="0"/>
              <a:t>begin.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5893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Primary survey of athlete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Secondary survey:</a:t>
            </a:r>
          </a:p>
          <a:p>
            <a:r>
              <a:rPr lang="en-US" dirty="0" smtClean="0"/>
              <a:t>During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secondary survey, </a:t>
            </a:r>
            <a:r>
              <a:rPr lang="en-US" dirty="0">
                <a:solidFill>
                  <a:srgbClr val="FF0000"/>
                </a:solidFill>
              </a:rPr>
              <a:t>a seven-step protocol (history, observation, palpation, special tests, active/passive range </a:t>
            </a:r>
            <a:r>
              <a:rPr lang="en-US" dirty="0" smtClean="0">
                <a:solidFill>
                  <a:srgbClr val="FF0000"/>
                </a:solidFill>
              </a:rPr>
              <a:t>of motion</a:t>
            </a:r>
            <a:r>
              <a:rPr lang="en-US" dirty="0">
                <a:solidFill>
                  <a:srgbClr val="FF0000"/>
                </a:solidFill>
              </a:rPr>
              <a:t>, strength tests, and functional tests</a:t>
            </a:r>
            <a:r>
              <a:rPr lang="en-US" dirty="0"/>
              <a:t>) should </a:t>
            </a:r>
            <a:r>
              <a:rPr lang="en-US" dirty="0" smtClean="0"/>
              <a:t>be strictly </a:t>
            </a:r>
            <a:r>
              <a:rPr lang="en-US" dirty="0"/>
              <a:t>followed to ensure that nothing has been </a:t>
            </a:r>
            <a:r>
              <a:rPr lang="en-US" dirty="0" smtClean="0"/>
              <a:t>overlooked.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concussion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 neurological dysfunction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from an applied force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A forceful blow to the resting movable </a:t>
            </a:r>
            <a:r>
              <a:rPr lang="en-US" sz="4000" dirty="0" smtClean="0">
                <a:solidFill>
                  <a:srgbClr val="002060"/>
                </a:solidFill>
              </a:rPr>
              <a:t>head usually </a:t>
            </a:r>
            <a:r>
              <a:rPr lang="en-US" sz="4000" dirty="0">
                <a:solidFill>
                  <a:srgbClr val="002060"/>
                </a:solidFill>
              </a:rPr>
              <a:t>produces maximum brain injury beneath </a:t>
            </a:r>
            <a:r>
              <a:rPr lang="en-US" sz="4000" dirty="0" smtClean="0">
                <a:solidFill>
                  <a:srgbClr val="002060"/>
                </a:solidFill>
              </a:rPr>
              <a:t>the point </a:t>
            </a:r>
            <a:r>
              <a:rPr lang="en-US" sz="4000" dirty="0">
                <a:solidFill>
                  <a:srgbClr val="002060"/>
                </a:solidFill>
              </a:rPr>
              <a:t>of </a:t>
            </a:r>
            <a:r>
              <a:rPr lang="en-US" sz="4000" dirty="0">
                <a:solidFill>
                  <a:srgbClr val="FF0000"/>
                </a:solidFill>
              </a:rPr>
              <a:t>cranial </a:t>
            </a:r>
            <a:r>
              <a:rPr lang="en-US" sz="4000" dirty="0" smtClean="0">
                <a:solidFill>
                  <a:srgbClr val="FF0000"/>
                </a:solidFill>
              </a:rPr>
              <a:t>impact.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the athlete is </a:t>
            </a:r>
            <a:r>
              <a:rPr lang="en-US" sz="2800" dirty="0">
                <a:solidFill>
                  <a:srgbClr val="FF0000"/>
                </a:solidFill>
              </a:rPr>
              <a:t>unconscious or is regaining consciousness</a:t>
            </a:r>
            <a:r>
              <a:rPr lang="en-US" sz="2800" dirty="0"/>
              <a:t> but is still disoriented and confused, the injury </a:t>
            </a:r>
            <a:r>
              <a:rPr lang="en-US" sz="2800" dirty="0" smtClean="0"/>
              <a:t>should be </a:t>
            </a:r>
            <a:r>
              <a:rPr lang="en-US" sz="2800" dirty="0"/>
              <a:t>managed similar to that of a </a:t>
            </a:r>
            <a:r>
              <a:rPr lang="en-US" sz="2800" dirty="0">
                <a:solidFill>
                  <a:srgbClr val="FF0000"/>
                </a:solidFill>
              </a:rPr>
              <a:t>cervical spine injury</a:t>
            </a:r>
            <a:r>
              <a:rPr lang="en-US" sz="2800" dirty="0"/>
              <a:t> </a:t>
            </a:r>
            <a:r>
              <a:rPr lang="en-US" sz="2800" dirty="0" smtClean="0"/>
              <a:t>because the </a:t>
            </a:r>
            <a:r>
              <a:rPr lang="en-US" sz="2800" dirty="0"/>
              <a:t>clinician </a:t>
            </a:r>
            <a:r>
              <a:rPr lang="en-US" sz="2800" dirty="0">
                <a:solidFill>
                  <a:srgbClr val="FF0000"/>
                </a:solidFill>
              </a:rPr>
              <a:t>may not be able to rule out </a:t>
            </a:r>
            <a:r>
              <a:rPr lang="en-US" sz="2800" dirty="0"/>
              <a:t>an associated cervical spine injury. Therefore, </a:t>
            </a:r>
            <a:r>
              <a:rPr lang="en-US" sz="2800" dirty="0" smtClean="0"/>
              <a:t>the unconscious </a:t>
            </a:r>
            <a:r>
              <a:rPr lang="en-US" sz="2800" dirty="0"/>
              <a:t>athlete should be transported from the </a:t>
            </a:r>
            <a:r>
              <a:rPr lang="en-US" sz="2800" dirty="0" smtClean="0"/>
              <a:t>field or </a:t>
            </a:r>
            <a:r>
              <a:rPr lang="en-US" sz="2800" dirty="0"/>
              <a:t>court </a:t>
            </a:r>
            <a:r>
              <a:rPr lang="en-US" sz="2800" dirty="0">
                <a:solidFill>
                  <a:srgbClr val="FF0000"/>
                </a:solidFill>
              </a:rPr>
              <a:t>on a spine board with the head and neck immobilized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70C0"/>
                </a:solidFill>
              </a:rPr>
              <a:t>Vital signs </a:t>
            </a:r>
            <a:r>
              <a:rPr lang="en-US" sz="2800" dirty="0"/>
              <a:t>should be monitored at regular </a:t>
            </a:r>
            <a:r>
              <a:rPr lang="en-US" sz="2800" dirty="0" smtClean="0"/>
              <a:t>intervals </a:t>
            </a:r>
            <a:r>
              <a:rPr lang="en-US" sz="2800" dirty="0" smtClean="0">
                <a:solidFill>
                  <a:srgbClr val="FF0000"/>
                </a:solidFill>
              </a:rPr>
              <a:t>(1–2 </a:t>
            </a:r>
            <a:r>
              <a:rPr lang="en-US" sz="2800" dirty="0">
                <a:solidFill>
                  <a:srgbClr val="FF0000"/>
                </a:solidFill>
              </a:rPr>
              <a:t>minutes), </a:t>
            </a:r>
            <a:r>
              <a:rPr lang="en-US" sz="2800" dirty="0"/>
              <a:t>as the clinician talks to the athlete in </a:t>
            </a:r>
            <a:r>
              <a:rPr lang="en-US" sz="2800" dirty="0" smtClean="0"/>
              <a:t>an attempt </a:t>
            </a:r>
            <a:r>
              <a:rPr lang="en-US" sz="2800" dirty="0"/>
              <a:t>to help bring about full consciousness. </a:t>
            </a:r>
          </a:p>
        </p:txBody>
      </p:sp>
    </p:spTree>
    <p:extLst>
      <p:ext uri="{BB962C8B-B14F-4D97-AF65-F5344CB8AC3E}">
        <p14:creationId xmlns:p14="http://schemas.microsoft.com/office/powerpoint/2010/main" val="74602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991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the </a:t>
            </a:r>
            <a:r>
              <a:rPr lang="en-US" sz="2800" dirty="0" smtClean="0"/>
              <a:t>athlete is </a:t>
            </a:r>
            <a:r>
              <a:rPr lang="en-US" sz="2800" dirty="0"/>
              <a:t>in a state of lethargy or stupor or appears to be unconscious, do not attempt to arouse the individual by </a:t>
            </a:r>
            <a:r>
              <a:rPr lang="en-US" sz="2800" dirty="0" smtClean="0"/>
              <a:t>shaking. </a:t>
            </a:r>
            <a:r>
              <a:rPr lang="en-US" sz="2800" dirty="0" smtClean="0">
                <a:solidFill>
                  <a:srgbClr val="0070C0"/>
                </a:solidFill>
              </a:rPr>
              <a:t>Shaking </a:t>
            </a:r>
            <a:r>
              <a:rPr lang="en-US" sz="2800" dirty="0">
                <a:solidFill>
                  <a:srgbClr val="0070C0"/>
                </a:solidFill>
              </a:rPr>
              <a:t>the athlete is contraindicated when a cervical </a:t>
            </a:r>
            <a:r>
              <a:rPr lang="en-US" sz="2800" dirty="0" smtClean="0">
                <a:solidFill>
                  <a:srgbClr val="0070C0"/>
                </a:solidFill>
              </a:rPr>
              <a:t>spine </a:t>
            </a:r>
            <a:r>
              <a:rPr lang="en-US" sz="2800" dirty="0" smtClean="0"/>
              <a:t>injury </a:t>
            </a:r>
            <a:r>
              <a:rPr lang="en-US" sz="2800" dirty="0"/>
              <a:t>is suspected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If loss of consciousness is brief, </a:t>
            </a:r>
            <a:r>
              <a:rPr lang="en-US" sz="2800" dirty="0" smtClean="0"/>
              <a:t>lasting </a:t>
            </a:r>
            <a:r>
              <a:rPr lang="en-US" sz="2800" dirty="0" smtClean="0">
                <a:solidFill>
                  <a:srgbClr val="0070C0"/>
                </a:solidFill>
              </a:rPr>
              <a:t>less </a:t>
            </a:r>
            <a:r>
              <a:rPr lang="en-US" sz="2800" dirty="0">
                <a:solidFill>
                  <a:srgbClr val="0070C0"/>
                </a:solidFill>
              </a:rPr>
              <a:t>than 1 minute</a:t>
            </a:r>
            <a:r>
              <a:rPr lang="en-US" sz="2800" dirty="0"/>
              <a:t>, and the remainder of the examination </a:t>
            </a:r>
            <a:r>
              <a:rPr lang="en-US" sz="2800" dirty="0" smtClean="0"/>
              <a:t>is normal</a:t>
            </a:r>
            <a:r>
              <a:rPr lang="en-US" sz="2800" dirty="0"/>
              <a:t>, the athlete may be observed on the </a:t>
            </a:r>
            <a:r>
              <a:rPr lang="en-US" sz="2800" dirty="0">
                <a:solidFill>
                  <a:srgbClr val="0070C0"/>
                </a:solidFill>
              </a:rPr>
              <a:t>sideline</a:t>
            </a:r>
            <a:r>
              <a:rPr lang="en-US" sz="2800" dirty="0"/>
              <a:t> </a:t>
            </a:r>
            <a:r>
              <a:rPr lang="en-US" sz="2800" dirty="0" smtClean="0"/>
              <a:t>and referred </a:t>
            </a:r>
            <a:r>
              <a:rPr lang="en-US" sz="2800" dirty="0"/>
              <a:t>to a physician at a later time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Prolonged unconsciousness,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lasting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1 minute or longer, requires immobilization and transfer to an emergency facility so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the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athlete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can undergo a thorough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neurological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examination.</a:t>
            </a:r>
            <a:r>
              <a:rPr lang="en-US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b="1" dirty="0">
                <a:solidFill>
                  <a:srgbClr val="0079C2"/>
                </a:solidFill>
                <a:latin typeface="Minion-BoldItalic"/>
              </a:rPr>
            </a:br>
            <a:r>
              <a:rPr lang="en-US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b="1" dirty="0">
                <a:solidFill>
                  <a:srgbClr val="0079C2"/>
                </a:solidFill>
                <a:latin typeface="Minion-BoldItalic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63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Amnesia </a:t>
            </a:r>
            <a:r>
              <a:rPr lang="en-US" dirty="0"/>
              <a:t>testing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7620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clinician can perform amnesia testing by first asking </a:t>
            </a:r>
            <a:r>
              <a:rPr lang="en-US" sz="2400" dirty="0"/>
              <a:t>the</a:t>
            </a:r>
            <a:r>
              <a:rPr lang="en-US" sz="2800" dirty="0"/>
              <a:t> athlete simple questions </a:t>
            </a:r>
            <a:r>
              <a:rPr lang="en-US" sz="2800" dirty="0">
                <a:solidFill>
                  <a:srgbClr val="FF0000"/>
                </a:solidFill>
              </a:rPr>
              <a:t>directed toward </a:t>
            </a:r>
            <a:r>
              <a:rPr lang="en-US" sz="2800" dirty="0" smtClean="0">
                <a:solidFill>
                  <a:srgbClr val="FF0000"/>
                </a:solidFill>
              </a:rPr>
              <a:t>recent memory</a:t>
            </a:r>
            <a:r>
              <a:rPr lang="en-US" sz="2800" dirty="0" smtClean="0"/>
              <a:t> </a:t>
            </a:r>
            <a:r>
              <a:rPr lang="en-US" sz="2800" dirty="0"/>
              <a:t>and progressing to </a:t>
            </a:r>
            <a:r>
              <a:rPr lang="en-US" sz="2800" dirty="0">
                <a:solidFill>
                  <a:srgbClr val="FF0000"/>
                </a:solidFill>
              </a:rPr>
              <a:t>more involved questions</a:t>
            </a:r>
            <a:r>
              <a:rPr lang="en-US" sz="2800" dirty="0"/>
              <a:t>.</a:t>
            </a:r>
          </a:p>
          <a:p>
            <a:r>
              <a:rPr lang="en-US" sz="2800" dirty="0"/>
              <a:t>Asking the athlete for the </a:t>
            </a:r>
            <a:r>
              <a:rPr lang="en-US" sz="2800" dirty="0">
                <a:solidFill>
                  <a:srgbClr val="FF0000"/>
                </a:solidFill>
              </a:rPr>
              <a:t>first thing he or she </a:t>
            </a:r>
            <a:r>
              <a:rPr lang="en-US" sz="2800" dirty="0" smtClean="0">
                <a:solidFill>
                  <a:srgbClr val="FF0000"/>
                </a:solidFill>
              </a:rPr>
              <a:t>remembered after </a:t>
            </a:r>
            <a:r>
              <a:rPr lang="en-US" sz="2800" dirty="0">
                <a:solidFill>
                  <a:srgbClr val="FF0000"/>
                </a:solidFill>
              </a:rPr>
              <a:t>the injury </a:t>
            </a:r>
            <a:r>
              <a:rPr lang="en-US" sz="2800" dirty="0"/>
              <a:t>will test for </a:t>
            </a:r>
            <a:r>
              <a:rPr lang="en-US" sz="2800" dirty="0">
                <a:solidFill>
                  <a:srgbClr val="FF0000"/>
                </a:solidFill>
              </a:rPr>
              <a:t>length of posttraumatic amnesia</a:t>
            </a:r>
            <a:r>
              <a:rPr lang="en-US" sz="2800" dirty="0"/>
              <a:t>, also known as anterograde amnesia.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Asking </a:t>
            </a:r>
            <a:r>
              <a:rPr lang="en-US" sz="2800" dirty="0">
                <a:solidFill>
                  <a:srgbClr val="FF0000"/>
                </a:solidFill>
              </a:rPr>
              <a:t>what </a:t>
            </a:r>
            <a:r>
              <a:rPr lang="en-US" sz="2800" dirty="0" smtClean="0">
                <a:solidFill>
                  <a:srgbClr val="FF0000"/>
                </a:solidFill>
              </a:rPr>
              <a:t>the play </a:t>
            </a:r>
            <a:r>
              <a:rPr lang="en-US" sz="2800" dirty="0">
                <a:solidFill>
                  <a:srgbClr val="FF0000"/>
                </a:solidFill>
              </a:rPr>
              <a:t>was before the injury or who the opponent was </a:t>
            </a:r>
            <a:r>
              <a:rPr lang="en-US" sz="2800" dirty="0" smtClean="0">
                <a:solidFill>
                  <a:srgbClr val="FF0000"/>
                </a:solidFill>
              </a:rPr>
              <a:t>last week</a:t>
            </a:r>
            <a:r>
              <a:rPr lang="en-US" sz="2800" dirty="0" smtClean="0"/>
              <a:t> </a:t>
            </a:r>
            <a:r>
              <a:rPr lang="en-US" sz="2800" dirty="0"/>
              <a:t>will test for </a:t>
            </a:r>
            <a:r>
              <a:rPr lang="en-US" sz="2800" dirty="0">
                <a:solidFill>
                  <a:srgbClr val="0070C0"/>
                </a:solidFill>
              </a:rPr>
              <a:t>retrograde amnesia</a:t>
            </a:r>
            <a:r>
              <a:rPr lang="en-US" sz="2800" dirty="0"/>
              <a:t>. Retrograde amnesia </a:t>
            </a:r>
            <a:r>
              <a:rPr lang="en-US" sz="2800" dirty="0" smtClean="0"/>
              <a:t>is generally </a:t>
            </a:r>
            <a:r>
              <a:rPr lang="en-US" sz="2800" dirty="0"/>
              <a:t>associated with </a:t>
            </a:r>
            <a:r>
              <a:rPr lang="en-US" sz="2800" dirty="0">
                <a:solidFill>
                  <a:srgbClr val="C00000"/>
                </a:solidFill>
              </a:rPr>
              <a:t>a more serious head injury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5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199" y="838200"/>
            <a:ext cx="88414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Questions of </a:t>
            </a:r>
            <a:r>
              <a:rPr lang="en-US" sz="2800" dirty="0">
                <a:solidFill>
                  <a:srgbClr val="C00000"/>
                </a:solidFill>
              </a:rPr>
              <a:t>orientation (name, date, time, and place) </a:t>
            </a:r>
            <a:r>
              <a:rPr lang="en-US" sz="2800" dirty="0">
                <a:solidFill>
                  <a:prstClr val="black"/>
                </a:solidFill>
              </a:rPr>
              <a:t>may be asked; however, research suggests that orientation questions are </a:t>
            </a:r>
            <a:r>
              <a:rPr lang="en-US" sz="2800" dirty="0">
                <a:solidFill>
                  <a:srgbClr val="C00000"/>
                </a:solidFill>
              </a:rPr>
              <a:t>not good discriminators between injured and </a:t>
            </a:r>
            <a:r>
              <a:rPr lang="en-US" sz="2800" dirty="0" smtClean="0">
                <a:solidFill>
                  <a:srgbClr val="C00000"/>
                </a:solidFill>
              </a:rPr>
              <a:t>non injured athletes.</a:t>
            </a:r>
          </a:p>
          <a:p>
            <a:pPr lvl="0"/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Facing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the athlete away from the field and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>asking the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name of the team being played may be helpful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. Portions of the observation and palpation plan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should take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place during the initial on-site evaluation. </a:t>
            </a:r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pPr lvl="0"/>
            <a:endParaRPr lang="en-US" sz="2800" dirty="0">
              <a:solidFill>
                <a:srgbClr val="231F20"/>
              </a:solidFill>
              <a:latin typeface="Minion-Regular"/>
            </a:endParaRPr>
          </a:p>
          <a:p>
            <a:pPr lvl="0"/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clinician should observe for any deformities and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abnormalities in </a:t>
            </a:r>
            <a:r>
              <a:rPr lang="en-US" sz="2800" dirty="0">
                <a:solidFill>
                  <a:srgbClr val="0070C0"/>
                </a:solidFill>
                <a:latin typeface="Minion-Regular"/>
              </a:rPr>
              <a:t>facial expressions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indicating possible compromise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of cranial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nerve VII) speech patterns, respirations and movement of the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extremities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.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46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763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All </a:t>
            </a:r>
            <a:r>
              <a:rPr lang="en-US" sz="2800" dirty="0"/>
              <a:t>of this can be performed </a:t>
            </a:r>
            <a:r>
              <a:rPr lang="en-US" sz="2800" dirty="0" smtClean="0"/>
              <a:t>while asking </a:t>
            </a:r>
            <a:r>
              <a:rPr lang="en-US" sz="2800" dirty="0"/>
              <a:t>the athlete questions. Additionally, </a:t>
            </a:r>
            <a:r>
              <a:rPr lang="en-US" sz="2800" dirty="0">
                <a:solidFill>
                  <a:srgbClr val="C00000"/>
                </a:solidFill>
              </a:rPr>
              <a:t>gentle </a:t>
            </a:r>
            <a:r>
              <a:rPr lang="en-US" sz="2800" dirty="0" smtClean="0">
                <a:solidFill>
                  <a:srgbClr val="C00000"/>
                </a:solidFill>
              </a:rPr>
              <a:t>palpation of </a:t>
            </a:r>
            <a:r>
              <a:rPr lang="en-US" sz="2800" dirty="0">
                <a:solidFill>
                  <a:srgbClr val="C00000"/>
                </a:solidFill>
              </a:rPr>
              <a:t>the skull and cervical spine s</a:t>
            </a:r>
            <a:r>
              <a:rPr lang="en-US" sz="2800" dirty="0"/>
              <a:t>hould be performed to </a:t>
            </a:r>
            <a:r>
              <a:rPr lang="en-US" sz="2800" dirty="0" smtClean="0"/>
              <a:t>rule out </a:t>
            </a:r>
            <a:r>
              <a:rPr lang="en-US" sz="2800" dirty="0"/>
              <a:t>an associated </a:t>
            </a:r>
            <a:r>
              <a:rPr lang="en-US" sz="2800" dirty="0">
                <a:solidFill>
                  <a:srgbClr val="C00000"/>
                </a:solidFill>
              </a:rPr>
              <a:t>fracture</a:t>
            </a:r>
            <a:r>
              <a:rPr lang="en-US" sz="2800" dirty="0"/>
              <a:t>. The athlete who is conscious </a:t>
            </a:r>
            <a:r>
              <a:rPr lang="en-US" sz="2800" dirty="0" smtClean="0"/>
              <a:t>or who </a:t>
            </a:r>
            <a:r>
              <a:rPr lang="en-US" sz="2800" dirty="0"/>
              <a:t>was momentarily unconscious should be transported</a:t>
            </a:r>
          </a:p>
          <a:p>
            <a:r>
              <a:rPr lang="en-US" sz="2800" dirty="0"/>
              <a:t>to the </a:t>
            </a:r>
            <a:r>
              <a:rPr lang="en-US" sz="2800" dirty="0">
                <a:solidFill>
                  <a:srgbClr val="0070C0"/>
                </a:solidFill>
              </a:rPr>
              <a:t>sidelines or locker room for further evaluation </a:t>
            </a:r>
            <a:r>
              <a:rPr lang="en-US" sz="2800" dirty="0" smtClean="0">
                <a:solidFill>
                  <a:srgbClr val="0070C0"/>
                </a:solidFill>
              </a:rPr>
              <a:t>after the </a:t>
            </a:r>
            <a:r>
              <a:rPr lang="en-US" sz="2800" dirty="0">
                <a:solidFill>
                  <a:srgbClr val="0070C0"/>
                </a:solidFill>
              </a:rPr>
              <a:t>initial on-site evaluation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 athlete is </a:t>
            </a:r>
            <a:r>
              <a:rPr lang="en-US" sz="2800" dirty="0" smtClean="0">
                <a:solidFill>
                  <a:srgbClr val="0070C0"/>
                </a:solidFill>
              </a:rPr>
              <a:t>unconscious </a:t>
            </a:r>
            <a:r>
              <a:rPr lang="en-US" sz="2800" dirty="0" smtClean="0"/>
              <a:t>moving </a:t>
            </a:r>
            <a:r>
              <a:rPr lang="en-US" sz="2800" dirty="0"/>
              <a:t>and positioning should be done carefully, assuming possible associated cervical injury. A </a:t>
            </a:r>
            <a:r>
              <a:rPr lang="en-US" sz="2800" dirty="0">
                <a:solidFill>
                  <a:srgbClr val="0070C0"/>
                </a:solidFill>
              </a:rPr>
              <a:t>helmet</a:t>
            </a:r>
            <a:r>
              <a:rPr lang="en-US" sz="2800" dirty="0"/>
              <a:t> does </a:t>
            </a:r>
            <a:r>
              <a:rPr lang="en-US" sz="2800" dirty="0" smtClean="0"/>
              <a:t>not have </a:t>
            </a:r>
            <a:r>
              <a:rPr lang="en-US" sz="2800" dirty="0">
                <a:solidFill>
                  <a:srgbClr val="0070C0"/>
                </a:solidFill>
              </a:rPr>
              <a:t>to be removed at this time unless in some way it compromises maintenance of adequate ventilation</a:t>
            </a:r>
            <a:r>
              <a:rPr lang="en-US" sz="2800" dirty="0"/>
              <a:t>. Often </a:t>
            </a:r>
            <a:r>
              <a:rPr lang="en-US" sz="2800" dirty="0" smtClean="0"/>
              <a:t>an adequate </a:t>
            </a:r>
            <a:r>
              <a:rPr lang="en-US" sz="2800" dirty="0"/>
              <a:t>airway can be maintained just by removing the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face mask or strap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623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8839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43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334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6868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Quick cranial nerve assessment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Visual acuity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:(</a:t>
            </a:r>
            <a:r>
              <a:rPr lang="en-US" dirty="0">
                <a:solidFill>
                  <a:srgbClr val="0070C0"/>
                </a:solidFill>
              </a:rPr>
              <a:t>cranial nerve II: optic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read / identify selected objects (at near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range and far range).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Eye </a:t>
            </a:r>
            <a:r>
              <a:rPr lang="en-US" dirty="0">
                <a:solidFill>
                  <a:srgbClr val="FF0000"/>
                </a:solidFill>
              </a:rPr>
              <a:t>movement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(cranial nerves </a:t>
            </a:r>
            <a:r>
              <a:rPr lang="en-US" dirty="0" smtClean="0">
                <a:solidFill>
                  <a:srgbClr val="FF0000"/>
                </a:solidFill>
              </a:rPr>
              <a:t>III and </a:t>
            </a:r>
            <a:r>
              <a:rPr lang="en-US" dirty="0">
                <a:solidFill>
                  <a:srgbClr val="FF0000"/>
                </a:solidFill>
              </a:rPr>
              <a:t>IV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oculomotor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trochlear) should be checked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coordination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a purposeful appearance by asking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athlete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track a moving </a:t>
            </a:r>
            <a:r>
              <a:rPr lang="en-US" dirty="0" smtClean="0">
                <a:solidFill>
                  <a:srgbClr val="0070C0"/>
                </a:solidFill>
              </a:rPr>
              <a:t>object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9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990"/>
            <a:ext cx="8305800" cy="72961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Pupils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295401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>
                <a:solidFill>
                  <a:srgbClr val="0070C0"/>
                </a:solidFill>
              </a:rPr>
              <a:t>pupils</a:t>
            </a:r>
            <a:r>
              <a:rPr lang="en-US" sz="2800" dirty="0" smtClean="0"/>
              <a:t> also </a:t>
            </a:r>
            <a:r>
              <a:rPr lang="en-US" sz="2800" dirty="0"/>
              <a:t>should be observed to determine if they are </a:t>
            </a:r>
            <a:r>
              <a:rPr lang="en-US" sz="2800" dirty="0">
                <a:solidFill>
                  <a:srgbClr val="0070C0"/>
                </a:solidFill>
              </a:rPr>
              <a:t>equal </a:t>
            </a:r>
            <a:r>
              <a:rPr lang="en-US" sz="2800" dirty="0" smtClean="0">
                <a:solidFill>
                  <a:srgbClr val="0070C0"/>
                </a:solidFill>
              </a:rPr>
              <a:t>in size </a:t>
            </a:r>
            <a:r>
              <a:rPr lang="en-US" sz="2800" dirty="0">
                <a:solidFill>
                  <a:srgbClr val="0070C0"/>
                </a:solidFill>
              </a:rPr>
              <a:t>and equally reactive to light</a:t>
            </a:r>
            <a:r>
              <a:rPr lang="en-US" sz="2800" dirty="0"/>
              <a:t>; the pupils should constrict when light is shined into the eyes. </a:t>
            </a:r>
            <a:endParaRPr lang="en-US" sz="2800" dirty="0" smtClean="0"/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Observation </a:t>
            </a:r>
            <a:r>
              <a:rPr lang="en-US" sz="2800" dirty="0">
                <a:solidFill>
                  <a:srgbClr val="0070C0"/>
                </a:solidFill>
              </a:rPr>
              <a:t>of </a:t>
            </a:r>
            <a:r>
              <a:rPr lang="en-US" sz="2800" dirty="0" smtClean="0">
                <a:solidFill>
                  <a:srgbClr val="0070C0"/>
                </a:solidFill>
              </a:rPr>
              <a:t>the pupils </a:t>
            </a:r>
            <a:r>
              <a:rPr lang="en-US" sz="2800" dirty="0">
                <a:solidFill>
                  <a:srgbClr val="0070C0"/>
                </a:solidFill>
              </a:rPr>
              <a:t>also assesses the </a:t>
            </a:r>
            <a:r>
              <a:rPr lang="en-US" sz="2800" dirty="0" err="1">
                <a:solidFill>
                  <a:srgbClr val="FF0000"/>
                </a:solidFill>
              </a:rPr>
              <a:t>oculomotor</a:t>
            </a:r>
            <a:r>
              <a:rPr lang="en-US" sz="2800" dirty="0">
                <a:solidFill>
                  <a:srgbClr val="FF0000"/>
                </a:solidFill>
              </a:rPr>
              <a:t> nerve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smtClean="0"/>
              <a:t>Abnormal movement </a:t>
            </a:r>
            <a:r>
              <a:rPr lang="en-US" sz="2800" dirty="0"/>
              <a:t>of the eyes, changes in pupil size, or reaction </a:t>
            </a:r>
            <a:r>
              <a:rPr lang="en-US" sz="2800" dirty="0" smtClean="0"/>
              <a:t>to light </a:t>
            </a:r>
            <a:r>
              <a:rPr lang="en-US" sz="2800" dirty="0"/>
              <a:t>often </a:t>
            </a:r>
            <a:r>
              <a:rPr lang="en-US" sz="2800" dirty="0">
                <a:solidFill>
                  <a:srgbClr val="0070C0"/>
                </a:solidFill>
              </a:rPr>
              <a:t>indicate increased intracranial </a:t>
            </a:r>
            <a:r>
              <a:rPr lang="en-US" sz="2800" dirty="0" smtClean="0">
                <a:solidFill>
                  <a:srgbClr val="0070C0"/>
                </a:solidFill>
              </a:rPr>
              <a:t>pressure.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3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The clinician should also look for any signs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O</a:t>
            </a:r>
            <a:r>
              <a:rPr lang="en-US" sz="3200" b="1" dirty="0" err="1" smtClean="0">
                <a:solidFill>
                  <a:srgbClr val="0070C0"/>
                </a:solidFill>
              </a:rPr>
              <a:t>torrhea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CSF draining from the ear canal.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R</a:t>
            </a:r>
            <a:r>
              <a:rPr lang="en-US" sz="3200" b="1" dirty="0" smtClean="0">
                <a:solidFill>
                  <a:srgbClr val="0070C0"/>
                </a:solidFill>
              </a:rPr>
              <a:t>hinorrhea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CSF draining from the nose.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Battle’s </a:t>
            </a:r>
            <a:r>
              <a:rPr lang="en-US" dirty="0">
                <a:solidFill>
                  <a:srgbClr val="FF0000"/>
                </a:solidFill>
              </a:rPr>
              <a:t>sign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posterior auricular </a:t>
            </a:r>
            <a:r>
              <a:rPr lang="en-US" dirty="0" smtClean="0">
                <a:solidFill>
                  <a:srgbClr val="0070C0"/>
                </a:solidFill>
              </a:rPr>
              <a:t>hematoma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rgbClr val="252525"/>
                </a:solidFill>
                <a:latin typeface="Arial"/>
              </a:rPr>
              <a:t> 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5842" y="1524000"/>
            <a:ext cx="82557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 </a:t>
            </a: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dirty="0" smtClean="0">
                <a:solidFill>
                  <a:srgbClr val="0070C0"/>
                </a:solidFill>
              </a:rPr>
              <a:t>astoid ecchymosis</a:t>
            </a:r>
            <a:r>
              <a:rPr lang="en-US" sz="3200" dirty="0" smtClean="0"/>
              <a:t>, is an indication of fracture of posterior cranial fossa of the skull, and may suggest underlying brain trauma.</a:t>
            </a:r>
          </a:p>
          <a:p>
            <a:endParaRPr lang="en-US" sz="3200" dirty="0"/>
          </a:p>
          <a:p>
            <a:r>
              <a:rPr lang="en-US" sz="3200" dirty="0" smtClean="0"/>
              <a:t> Battle's sign consists of </a:t>
            </a:r>
            <a:r>
              <a:rPr lang="en-US" sz="3200" dirty="0" smtClean="0">
                <a:solidFill>
                  <a:srgbClr val="FF0000"/>
                </a:solidFill>
              </a:rPr>
              <a:t>bruising over the mastoid process</a:t>
            </a:r>
            <a:r>
              <a:rPr lang="en-US" sz="3200" dirty="0" smtClean="0"/>
              <a:t>, as a result of </a:t>
            </a:r>
            <a:r>
              <a:rPr lang="en-US" sz="3200" dirty="0" smtClean="0">
                <a:solidFill>
                  <a:srgbClr val="FF0000"/>
                </a:solidFill>
              </a:rPr>
              <a:t>extravasation of blood </a:t>
            </a:r>
            <a:r>
              <a:rPr lang="en-US" sz="3200" dirty="0" smtClean="0"/>
              <a:t>along the path of the </a:t>
            </a:r>
            <a:r>
              <a:rPr lang="en-US" sz="3200" dirty="0" smtClean="0">
                <a:solidFill>
                  <a:srgbClr val="FF0000"/>
                </a:solidFill>
              </a:rPr>
              <a:t>posterior auricular artery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Contre</a:t>
            </a:r>
            <a:r>
              <a:rPr lang="en-US" b="1" dirty="0" smtClean="0"/>
              <a:t> coup </a:t>
            </a:r>
            <a:r>
              <a:rPr lang="en-US" b="1" dirty="0"/>
              <a:t>injury)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 moving head hitting against an unyielding object </a:t>
            </a:r>
            <a:r>
              <a:rPr lang="en-US" sz="4400" dirty="0" smtClean="0">
                <a:solidFill>
                  <a:srgbClr val="C00000"/>
                </a:solidFill>
              </a:rPr>
              <a:t>usually produces </a:t>
            </a:r>
            <a:r>
              <a:rPr lang="en-US" sz="4400" dirty="0">
                <a:solidFill>
                  <a:srgbClr val="C00000"/>
                </a:solidFill>
              </a:rPr>
              <a:t>maximum brain injury opposite the site </a:t>
            </a:r>
            <a:r>
              <a:rPr lang="en-US" sz="4400" dirty="0" smtClean="0">
                <a:solidFill>
                  <a:srgbClr val="C00000"/>
                </a:solidFill>
              </a:rPr>
              <a:t>of cranial </a:t>
            </a:r>
            <a:r>
              <a:rPr lang="en-US" sz="4400" dirty="0">
                <a:solidFill>
                  <a:srgbClr val="C00000"/>
                </a:solidFill>
              </a:rPr>
              <a:t>impact </a:t>
            </a:r>
            <a:r>
              <a:rPr lang="en-US" sz="4400" dirty="0" smtClean="0">
                <a:solidFill>
                  <a:srgbClr val="C00000"/>
                </a:solidFill>
              </a:rPr>
              <a:t>as </a:t>
            </a:r>
            <a:r>
              <a:rPr lang="en-US" sz="4400" dirty="0">
                <a:solidFill>
                  <a:srgbClr val="C00000"/>
                </a:solidFill>
              </a:rPr>
              <a:t>the brain </a:t>
            </a:r>
            <a:r>
              <a:rPr lang="en-US" sz="4400" dirty="0" smtClean="0">
                <a:solidFill>
                  <a:srgbClr val="C00000"/>
                </a:solidFill>
              </a:rPr>
              <a:t>rebounds within </a:t>
            </a:r>
            <a:r>
              <a:rPr lang="en-US" sz="4400" dirty="0">
                <a:solidFill>
                  <a:srgbClr val="C00000"/>
                </a:solidFill>
              </a:rPr>
              <a:t>the cranium.</a:t>
            </a:r>
          </a:p>
        </p:txBody>
      </p:sp>
    </p:spTree>
    <p:extLst>
      <p:ext uri="{BB962C8B-B14F-4D97-AF65-F5344CB8AC3E}">
        <p14:creationId xmlns:p14="http://schemas.microsoft.com/office/powerpoint/2010/main" val="11472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 result for mastoid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69" y="217170"/>
            <a:ext cx="5904331" cy="4812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830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Raccoon eyes</a:t>
            </a:r>
          </a:p>
          <a:p>
            <a:r>
              <a:rPr lang="en-US" sz="3200" dirty="0" smtClean="0"/>
              <a:t>Bilateral </a:t>
            </a:r>
            <a:r>
              <a:rPr lang="en-US" sz="3200" dirty="0" err="1" smtClean="0">
                <a:solidFill>
                  <a:srgbClr val="0070C0"/>
                </a:solidFill>
              </a:rPr>
              <a:t>periorbital</a:t>
            </a:r>
            <a:r>
              <a:rPr lang="en-US" sz="3200" dirty="0" smtClean="0">
                <a:solidFill>
                  <a:srgbClr val="0070C0"/>
                </a:solidFill>
              </a:rPr>
              <a:t> ecchymosis </a:t>
            </a:r>
            <a:r>
              <a:rPr lang="en-US" sz="3200" dirty="0" smtClean="0"/>
              <a:t>also known as "</a:t>
            </a:r>
            <a:r>
              <a:rPr lang="en-US" sz="3200" dirty="0" smtClean="0">
                <a:solidFill>
                  <a:srgbClr val="0070C0"/>
                </a:solidFill>
              </a:rPr>
              <a:t>raccoon eyes</a:t>
            </a:r>
            <a:r>
              <a:rPr lang="en-US" sz="3200" dirty="0" smtClean="0"/>
              <a:t>". Bilateral = "both sides", </a:t>
            </a:r>
            <a:r>
              <a:rPr lang="en-US" sz="3200" dirty="0" err="1" smtClean="0"/>
              <a:t>periorbital</a:t>
            </a:r>
            <a:r>
              <a:rPr lang="en-US" sz="3200" dirty="0" smtClean="0"/>
              <a:t>="around the orbit (eye), </a:t>
            </a:r>
            <a:r>
              <a:rPr lang="en-US" sz="3200" dirty="0" err="1" smtClean="0"/>
              <a:t>eccyhmosis</a:t>
            </a:r>
            <a:r>
              <a:rPr lang="en-US" sz="3200" dirty="0" smtClean="0"/>
              <a:t>=bruise". </a:t>
            </a:r>
            <a:r>
              <a:rPr lang="en-US" sz="3200" dirty="0" smtClean="0">
                <a:solidFill>
                  <a:srgbClr val="FF0000"/>
                </a:solidFill>
              </a:rPr>
              <a:t>Bruising around the eyes on both sides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/>
              <a:t>Periorbital</a:t>
            </a:r>
            <a:r>
              <a:rPr lang="en-US" sz="3200" dirty="0" smtClean="0"/>
              <a:t> </a:t>
            </a:r>
            <a:r>
              <a:rPr lang="en-US" sz="3200" dirty="0"/>
              <a:t>ecchymosis secondary to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blood leaking from the </a:t>
            </a:r>
            <a:r>
              <a:rPr lang="en-US" sz="3200" dirty="0">
                <a:solidFill>
                  <a:srgbClr val="0070C0"/>
                </a:solidFill>
              </a:rPr>
              <a:t>anterior fossa </a:t>
            </a:r>
            <a:r>
              <a:rPr lang="en-US" sz="3200" dirty="0">
                <a:solidFill>
                  <a:srgbClr val="FF0000"/>
                </a:solidFill>
              </a:rPr>
              <a:t>of the </a:t>
            </a:r>
            <a:r>
              <a:rPr lang="en-US" sz="3200" dirty="0" smtClean="0">
                <a:solidFill>
                  <a:srgbClr val="FF0000"/>
                </a:solidFill>
              </a:rPr>
              <a:t>skull.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06" y="533508"/>
            <a:ext cx="7042994" cy="56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02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2879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If </a:t>
            </a:r>
            <a:r>
              <a:rPr lang="en-US" dirty="0" smtClean="0"/>
              <a:t>the athlete’s </a:t>
            </a:r>
            <a:r>
              <a:rPr lang="en-US" dirty="0"/>
              <a:t>condition appears to be worsening, the </a:t>
            </a:r>
            <a:r>
              <a:rPr lang="en-US" dirty="0">
                <a:solidFill>
                  <a:srgbClr val="FF0000"/>
                </a:solidFill>
              </a:rPr>
              <a:t>pulse </a:t>
            </a:r>
            <a:r>
              <a:rPr lang="en-US" dirty="0" smtClean="0">
                <a:solidFill>
                  <a:srgbClr val="FF0000"/>
                </a:solidFill>
              </a:rPr>
              <a:t>and blood </a:t>
            </a:r>
            <a:r>
              <a:rPr lang="en-US" dirty="0">
                <a:solidFill>
                  <a:srgbClr val="FF0000"/>
                </a:solidFill>
              </a:rPr>
              <a:t>pressure </a:t>
            </a:r>
            <a:r>
              <a:rPr lang="en-US" dirty="0"/>
              <a:t>should be </a:t>
            </a:r>
            <a:r>
              <a:rPr lang="en-US" dirty="0">
                <a:solidFill>
                  <a:srgbClr val="FF0000"/>
                </a:solidFill>
              </a:rPr>
              <a:t>taken</a:t>
            </a:r>
            <a:r>
              <a:rPr lang="en-US" dirty="0"/>
              <a:t>. The development of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unusually </a:t>
            </a:r>
            <a:r>
              <a:rPr lang="en-US" dirty="0">
                <a:solidFill>
                  <a:srgbClr val="FF0000"/>
                </a:solidFill>
              </a:rPr>
              <a:t>slow heart rate or an increased pulse </a:t>
            </a:r>
            <a:r>
              <a:rPr lang="en-US" dirty="0" smtClean="0">
                <a:solidFill>
                  <a:srgbClr val="FF0000"/>
                </a:solidFill>
              </a:rPr>
              <a:t>pressure(increased </a:t>
            </a:r>
            <a:r>
              <a:rPr lang="en-US" dirty="0">
                <a:solidFill>
                  <a:srgbClr val="FF0000"/>
                </a:solidFill>
              </a:rPr>
              <a:t>systolic and decreased diastolic)</a:t>
            </a:r>
            <a:r>
              <a:rPr lang="en-US" dirty="0"/>
              <a:t> after </a:t>
            </a:r>
            <a:r>
              <a:rPr lang="en-US" dirty="0" smtClean="0"/>
              <a:t>the athlete </a:t>
            </a:r>
            <a:r>
              <a:rPr lang="en-US" dirty="0"/>
              <a:t>has calmed down may be signs of </a:t>
            </a:r>
            <a:r>
              <a:rPr lang="en-US" dirty="0" smtClean="0">
                <a:solidFill>
                  <a:srgbClr val="FF0000"/>
                </a:solidFill>
              </a:rPr>
              <a:t>increasing intracranial </a:t>
            </a:r>
            <a:r>
              <a:rPr lang="en-US" dirty="0">
                <a:solidFill>
                  <a:srgbClr val="FF0000"/>
                </a:solidFill>
              </a:rPr>
              <a:t>involvement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clinician must be capable of identifying deteriorating conditions that would warrant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immediate physician referral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dirty="0">
                <a:solidFill>
                  <a:srgbClr val="0070C0"/>
                </a:solidFill>
              </a:rPr>
              <a:t>transfer</a:t>
            </a:r>
            <a:r>
              <a:rPr lang="en-US" dirty="0">
                <a:solidFill>
                  <a:prstClr val="black"/>
                </a:solidFill>
              </a:rPr>
              <a:t> to the emergency </a:t>
            </a:r>
            <a:r>
              <a:rPr lang="en-US" dirty="0" smtClean="0">
                <a:solidFill>
                  <a:prstClr val="black"/>
                </a:solidFill>
              </a:rPr>
              <a:t>department.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5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4565"/>
            <a:ext cx="7467600" cy="68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6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7041"/>
            <a:ext cx="6086475" cy="51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0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Special Tests for the Assessment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of Coordination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inclusion of </a:t>
            </a:r>
            <a:r>
              <a:rPr lang="en-US" sz="2800" dirty="0">
                <a:solidFill>
                  <a:srgbClr val="FF0000"/>
                </a:solidFill>
              </a:rPr>
              <a:t>objective balance testing </a:t>
            </a:r>
            <a:r>
              <a:rPr lang="en-US" sz="2800" dirty="0"/>
              <a:t>in the assessment</a:t>
            </a:r>
          </a:p>
          <a:p>
            <a:r>
              <a:rPr lang="en-US" sz="2800" dirty="0"/>
              <a:t>of concussion is </a:t>
            </a:r>
            <a:r>
              <a:rPr lang="en-US" sz="2800" dirty="0" smtClean="0"/>
              <a:t>recommended. </a:t>
            </a:r>
            <a:r>
              <a:rPr lang="en-US" sz="2800" dirty="0" smtClean="0">
                <a:solidFill>
                  <a:srgbClr val="FF0000"/>
                </a:solidFill>
              </a:rPr>
              <a:t>Balance </a:t>
            </a:r>
            <a:r>
              <a:rPr lang="en-US" sz="2800" dirty="0">
                <a:solidFill>
                  <a:srgbClr val="FF0000"/>
                </a:solidFill>
              </a:rPr>
              <a:t>Error </a:t>
            </a:r>
            <a:r>
              <a:rPr lang="en-US" sz="2800" dirty="0" smtClean="0">
                <a:solidFill>
                  <a:srgbClr val="FF0000"/>
                </a:solidFill>
              </a:rPr>
              <a:t>Scoring System </a:t>
            </a:r>
            <a:r>
              <a:rPr lang="en-US" sz="2800" dirty="0">
                <a:solidFill>
                  <a:srgbClr val="FF0000"/>
                </a:solidFill>
              </a:rPr>
              <a:t>(BESS) </a:t>
            </a:r>
            <a:r>
              <a:rPr lang="en-US" sz="2800" dirty="0"/>
              <a:t>is recommended over the </a:t>
            </a:r>
            <a:r>
              <a:rPr lang="en-US" sz="2800" dirty="0">
                <a:solidFill>
                  <a:srgbClr val="FF0000"/>
                </a:solidFill>
              </a:rPr>
              <a:t>standard Romberg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test</a:t>
            </a:r>
            <a:r>
              <a:rPr lang="en-US" sz="2800" dirty="0"/>
              <a:t>, which for years has been used as a </a:t>
            </a:r>
            <a:r>
              <a:rPr lang="en-US" sz="2800" dirty="0">
                <a:solidFill>
                  <a:srgbClr val="0070C0"/>
                </a:solidFill>
              </a:rPr>
              <a:t>subjective tool </a:t>
            </a:r>
            <a:r>
              <a:rPr lang="en-US" sz="2800" dirty="0"/>
              <a:t>for </a:t>
            </a:r>
            <a:r>
              <a:rPr lang="en-US" sz="2800" dirty="0" smtClean="0"/>
              <a:t>the assessment </a:t>
            </a:r>
            <a:r>
              <a:rPr lang="en-US" sz="2800" dirty="0"/>
              <a:t>of balance.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BESS was developed to </a:t>
            </a:r>
            <a:r>
              <a:rPr lang="en-US" sz="2800" dirty="0" smtClean="0"/>
              <a:t>provide clinicians </a:t>
            </a:r>
            <a:r>
              <a:rPr lang="en-US" sz="2800" dirty="0"/>
              <a:t>with a more objective test that is a </a:t>
            </a:r>
            <a:r>
              <a:rPr lang="en-US" sz="2800" dirty="0">
                <a:solidFill>
                  <a:srgbClr val="FF0000"/>
                </a:solidFill>
              </a:rPr>
              <a:t>rapid</a:t>
            </a:r>
            <a:r>
              <a:rPr lang="en-US" sz="2800" dirty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cost effective </a:t>
            </a:r>
            <a:r>
              <a:rPr lang="en-US" sz="2800" dirty="0"/>
              <a:t>method of objectively assessing </a:t>
            </a:r>
            <a:r>
              <a:rPr lang="en-US" sz="2800" dirty="0">
                <a:solidFill>
                  <a:srgbClr val="0070C0"/>
                </a:solidFill>
              </a:rPr>
              <a:t>postural stability </a:t>
            </a:r>
            <a:r>
              <a:rPr lang="en-US" sz="2800" dirty="0" smtClean="0"/>
              <a:t>in athletes </a:t>
            </a:r>
            <a:r>
              <a:rPr lang="en-US" sz="2800" dirty="0"/>
              <a:t>on the sports sideline or athletic training room </a:t>
            </a:r>
            <a:r>
              <a:rPr lang="en-US" sz="2800" dirty="0" smtClean="0"/>
              <a:t>after a </a:t>
            </a:r>
            <a:r>
              <a:rPr lang="en-US" sz="2800" dirty="0"/>
              <a:t>concussion. </a:t>
            </a:r>
          </a:p>
        </p:txBody>
      </p:sp>
    </p:spTree>
    <p:extLst>
      <p:ext uri="{BB962C8B-B14F-4D97-AF65-F5344CB8AC3E}">
        <p14:creationId xmlns:p14="http://schemas.microsoft.com/office/powerpoint/2010/main" val="1968283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Research has found the </a:t>
            </a:r>
            <a:r>
              <a:rPr lang="en-US" sz="2800" dirty="0">
                <a:solidFill>
                  <a:srgbClr val="0070C0"/>
                </a:solidFill>
              </a:rPr>
              <a:t>BESS</a:t>
            </a:r>
            <a:r>
              <a:rPr lang="en-US" sz="2800" dirty="0">
                <a:solidFill>
                  <a:prstClr val="black"/>
                </a:solidFill>
              </a:rPr>
              <a:t> to be a </a:t>
            </a:r>
            <a:r>
              <a:rPr lang="en-US" sz="2800" dirty="0">
                <a:solidFill>
                  <a:srgbClr val="FF0000"/>
                </a:solidFill>
              </a:rPr>
              <a:t>reliable and valid assessment tool </a:t>
            </a:r>
            <a:r>
              <a:rPr lang="en-US" sz="2800" dirty="0">
                <a:solidFill>
                  <a:prstClr val="black"/>
                </a:solidFill>
              </a:rPr>
              <a:t>for the management of sport related concussion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Three different stances (double, single, and tandem) are completed twice</a:t>
            </a:r>
            <a:r>
              <a:rPr lang="en-US" sz="2800" dirty="0">
                <a:solidFill>
                  <a:prstClr val="black"/>
                </a:solidFill>
              </a:rPr>
              <a:t>, once while on a </a:t>
            </a:r>
            <a:r>
              <a:rPr lang="en-US" sz="2800" dirty="0">
                <a:solidFill>
                  <a:srgbClr val="FF0000"/>
                </a:solidFill>
              </a:rPr>
              <a:t>firm surface </a:t>
            </a:r>
            <a:r>
              <a:rPr lang="en-US" sz="2800" dirty="0">
                <a:solidFill>
                  <a:prstClr val="black"/>
                </a:solidFill>
              </a:rPr>
              <a:t>and once while on </a:t>
            </a:r>
            <a:r>
              <a:rPr lang="en-US" sz="2800" dirty="0">
                <a:solidFill>
                  <a:srgbClr val="FF0000"/>
                </a:solidFill>
              </a:rPr>
              <a:t>a 10-cm–thick piece of medium density foam (</a:t>
            </a:r>
            <a:r>
              <a:rPr lang="en-US" sz="2800" dirty="0" err="1">
                <a:solidFill>
                  <a:srgbClr val="FF0000"/>
                </a:solidFill>
              </a:rPr>
              <a:t>Airex</a:t>
            </a:r>
            <a:r>
              <a:rPr lang="en-US" sz="2800" dirty="0">
                <a:solidFill>
                  <a:srgbClr val="FF0000"/>
                </a:solidFill>
              </a:rPr>
              <a:t>) for a total of six </a:t>
            </a:r>
            <a:r>
              <a:rPr lang="en-US" sz="2800" dirty="0" smtClean="0">
                <a:solidFill>
                  <a:srgbClr val="FF0000"/>
                </a:solidFill>
              </a:rPr>
              <a:t>trials.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5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9" y="304800"/>
            <a:ext cx="840649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4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4690"/>
            <a:ext cx="7772400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0/09/Contrecoup.svg/1000px-Contrecoup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477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7296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19198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total test time is approximately </a:t>
            </a:r>
            <a:r>
              <a:rPr lang="en-US" sz="2800" dirty="0">
                <a:solidFill>
                  <a:srgbClr val="FF0000"/>
                </a:solidFill>
              </a:rPr>
              <a:t>6 minutes</a:t>
            </a:r>
            <a:r>
              <a:rPr lang="en-US" sz="2800" dirty="0"/>
              <a:t>—the athlete </a:t>
            </a:r>
            <a:r>
              <a:rPr lang="en-US" sz="2800" dirty="0" smtClean="0"/>
              <a:t>is asked </a:t>
            </a:r>
            <a:r>
              <a:rPr lang="en-US" sz="2800" dirty="0"/>
              <a:t>to assume the required stance by placing their </a:t>
            </a:r>
            <a:r>
              <a:rPr lang="en-US" sz="2800" dirty="0" smtClean="0"/>
              <a:t>hands on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iliac crests and on eye closure the 20-second </a:t>
            </a:r>
            <a:r>
              <a:rPr lang="en-US" sz="2800" dirty="0" smtClean="0">
                <a:solidFill>
                  <a:srgbClr val="FF0000"/>
                </a:solidFill>
              </a:rPr>
              <a:t>test begins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During </a:t>
            </a:r>
            <a:r>
              <a:rPr lang="en-US" sz="2800" dirty="0"/>
              <a:t>the single-leg stances, subjects are asked to</a:t>
            </a:r>
          </a:p>
          <a:p>
            <a:r>
              <a:rPr lang="en-US" sz="2800" dirty="0"/>
              <a:t>maintain the contralateral limb in 20 to 30 degrees of hip</a:t>
            </a:r>
          </a:p>
          <a:p>
            <a:r>
              <a:rPr lang="en-US" sz="2800" dirty="0"/>
              <a:t>flexion and 40 to 50 degrees of knee flexion. Additionally, </a:t>
            </a:r>
            <a:r>
              <a:rPr lang="en-US" sz="2800" dirty="0" smtClean="0"/>
              <a:t>the athlete </a:t>
            </a:r>
            <a:r>
              <a:rPr lang="en-US" sz="2800" dirty="0"/>
              <a:t>is asked to stand quietly and as motionless as possible in the stance position keeping his or her hands on the </a:t>
            </a:r>
            <a:r>
              <a:rPr lang="en-US" sz="2800" dirty="0" smtClean="0"/>
              <a:t>iliac crests </a:t>
            </a:r>
            <a:r>
              <a:rPr lang="en-US" sz="2800" dirty="0"/>
              <a:t>and eyes closed. </a:t>
            </a:r>
          </a:p>
        </p:txBody>
      </p:sp>
    </p:spTree>
    <p:extLst>
      <p:ext uri="{BB962C8B-B14F-4D97-AF65-F5344CB8AC3E}">
        <p14:creationId xmlns:p14="http://schemas.microsoft.com/office/powerpoint/2010/main" val="1562054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534400" cy="584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single-limb stance tests are performed on the nondominant foot</a:t>
            </a:r>
            <a:r>
              <a:rPr lang="en-US" sz="2800" dirty="0" smtClean="0"/>
              <a:t>. This same foot is placed toward the </a:t>
            </a:r>
            <a:r>
              <a:rPr lang="en-US" sz="2800" dirty="0" smtClean="0">
                <a:solidFill>
                  <a:srgbClr val="0070C0"/>
                </a:solidFill>
              </a:rPr>
              <a:t>rear on the tandem stances</a:t>
            </a:r>
            <a:r>
              <a:rPr lang="en-US" sz="2800" dirty="0" smtClean="0"/>
              <a:t>. Subjects are told that, on losing their balance, they are to make any necessary adjustments and </a:t>
            </a:r>
            <a:r>
              <a:rPr lang="en-US" sz="2800" dirty="0" smtClean="0">
                <a:solidFill>
                  <a:srgbClr val="FF0000"/>
                </a:solidFill>
              </a:rPr>
              <a:t>return to the testing position </a:t>
            </a:r>
            <a:r>
              <a:rPr lang="en-US" sz="2800" dirty="0" smtClean="0"/>
              <a:t>as quickly as possible. </a:t>
            </a:r>
          </a:p>
          <a:p>
            <a:r>
              <a:rPr lang="en-US" sz="2800" dirty="0" smtClean="0"/>
              <a:t>Performance is scored by adding </a:t>
            </a:r>
            <a:r>
              <a:rPr lang="en-US" sz="2800" dirty="0" smtClean="0">
                <a:solidFill>
                  <a:srgbClr val="FF0000"/>
                </a:solidFill>
              </a:rPr>
              <a:t>one error point for each error committed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Trials are considered to be </a:t>
            </a:r>
            <a:r>
              <a:rPr lang="en-US" sz="2800" dirty="0" smtClean="0">
                <a:solidFill>
                  <a:srgbClr val="0070C0"/>
                </a:solidFill>
              </a:rPr>
              <a:t>incomplete</a:t>
            </a:r>
            <a:r>
              <a:rPr lang="en-US" sz="2800" dirty="0" smtClean="0"/>
              <a:t> if the athlete is unable to sustain the stance position for </a:t>
            </a:r>
            <a:r>
              <a:rPr lang="en-US" sz="2800" dirty="0" smtClean="0">
                <a:solidFill>
                  <a:srgbClr val="0070C0"/>
                </a:solidFill>
              </a:rPr>
              <a:t>longer than 5 seconds </a:t>
            </a:r>
            <a:r>
              <a:rPr lang="en-US" sz="2800" dirty="0" smtClean="0"/>
              <a:t>during the </a:t>
            </a:r>
            <a:r>
              <a:rPr lang="en-US" sz="2800" dirty="0" smtClean="0">
                <a:solidFill>
                  <a:srgbClr val="0070C0"/>
                </a:solidFill>
              </a:rPr>
              <a:t>entire 20-second </a:t>
            </a:r>
            <a:r>
              <a:rPr lang="en-US" sz="2800" dirty="0" smtClean="0"/>
              <a:t>testing period. These trials are assigned a </a:t>
            </a:r>
            <a:r>
              <a:rPr lang="en-US" sz="2800" dirty="0" smtClean="0">
                <a:solidFill>
                  <a:srgbClr val="FF0000"/>
                </a:solidFill>
              </a:rPr>
              <a:t>standard maximum error score of “10.”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14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990"/>
            <a:ext cx="8305800" cy="57721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066801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800" dirty="0"/>
              <a:t>Balance test results </a:t>
            </a:r>
            <a:r>
              <a:rPr lang="en-US" sz="2800" dirty="0">
                <a:solidFill>
                  <a:srgbClr val="0070C0"/>
                </a:solidFill>
              </a:rPr>
              <a:t>during injury recovery </a:t>
            </a:r>
            <a:r>
              <a:rPr lang="en-US" sz="2800" dirty="0"/>
              <a:t>are best used when </a:t>
            </a:r>
            <a:r>
              <a:rPr lang="en-US" sz="2800" dirty="0">
                <a:solidFill>
                  <a:srgbClr val="0070C0"/>
                </a:solidFill>
              </a:rPr>
              <a:t>compared to </a:t>
            </a:r>
            <a:r>
              <a:rPr lang="en-US" sz="2800" dirty="0" smtClean="0">
                <a:solidFill>
                  <a:srgbClr val="0070C0"/>
                </a:solidFill>
              </a:rPr>
              <a:t>baseline measurements</a:t>
            </a:r>
            <a:r>
              <a:rPr lang="en-US" sz="2800" dirty="0"/>
              <a:t>, and clinicians working with athletes </a:t>
            </a:r>
            <a:r>
              <a:rPr lang="en-US" sz="2800" dirty="0" smtClean="0"/>
              <a:t>or patients </a:t>
            </a:r>
            <a:r>
              <a:rPr lang="en-US" sz="2800" dirty="0"/>
              <a:t>on a regular basis should attempt to obtain </a:t>
            </a:r>
            <a:r>
              <a:rPr lang="en-US" sz="2800" dirty="0" smtClean="0">
                <a:solidFill>
                  <a:srgbClr val="FF0000"/>
                </a:solidFill>
              </a:rPr>
              <a:t>baseline measurements </a:t>
            </a:r>
            <a:r>
              <a:rPr lang="en-US" sz="2800" dirty="0">
                <a:solidFill>
                  <a:srgbClr val="FF0000"/>
                </a:solidFill>
              </a:rPr>
              <a:t>when possible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More sophisticated balance assessment using </a:t>
            </a:r>
            <a:r>
              <a:rPr lang="en-US" sz="2800" dirty="0">
                <a:solidFill>
                  <a:srgbClr val="0070C0"/>
                </a:solidFill>
              </a:rPr>
              <a:t>computerized </a:t>
            </a:r>
            <a:r>
              <a:rPr lang="en-US" sz="2800" dirty="0" err="1">
                <a:solidFill>
                  <a:srgbClr val="0070C0"/>
                </a:solidFill>
              </a:rPr>
              <a:t>forceplate</a:t>
            </a:r>
            <a:r>
              <a:rPr lang="en-US" sz="2800" dirty="0">
                <a:solidFill>
                  <a:srgbClr val="0070C0"/>
                </a:solidFill>
              </a:rPr>
              <a:t> systems and sensory organization </a:t>
            </a:r>
            <a:r>
              <a:rPr lang="en-US" sz="2800" dirty="0" smtClean="0">
                <a:solidFill>
                  <a:srgbClr val="0070C0"/>
                </a:solidFill>
              </a:rPr>
              <a:t>testing (SOT</a:t>
            </a:r>
            <a:r>
              <a:rPr lang="en-US" sz="2800" dirty="0">
                <a:solidFill>
                  <a:srgbClr val="0070C0"/>
                </a:solidFill>
              </a:rPr>
              <a:t>) has identified balance deficits in athletes up to 3 </a:t>
            </a:r>
            <a:r>
              <a:rPr lang="en-US" sz="2800" dirty="0" smtClean="0">
                <a:solidFill>
                  <a:srgbClr val="0070C0"/>
                </a:solidFill>
              </a:rPr>
              <a:t>days following </a:t>
            </a:r>
            <a:r>
              <a:rPr lang="en-US" sz="2800" dirty="0">
                <a:solidFill>
                  <a:srgbClr val="0070C0"/>
                </a:solidFill>
              </a:rPr>
              <a:t>a mild </a:t>
            </a:r>
            <a:r>
              <a:rPr lang="en-US" sz="2800" dirty="0" smtClean="0">
                <a:solidFill>
                  <a:srgbClr val="0070C0"/>
                </a:solidFill>
              </a:rPr>
              <a:t>concussion. </a:t>
            </a:r>
            <a:r>
              <a:rPr lang="en-US" sz="2800" dirty="0" smtClean="0"/>
              <a:t>These </a:t>
            </a:r>
            <a:r>
              <a:rPr lang="en-US" sz="2800" dirty="0"/>
              <a:t>tests are recommended for making return-to-play decisions, </a:t>
            </a:r>
            <a:r>
              <a:rPr lang="en-US" sz="2800" dirty="0" smtClean="0"/>
              <a:t>especially when </a:t>
            </a:r>
            <a:r>
              <a:rPr lang="en-US" sz="2800" dirty="0"/>
              <a:t>preseason baseline measurements are available </a:t>
            </a:r>
            <a:r>
              <a:rPr lang="en-US" sz="2800" dirty="0" smtClean="0"/>
              <a:t>for comparison.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182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Assessment of coordination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" y="1129188"/>
            <a:ext cx="8614373" cy="57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433"/>
            <a:ext cx="8229600" cy="1143000"/>
          </a:xfrm>
        </p:spPr>
        <p:txBody>
          <a:bodyPr/>
          <a:lstStyle/>
          <a:p>
            <a:r>
              <a:rPr lang="en-US" dirty="0" smtClean="0"/>
              <a:t>Finger-to-Nose </a:t>
            </a:r>
            <a:r>
              <a:rPr lang="en-US" dirty="0"/>
              <a:t>test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14568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finger-to-nose test is also considered to be a good test for combining </a:t>
            </a:r>
            <a:r>
              <a:rPr lang="en-US" sz="2800" dirty="0">
                <a:solidFill>
                  <a:srgbClr val="0070C0"/>
                </a:solidFill>
              </a:rPr>
              <a:t>cognitive processing and balance</a:t>
            </a:r>
            <a:r>
              <a:rPr lang="en-US" sz="2800" dirty="0"/>
              <a:t>. The clinician asks the athlete to stand with his or her </a:t>
            </a:r>
            <a:r>
              <a:rPr lang="en-US" sz="2800" dirty="0">
                <a:solidFill>
                  <a:srgbClr val="FF0000"/>
                </a:solidFill>
              </a:rPr>
              <a:t>eyes closed and arms out to the side</a:t>
            </a:r>
            <a:r>
              <a:rPr lang="en-US" sz="2800" dirty="0"/>
              <a:t>. The athlete is then asked to </a:t>
            </a:r>
            <a:r>
              <a:rPr lang="en-US" sz="2800" dirty="0" smtClean="0"/>
              <a:t>touch the </a:t>
            </a:r>
            <a:r>
              <a:rPr lang="en-US" sz="2800" dirty="0">
                <a:solidFill>
                  <a:srgbClr val="0070C0"/>
                </a:solidFill>
              </a:rPr>
              <a:t>index finger of one hand to the nose and then to </a:t>
            </a:r>
            <a:r>
              <a:rPr lang="en-US" sz="2800" dirty="0" smtClean="0">
                <a:solidFill>
                  <a:srgbClr val="0070C0"/>
                </a:solidFill>
              </a:rPr>
              <a:t>touch the </a:t>
            </a:r>
            <a:r>
              <a:rPr lang="en-US" sz="2800" dirty="0">
                <a:solidFill>
                  <a:srgbClr val="0070C0"/>
                </a:solidFill>
              </a:rPr>
              <a:t>index finger of the other hand to the nose</a:t>
            </a:r>
            <a:r>
              <a:rPr lang="en-US" sz="2800" dirty="0"/>
              <a:t>. The </a:t>
            </a:r>
            <a:r>
              <a:rPr lang="en-US" sz="2800" dirty="0" smtClean="0"/>
              <a:t>athlete is </a:t>
            </a:r>
            <a:r>
              <a:rPr lang="en-US" sz="2800" dirty="0"/>
              <a:t>then asked to open his or her eyes and touch the index finger of the evaluator (placed at varying ranges in the peripheral view) to test </a:t>
            </a:r>
            <a:r>
              <a:rPr lang="en-US" sz="2800" dirty="0">
                <a:solidFill>
                  <a:srgbClr val="0070C0"/>
                </a:solidFill>
              </a:rPr>
              <a:t>acuity and depth of perception</a:t>
            </a:r>
            <a:r>
              <a:rPr lang="en-US" sz="2800" dirty="0"/>
              <a:t>. Inability </a:t>
            </a:r>
            <a:r>
              <a:rPr lang="en-US" sz="2800" dirty="0" smtClean="0"/>
              <a:t>to perform </a:t>
            </a:r>
            <a:r>
              <a:rPr lang="en-US" sz="2800" dirty="0"/>
              <a:t>any of these tasks may be an </a:t>
            </a:r>
            <a:r>
              <a:rPr lang="en-US" sz="2800" dirty="0">
                <a:solidFill>
                  <a:srgbClr val="0070C0"/>
                </a:solidFill>
              </a:rPr>
              <a:t>indication of </a:t>
            </a:r>
            <a:r>
              <a:rPr lang="en-US" sz="2800" dirty="0" smtClean="0">
                <a:solidFill>
                  <a:srgbClr val="0070C0"/>
                </a:solidFill>
              </a:rPr>
              <a:t>physical disorientation </a:t>
            </a:r>
            <a:r>
              <a:rPr lang="en-US" sz="2800" dirty="0">
                <a:solidFill>
                  <a:srgbClr val="0070C0"/>
                </a:solidFill>
              </a:rPr>
              <a:t>secondary to intracranial involvement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883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SAC (Cognition Testing)</a:t>
            </a:r>
            <a:br>
              <a:rPr lang="en-US" dirty="0" smtClean="0"/>
            </a:br>
            <a:r>
              <a:rPr lang="en-US" sz="3600" b="1" dirty="0" smtClean="0">
                <a:solidFill>
                  <a:prstClr val="black"/>
                </a:solidFill>
              </a:rPr>
              <a:t>Standardized-    assessment-of-concussion</a:t>
            </a:r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838200"/>
            <a:ext cx="8631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SAC requires approximately </a:t>
            </a:r>
            <a:r>
              <a:rPr lang="en-US" sz="3200" dirty="0" smtClean="0">
                <a:solidFill>
                  <a:srgbClr val="0070C0"/>
                </a:solidFill>
              </a:rPr>
              <a:t>5 minutes </a:t>
            </a:r>
            <a:r>
              <a:rPr lang="en-US" sz="3200" dirty="0" smtClean="0"/>
              <a:t>to administer and assesses </a:t>
            </a:r>
            <a:r>
              <a:rPr lang="en-US" sz="3200" dirty="0" smtClean="0">
                <a:solidFill>
                  <a:srgbClr val="FF0000"/>
                </a:solidFill>
              </a:rPr>
              <a:t>four </a:t>
            </a:r>
            <a:r>
              <a:rPr lang="en-US" sz="3200" dirty="0">
                <a:solidFill>
                  <a:srgbClr val="FF0000"/>
                </a:solidFill>
              </a:rPr>
              <a:t>domains of cognition, including orientation, immediate memory, </a:t>
            </a:r>
            <a:r>
              <a:rPr lang="en-US" sz="3200" dirty="0" smtClean="0">
                <a:solidFill>
                  <a:srgbClr val="FF0000"/>
                </a:solidFill>
              </a:rPr>
              <a:t>concentration and delayed </a:t>
            </a:r>
            <a:r>
              <a:rPr lang="en-US" sz="3200" dirty="0">
                <a:solidFill>
                  <a:srgbClr val="FF0000"/>
                </a:solidFill>
              </a:rPr>
              <a:t>recall</a:t>
            </a:r>
            <a:r>
              <a:rPr lang="en-US" sz="3200" dirty="0"/>
              <a:t>. A composite </a:t>
            </a:r>
            <a:r>
              <a:rPr lang="en-US" sz="3200" dirty="0">
                <a:solidFill>
                  <a:srgbClr val="FF0000"/>
                </a:solidFill>
              </a:rPr>
              <a:t>total score of 30 possible </a:t>
            </a:r>
            <a:r>
              <a:rPr lang="en-US" sz="3200" dirty="0" smtClean="0">
                <a:solidFill>
                  <a:srgbClr val="FF0000"/>
                </a:solidFill>
              </a:rPr>
              <a:t>points </a:t>
            </a:r>
            <a:r>
              <a:rPr lang="en-US" sz="3200" dirty="0" smtClean="0"/>
              <a:t>is </a:t>
            </a:r>
            <a:r>
              <a:rPr lang="en-US" sz="3200" dirty="0"/>
              <a:t>summed to provide an overall index of cognitive impairment and injury </a:t>
            </a:r>
            <a:r>
              <a:rPr lang="en-US" sz="3200" dirty="0" smtClean="0"/>
              <a:t>severity.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42672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SAC also contains a brief neurological screening and documentation of injury-related signs and symptoms (</a:t>
            </a:r>
            <a:r>
              <a:rPr lang="en-US" sz="3200" dirty="0" err="1" smtClean="0"/>
              <a:t>e.g.LOC,post</a:t>
            </a:r>
            <a:r>
              <a:rPr lang="en-US" sz="3200" dirty="0" smtClean="0"/>
              <a:t> traumatic amnesia, retrograde amnesia).</a:t>
            </a:r>
            <a:endParaRPr lang="en-US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SAC includes  measures of functions most sensitive to concussion: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Orientation</a:t>
            </a:r>
            <a:r>
              <a:rPr lang="en-US" sz="2800" dirty="0" smtClean="0"/>
              <a:t> ;(month, date, day of week, year, time)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Immediate memory ;</a:t>
            </a:r>
            <a:r>
              <a:rPr lang="en-US" sz="2800" dirty="0" smtClean="0"/>
              <a:t>(recall of 5 words in 3 separate trials)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Neurological</a:t>
            </a:r>
            <a:r>
              <a:rPr lang="en-US" sz="2800" dirty="0"/>
              <a:t>;</a:t>
            </a:r>
          </a:p>
          <a:p>
            <a:r>
              <a:rPr lang="en-US" sz="2800" dirty="0" smtClean="0">
                <a:hlinkClick r:id="rId2"/>
              </a:rPr>
              <a:t>Loss of consciousness</a:t>
            </a:r>
            <a:r>
              <a:rPr lang="en-US" sz="2800" dirty="0" smtClean="0"/>
              <a:t>; (occurrence, duration)</a:t>
            </a:r>
          </a:p>
          <a:p>
            <a:r>
              <a:rPr lang="en-US" sz="2800" dirty="0" smtClean="0">
                <a:hlinkClick r:id="rId3"/>
              </a:rPr>
              <a:t>Amnesia</a:t>
            </a:r>
            <a:r>
              <a:rPr lang="en-US" sz="2800" dirty="0"/>
              <a:t>;</a:t>
            </a:r>
            <a:r>
              <a:rPr lang="en-US" sz="2800" dirty="0" smtClean="0"/>
              <a:t> (either retrograde or anterograde) (recollection of events pre- and post-injury)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Sensation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Coordination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Strength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Concentration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Exertional</a:t>
            </a:r>
            <a:r>
              <a:rPr lang="en-US" sz="2800" dirty="0" smtClean="0">
                <a:solidFill>
                  <a:srgbClr val="FF0000"/>
                </a:solidFill>
              </a:rPr>
              <a:t> maneuvers </a:t>
            </a:r>
            <a:r>
              <a:rPr lang="en-US" sz="2800" dirty="0" smtClean="0"/>
              <a:t>(jumping jacks, sit-ups)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Delayed recall </a:t>
            </a:r>
            <a:r>
              <a:rPr lang="en-US" sz="2800" dirty="0" smtClean="0"/>
              <a:t>(5 word)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0"/>
            <a:ext cx="917778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2"/>
            <a:ext cx="9143999" cy="688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8991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Aspirin </a:t>
            </a:r>
            <a:r>
              <a:rPr lang="en-US" sz="2800" b="1" dirty="0">
                <a:solidFill>
                  <a:srgbClr val="FF0000"/>
                </a:solidFill>
              </a:rPr>
              <a:t>or non-steroidal anti-inflammatory drugs, which decrease platelet function and potentially increase intracranial bleeding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mask the severity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70C0"/>
                </a:solidFill>
              </a:rPr>
              <a:t>duration</a:t>
            </a:r>
            <a:r>
              <a:rPr lang="en-US" sz="2800" dirty="0"/>
              <a:t> of symptoms, and possibly lead to a more severe injury. </a:t>
            </a:r>
          </a:p>
          <a:p>
            <a:endParaRPr lang="en-US" sz="2800" dirty="0"/>
          </a:p>
          <a:p>
            <a:r>
              <a:rPr lang="en-US" sz="2800" dirty="0"/>
              <a:t>It is also recommended that </a:t>
            </a:r>
            <a:r>
              <a:rPr lang="en-US" sz="2800" b="1" dirty="0" smtClean="0">
                <a:solidFill>
                  <a:srgbClr val="0070C0"/>
                </a:solidFill>
              </a:rPr>
              <a:t>acetaminophen (Tylenol)</a:t>
            </a:r>
            <a:r>
              <a:rPr lang="en-US" sz="2800" b="1" dirty="0" smtClean="0"/>
              <a:t>be </a:t>
            </a:r>
            <a:r>
              <a:rPr lang="en-US" sz="2800" b="1" dirty="0"/>
              <a:t>used sparingly in the treatment of headache-like symptoms in the athlete with a concussion because of its pain-relieving effect</a:t>
            </a:r>
            <a:r>
              <a:rPr lang="en-US" sz="2800" dirty="0"/>
              <a:t>, which could mask the severity and duration of these symptoms.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79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raininjury.com/images/injured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24276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7620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Other medications to avoid during the </a:t>
            </a:r>
            <a:r>
              <a:rPr lang="en-US" sz="2800" b="1" dirty="0">
                <a:solidFill>
                  <a:srgbClr val="0070C0"/>
                </a:solidFill>
              </a:rPr>
              <a:t>acute </a:t>
            </a:r>
            <a:r>
              <a:rPr lang="en-US" sz="2800" b="1" dirty="0" smtClean="0">
                <a:solidFill>
                  <a:srgbClr val="0070C0"/>
                </a:solidFill>
              </a:rPr>
              <a:t>post-concussion </a:t>
            </a:r>
            <a:r>
              <a:rPr lang="en-US" sz="2800" dirty="0">
                <a:solidFill>
                  <a:prstClr val="black"/>
                </a:solidFill>
              </a:rPr>
              <a:t>period include those that adversely affect central nervous function—in particular, </a:t>
            </a:r>
            <a:r>
              <a:rPr lang="en-US" sz="2800" b="1" dirty="0">
                <a:solidFill>
                  <a:srgbClr val="0070C0"/>
                </a:solidFill>
              </a:rPr>
              <a:t>alcohol and narcotics.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Computerized Neuropsychological Tests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A number of computerized neuropsychological testing programs have been designed for the assessment of athletes after </a:t>
            </a:r>
            <a:r>
              <a:rPr lang="en-US" sz="2800" dirty="0" err="1" smtClean="0"/>
              <a:t>concussion</a:t>
            </a:r>
            <a:r>
              <a:rPr lang="en-US" sz="2800" b="1" dirty="0" err="1" smtClean="0"/>
              <a:t>.The</a:t>
            </a:r>
            <a:r>
              <a:rPr lang="en-US" sz="2800" b="1" dirty="0" smtClean="0"/>
              <a:t> Automated Neuropsychological Assessment Metrics (ANAM), </a:t>
            </a:r>
            <a:r>
              <a:rPr lang="en-US" sz="2800" b="1" dirty="0" err="1" smtClean="0"/>
              <a:t>CogState</a:t>
            </a:r>
            <a:r>
              <a:rPr lang="en-US" sz="2800" b="1" dirty="0" smtClean="0"/>
              <a:t>, Concussion Resolution Index,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3428999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Immediate </a:t>
            </a:r>
            <a:r>
              <a:rPr lang="en-US" sz="2800" dirty="0" err="1" smtClean="0">
                <a:solidFill>
                  <a:srgbClr val="0070C0"/>
                </a:solidFill>
              </a:rPr>
              <a:t>Postconcussion</a:t>
            </a:r>
            <a:r>
              <a:rPr lang="en-US" sz="2800" dirty="0" smtClean="0">
                <a:solidFill>
                  <a:srgbClr val="0070C0"/>
                </a:solidFill>
              </a:rPr>
              <a:t> Assessment and Cognitive Testing (</a:t>
            </a:r>
            <a:r>
              <a:rPr lang="en-US" sz="2800" dirty="0" err="1" smtClean="0">
                <a:solidFill>
                  <a:srgbClr val="0070C0"/>
                </a:solidFill>
              </a:rPr>
              <a:t>ImPACT</a:t>
            </a:r>
            <a:r>
              <a:rPr lang="en-US" sz="2800" dirty="0" smtClean="0"/>
              <a:t>) are all currently available and have shown promise as reliable and valid concussion assessment tools .The primary advantages to computerized testing include the </a:t>
            </a:r>
            <a:r>
              <a:rPr lang="en-US" sz="2800" dirty="0" smtClean="0">
                <a:solidFill>
                  <a:srgbClr val="0070C0"/>
                </a:solidFill>
              </a:rPr>
              <a:t>ability to assess reaction time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ability to baseline test a large number of athletes in a short time, and the multiple forms used within the testing paradigm to reduce the practice effects.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                     Other Tests</a:t>
            </a:r>
          </a:p>
          <a:p>
            <a:r>
              <a:rPr lang="en-US" sz="2800" dirty="0" smtClean="0"/>
              <a:t>If the athlete successfully completes the special tests and return to participation on the same day is anticipated, </a:t>
            </a:r>
            <a:r>
              <a:rPr lang="en-US" sz="2800" dirty="0" smtClean="0">
                <a:solidFill>
                  <a:srgbClr val="FF0000"/>
                </a:solidFill>
              </a:rPr>
              <a:t>sensory (dermatome) testing </a:t>
            </a:r>
            <a:r>
              <a:rPr lang="en-US" sz="2800" dirty="0" smtClean="0">
                <a:solidFill>
                  <a:srgbClr val="0070C0"/>
                </a:solidFill>
              </a:rPr>
              <a:t>and range of motion </a:t>
            </a:r>
            <a:r>
              <a:rPr lang="en-US" sz="2800" dirty="0" smtClean="0">
                <a:solidFill>
                  <a:srgbClr val="FF0000"/>
                </a:solidFill>
              </a:rPr>
              <a:t>(ROM) </a:t>
            </a:r>
            <a:r>
              <a:rPr lang="en-US" sz="2800" dirty="0" smtClean="0">
                <a:solidFill>
                  <a:srgbClr val="0070C0"/>
                </a:solidFill>
              </a:rPr>
              <a:t>testing should be performed followed by </a:t>
            </a:r>
            <a:r>
              <a:rPr lang="en-US" sz="2800" dirty="0" smtClean="0">
                <a:solidFill>
                  <a:srgbClr val="FF0000"/>
                </a:solidFill>
              </a:rPr>
              <a:t>strength testing.</a:t>
            </a:r>
          </a:p>
          <a:p>
            <a:endParaRPr lang="en-US" sz="2800" dirty="0"/>
          </a:p>
          <a:p>
            <a:r>
              <a:rPr lang="en-US" sz="2800" dirty="0" smtClean="0"/>
              <a:t> These tests are performed to ensure that the athlete has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3429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normal sensory and motor function</a:t>
            </a:r>
            <a:r>
              <a:rPr lang="en-US" sz="2800" dirty="0" smtClean="0"/>
              <a:t>, which could have been compromised as a result of an associated </a:t>
            </a:r>
            <a:r>
              <a:rPr lang="en-US" sz="2800" dirty="0" smtClean="0">
                <a:solidFill>
                  <a:srgbClr val="0070C0"/>
                </a:solidFill>
              </a:rPr>
              <a:t>brachial plexus injury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These tests can be performed in a systematic </a:t>
            </a:r>
            <a:r>
              <a:rPr lang="en-US" sz="2800" dirty="0" err="1" smtClean="0"/>
              <a:t>order,as</a:t>
            </a:r>
            <a:r>
              <a:rPr lang="en-US" sz="2800" dirty="0" smtClean="0"/>
              <a:t> described for upper and lower quarter screenings.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If the athlete has been </a:t>
            </a:r>
            <a:r>
              <a:rPr lang="en-US" sz="2800" b="1" dirty="0" smtClean="0">
                <a:solidFill>
                  <a:srgbClr val="0070C0"/>
                </a:solidFill>
              </a:rPr>
              <a:t>asymptomatic for at least 20 minutes </a:t>
            </a:r>
            <a:r>
              <a:rPr lang="en-US" sz="2800" dirty="0" smtClean="0"/>
              <a:t>and has been cleared on all tests to this point, </a:t>
            </a:r>
            <a:r>
              <a:rPr lang="en-US" sz="2800" dirty="0" smtClean="0">
                <a:solidFill>
                  <a:srgbClr val="FF0000"/>
                </a:solidFill>
              </a:rPr>
              <a:t>functional tests </a:t>
            </a:r>
            <a:r>
              <a:rPr lang="en-US" sz="2800" dirty="0" smtClean="0"/>
              <a:t>may be performed to assess the athlete’s readiness to return to participation.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62718" y="2438400"/>
            <a:ext cx="85002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Functional testing </a:t>
            </a:r>
            <a:r>
              <a:rPr lang="en-US" sz="2800" dirty="0" smtClean="0"/>
              <a:t>should include </a:t>
            </a:r>
            <a:r>
              <a:rPr lang="en-US" sz="2800" b="1" dirty="0" err="1" smtClean="0"/>
              <a:t>exertional</a:t>
            </a:r>
            <a:r>
              <a:rPr lang="en-US" sz="2800" b="1" dirty="0" smtClean="0"/>
              <a:t> tests on the sideline such as </a:t>
            </a:r>
            <a:r>
              <a:rPr lang="en-US" sz="2800" b="1" dirty="0" err="1" smtClean="0"/>
              <a:t>situps</a:t>
            </a:r>
            <a:r>
              <a:rPr lang="en-US" sz="2800" b="1" dirty="0" smtClean="0"/>
              <a:t>, pushups, short sprints, and sport-specific tasks.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The objective of these tests is to seek evidence of early post-concussive symptoms. Often these exercises will </a:t>
            </a:r>
            <a:r>
              <a:rPr lang="en-US" sz="2800" dirty="0" smtClean="0">
                <a:solidFill>
                  <a:srgbClr val="FF0000"/>
                </a:solidFill>
              </a:rPr>
              <a:t>increase intracranial pressure </a:t>
            </a:r>
            <a:r>
              <a:rPr lang="en-US" sz="2800" dirty="0" smtClean="0"/>
              <a:t>in the athlete with a head injury and cause symptoms to reappear.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essential that the clinician </a:t>
            </a:r>
            <a:r>
              <a:rPr lang="en-US" sz="2800" dirty="0" smtClean="0">
                <a:solidFill>
                  <a:srgbClr val="FF0000"/>
                </a:solidFill>
              </a:rPr>
              <a:t>document and record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initial findings </a:t>
            </a:r>
            <a:r>
              <a:rPr lang="en-US" sz="2800" dirty="0" smtClean="0"/>
              <a:t>and subsequent monitoring of any athlete with a head injury. </a:t>
            </a:r>
          </a:p>
          <a:p>
            <a:endParaRPr lang="en-US" sz="2800" dirty="0" smtClean="0"/>
          </a:p>
          <a:p>
            <a:r>
              <a:rPr lang="en-US" sz="2800" dirty="0" smtClean="0"/>
              <a:t>Depending on the </a:t>
            </a:r>
            <a:r>
              <a:rPr lang="en-US" sz="2800" dirty="0" smtClean="0">
                <a:solidFill>
                  <a:srgbClr val="0070C0"/>
                </a:solidFill>
              </a:rPr>
              <a:t>severity of the injury</a:t>
            </a:r>
            <a:r>
              <a:rPr lang="en-US" sz="2800" dirty="0" smtClean="0"/>
              <a:t>, return-to-participation decisions can be considered on the </a:t>
            </a:r>
            <a:r>
              <a:rPr lang="en-US" sz="2800" dirty="0" smtClean="0">
                <a:solidFill>
                  <a:srgbClr val="FF0000"/>
                </a:solidFill>
              </a:rPr>
              <a:t>same day of the injury or could perhaps take days or even weeks.</a:t>
            </a:r>
          </a:p>
          <a:p>
            <a:endParaRPr lang="en-US" sz="2800" dirty="0" smtClean="0"/>
          </a:p>
          <a:p>
            <a:r>
              <a:rPr lang="en-US" sz="2800" dirty="0" smtClean="0"/>
              <a:t>Regardless a  sound clinical evaluation combining the results from the </a:t>
            </a:r>
            <a:r>
              <a:rPr lang="en-US" sz="2800" dirty="0" smtClean="0">
                <a:solidFill>
                  <a:srgbClr val="0070C0"/>
                </a:solidFill>
              </a:rPr>
              <a:t>Graded Symptom Checklist (GSC), BESS, and neuropsychological testing </a:t>
            </a:r>
            <a:r>
              <a:rPr lang="en-US" sz="2800" dirty="0" smtClean="0"/>
              <a:t>should be conducted prior to making the decision.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Wake-Ups and Rest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Wake up the athlete </a:t>
            </a:r>
            <a:r>
              <a:rPr lang="en-US" sz="2800" dirty="0" smtClean="0">
                <a:solidFill>
                  <a:srgbClr val="0070C0"/>
                </a:solidFill>
              </a:rPr>
              <a:t>every 3 to 4 hours </a:t>
            </a:r>
            <a:r>
              <a:rPr lang="en-US" sz="2800" dirty="0" smtClean="0"/>
              <a:t>during the night to evaluate changes in symptoms and rule out the possibility of an </a:t>
            </a:r>
            <a:r>
              <a:rPr lang="en-US" sz="2800" dirty="0" smtClean="0">
                <a:solidFill>
                  <a:srgbClr val="0070C0"/>
                </a:solidFill>
              </a:rPr>
              <a:t>intracranial bleed</a:t>
            </a:r>
            <a:r>
              <a:rPr lang="en-US" sz="2800" dirty="0" smtClean="0"/>
              <a:t>, such as a </a:t>
            </a:r>
            <a:r>
              <a:rPr lang="en-US" sz="2800" dirty="0" smtClean="0">
                <a:solidFill>
                  <a:srgbClr val="0070C0"/>
                </a:solidFill>
              </a:rPr>
              <a:t>subdural hematoma.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recommendation has raised </a:t>
            </a:r>
            <a:r>
              <a:rPr lang="en-US" sz="2800" dirty="0" smtClean="0"/>
              <a:t>some debate </a:t>
            </a:r>
            <a:r>
              <a:rPr lang="en-US" sz="2800" dirty="0"/>
              <a:t>about </a:t>
            </a:r>
            <a:r>
              <a:rPr lang="en-US" sz="2800" dirty="0">
                <a:solidFill>
                  <a:srgbClr val="0070C0"/>
                </a:solidFill>
              </a:rPr>
              <a:t>unnecessary wake-ups </a:t>
            </a:r>
            <a:r>
              <a:rPr lang="en-US" sz="2800" dirty="0"/>
              <a:t>that disrupt the athlete’s sleep pattern and </a:t>
            </a:r>
            <a:r>
              <a:rPr lang="en-US" sz="2800" dirty="0">
                <a:solidFill>
                  <a:srgbClr val="0070C0"/>
                </a:solidFill>
              </a:rPr>
              <a:t>may increase symptoms </a:t>
            </a:r>
            <a:r>
              <a:rPr lang="en-US" sz="2800" dirty="0"/>
              <a:t>the </a:t>
            </a:r>
            <a:r>
              <a:rPr lang="en-US" sz="2800" dirty="0" smtClean="0"/>
              <a:t>next day </a:t>
            </a:r>
            <a:r>
              <a:rPr lang="en-US" sz="2800" dirty="0"/>
              <a:t>from the combined effects of </a:t>
            </a:r>
            <a:r>
              <a:rPr lang="en-US" sz="2800" dirty="0">
                <a:solidFill>
                  <a:srgbClr val="0070C0"/>
                </a:solidFill>
              </a:rPr>
              <a:t>the injury and </a:t>
            </a:r>
            <a:r>
              <a:rPr lang="en-US" sz="2800" dirty="0" smtClean="0">
                <a:solidFill>
                  <a:srgbClr val="0070C0"/>
                </a:solidFill>
              </a:rPr>
              <a:t>sleep deprivation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72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rgbClr val="0070C0"/>
                </a:solidFill>
              </a:rPr>
              <a:t>good rule </a:t>
            </a:r>
            <a:r>
              <a:rPr lang="en-US" sz="2800" dirty="0"/>
              <a:t>to use is if the </a:t>
            </a:r>
            <a:r>
              <a:rPr lang="en-US" sz="2800" dirty="0" smtClean="0"/>
              <a:t>athlete experienced </a:t>
            </a:r>
            <a:r>
              <a:rPr lang="en-US" sz="2800" dirty="0"/>
              <a:t>LOC, had prolonged periods of amnesia, or </a:t>
            </a:r>
            <a:r>
              <a:rPr lang="en-US" sz="2800" dirty="0" smtClean="0"/>
              <a:t>is still </a:t>
            </a:r>
            <a:r>
              <a:rPr lang="en-US" sz="2800" dirty="0"/>
              <a:t>experiencing significant symptoms, he or she </a:t>
            </a:r>
            <a:r>
              <a:rPr lang="en-US" sz="2800" dirty="0" smtClean="0"/>
              <a:t>should be </a:t>
            </a:r>
            <a:r>
              <a:rPr lang="en-US" sz="2800" dirty="0">
                <a:solidFill>
                  <a:srgbClr val="0070C0"/>
                </a:solidFill>
              </a:rPr>
              <a:t>awakened during the night</a:t>
            </a:r>
            <a:r>
              <a:rPr lang="en-US" sz="2800" dirty="0" smtClean="0"/>
              <a:t>. </a:t>
            </a:r>
            <a:r>
              <a:rPr lang="en-US" sz="2800" dirty="0"/>
              <a:t>Both oral and </a:t>
            </a:r>
            <a:r>
              <a:rPr lang="en-US" sz="2800" dirty="0" smtClean="0"/>
              <a:t>written instructions </a:t>
            </a:r>
            <a:r>
              <a:rPr lang="en-US" sz="2800" dirty="0"/>
              <a:t>should be given to both the athlete and caregiver regarding </a:t>
            </a:r>
            <a:r>
              <a:rPr lang="en-US" sz="2800" dirty="0" smtClean="0"/>
              <a:t>waking.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the treatment </a:t>
            </a:r>
            <a:r>
              <a:rPr lang="en-US" sz="2800" dirty="0" smtClean="0"/>
              <a:t>of concussion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complete bed rest was ineffective </a:t>
            </a:r>
            <a:r>
              <a:rPr lang="en-US" sz="2800" dirty="0"/>
              <a:t>in decreasing </a:t>
            </a:r>
            <a:r>
              <a:rPr lang="en-US" sz="2800" dirty="0" smtClean="0"/>
              <a:t>post-concussion </a:t>
            </a:r>
            <a:r>
              <a:rPr lang="en-US" sz="2800" dirty="0"/>
              <a:t>signs and symptoms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5169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athlete should avoid activities that may increase symptoms (e.g., staying up late studying, </a:t>
            </a:r>
            <a:r>
              <a:rPr lang="en-US" sz="2800" dirty="0" err="1"/>
              <a:t>exertional</a:t>
            </a:r>
            <a:r>
              <a:rPr lang="en-US" sz="2800" dirty="0"/>
              <a:t> activities) and should </a:t>
            </a:r>
            <a:r>
              <a:rPr lang="en-US" sz="2800" dirty="0">
                <a:solidFill>
                  <a:srgbClr val="0070C0"/>
                </a:solidFill>
              </a:rPr>
              <a:t>resume normal activities of daily living, such as attending class or driving</a:t>
            </a:r>
            <a:r>
              <a:rPr lang="en-US" sz="2800" dirty="0"/>
              <a:t>, once symptoms begin to </a:t>
            </a:r>
            <a:r>
              <a:rPr lang="en-US" sz="2800" dirty="0">
                <a:solidFill>
                  <a:srgbClr val="FF0000"/>
                </a:solidFill>
              </a:rPr>
              <a:t>resolve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decrease </a:t>
            </a:r>
            <a:r>
              <a:rPr lang="en-US" sz="2800" dirty="0">
                <a:solidFill>
                  <a:srgbClr val="FF0000"/>
                </a:solidFill>
              </a:rPr>
              <a:t>in severity.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As </a:t>
            </a:r>
            <a:r>
              <a:rPr lang="en-US" sz="2800" dirty="0"/>
              <a:t>previously discussed, a </a:t>
            </a:r>
            <a:r>
              <a:rPr lang="en-US" sz="2800" dirty="0">
                <a:solidFill>
                  <a:srgbClr val="0070C0"/>
                </a:solidFill>
              </a:rPr>
              <a:t>graded test of exertion </a:t>
            </a:r>
            <a:r>
              <a:rPr lang="en-US" sz="2800" dirty="0"/>
              <a:t>should be used to determine the athlete’s ability to safely return to full activity. </a:t>
            </a:r>
          </a:p>
        </p:txBody>
      </p:sp>
    </p:spTree>
    <p:extLst>
      <p:ext uri="{BB962C8B-B14F-4D97-AF65-F5344CB8AC3E}">
        <p14:creationId xmlns:p14="http://schemas.microsoft.com/office/powerpoint/2010/main" val="42093065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96" y="304800"/>
            <a:ext cx="893815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justsimplewhiplash-130208213224-phpapp01/95/just-a-simple-whiplash-28-638.jpg?cb=13603808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364"/>
            <a:ext cx="8119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DAY-OF-INJURY REFERRAL</a:t>
            </a:r>
          </a:p>
          <a:p>
            <a:r>
              <a:rPr lang="en-US" sz="3200" dirty="0" smtClean="0"/>
              <a:t>1. Loss of consciousness on the field</a:t>
            </a:r>
          </a:p>
          <a:p>
            <a:r>
              <a:rPr lang="en-US" sz="3200" dirty="0" smtClean="0"/>
              <a:t>2. Amnesia lasting </a:t>
            </a:r>
            <a:r>
              <a:rPr lang="en-US" sz="3200" dirty="0" smtClean="0">
                <a:solidFill>
                  <a:srgbClr val="0070C0"/>
                </a:solidFill>
              </a:rPr>
              <a:t>longer than 15 minutes</a:t>
            </a:r>
          </a:p>
          <a:p>
            <a:r>
              <a:rPr lang="en-US" sz="3200" dirty="0" smtClean="0"/>
              <a:t>3. Deterioration of </a:t>
            </a:r>
            <a:r>
              <a:rPr lang="en-US" sz="3200" dirty="0" smtClean="0">
                <a:solidFill>
                  <a:srgbClr val="FF0000"/>
                </a:solidFill>
              </a:rPr>
              <a:t>neurological function</a:t>
            </a:r>
            <a:r>
              <a:rPr lang="en-US" sz="3200" dirty="0" smtClean="0"/>
              <a:t>*</a:t>
            </a:r>
          </a:p>
          <a:p>
            <a:r>
              <a:rPr lang="en-US" sz="3200" dirty="0" smtClean="0"/>
              <a:t>4. Decreasing level of consciousness*</a:t>
            </a:r>
          </a:p>
          <a:p>
            <a:r>
              <a:rPr lang="en-US" sz="3200" dirty="0" smtClean="0"/>
              <a:t>5. Decrease or irregularity in </a:t>
            </a:r>
            <a:r>
              <a:rPr lang="en-US" sz="3200" dirty="0" smtClean="0">
                <a:solidFill>
                  <a:srgbClr val="FF0000"/>
                </a:solidFill>
              </a:rPr>
              <a:t>respirations</a:t>
            </a:r>
            <a:r>
              <a:rPr lang="en-US" sz="3200" dirty="0" smtClean="0"/>
              <a:t>*</a:t>
            </a:r>
          </a:p>
          <a:p>
            <a:r>
              <a:rPr lang="en-US" sz="3200" dirty="0" smtClean="0"/>
              <a:t>6. Decrease or irregularity in pulse*</a:t>
            </a:r>
          </a:p>
          <a:p>
            <a:r>
              <a:rPr lang="en-US" sz="3200" dirty="0" smtClean="0"/>
              <a:t>7. Increase in blood pressure</a:t>
            </a:r>
          </a:p>
          <a:p>
            <a:r>
              <a:rPr lang="en-US" sz="3200" dirty="0" smtClean="0"/>
              <a:t>8. Unequal, dilated, or </a:t>
            </a:r>
            <a:r>
              <a:rPr lang="en-US" sz="3200" dirty="0" err="1" smtClean="0">
                <a:solidFill>
                  <a:srgbClr val="FF0000"/>
                </a:solidFill>
              </a:rPr>
              <a:t>unreative</a:t>
            </a:r>
            <a:r>
              <a:rPr lang="en-US" sz="3200" dirty="0" smtClean="0">
                <a:solidFill>
                  <a:srgbClr val="FF0000"/>
                </a:solidFill>
              </a:rPr>
              <a:t> pupils</a:t>
            </a:r>
            <a:r>
              <a:rPr lang="en-US" sz="3200" dirty="0" smtClean="0"/>
              <a:t>*</a:t>
            </a:r>
          </a:p>
          <a:p>
            <a:r>
              <a:rPr lang="en-US" sz="3200" dirty="0" smtClean="0"/>
              <a:t>9. Cranial-nerve deficits</a:t>
            </a:r>
          </a:p>
          <a:p>
            <a:r>
              <a:rPr lang="en-US" sz="3200" dirty="0" smtClean="0"/>
              <a:t>10. Any signs or symptoms of associated</a:t>
            </a:r>
          </a:p>
          <a:p>
            <a:r>
              <a:rPr lang="en-US" sz="3200" dirty="0" smtClean="0"/>
              <a:t>injuries, spine or skull fracture, or bleeding*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90291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11. </a:t>
            </a:r>
            <a:r>
              <a:rPr lang="en-US" sz="3200" dirty="0" smtClean="0">
                <a:solidFill>
                  <a:srgbClr val="FF0000"/>
                </a:solidFill>
              </a:rPr>
              <a:t>Mental-status changes</a:t>
            </a:r>
            <a:r>
              <a:rPr lang="en-US" sz="3200" dirty="0" smtClean="0"/>
              <a:t>: lethargy, difficulty</a:t>
            </a:r>
          </a:p>
          <a:p>
            <a:r>
              <a:rPr lang="en-US" sz="3200" dirty="0" smtClean="0"/>
              <a:t>maintaining arousal, confusion, agitation*</a:t>
            </a:r>
          </a:p>
          <a:p>
            <a:r>
              <a:rPr lang="en-US" sz="3200" dirty="0" smtClean="0"/>
              <a:t>12. </a:t>
            </a:r>
            <a:r>
              <a:rPr lang="en-US" sz="3200" dirty="0" smtClean="0">
                <a:solidFill>
                  <a:srgbClr val="FF0000"/>
                </a:solidFill>
              </a:rPr>
              <a:t>Seizure activity</a:t>
            </a:r>
            <a:r>
              <a:rPr lang="en-US" sz="3200" dirty="0" smtClean="0"/>
              <a:t>*</a:t>
            </a:r>
          </a:p>
          <a:p>
            <a:r>
              <a:rPr lang="en-US" sz="3200" dirty="0" smtClean="0"/>
              <a:t>13. </a:t>
            </a:r>
            <a:r>
              <a:rPr lang="en-US" sz="3200" dirty="0" smtClean="0">
                <a:solidFill>
                  <a:srgbClr val="FF0000"/>
                </a:solidFill>
              </a:rPr>
              <a:t>Vomiting</a:t>
            </a:r>
          </a:p>
          <a:p>
            <a:r>
              <a:rPr lang="en-US" sz="3200" dirty="0" smtClean="0"/>
              <a:t>14. </a:t>
            </a:r>
            <a:r>
              <a:rPr lang="en-US" sz="3200" dirty="0" smtClean="0">
                <a:solidFill>
                  <a:srgbClr val="FF0000"/>
                </a:solidFill>
              </a:rPr>
              <a:t>Motor deficits </a:t>
            </a:r>
            <a:r>
              <a:rPr lang="en-US" sz="3200" dirty="0" smtClean="0"/>
              <a:t>subsequent(after) to initial on-field</a:t>
            </a:r>
          </a:p>
          <a:p>
            <a:r>
              <a:rPr lang="en-US" sz="3200" dirty="0" smtClean="0"/>
              <a:t>assessment</a:t>
            </a:r>
          </a:p>
          <a:p>
            <a:r>
              <a:rPr lang="en-US" sz="3200" dirty="0" smtClean="0"/>
              <a:t>15. </a:t>
            </a:r>
            <a:r>
              <a:rPr lang="en-US" sz="3200" dirty="0" smtClean="0">
                <a:solidFill>
                  <a:srgbClr val="FF0000"/>
                </a:solidFill>
              </a:rPr>
              <a:t>Sensory deficits </a:t>
            </a:r>
            <a:r>
              <a:rPr lang="en-US" sz="3200" dirty="0" smtClean="0"/>
              <a:t>subsequent to initial </a:t>
            </a:r>
          </a:p>
          <a:p>
            <a:r>
              <a:rPr lang="en-US" sz="3200" dirty="0" smtClean="0"/>
              <a:t>on-field assessment</a:t>
            </a:r>
          </a:p>
          <a:p>
            <a:r>
              <a:rPr lang="en-US" sz="3200" dirty="0" smtClean="0"/>
              <a:t>16. </a:t>
            </a:r>
            <a:r>
              <a:rPr lang="en-US" sz="3200" dirty="0" smtClean="0">
                <a:solidFill>
                  <a:srgbClr val="FF0000"/>
                </a:solidFill>
              </a:rPr>
              <a:t>Balance deficits </a:t>
            </a:r>
            <a:r>
              <a:rPr lang="en-US" sz="3200" dirty="0" smtClean="0"/>
              <a:t>subsequent to initial on-field</a:t>
            </a:r>
          </a:p>
          <a:p>
            <a:r>
              <a:rPr lang="en-US" sz="3200" dirty="0" smtClean="0"/>
              <a:t>assessment</a:t>
            </a:r>
          </a:p>
          <a:p>
            <a:r>
              <a:rPr lang="en-US" sz="3200" dirty="0" smtClean="0"/>
              <a:t>17. </a:t>
            </a:r>
            <a:r>
              <a:rPr lang="en-US" sz="3200" dirty="0" smtClean="0">
                <a:solidFill>
                  <a:srgbClr val="FF0000"/>
                </a:solidFill>
              </a:rPr>
              <a:t>Cranial-nerve deficits </a:t>
            </a:r>
            <a:r>
              <a:rPr lang="en-US" sz="3200" dirty="0" smtClean="0"/>
              <a:t>subsequent to initial</a:t>
            </a:r>
          </a:p>
          <a:p>
            <a:r>
              <a:rPr lang="en-US" sz="3200" dirty="0" smtClean="0"/>
              <a:t>on-field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18.  Post-concussion symptoms that worsen</a:t>
            </a:r>
          </a:p>
          <a:p>
            <a:endParaRPr lang="en-US" sz="3200" dirty="0" smtClean="0"/>
          </a:p>
          <a:p>
            <a:r>
              <a:rPr lang="en-US" sz="3200" dirty="0" smtClean="0"/>
              <a:t>19. Additional post-concussion symptoms as compared with those on the field</a:t>
            </a:r>
          </a:p>
          <a:p>
            <a:endParaRPr lang="en-US" sz="3200" dirty="0" smtClean="0"/>
          </a:p>
          <a:p>
            <a:r>
              <a:rPr lang="en-US" sz="3200" dirty="0" smtClean="0"/>
              <a:t>20. Athlete is still symptomatic at the end of the game (especially at high school 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DELAYED REFERRAL (AFTER THE DAY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OF INJURY)</a:t>
            </a:r>
          </a:p>
          <a:p>
            <a:r>
              <a:rPr lang="en-US" sz="3200" dirty="0" smtClean="0"/>
              <a:t>1. Any of the findings in the day-of-injury</a:t>
            </a:r>
          </a:p>
          <a:p>
            <a:r>
              <a:rPr lang="en-US" sz="3200" dirty="0" smtClean="0"/>
              <a:t>referral category</a:t>
            </a:r>
          </a:p>
          <a:p>
            <a:r>
              <a:rPr lang="en-US" sz="3200" dirty="0" smtClean="0"/>
              <a:t>2. Post-concussion symptoms worsen or do not</a:t>
            </a:r>
          </a:p>
          <a:p>
            <a:r>
              <a:rPr lang="en-US" sz="3200" dirty="0" smtClean="0"/>
              <a:t>improve over time</a:t>
            </a:r>
          </a:p>
          <a:p>
            <a:r>
              <a:rPr lang="en-US" sz="3200" dirty="0" smtClean="0"/>
              <a:t>3. Increase in the number of post-concussion</a:t>
            </a:r>
          </a:p>
          <a:p>
            <a:r>
              <a:rPr lang="en-US" sz="3200" dirty="0" smtClean="0"/>
              <a:t>symptoms reported</a:t>
            </a:r>
          </a:p>
          <a:p>
            <a:r>
              <a:rPr lang="en-US" sz="3200" dirty="0" smtClean="0"/>
              <a:t>4. Post-concussion symptoms begin to </a:t>
            </a:r>
            <a:r>
              <a:rPr lang="en-US" sz="3200" dirty="0" smtClean="0">
                <a:solidFill>
                  <a:srgbClr val="0070C0"/>
                </a:solidFill>
              </a:rPr>
              <a:t>interfere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with the athlete’s daily activities</a:t>
            </a:r>
            <a:r>
              <a:rPr lang="en-US" sz="3200" dirty="0" smtClean="0"/>
              <a:t> (e.g., sleep</a:t>
            </a:r>
          </a:p>
          <a:p>
            <a:r>
              <a:rPr lang="en-US" sz="3200" dirty="0" smtClean="0"/>
              <a:t>disturbances, cognitive difficulties)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Competition after</a:t>
            </a:r>
            <a:br>
              <a:rPr lang="en-US" b="1" dirty="0"/>
            </a:br>
            <a:r>
              <a:rPr lang="en-US" b="1" dirty="0"/>
              <a:t>Sport-Related Concussion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Cantu EB grading system </a:t>
            </a:r>
          </a:p>
          <a:p>
            <a:r>
              <a:rPr lang="en-US" dirty="0" smtClean="0"/>
              <a:t>Scale is in use once athlete is symptoms free</a:t>
            </a:r>
          </a:p>
          <a:p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 dirty="0" smtClean="0">
                <a:solidFill>
                  <a:schemeClr val="accent1"/>
                </a:solidFill>
              </a:rPr>
              <a:t>athlete whose </a:t>
            </a:r>
            <a:r>
              <a:rPr lang="en-US" dirty="0">
                <a:solidFill>
                  <a:schemeClr val="accent1"/>
                </a:solidFill>
              </a:rPr>
              <a:t>confusion resolves promptly (</a:t>
            </a:r>
            <a:r>
              <a:rPr lang="en-US" dirty="0">
                <a:solidFill>
                  <a:srgbClr val="FF0000"/>
                </a:solidFill>
              </a:rPr>
              <a:t>within 20 minutes</a:t>
            </a:r>
            <a:r>
              <a:rPr lang="en-US" dirty="0">
                <a:solidFill>
                  <a:schemeClr val="accent1"/>
                </a:solidFill>
              </a:rPr>
              <a:t>) </a:t>
            </a:r>
            <a:r>
              <a:rPr lang="en-US" dirty="0" smtClean="0">
                <a:solidFill>
                  <a:schemeClr val="accent1"/>
                </a:solidFill>
              </a:rPr>
              <a:t>and has </a:t>
            </a:r>
            <a:r>
              <a:rPr lang="en-US" dirty="0">
                <a:solidFill>
                  <a:schemeClr val="accent1"/>
                </a:solidFill>
              </a:rPr>
              <a:t>no associated symptoms at rest or during or </a:t>
            </a:r>
            <a:r>
              <a:rPr lang="en-US" dirty="0" smtClean="0">
                <a:solidFill>
                  <a:schemeClr val="accent1"/>
                </a:solidFill>
              </a:rPr>
              <a:t>following </a:t>
            </a:r>
            <a:r>
              <a:rPr lang="en-US" dirty="0">
                <a:solidFill>
                  <a:schemeClr val="accent1"/>
                </a:solidFill>
              </a:rPr>
              <a:t>functional testing may be considered a candidate to return </a:t>
            </a:r>
            <a:r>
              <a:rPr lang="en-US" dirty="0" smtClean="0">
                <a:solidFill>
                  <a:schemeClr val="accent1"/>
                </a:solidFill>
              </a:rPr>
              <a:t>to play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unconscious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player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will not  participate on that day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Factors in making return of athlete to play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previous history of concussion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Contact Vs non contact sports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Availability of Experienced personals to observe during recovery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Early follow-up to determine when a disqualified athlete can return to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38949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Asymptomatic before return to game</a:t>
            </a:r>
          </a:p>
          <a:p>
            <a:r>
              <a:rPr lang="en-US" dirty="0">
                <a:solidFill>
                  <a:srgbClr val="00B050"/>
                </a:solidFill>
              </a:rPr>
              <a:t>majority of people with head </a:t>
            </a:r>
            <a:r>
              <a:rPr lang="en-US" dirty="0" smtClean="0">
                <a:solidFill>
                  <a:srgbClr val="00B050"/>
                </a:solidFill>
              </a:rPr>
              <a:t>trauma recover </a:t>
            </a:r>
            <a:r>
              <a:rPr lang="en-US" dirty="0">
                <a:solidFill>
                  <a:srgbClr val="00B050"/>
                </a:solidFill>
              </a:rPr>
              <a:t>without any permanent neurologic deficit or </a:t>
            </a:r>
            <a:r>
              <a:rPr lang="en-US" dirty="0" smtClean="0">
                <a:solidFill>
                  <a:srgbClr val="00B050"/>
                </a:solidFill>
              </a:rPr>
              <a:t>need for </a:t>
            </a:r>
            <a:r>
              <a:rPr lang="en-US" dirty="0">
                <a:solidFill>
                  <a:srgbClr val="00B050"/>
                </a:solidFill>
              </a:rPr>
              <a:t>surgery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Most experts agree that athletes should be </a:t>
            </a:r>
            <a:r>
              <a:rPr lang="en-US" dirty="0" smtClean="0">
                <a:solidFill>
                  <a:srgbClr val="0070C0"/>
                </a:solidFill>
              </a:rPr>
              <a:t>held from </a:t>
            </a:r>
            <a:r>
              <a:rPr lang="en-US" dirty="0">
                <a:solidFill>
                  <a:srgbClr val="0070C0"/>
                </a:solidFill>
              </a:rPr>
              <a:t>competition for extended periods (</a:t>
            </a:r>
            <a:r>
              <a:rPr lang="en-US" dirty="0">
                <a:solidFill>
                  <a:srgbClr val="FF0000"/>
                </a:solidFill>
              </a:rPr>
              <a:t>1–3 </a:t>
            </a:r>
            <a:r>
              <a:rPr lang="en-US" dirty="0" smtClean="0">
                <a:solidFill>
                  <a:srgbClr val="FF0000"/>
                </a:solidFill>
              </a:rPr>
              <a:t>additional weeks</a:t>
            </a:r>
            <a:r>
              <a:rPr lang="en-US" dirty="0">
                <a:solidFill>
                  <a:srgbClr val="0070C0"/>
                </a:solidFill>
              </a:rPr>
              <a:t>) following a second concussion to ensure that </a:t>
            </a:r>
            <a:r>
              <a:rPr lang="en-US" dirty="0" smtClean="0">
                <a:solidFill>
                  <a:srgbClr val="0070C0"/>
                </a:solidFill>
              </a:rPr>
              <a:t>all post concussive </a:t>
            </a:r>
            <a:r>
              <a:rPr lang="en-US" dirty="0">
                <a:solidFill>
                  <a:srgbClr val="0070C0"/>
                </a:solidFill>
              </a:rPr>
              <a:t>symptoms have resolved </a:t>
            </a:r>
            <a:r>
              <a:rPr lang="en-US" dirty="0"/>
              <a:t>and that </a:t>
            </a:r>
            <a:r>
              <a:rPr lang="en-US" dirty="0" smtClean="0">
                <a:solidFill>
                  <a:schemeClr val="accent6"/>
                </a:solidFill>
              </a:rPr>
              <a:t>participation in </a:t>
            </a:r>
            <a:r>
              <a:rPr lang="en-US" dirty="0">
                <a:solidFill>
                  <a:schemeClr val="accent6"/>
                </a:solidFill>
              </a:rPr>
              <a:t>contact sports should be terminated </a:t>
            </a:r>
            <a:r>
              <a:rPr lang="en-US" dirty="0">
                <a:solidFill>
                  <a:srgbClr val="FF0000"/>
                </a:solidFill>
              </a:rPr>
              <a:t>for the </a:t>
            </a:r>
            <a:r>
              <a:rPr lang="en-US" dirty="0" smtClean="0">
                <a:solidFill>
                  <a:srgbClr val="FF0000"/>
                </a:solidFill>
              </a:rPr>
              <a:t>season after </a:t>
            </a:r>
            <a:r>
              <a:rPr lang="en-US" dirty="0">
                <a:solidFill>
                  <a:srgbClr val="FF0000"/>
                </a:solidFill>
              </a:rPr>
              <a:t>three concussions.</a:t>
            </a:r>
          </a:p>
        </p:txBody>
      </p:sp>
    </p:spTree>
    <p:extLst>
      <p:ext uri="{BB962C8B-B14F-4D97-AF65-F5344CB8AC3E}">
        <p14:creationId xmlns:p14="http://schemas.microsoft.com/office/powerpoint/2010/main" val="671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752"/>
            <a:ext cx="8763000" cy="629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Neurophychological</a:t>
            </a:r>
            <a:r>
              <a:rPr lang="en-US" sz="1600" dirty="0" smtClean="0"/>
              <a:t> ,Postural stability.</a:t>
            </a:r>
            <a:endParaRPr lang="en-US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8" y="0"/>
            <a:ext cx="7939704" cy="61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 following are key elements of injury mechanisms for cerebral concussion?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Velocity </a:t>
            </a:r>
            <a:r>
              <a:rPr lang="en-US" dirty="0"/>
              <a:t>of head before impact</a:t>
            </a:r>
          </a:p>
          <a:p>
            <a:pPr marL="0" indent="0">
              <a:buNone/>
            </a:pPr>
            <a:r>
              <a:rPr lang="en-US" dirty="0"/>
              <a:t>B. Time over which force is applied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. Magnitude </a:t>
            </a:r>
            <a:r>
              <a:rPr lang="en-US" dirty="0"/>
              <a:t>of force</a:t>
            </a:r>
          </a:p>
          <a:p>
            <a:pPr marL="0" indent="0">
              <a:buNone/>
            </a:pPr>
            <a:r>
              <a:rPr lang="en-US" dirty="0"/>
              <a:t>D. None of the above</a:t>
            </a:r>
          </a:p>
          <a:p>
            <a:pPr marL="0" indent="0">
              <a:buNone/>
            </a:pPr>
            <a:r>
              <a:rPr lang="en-US" dirty="0"/>
              <a:t>E.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414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head before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acceleration</a:t>
            </a:r>
          </a:p>
          <a:p>
            <a:r>
              <a:rPr lang="en-US" dirty="0" smtClean="0"/>
              <a:t>brain </a:t>
            </a:r>
            <a:r>
              <a:rPr lang="en-US" dirty="0"/>
              <a:t>lags </a:t>
            </a:r>
            <a:r>
              <a:rPr lang="en-US" dirty="0" smtClean="0"/>
              <a:t>toward</a:t>
            </a:r>
            <a:endParaRPr lang="en-US" dirty="0"/>
          </a:p>
          <a:p>
            <a:r>
              <a:rPr lang="en-US" dirty="0"/>
              <a:t>squeezing away the cerebrospinal fluid (CSF) 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thickening CSF layer </a:t>
            </a:r>
          </a:p>
          <a:p>
            <a:r>
              <a:rPr lang="en-US" dirty="0" smtClean="0"/>
              <a:t> maximal shearing </a:t>
            </a:r>
            <a:r>
              <a:rPr lang="en-US" dirty="0"/>
              <a:t>forces </a:t>
            </a:r>
            <a:r>
              <a:rPr lang="en-US" dirty="0" smtClean="0"/>
              <a:t>at </a:t>
            </a:r>
            <a:r>
              <a:rPr lang="en-US" dirty="0"/>
              <a:t>this site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lack of coup </a:t>
            </a:r>
            <a:r>
              <a:rPr lang="en-US" dirty="0">
                <a:solidFill>
                  <a:srgbClr val="FF0000"/>
                </a:solidFill>
              </a:rPr>
              <a:t>injury in the moving head injury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152400" y="3581400"/>
            <a:ext cx="6096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/>
              <a:t>the secondary survey, the clinician should</a:t>
            </a:r>
          </a:p>
          <a:p>
            <a:pPr marL="0" indent="0">
              <a:buNone/>
            </a:pPr>
            <a:r>
              <a:rPr lang="en-US" dirty="0"/>
              <a:t>attempt to gain as much </a:t>
            </a:r>
            <a:r>
              <a:rPr lang="en-US"/>
              <a:t>information </a:t>
            </a:r>
            <a:r>
              <a:rPr lang="en-US" smtClean="0"/>
              <a:t>about: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Mental </a:t>
            </a:r>
            <a:r>
              <a:rPr lang="en-US" dirty="0"/>
              <a:t>confusion</a:t>
            </a:r>
          </a:p>
          <a:p>
            <a:pPr marL="0" indent="0">
              <a:buNone/>
            </a:pPr>
            <a:r>
              <a:rPr lang="en-US" dirty="0"/>
              <a:t>B. Loss of consciousness</a:t>
            </a:r>
          </a:p>
          <a:p>
            <a:pPr marL="0" indent="0">
              <a:buNone/>
            </a:pPr>
            <a:r>
              <a:rPr lang="en-US" dirty="0"/>
              <a:t>C. History (including mechanism of injury)</a:t>
            </a:r>
          </a:p>
          <a:p>
            <a:pPr marL="0" indent="0">
              <a:buNone/>
            </a:pPr>
            <a:r>
              <a:rPr lang="en-US" dirty="0"/>
              <a:t>D. Amnesia</a:t>
            </a:r>
          </a:p>
          <a:p>
            <a:pPr marL="0" indent="0">
              <a:buNone/>
            </a:pPr>
            <a:r>
              <a:rPr lang="en-US" dirty="0"/>
              <a:t>E. All include information the clinician should obtain.</a:t>
            </a:r>
          </a:p>
        </p:txBody>
      </p:sp>
    </p:spTree>
    <p:extLst>
      <p:ext uri="{BB962C8B-B14F-4D97-AF65-F5344CB8AC3E}">
        <p14:creationId xmlns:p14="http://schemas.microsoft.com/office/powerpoint/2010/main" val="4078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Second impact syndrome:</a:t>
            </a:r>
          </a:p>
          <a:p>
            <a:pPr marL="0" indent="0">
              <a:buNone/>
            </a:pPr>
            <a:r>
              <a:rPr lang="en-US" dirty="0"/>
              <a:t>A. Does not produce brain damage</a:t>
            </a:r>
          </a:p>
          <a:p>
            <a:pPr marL="0" indent="0">
              <a:buNone/>
            </a:pPr>
            <a:r>
              <a:rPr lang="fr-FR" dirty="0"/>
              <a:t>B. </a:t>
            </a:r>
            <a:r>
              <a:rPr lang="fr-FR" dirty="0" err="1"/>
              <a:t>Produces</a:t>
            </a:r>
            <a:r>
              <a:rPr lang="fr-FR" dirty="0"/>
              <a:t> minimal </a:t>
            </a:r>
            <a:r>
              <a:rPr lang="fr-FR" dirty="0" err="1"/>
              <a:t>brain</a:t>
            </a:r>
            <a:r>
              <a:rPr lang="fr-FR" dirty="0"/>
              <a:t> damage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. May </a:t>
            </a:r>
            <a:r>
              <a:rPr lang="en-US" dirty="0"/>
              <a:t>produce brain stem failure</a:t>
            </a:r>
          </a:p>
          <a:p>
            <a:pPr marL="0" indent="0">
              <a:buNone/>
            </a:pPr>
            <a:r>
              <a:rPr lang="en-US" dirty="0"/>
              <a:t>D. None of the above</a:t>
            </a:r>
          </a:p>
          <a:p>
            <a:pPr marL="0" indent="0">
              <a:buNone/>
            </a:pPr>
            <a:r>
              <a:rPr lang="en-US" dirty="0"/>
              <a:t>E.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090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 of global brain injury include:</a:t>
            </a:r>
          </a:p>
          <a:p>
            <a:pPr marL="0" indent="0">
              <a:buNone/>
            </a:pPr>
            <a:r>
              <a:rPr lang="en-US" dirty="0"/>
              <a:t>A. Small and large</a:t>
            </a:r>
          </a:p>
          <a:p>
            <a:pPr marL="0" indent="0">
              <a:buNone/>
            </a:pPr>
            <a:r>
              <a:rPr lang="en-US" dirty="0"/>
              <a:t>B. Simple and complicated</a:t>
            </a:r>
          </a:p>
          <a:p>
            <a:pPr marL="0" indent="0">
              <a:buNone/>
            </a:pPr>
            <a:r>
              <a:rPr lang="en-US" dirty="0"/>
              <a:t>C. Focal and diffuse</a:t>
            </a:r>
          </a:p>
          <a:p>
            <a:pPr marL="0" indent="0">
              <a:buNone/>
            </a:pPr>
            <a:r>
              <a:rPr lang="en-US" dirty="0"/>
              <a:t>D. Uncomplicated and complex</a:t>
            </a:r>
          </a:p>
          <a:p>
            <a:pPr marL="0" indent="0">
              <a:buNone/>
            </a:pPr>
            <a:r>
              <a:rPr lang="en-US" dirty="0" err="1"/>
              <a:t>E.Mild</a:t>
            </a:r>
            <a:r>
              <a:rPr lang="en-US" dirty="0"/>
              <a:t> and severe</a:t>
            </a:r>
          </a:p>
        </p:txBody>
      </p:sp>
    </p:spTree>
    <p:extLst>
      <p:ext uri="{BB962C8B-B14F-4D97-AF65-F5344CB8AC3E}">
        <p14:creationId xmlns:p14="http://schemas.microsoft.com/office/powerpoint/2010/main" val="30989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an athlete loses consciousness following a </a:t>
            </a:r>
            <a:r>
              <a:rPr lang="en-US" dirty="0" smtClean="0"/>
              <a:t>sport related concussion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He </a:t>
            </a:r>
            <a:r>
              <a:rPr lang="en-US" dirty="0"/>
              <a:t>or she should be allowed to return to play that day</a:t>
            </a:r>
          </a:p>
          <a:p>
            <a:pPr marL="0" indent="0">
              <a:buNone/>
            </a:pPr>
            <a:r>
              <a:rPr lang="en-US" dirty="0"/>
              <a:t>B. He or she should see the team physician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. He </a:t>
            </a:r>
            <a:r>
              <a:rPr lang="en-US" dirty="0"/>
              <a:t>or she should be allowed to return whenever ready</a:t>
            </a:r>
          </a:p>
          <a:p>
            <a:pPr marL="0" indent="0">
              <a:buNone/>
            </a:pPr>
            <a:r>
              <a:rPr lang="en-US" dirty="0"/>
              <a:t>D. None of the above</a:t>
            </a:r>
          </a:p>
          <a:p>
            <a:pPr marL="0" indent="0">
              <a:buNone/>
            </a:pPr>
            <a:r>
              <a:rPr lang="en-US" dirty="0"/>
              <a:t>E.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9012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Headache following a concussion:</a:t>
            </a:r>
          </a:p>
          <a:p>
            <a:pPr marL="0" indent="0">
              <a:buNone/>
            </a:pPr>
            <a:r>
              <a:rPr lang="en-US" dirty="0"/>
              <a:t>A. Is a minor detail</a:t>
            </a:r>
          </a:p>
          <a:p>
            <a:pPr marL="0" indent="0">
              <a:buNone/>
            </a:pPr>
            <a:r>
              <a:rPr lang="en-US" dirty="0"/>
              <a:t>B. Can be an indication of whether the injury is</a:t>
            </a:r>
          </a:p>
          <a:p>
            <a:pPr marL="0" indent="0">
              <a:buNone/>
            </a:pPr>
            <a:r>
              <a:rPr lang="en-US" dirty="0"/>
              <a:t>improving or worsening over time</a:t>
            </a:r>
          </a:p>
          <a:p>
            <a:pPr marL="0" indent="0">
              <a:buNone/>
            </a:pPr>
            <a:r>
              <a:rPr lang="en-US" dirty="0"/>
              <a:t>C. Should not be considered when making a </a:t>
            </a:r>
            <a:r>
              <a:rPr lang="en-US" dirty="0" smtClean="0"/>
              <a:t>return to- play </a:t>
            </a:r>
            <a:r>
              <a:rPr lang="en-US" dirty="0"/>
              <a:t>decision</a:t>
            </a:r>
          </a:p>
          <a:p>
            <a:pPr marL="0" indent="0">
              <a:buNone/>
            </a:pPr>
            <a:r>
              <a:rPr lang="en-US" dirty="0"/>
              <a:t>D. It not a common symptom</a:t>
            </a:r>
          </a:p>
          <a:p>
            <a:pPr marL="0" indent="0">
              <a:buNone/>
            </a:pPr>
            <a:r>
              <a:rPr lang="en-US" dirty="0"/>
              <a:t>E.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9939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The three primary objectives for a clinician dealing</a:t>
            </a:r>
            <a:br>
              <a:rPr lang="en-US" sz="2800" dirty="0"/>
            </a:br>
            <a:r>
              <a:rPr lang="en-US" sz="2800" dirty="0"/>
              <a:t>with a head injured athlete are: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Returning the athlete to play quickly, following </a:t>
            </a:r>
            <a:r>
              <a:rPr lang="en-US" dirty="0" smtClean="0"/>
              <a:t>a coach’s </a:t>
            </a:r>
            <a:r>
              <a:rPr lang="en-US" dirty="0"/>
              <a:t>guidelines, and grading the injury</a:t>
            </a:r>
          </a:p>
          <a:p>
            <a:pPr marL="0" indent="0">
              <a:buNone/>
            </a:pPr>
            <a:r>
              <a:rPr lang="en-US" dirty="0"/>
              <a:t>B. Returning the athlete to play quickly, determining</a:t>
            </a:r>
          </a:p>
          <a:p>
            <a:pPr marL="0" indent="0">
              <a:buNone/>
            </a:pPr>
            <a:r>
              <a:rPr lang="en-US" dirty="0"/>
              <a:t>if the athlete needs additional assessment, </a:t>
            </a:r>
            <a:r>
              <a:rPr lang="en-US" dirty="0" smtClean="0"/>
              <a:t>and following </a:t>
            </a:r>
            <a:r>
              <a:rPr lang="en-US" dirty="0"/>
              <a:t>having the athlete participate in </a:t>
            </a:r>
            <a:r>
              <a:rPr lang="en-US" dirty="0" smtClean="0"/>
              <a:t>physical activity </a:t>
            </a:r>
            <a:r>
              <a:rPr lang="en-US" dirty="0"/>
              <a:t>daily</a:t>
            </a:r>
          </a:p>
          <a:p>
            <a:pPr marL="0" indent="0">
              <a:buNone/>
            </a:pPr>
            <a:r>
              <a:rPr lang="en-US" dirty="0"/>
              <a:t>C. Recognizing the injury and its severity, determining</a:t>
            </a:r>
          </a:p>
          <a:p>
            <a:pPr marL="0" indent="0">
              <a:buNone/>
            </a:pPr>
            <a:r>
              <a:rPr lang="en-US" dirty="0"/>
              <a:t>whether the athlete requires additional attention or</a:t>
            </a:r>
          </a:p>
          <a:p>
            <a:pPr marL="0" indent="0">
              <a:buNone/>
            </a:pPr>
            <a:r>
              <a:rPr lang="en-US" dirty="0"/>
              <a:t>assessment, and deciding when the athlete may</a:t>
            </a:r>
          </a:p>
          <a:p>
            <a:pPr marL="0" indent="0">
              <a:buNone/>
            </a:pPr>
            <a:r>
              <a:rPr lang="en-US" dirty="0"/>
              <a:t>return to sport activity</a:t>
            </a:r>
          </a:p>
          <a:p>
            <a:pPr marL="0" indent="0">
              <a:buNone/>
            </a:pPr>
            <a:r>
              <a:rPr lang="en-US" dirty="0"/>
              <a:t>D. All of the above are correct</a:t>
            </a:r>
          </a:p>
          <a:p>
            <a:pPr marL="0" indent="0">
              <a:buNone/>
            </a:pPr>
            <a:r>
              <a:rPr lang="en-US" dirty="0"/>
              <a:t>E. None of the above are correct</a:t>
            </a:r>
          </a:p>
        </p:txBody>
      </p:sp>
    </p:spTree>
    <p:extLst>
      <p:ext uri="{BB962C8B-B14F-4D97-AF65-F5344CB8AC3E}">
        <p14:creationId xmlns:p14="http://schemas.microsoft.com/office/powerpoint/2010/main" val="33915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Which of the following best represents an appropriate</a:t>
            </a:r>
            <a:br>
              <a:rPr lang="en-US" sz="2800" dirty="0"/>
            </a:br>
            <a:r>
              <a:rPr lang="en-US" sz="2800" dirty="0"/>
              <a:t>secondary survey: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A.History</a:t>
            </a:r>
            <a:r>
              <a:rPr lang="en-US" dirty="0"/>
              <a:t>, active/passive range of motion, strength test,</a:t>
            </a:r>
          </a:p>
          <a:p>
            <a:pPr marL="0" indent="0">
              <a:buNone/>
            </a:pPr>
            <a:r>
              <a:rPr lang="en-US" dirty="0"/>
              <a:t>and cognitive tests</a:t>
            </a:r>
          </a:p>
          <a:p>
            <a:pPr marL="0" indent="0">
              <a:buNone/>
            </a:pPr>
            <a:r>
              <a:rPr lang="en-US" dirty="0"/>
              <a:t>B. History, observation, range of motion, strength test,</a:t>
            </a:r>
          </a:p>
          <a:p>
            <a:pPr marL="0" indent="0">
              <a:buNone/>
            </a:pPr>
            <a:r>
              <a:rPr lang="en-US" dirty="0"/>
              <a:t>and cognitive test</a:t>
            </a:r>
          </a:p>
          <a:p>
            <a:pPr marL="0" indent="0">
              <a:buNone/>
            </a:pPr>
            <a:r>
              <a:rPr lang="en-US" dirty="0" err="1"/>
              <a:t>C.History</a:t>
            </a:r>
            <a:r>
              <a:rPr lang="en-US" dirty="0"/>
              <a:t>, palpation, special test, strength test, functional</a:t>
            </a:r>
          </a:p>
          <a:p>
            <a:pPr marL="0" indent="0">
              <a:buNone/>
            </a:pPr>
            <a:r>
              <a:rPr lang="en-US" dirty="0"/>
              <a:t>tests, and range of motion</a:t>
            </a:r>
          </a:p>
          <a:p>
            <a:pPr marL="0" indent="0">
              <a:buNone/>
            </a:pPr>
            <a:r>
              <a:rPr lang="en-US" dirty="0"/>
              <a:t>D. History, observation, palpation, special test,</a:t>
            </a:r>
          </a:p>
          <a:p>
            <a:pPr marL="0" indent="0">
              <a:buNone/>
            </a:pPr>
            <a:r>
              <a:rPr lang="en-US" dirty="0"/>
              <a:t>active/passive range of motion, strength tests, and</a:t>
            </a:r>
          </a:p>
          <a:p>
            <a:pPr marL="0" indent="0">
              <a:buNone/>
            </a:pPr>
            <a:r>
              <a:rPr lang="en-US" dirty="0"/>
              <a:t>functional tests</a:t>
            </a:r>
          </a:p>
          <a:p>
            <a:pPr marL="0" indent="0">
              <a:buNone/>
            </a:pPr>
            <a:r>
              <a:rPr lang="en-US" dirty="0"/>
              <a:t>E. History, observation, palpation, special test,</a:t>
            </a:r>
          </a:p>
          <a:p>
            <a:pPr marL="0" indent="0">
              <a:buNone/>
            </a:pPr>
            <a:r>
              <a:rPr lang="en-US" dirty="0"/>
              <a:t>active/passive range of motion, and strength tests</a:t>
            </a:r>
          </a:p>
        </p:txBody>
      </p:sp>
    </p:spTree>
    <p:extLst>
      <p:ext uri="{BB962C8B-B14F-4D97-AF65-F5344CB8AC3E}">
        <p14:creationId xmlns:p14="http://schemas.microsoft.com/office/powerpoint/2010/main" val="5780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head prior to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brain 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 </a:t>
            </a:r>
            <a:endParaRPr lang="en-US" sz="4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change in distribution 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CSF, </a:t>
            </a:r>
          </a:p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contrecoup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injury </a:t>
            </a:r>
            <a:endParaRPr lang="en-US" sz="4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 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injury.</a:t>
            </a:r>
          </a:p>
        </p:txBody>
      </p:sp>
    </p:spTree>
    <p:extLst>
      <p:ext uri="{BB962C8B-B14F-4D97-AF65-F5344CB8AC3E}">
        <p14:creationId xmlns:p14="http://schemas.microsoft.com/office/powerpoint/2010/main" val="24564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10133</TotalTime>
  <Words>3777</Words>
  <Application>Microsoft Office PowerPoint</Application>
  <PresentationFormat>On-screen Show (4:3)</PresentationFormat>
  <Paragraphs>361</Paragraphs>
  <Slides>86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Calibri</vt:lpstr>
      <vt:lpstr>Minion-Bold</vt:lpstr>
      <vt:lpstr>Minion-BoldItalic</vt:lpstr>
      <vt:lpstr>Minion-Regular</vt:lpstr>
      <vt:lpstr>Wingdings</vt:lpstr>
      <vt:lpstr>Office Theme</vt:lpstr>
      <vt:lpstr>PowerPoint Presentation</vt:lpstr>
      <vt:lpstr>Head Injury</vt:lpstr>
      <vt:lpstr>Cerebral concussion </vt:lpstr>
      <vt:lpstr>(Contre coup injury) </vt:lpstr>
      <vt:lpstr>PowerPoint Presentation</vt:lpstr>
      <vt:lpstr>PowerPoint Presentation</vt:lpstr>
      <vt:lpstr>PowerPoint Presentation</vt:lpstr>
      <vt:lpstr>Moving head before impact </vt:lpstr>
      <vt:lpstr>Stationary head prior to impact</vt:lpstr>
      <vt:lpstr>Sports related impacts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Post-concussion symptoms include: </vt:lpstr>
      <vt:lpstr>PowerPoint Presentation</vt:lpstr>
      <vt:lpstr>Mild Concussion</vt:lpstr>
      <vt:lpstr>Moderate </vt:lpstr>
      <vt:lpstr>Severe </vt:lpstr>
      <vt:lpstr>Second Impact Syndrome</vt:lpstr>
      <vt:lpstr>PowerPoint Presentation</vt:lpstr>
      <vt:lpstr>PowerPoint Presentation</vt:lpstr>
      <vt:lpstr>Immediate Management of Sport-Related Concussion</vt:lpstr>
      <vt:lpstr>Three primary objectives </vt:lpstr>
      <vt:lpstr>Initial On-Site Assessment</vt:lpstr>
      <vt:lpstr>PowerPoint Presentation</vt:lpstr>
      <vt:lpstr>PowerPoint Presentation</vt:lpstr>
      <vt:lpstr>PowerPoint Presentation</vt:lpstr>
      <vt:lpstr>Amnesia testing </vt:lpstr>
      <vt:lpstr>PowerPoint Presentation</vt:lpstr>
      <vt:lpstr>PowerPoint Presentation</vt:lpstr>
      <vt:lpstr>PowerPoint Presentation</vt:lpstr>
      <vt:lpstr>Sideline Assessment</vt:lpstr>
      <vt:lpstr>Pupils</vt:lpstr>
      <vt:lpstr>PowerPoint Presentation</vt:lpstr>
      <vt:lpstr>Battle’s sign(posterior auricular hematoma)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Tests for the Assessment of Coordination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coordination</vt:lpstr>
      <vt:lpstr>Finger-to-Nose test </vt:lpstr>
      <vt:lpstr>    SAC (Cognition Testing) Standardized-    assessment-of-concussion </vt:lpstr>
      <vt:lpstr>PowerPoint Presentation</vt:lpstr>
      <vt:lpstr>PowerPoint Presentation</vt:lpstr>
      <vt:lpstr>PowerPoint Presentation</vt:lpstr>
      <vt:lpstr>Medications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Wake-Ups and 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 to Competition after Sport-Related Concussion</vt:lpstr>
      <vt:lpstr>PowerPoint Presentation</vt:lpstr>
      <vt:lpstr>PowerPoint Presentation</vt:lpstr>
      <vt:lpstr>B</vt:lpstr>
      <vt:lpstr>Neurophychological ,Postural stability.</vt:lpstr>
      <vt:lpstr>Which of the following are key elements of injury mechanisms for cerebral concussion?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three primary objectives for a clinician dealing with a head injured athlete are: </vt:lpstr>
      <vt:lpstr>Which of the following best represents an appropriate secondary survey: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Injury</dc:title>
  <dc:creator>abdul munem</dc:creator>
  <cp:lastModifiedBy>Dr.Waqas</cp:lastModifiedBy>
  <cp:revision>326</cp:revision>
  <dcterms:created xsi:type="dcterms:W3CDTF">2006-08-16T00:00:00Z</dcterms:created>
  <dcterms:modified xsi:type="dcterms:W3CDTF">2019-03-19T20:02:04Z</dcterms:modified>
</cp:coreProperties>
</file>