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6D07B2-8D24-4456-9CA9-825DAEEB0D5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293571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D07B2-8D24-4456-9CA9-825DAEEB0D5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398228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D07B2-8D24-4456-9CA9-825DAEEB0D5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78646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D07B2-8D24-4456-9CA9-825DAEEB0D5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351282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6D07B2-8D24-4456-9CA9-825DAEEB0D57}"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184034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6D07B2-8D24-4456-9CA9-825DAEEB0D5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18139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6D07B2-8D24-4456-9CA9-825DAEEB0D57}"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202498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6D07B2-8D24-4456-9CA9-825DAEEB0D57}"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100281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D07B2-8D24-4456-9CA9-825DAEEB0D57}"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428118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6D07B2-8D24-4456-9CA9-825DAEEB0D5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324688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6D07B2-8D24-4456-9CA9-825DAEEB0D57}"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1A8BF-C08E-4EAC-B27C-4D40D31F9B7A}" type="slidenum">
              <a:rPr lang="en-US" smtClean="0"/>
              <a:t>‹#›</a:t>
            </a:fld>
            <a:endParaRPr lang="en-US"/>
          </a:p>
        </p:txBody>
      </p:sp>
    </p:spTree>
    <p:extLst>
      <p:ext uri="{BB962C8B-B14F-4D97-AF65-F5344CB8AC3E}">
        <p14:creationId xmlns:p14="http://schemas.microsoft.com/office/powerpoint/2010/main" val="204856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D07B2-8D24-4456-9CA9-825DAEEB0D57}"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1A8BF-C08E-4EAC-B27C-4D40D31F9B7A}" type="slidenum">
              <a:rPr lang="en-US" smtClean="0"/>
              <a:t>‹#›</a:t>
            </a:fld>
            <a:endParaRPr lang="en-US"/>
          </a:p>
        </p:txBody>
      </p:sp>
    </p:spTree>
    <p:extLst>
      <p:ext uri="{BB962C8B-B14F-4D97-AF65-F5344CB8AC3E}">
        <p14:creationId xmlns:p14="http://schemas.microsoft.com/office/powerpoint/2010/main" val="533084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504"/>
            <a:ext cx="9144000" cy="535576"/>
          </a:xfrm>
        </p:spPr>
        <p:txBody>
          <a:bodyPr>
            <a:normAutofit fontScale="90000"/>
          </a:bodyPr>
          <a:lstStyle/>
          <a:p>
            <a:r>
              <a:rPr lang="en-US" dirty="0" smtClean="0"/>
              <a:t>Metamorphism</a:t>
            </a:r>
            <a:endParaRPr lang="en-US" dirty="0"/>
          </a:p>
        </p:txBody>
      </p:sp>
      <p:sp>
        <p:nvSpPr>
          <p:cNvPr id="3" name="Subtitle 2"/>
          <p:cNvSpPr>
            <a:spLocks noGrp="1"/>
          </p:cNvSpPr>
          <p:nvPr>
            <p:ph type="subTitle" idx="1"/>
          </p:nvPr>
        </p:nvSpPr>
        <p:spPr>
          <a:xfrm>
            <a:off x="613954" y="640080"/>
            <a:ext cx="11364685" cy="6021977"/>
          </a:xfrm>
        </p:spPr>
        <p:txBody>
          <a:bodyPr>
            <a:normAutofit fontScale="25000" lnSpcReduction="20000"/>
          </a:bodyPr>
          <a:lstStyle/>
          <a:p>
            <a:pPr algn="l"/>
            <a:r>
              <a:rPr lang="en-US" b="1" dirty="0" smtClean="0"/>
              <a:t>			</a:t>
            </a:r>
            <a:r>
              <a:rPr lang="en-US" sz="4800" b="1" dirty="0" smtClean="0"/>
              <a:t>Types of Metamorphism</a:t>
            </a:r>
          </a:p>
          <a:p>
            <a:pPr algn="l"/>
            <a:r>
              <a:rPr lang="en-US" sz="4800" b="1" dirty="0"/>
              <a:t>Contact </a:t>
            </a:r>
            <a:r>
              <a:rPr lang="en-US" sz="4800" b="1" dirty="0" smtClean="0"/>
              <a:t>Metamorphism</a:t>
            </a:r>
          </a:p>
          <a:p>
            <a:pPr algn="l"/>
            <a:r>
              <a:rPr lang="en-US" sz="4800" b="1" dirty="0"/>
              <a:t>Regional </a:t>
            </a:r>
            <a:r>
              <a:rPr lang="en-US" sz="4800" b="1" dirty="0" smtClean="0"/>
              <a:t>Metamorphism</a:t>
            </a:r>
          </a:p>
          <a:p>
            <a:pPr algn="l"/>
            <a:r>
              <a:rPr lang="en-US" sz="4800" b="1" dirty="0" err="1"/>
              <a:t>Cataclastic</a:t>
            </a:r>
            <a:r>
              <a:rPr lang="en-US" sz="4800" b="1" dirty="0"/>
              <a:t> </a:t>
            </a:r>
            <a:r>
              <a:rPr lang="en-US" sz="4800" b="1" dirty="0" smtClean="0"/>
              <a:t>Metamorphism</a:t>
            </a:r>
          </a:p>
          <a:p>
            <a:pPr algn="l"/>
            <a:r>
              <a:rPr lang="en-US" sz="4800" b="1" dirty="0"/>
              <a:t>Hydrothermal </a:t>
            </a:r>
            <a:r>
              <a:rPr lang="en-US" sz="4800" b="1" dirty="0" smtClean="0"/>
              <a:t>Metamorphism</a:t>
            </a:r>
          </a:p>
          <a:p>
            <a:pPr algn="l"/>
            <a:r>
              <a:rPr lang="en-US" sz="4800" b="1" dirty="0"/>
              <a:t>Burial Metamorphism</a:t>
            </a:r>
            <a:endParaRPr lang="en-US" sz="4800" dirty="0" smtClean="0"/>
          </a:p>
          <a:p>
            <a:pPr algn="l"/>
            <a:r>
              <a:rPr lang="en-US" sz="4800" b="1" dirty="0" smtClean="0"/>
              <a:t>Shock </a:t>
            </a:r>
            <a:r>
              <a:rPr lang="en-US" sz="4800" b="1" dirty="0"/>
              <a:t>Metamorphism (Impact </a:t>
            </a:r>
            <a:r>
              <a:rPr lang="en-US" sz="4800" b="1" dirty="0" smtClean="0"/>
              <a:t>Metamorphism)</a:t>
            </a:r>
            <a:endParaRPr lang="en-US" sz="4800" dirty="0" smtClean="0"/>
          </a:p>
          <a:p>
            <a:pPr algn="l"/>
            <a:r>
              <a:rPr lang="en-US" sz="1800" b="1" dirty="0"/>
              <a:t>	</a:t>
            </a:r>
            <a:r>
              <a:rPr lang="en-US" sz="1800" b="1" dirty="0" smtClean="0"/>
              <a:t>		</a:t>
            </a:r>
            <a:r>
              <a:rPr lang="en-US" sz="4800" b="1" dirty="0" smtClean="0"/>
              <a:t>Grade of Metamorphism</a:t>
            </a:r>
          </a:p>
          <a:p>
            <a:pPr algn="l"/>
            <a:r>
              <a:rPr lang="en-US" sz="4200" b="1" dirty="0"/>
              <a:t>Low-grade metamorphism </a:t>
            </a:r>
            <a:endParaRPr lang="en-US" sz="4200" b="1" dirty="0" smtClean="0"/>
          </a:p>
          <a:p>
            <a:pPr algn="l"/>
            <a:r>
              <a:rPr lang="en-US" sz="4200" b="1" dirty="0"/>
              <a:t>High-grade metamorphism </a:t>
            </a:r>
            <a:endParaRPr lang="en-US" sz="4200" b="1" dirty="0" smtClean="0"/>
          </a:p>
          <a:p>
            <a:pPr algn="l"/>
            <a:r>
              <a:rPr lang="en-US" sz="4200" b="1" dirty="0"/>
              <a:t>	</a:t>
            </a:r>
            <a:r>
              <a:rPr lang="en-US" sz="4200" b="1" dirty="0" smtClean="0"/>
              <a:t>	</a:t>
            </a:r>
            <a:r>
              <a:rPr lang="en-US" sz="1800" b="1" dirty="0" smtClean="0"/>
              <a:t>	</a:t>
            </a:r>
            <a:r>
              <a:rPr lang="en-US" sz="4800" b="1" dirty="0"/>
              <a:t>Classification of Metamorphic Rocks</a:t>
            </a:r>
            <a:endParaRPr lang="en-US" sz="4800" dirty="0"/>
          </a:p>
          <a:p>
            <a:pPr algn="l"/>
            <a:r>
              <a:rPr lang="en-US" sz="4200" b="1" dirty="0"/>
              <a:t>Texture</a:t>
            </a:r>
          </a:p>
          <a:p>
            <a:pPr algn="l"/>
            <a:r>
              <a:rPr lang="en-US" sz="4200" b="1" dirty="0" err="1"/>
              <a:t>Protolith</a:t>
            </a:r>
            <a:endParaRPr lang="en-US" sz="4200" b="1" dirty="0"/>
          </a:p>
          <a:p>
            <a:pPr algn="l"/>
            <a:r>
              <a:rPr lang="en-US" sz="4200" b="1" dirty="0"/>
              <a:t>Bulk Chemical </a:t>
            </a:r>
            <a:r>
              <a:rPr lang="en-US" sz="4200" b="1" dirty="0" smtClean="0"/>
              <a:t>Composition</a:t>
            </a:r>
          </a:p>
          <a:p>
            <a:pPr algn="l"/>
            <a:r>
              <a:rPr lang="en-US" sz="4200" b="1" dirty="0"/>
              <a:t>criteria are normally </a:t>
            </a:r>
            <a:r>
              <a:rPr lang="en-US" sz="4200" b="1" dirty="0" smtClean="0"/>
              <a:t>employed</a:t>
            </a:r>
            <a:r>
              <a:rPr lang="en-US" sz="4200" b="1" dirty="0"/>
              <a:t> </a:t>
            </a:r>
            <a:r>
              <a:rPr lang="en-US" sz="4200" b="1" dirty="0" smtClean="0"/>
              <a:t>for the classification of metamorphic Rock</a:t>
            </a:r>
          </a:p>
          <a:p>
            <a:pPr algn="l"/>
            <a:r>
              <a:rPr lang="en-US" sz="4200" b="1" dirty="0"/>
              <a:t>certain non-foliated rocks with specific chemical compositions and/or mineral assemblages are given specific names. </a:t>
            </a:r>
          </a:p>
          <a:p>
            <a:pPr algn="l"/>
            <a:r>
              <a:rPr lang="en-US" sz="3200" b="1" dirty="0"/>
              <a:t>		 </a:t>
            </a:r>
            <a:r>
              <a:rPr lang="en-US" sz="3200" b="1" dirty="0" smtClean="0"/>
              <a:t>                     </a:t>
            </a:r>
            <a:r>
              <a:rPr lang="en-US" sz="4800" b="1" dirty="0"/>
              <a:t>Metamorphic </a:t>
            </a:r>
            <a:r>
              <a:rPr lang="en-US" sz="4800" b="1" dirty="0" err="1" smtClean="0"/>
              <a:t>Facies</a:t>
            </a:r>
            <a:endParaRPr lang="en-US" sz="4800" b="1" dirty="0" smtClean="0"/>
          </a:p>
          <a:p>
            <a:pPr algn="l"/>
            <a:r>
              <a:rPr lang="en-US" sz="4000" b="1" dirty="0"/>
              <a:t>Zeolite </a:t>
            </a:r>
            <a:r>
              <a:rPr lang="en-US" sz="4000" b="1" dirty="0" err="1"/>
              <a:t>facies</a:t>
            </a:r>
            <a:r>
              <a:rPr lang="en-US" sz="4000" b="1" dirty="0"/>
              <a:t>.</a:t>
            </a:r>
          </a:p>
          <a:p>
            <a:pPr algn="l"/>
            <a:r>
              <a:rPr lang="en-US" sz="4000" b="1" dirty="0" err="1"/>
              <a:t>Prehnite-pumpellyite-facies</a:t>
            </a:r>
            <a:r>
              <a:rPr lang="en-US" sz="4000" b="1" dirty="0"/>
              <a:t>.</a:t>
            </a:r>
          </a:p>
          <a:p>
            <a:pPr algn="l"/>
            <a:r>
              <a:rPr lang="en-US" sz="4000" b="1" dirty="0" err="1"/>
              <a:t>Greenschist</a:t>
            </a:r>
            <a:r>
              <a:rPr lang="en-US" sz="4000" b="1" dirty="0"/>
              <a:t> </a:t>
            </a:r>
            <a:r>
              <a:rPr lang="en-US" sz="4000" b="1" dirty="0" err="1"/>
              <a:t>facies</a:t>
            </a:r>
            <a:r>
              <a:rPr lang="en-US" sz="4000" b="1" dirty="0"/>
              <a:t>.</a:t>
            </a:r>
          </a:p>
          <a:p>
            <a:pPr algn="l"/>
            <a:r>
              <a:rPr lang="en-US" sz="4000" b="1" dirty="0"/>
              <a:t>Epidote-Amphibolite-</a:t>
            </a:r>
            <a:r>
              <a:rPr lang="en-US" sz="4000" b="1" dirty="0" err="1"/>
              <a:t>facies</a:t>
            </a:r>
            <a:r>
              <a:rPr lang="en-US" sz="4000" b="1" dirty="0"/>
              <a:t>.</a:t>
            </a:r>
          </a:p>
          <a:p>
            <a:pPr algn="l"/>
            <a:r>
              <a:rPr lang="en-US" sz="4000" b="1" dirty="0"/>
              <a:t>Amphibolite-</a:t>
            </a:r>
            <a:r>
              <a:rPr lang="en-US" sz="4000" b="1" dirty="0" err="1"/>
              <a:t>facies</a:t>
            </a:r>
            <a:r>
              <a:rPr lang="en-US" sz="4000" b="1" dirty="0"/>
              <a:t>.</a:t>
            </a:r>
          </a:p>
          <a:p>
            <a:pPr algn="l"/>
            <a:r>
              <a:rPr lang="en-US" sz="4000" b="1" dirty="0"/>
              <a:t>Granulite </a:t>
            </a:r>
            <a:r>
              <a:rPr lang="en-US" sz="4000" b="1" dirty="0" err="1"/>
              <a:t>facies</a:t>
            </a:r>
            <a:r>
              <a:rPr lang="en-US" sz="4000" b="1" dirty="0"/>
              <a:t>.</a:t>
            </a:r>
          </a:p>
          <a:p>
            <a:pPr algn="l"/>
            <a:r>
              <a:rPr lang="en-US" sz="4000" b="1" dirty="0"/>
              <a:t>Ultra-High Temperature </a:t>
            </a:r>
            <a:r>
              <a:rPr lang="en-US" sz="4000" b="1" dirty="0" err="1"/>
              <a:t>Facies</a:t>
            </a:r>
            <a:r>
              <a:rPr lang="en-US" sz="4000" b="1" dirty="0"/>
              <a:t>.</a:t>
            </a:r>
          </a:p>
          <a:p>
            <a:pPr algn="l"/>
            <a:r>
              <a:rPr lang="en-US" sz="4000" b="1" dirty="0" err="1"/>
              <a:t>Blueschist</a:t>
            </a:r>
            <a:r>
              <a:rPr lang="en-US" sz="4000" b="1" dirty="0"/>
              <a:t> </a:t>
            </a:r>
            <a:r>
              <a:rPr lang="en-US" sz="4000" b="1" dirty="0" err="1"/>
              <a:t>facies</a:t>
            </a:r>
            <a:r>
              <a:rPr lang="en-US" sz="4000" b="1" dirty="0"/>
              <a:t>.</a:t>
            </a:r>
          </a:p>
          <a:p>
            <a:pPr algn="l"/>
            <a:endParaRPr lang="en-US" sz="2900" b="1" dirty="0" smtClean="0"/>
          </a:p>
          <a:p>
            <a:pPr algn="l"/>
            <a:endParaRPr lang="en-US" sz="2900" b="1" dirty="0"/>
          </a:p>
          <a:p>
            <a:pPr algn="l"/>
            <a:endParaRPr lang="en-US" sz="1800" b="1" dirty="0" smtClean="0"/>
          </a:p>
          <a:p>
            <a:endParaRPr lang="en-US" dirty="0"/>
          </a:p>
        </p:txBody>
      </p:sp>
    </p:spTree>
    <p:extLst>
      <p:ext uri="{BB962C8B-B14F-4D97-AF65-F5344CB8AC3E}">
        <p14:creationId xmlns:p14="http://schemas.microsoft.com/office/powerpoint/2010/main" val="79934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dirty="0" smtClean="0"/>
              <a:t>				Metamorphism </a:t>
            </a:r>
            <a:endParaRPr lang="en-US" dirty="0"/>
          </a:p>
        </p:txBody>
      </p:sp>
      <p:sp>
        <p:nvSpPr>
          <p:cNvPr id="3" name="Content Placeholder 2"/>
          <p:cNvSpPr>
            <a:spLocks noGrp="1"/>
          </p:cNvSpPr>
          <p:nvPr>
            <p:ph idx="1"/>
          </p:nvPr>
        </p:nvSpPr>
        <p:spPr>
          <a:xfrm>
            <a:off x="838200" y="888274"/>
            <a:ext cx="10515600" cy="5969726"/>
          </a:xfrm>
        </p:spPr>
        <p:txBody>
          <a:bodyPr>
            <a:normAutofit fontScale="32500" lnSpcReduction="20000"/>
          </a:bodyPr>
          <a:lstStyle/>
          <a:p>
            <a:pPr marL="0" marR="0">
              <a:lnSpc>
                <a:spcPct val="107000"/>
              </a:lnSpc>
              <a:spcBef>
                <a:spcPts val="0"/>
              </a:spcBef>
              <a:spcAft>
                <a:spcPts val="1200"/>
              </a:spcAft>
            </a:pPr>
            <a:endParaRPr lang="en-US" sz="51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1200"/>
              </a:spcAft>
            </a:pPr>
            <a:r>
              <a:rPr lang="en-US" sz="5100" b="1"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sz="5100" b="1" dirty="0">
                <a:latin typeface="Times New Roman" panose="02020603050405020304" pitchFamily="18" charset="0"/>
                <a:ea typeface="Times New Roman" panose="02020603050405020304" pitchFamily="18" charset="0"/>
                <a:cs typeface="Times New Roman" panose="02020603050405020304" pitchFamily="18" charset="0"/>
              </a:rPr>
              <a:t>mineralogical and structural adjustment of solid rocks to physical and chemical conditions that have been imposed at depths below the near surface zones of weathering and diagenesis and which differ from conditions under which the rocks in question originated.</a:t>
            </a:r>
            <a:endParaRPr lang="en-US" sz="5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5100" dirty="0">
                <a:latin typeface="Times New Roman" panose="02020603050405020304" pitchFamily="18" charset="0"/>
                <a:ea typeface="Times New Roman" panose="02020603050405020304" pitchFamily="18" charset="0"/>
                <a:cs typeface="Times New Roman" panose="02020603050405020304" pitchFamily="18" charset="0"/>
              </a:rPr>
              <a:t>The word "</a:t>
            </a:r>
            <a:r>
              <a:rPr lang="en-US" sz="5100" b="1" i="1" dirty="0">
                <a:latin typeface="Times New Roman" panose="02020603050405020304" pitchFamily="18" charset="0"/>
                <a:ea typeface="Times New Roman" panose="02020603050405020304" pitchFamily="18" charset="0"/>
                <a:cs typeface="Times New Roman" panose="02020603050405020304" pitchFamily="18" charset="0"/>
              </a:rPr>
              <a:t>Metamorphism</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 comes from the Greek:  meta = after, morph = form, so metamorphism means the after form.  In geology this refers to the changes in mineral assemblage and texture that result from subjecting a rock to conditions such pressures, temperatures, and chemical environments different from those under which the rock originally formed.</a:t>
            </a:r>
            <a:endParaRPr lang="en-US" sz="5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0"/>
              </a:spcAft>
              <a:buSzPts val="1000"/>
              <a:buFont typeface="Symbol" panose="05050102010706020507" pitchFamily="18" charset="2"/>
              <a:buChar char=""/>
              <a:tabLst>
                <a:tab pos="457200" algn="l"/>
              </a:tabLst>
            </a:pPr>
            <a:r>
              <a:rPr lang="en-US" sz="5100" dirty="0">
                <a:latin typeface="Times New Roman" panose="02020603050405020304" pitchFamily="18" charset="0"/>
                <a:ea typeface="Times New Roman" panose="02020603050405020304" pitchFamily="18" charset="0"/>
                <a:cs typeface="Times New Roman" panose="02020603050405020304" pitchFamily="18" charset="0"/>
              </a:rPr>
              <a:t>Note that </a:t>
            </a:r>
            <a:r>
              <a:rPr lang="en-US" sz="5100" b="1" i="1" dirty="0">
                <a:latin typeface="Times New Roman" panose="02020603050405020304" pitchFamily="18" charset="0"/>
                <a:ea typeface="Times New Roman" panose="02020603050405020304" pitchFamily="18" charset="0"/>
                <a:cs typeface="Times New Roman" panose="02020603050405020304" pitchFamily="18" charset="0"/>
              </a:rPr>
              <a:t>Diagenesis</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 is also a change in form that occurs in sedimentary rocks.  In geology, however, we restrict diagenetic processes to those which occur at temperatures below 200</a:t>
            </a:r>
            <a:r>
              <a:rPr lang="en-US" sz="5100" baseline="30000" dirty="0">
                <a:latin typeface="Times New Roman" panose="02020603050405020304" pitchFamily="18" charset="0"/>
                <a:ea typeface="Times New Roman" panose="02020603050405020304" pitchFamily="18" charset="0"/>
                <a:cs typeface="Times New Roman" panose="02020603050405020304" pitchFamily="18" charset="0"/>
              </a:rPr>
              <a:t>o</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C and pressures below about 300 MPa (MPa stands for Mega </a:t>
            </a:r>
            <a:r>
              <a:rPr lang="en-US" sz="5100" dirty="0" err="1">
                <a:latin typeface="Times New Roman" panose="02020603050405020304" pitchFamily="18" charset="0"/>
                <a:ea typeface="Times New Roman" panose="02020603050405020304" pitchFamily="18" charset="0"/>
                <a:cs typeface="Times New Roman" panose="02020603050405020304" pitchFamily="18" charset="0"/>
              </a:rPr>
              <a:t>Pascals</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 this is equivalent to about 3 </a:t>
            </a:r>
            <a:r>
              <a:rPr lang="en-US" sz="5100" dirty="0" err="1">
                <a:latin typeface="Times New Roman" panose="02020603050405020304" pitchFamily="18" charset="0"/>
                <a:ea typeface="Times New Roman" panose="02020603050405020304" pitchFamily="18" charset="0"/>
                <a:cs typeface="Times New Roman" panose="02020603050405020304" pitchFamily="18" charset="0"/>
              </a:rPr>
              <a:t>kilobars</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 of pressure (1kb = 100 MPa).</a:t>
            </a:r>
            <a:br>
              <a:rPr lang="en-US" sz="5100" dirty="0">
                <a:latin typeface="Times New Roman" panose="02020603050405020304" pitchFamily="18" charset="0"/>
                <a:ea typeface="Times New Roman" panose="02020603050405020304" pitchFamily="18" charset="0"/>
                <a:cs typeface="Times New Roman" panose="02020603050405020304" pitchFamily="18" charset="0"/>
              </a:rPr>
            </a:br>
            <a:endParaRPr lang="en-US" sz="5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200"/>
              </a:spcAft>
              <a:buSzPts val="1000"/>
              <a:buFont typeface="Symbol" panose="05050102010706020507" pitchFamily="18" charset="2"/>
              <a:buChar char=""/>
              <a:tabLst>
                <a:tab pos="457200" algn="l"/>
              </a:tabLst>
            </a:pPr>
            <a:r>
              <a:rPr lang="en-US" sz="5100" dirty="0">
                <a:latin typeface="Times New Roman" panose="02020603050405020304" pitchFamily="18" charset="0"/>
                <a:ea typeface="Times New Roman" panose="02020603050405020304" pitchFamily="18" charset="0"/>
                <a:cs typeface="Times New Roman" panose="02020603050405020304" pitchFamily="18" charset="0"/>
              </a:rPr>
              <a:t>Metamorphism, therefore occurs at temperatures and pressures higher than 200</a:t>
            </a:r>
            <a:r>
              <a:rPr lang="en-US" sz="5100" baseline="30000" dirty="0">
                <a:latin typeface="Times New Roman" panose="02020603050405020304" pitchFamily="18" charset="0"/>
                <a:ea typeface="Times New Roman" panose="02020603050405020304" pitchFamily="18" charset="0"/>
                <a:cs typeface="Times New Roman" panose="02020603050405020304" pitchFamily="18" charset="0"/>
              </a:rPr>
              <a:t>o</a:t>
            </a:r>
            <a:r>
              <a:rPr lang="en-US" sz="5100" dirty="0">
                <a:latin typeface="Times New Roman" panose="02020603050405020304" pitchFamily="18" charset="0"/>
                <a:ea typeface="Times New Roman" panose="02020603050405020304" pitchFamily="18" charset="0"/>
                <a:cs typeface="Times New Roman" panose="02020603050405020304" pitchFamily="18" charset="0"/>
              </a:rPr>
              <a:t>C and 300 MPa.  Rocks can be subjected to these higher temperatures and pressures as they are  buried deeper in the Earth.  Such burial usually takes place as a result of tectonic processes such as continental collisions or subduction.</a:t>
            </a:r>
            <a:br>
              <a:rPr lang="en-US" sz="5100" dirty="0">
                <a:latin typeface="Times New Roman" panose="02020603050405020304" pitchFamily="18" charset="0"/>
                <a:ea typeface="Times New Roman" panose="02020603050405020304" pitchFamily="18" charset="0"/>
                <a:cs typeface="Times New Roman" panose="02020603050405020304" pitchFamily="18" charset="0"/>
              </a:rPr>
            </a:br>
            <a:endParaRPr lang="en-US" sz="5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5100" dirty="0">
                <a:latin typeface="Times New Roman" panose="02020603050405020304" pitchFamily="18" charset="0"/>
                <a:ea typeface="Times New Roman" panose="02020603050405020304" pitchFamily="18" charset="0"/>
                <a:cs typeface="Times New Roman" panose="02020603050405020304" pitchFamily="18" charset="0"/>
              </a:rPr>
              <a:t>The upper limit of metamorphism occurs at the pressure and temperature where melting of the rock in question begins.  Once melting begins, the process changes to an igneous process rather than a metamorphic process.</a:t>
            </a:r>
            <a:endParaRPr lang="en-US" sz="5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399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086"/>
          </a:xfrm>
        </p:spPr>
        <p:txBody>
          <a:bodyPr>
            <a:normAutofit fontScale="90000"/>
          </a:bodyPr>
          <a:lstStyle/>
          <a:p>
            <a:pPr marL="0" marR="0">
              <a:lnSpc>
                <a:spcPct val="107000"/>
              </a:lnSpc>
              <a:spcBef>
                <a:spcPts val="0"/>
              </a:spcBef>
              <a:spcAft>
                <a:spcPts val="8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Types of Metamorphism</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68382" y="754471"/>
            <a:ext cx="10515600" cy="4351338"/>
          </a:xfrm>
        </p:spPr>
        <p:txBody>
          <a:bodyPr>
            <a:normAutofit fontScale="92500" lnSpcReduction="10000"/>
          </a:bodyPr>
          <a:lstStyle/>
          <a:p>
            <a:r>
              <a:rPr lang="en-US" b="1" dirty="0"/>
              <a:t>Contact metamorphism </a:t>
            </a:r>
            <a:r>
              <a:rPr lang="en-US" dirty="0"/>
              <a:t>occurs adjacent to igneous intrusions and </a:t>
            </a:r>
            <a:r>
              <a:rPr lang="en-US" dirty="0" smtClean="0"/>
              <a:t>results </a:t>
            </a:r>
            <a:r>
              <a:rPr lang="en-US" dirty="0"/>
              <a:t>from high temperatures associated with the igneous </a:t>
            </a:r>
            <a:r>
              <a:rPr lang="en-US" dirty="0" smtClean="0"/>
              <a:t>intrusion</a:t>
            </a:r>
            <a:r>
              <a:rPr lang="en-US" b="1" dirty="0" smtClean="0"/>
              <a:t>.</a:t>
            </a:r>
          </a:p>
          <a:p>
            <a:pPr marL="0" indent="0">
              <a:buNone/>
            </a:pPr>
            <a:r>
              <a:rPr lang="en-US" b="1" dirty="0"/>
              <a:t>	</a:t>
            </a:r>
            <a:r>
              <a:rPr lang="en-US" dirty="0" smtClean="0"/>
              <a:t>Since </a:t>
            </a:r>
            <a:r>
              <a:rPr lang="en-US" dirty="0"/>
              <a:t>only a small area surrounding the intrusion is heated by the magma, metamorphism is restricted to the zone surrounding the intrusion, called a </a:t>
            </a:r>
            <a:r>
              <a:rPr lang="en-US" b="1" i="1" dirty="0"/>
              <a:t>metamorphic</a:t>
            </a:r>
            <a:r>
              <a:rPr lang="en-US" dirty="0"/>
              <a:t> or </a:t>
            </a:r>
            <a:r>
              <a:rPr lang="en-US" b="1" i="1" dirty="0"/>
              <a:t>contact</a:t>
            </a:r>
            <a:r>
              <a:rPr lang="en-US" dirty="0"/>
              <a:t> </a:t>
            </a:r>
            <a:r>
              <a:rPr lang="en-US" b="1" i="1" dirty="0"/>
              <a:t>aureole</a:t>
            </a:r>
            <a:r>
              <a:rPr lang="en-US" dirty="0"/>
              <a:t>.  Outside of the contact aureole, the rocks are not affected by the intrusive event.  The grade of metamorphism increases in all directions toward the intrusion.  Because the temperature contrast between the surrounding rock and the intruded magma is larger at shallow levels in the crust where pressure is low, contact  metamorphism is often referred to as high temperature, low pressure metamorphism.  The rock produced is often a fine-grained rock that shows no foliation, called a </a:t>
            </a:r>
            <a:r>
              <a:rPr lang="en-US" b="1" i="1" dirty="0" smtClean="0"/>
              <a:t>hornfels</a:t>
            </a:r>
          </a:p>
          <a:p>
            <a:endParaRPr lang="en-US" dirty="0"/>
          </a:p>
        </p:txBody>
      </p:sp>
    </p:spTree>
    <p:extLst>
      <p:ext uri="{BB962C8B-B14F-4D97-AF65-F5344CB8AC3E}">
        <p14:creationId xmlns:p14="http://schemas.microsoft.com/office/powerpoint/2010/main" val="196714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50423" y="627016"/>
            <a:ext cx="7654834" cy="6074229"/>
          </a:xfrm>
          <a:prstGeom prst="rect">
            <a:avLst/>
          </a:prstGeom>
        </p:spPr>
      </p:pic>
    </p:spTree>
    <p:extLst>
      <p:ext uri="{BB962C8B-B14F-4D97-AF65-F5344CB8AC3E}">
        <p14:creationId xmlns:p14="http://schemas.microsoft.com/office/powerpoint/2010/main" val="2710590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7"/>
            <a:ext cx="10515600" cy="5069795"/>
          </a:xfrm>
        </p:spPr>
        <p:txBody>
          <a:bodyPr>
            <a:normAutofit fontScale="70000" lnSpcReduction="20000"/>
          </a:bodyPr>
          <a:lstStyle/>
          <a:p>
            <a:r>
              <a:rPr lang="en-US" b="1" dirty="0">
                <a:latin typeface="Times New Roman" panose="02020603050405020304" pitchFamily="18" charset="0"/>
                <a:ea typeface="Times New Roman" panose="02020603050405020304" pitchFamily="18" charset="0"/>
              </a:rPr>
              <a:t>Regional metamorphism </a:t>
            </a:r>
            <a:r>
              <a:rPr lang="en-US" dirty="0">
                <a:latin typeface="Times New Roman" panose="02020603050405020304" pitchFamily="18" charset="0"/>
                <a:ea typeface="Times New Roman" panose="02020603050405020304" pitchFamily="18" charset="0"/>
              </a:rPr>
              <a:t>occurs over large areas and generally does not show any relationship to igneous bodies.  Most regional metamorphism is accompanied by deformation under non-hydrostatic or differential stress conditions.  Thus, regional metamorphism usually results in </a:t>
            </a:r>
            <a:r>
              <a:rPr lang="en-US" dirty="0"/>
              <a:t>forming metamorphic rocks that are strongly foliated, such as slates, schists, and </a:t>
            </a:r>
            <a:r>
              <a:rPr lang="en-US" dirty="0" err="1"/>
              <a:t>gniesses</a:t>
            </a:r>
            <a:r>
              <a:rPr lang="en-US" dirty="0"/>
              <a:t>.  The differential stress usually results from tectonic forces that produce compressional stresses in the rocks, such as when two continental masses collide. Thus, regionally metamorphosed rocks occur in the cores of fold/thrust mountain belts or in eroded mountain ranges.  Compressive stresses result in folding of  rock and thickening of the crust, which tends to push rocks to deeper levels where they are subjected to higher temperatures and pressures</a:t>
            </a:r>
            <a:r>
              <a:rPr lang="en-US" dirty="0" smtClean="0"/>
              <a:t>.</a:t>
            </a:r>
          </a:p>
          <a:p>
            <a:r>
              <a:rPr lang="en-US" b="1" dirty="0" err="1"/>
              <a:t>Cataclastic</a:t>
            </a:r>
            <a:r>
              <a:rPr lang="en-US" b="1" dirty="0"/>
              <a:t> metamorphism </a:t>
            </a:r>
            <a:r>
              <a:rPr lang="en-US" dirty="0"/>
              <a:t>occurs as a result of mechanical deformation, like when two bodies of rock slide past one another along a fault zone.  Heat is generated by the friction of sliding along such a shear zone, and the rocks tend to be mechanically deformed, being crushed and pulverized, due to the shearing.  </a:t>
            </a:r>
            <a:r>
              <a:rPr lang="en-US" dirty="0" err="1"/>
              <a:t>Cataclastic</a:t>
            </a:r>
            <a:r>
              <a:rPr lang="en-US" dirty="0"/>
              <a:t> metamorphism is not very common and is restricted to a narrow zone along which the shearing occurred</a:t>
            </a:r>
            <a:r>
              <a:rPr lang="en-US" dirty="0" smtClean="0"/>
              <a:t>.</a:t>
            </a:r>
          </a:p>
          <a:p>
            <a:r>
              <a:rPr lang="en-US" b="1" dirty="0"/>
              <a:t>Hydrothermal Metamorphism</a:t>
            </a:r>
            <a:br>
              <a:rPr lang="en-US" b="1" dirty="0"/>
            </a:br>
            <a:r>
              <a:rPr lang="en-US" dirty="0"/>
              <a:t>Rocks that are altered at high temperatures and moderate pressures by hydrothermal fluids are hydrothermally metamorphosed.  This is common in basaltic rocks that generally lack hydrous minerals.  The hydrothermal metamorphism results in alteration to such Mg-Fe rich hydrous minerals as talc, chlorite, serpentine, </a:t>
            </a:r>
            <a:r>
              <a:rPr lang="en-US" dirty="0" err="1"/>
              <a:t>actinolite</a:t>
            </a:r>
            <a:r>
              <a:rPr lang="en-US" dirty="0"/>
              <a:t>, </a:t>
            </a:r>
            <a:r>
              <a:rPr lang="en-US" dirty="0" err="1"/>
              <a:t>tremolite</a:t>
            </a:r>
            <a:r>
              <a:rPr lang="en-US" dirty="0"/>
              <a:t>, zeolites, and clay minerals. Rich ore deposits are often formed as a result of hydrothermal metamorphism.</a:t>
            </a:r>
          </a:p>
        </p:txBody>
      </p:sp>
    </p:spTree>
    <p:extLst>
      <p:ext uri="{BB962C8B-B14F-4D97-AF65-F5344CB8AC3E}">
        <p14:creationId xmlns:p14="http://schemas.microsoft.com/office/powerpoint/2010/main" val="140386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383" y="741408"/>
            <a:ext cx="10515600" cy="4351338"/>
          </a:xfrm>
        </p:spPr>
        <p:txBody>
          <a:bodyPr>
            <a:normAutofit fontScale="85000" lnSpcReduction="10000"/>
          </a:bodyPr>
          <a:lstStyle/>
          <a:p>
            <a:r>
              <a:rPr lang="en-US" b="1" dirty="0"/>
              <a:t> Burial Metamorphism</a:t>
            </a:r>
            <a:br>
              <a:rPr lang="en-US" b="1" dirty="0"/>
            </a:br>
            <a:r>
              <a:rPr lang="en-US" dirty="0"/>
              <a:t>When sedimentary rocks are buried to depths of several kilometers, temperatures greater than 300</a:t>
            </a:r>
            <a:r>
              <a:rPr lang="en-US" baseline="30000" dirty="0"/>
              <a:t>o</a:t>
            </a:r>
            <a:r>
              <a:rPr lang="en-US" dirty="0"/>
              <a:t>C may develop in the absence of differential stress.  New minerals grow, but the rock does not appear to be metamorphosed.  The main minerals produced are often the Zeolites.  Burial metamorphism overlaps, to some extent, with diagenesis, and grades into regional metamorphism as temperature and pressure increase.</a:t>
            </a:r>
          </a:p>
          <a:p>
            <a:r>
              <a:rPr lang="en-US" b="1" dirty="0"/>
              <a:t>Shock Metamorphism (Impact Metamorphism)</a:t>
            </a:r>
            <a:br>
              <a:rPr lang="en-US" b="1" dirty="0"/>
            </a:br>
            <a:r>
              <a:rPr lang="en-US" dirty="0"/>
              <a:t>When an extraterrestrial body, such as a meteorite or comet impacts with the Earth or if there is a very large volcanic explosion, ultrahigh pressures can be generated in the impacted rock.  These ultrahigh pressures can produce minerals that are only stable at very high pressure, such as the SiO</a:t>
            </a:r>
            <a:r>
              <a:rPr lang="en-US" baseline="-25000" dirty="0"/>
              <a:t>2</a:t>
            </a:r>
            <a:r>
              <a:rPr lang="en-US" dirty="0"/>
              <a:t> polymorphs </a:t>
            </a:r>
            <a:r>
              <a:rPr lang="en-US" dirty="0" err="1"/>
              <a:t>coesite</a:t>
            </a:r>
            <a:r>
              <a:rPr lang="en-US" dirty="0"/>
              <a:t> and </a:t>
            </a:r>
            <a:r>
              <a:rPr lang="en-US" dirty="0" err="1"/>
              <a:t>stishovite</a:t>
            </a:r>
            <a:r>
              <a:rPr lang="en-US" dirty="0"/>
              <a:t>.  In addition they can produce textures known as shock lamellae in mineral grains, and such textures as shatter cones in the impacted rock. </a:t>
            </a:r>
          </a:p>
          <a:p>
            <a:endParaRPr lang="en-US" dirty="0"/>
          </a:p>
        </p:txBody>
      </p:sp>
    </p:spTree>
    <p:extLst>
      <p:ext uri="{BB962C8B-B14F-4D97-AF65-F5344CB8AC3E}">
        <p14:creationId xmlns:p14="http://schemas.microsoft.com/office/powerpoint/2010/main" val="411216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3675" y="653144"/>
            <a:ext cx="10515600" cy="326570"/>
          </a:xfrm>
        </p:spPr>
        <p:txBody>
          <a:bodyPr>
            <a:normAutofit fontScale="90000"/>
          </a:bodyPr>
          <a:lstStyle/>
          <a:p>
            <a:pPr marL="0" marR="0">
              <a:lnSpc>
                <a:spcPct val="107000"/>
              </a:lnSpc>
              <a:spcBef>
                <a:spcPts val="0"/>
              </a:spcBef>
              <a:spcAft>
                <a:spcPts val="8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Grade of Metamorphism</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772886" y="979714"/>
            <a:ext cx="10515600" cy="5538652"/>
          </a:xfrm>
        </p:spPr>
        <p:txBody>
          <a:bodyPr>
            <a:normAutofit lnSpcReduction="10000"/>
          </a:bodyPr>
          <a:lstStyle/>
          <a:p>
            <a:r>
              <a:rPr lang="en-US" dirty="0"/>
              <a:t>As the temperature and/or  pressure increases on a body of rock we say the rock undergoes </a:t>
            </a:r>
            <a:r>
              <a:rPr lang="en-US" b="1" i="1" dirty="0"/>
              <a:t>prograde metamorphism</a:t>
            </a:r>
            <a:r>
              <a:rPr lang="en-US" dirty="0"/>
              <a:t> or that the grade of metamorphism increases.   </a:t>
            </a:r>
            <a:r>
              <a:rPr lang="en-US" b="1" i="1" dirty="0"/>
              <a:t>Metamorphic grade</a:t>
            </a:r>
            <a:r>
              <a:rPr lang="en-US" dirty="0"/>
              <a:t> is a general term for describing the relative temperature and pressure conditions under which metamorphic rocks form</a:t>
            </a:r>
            <a:r>
              <a:rPr lang="en-US" dirty="0" smtClean="0"/>
              <a:t>.</a:t>
            </a:r>
          </a:p>
          <a:p>
            <a:r>
              <a:rPr lang="en-US" dirty="0">
                <a:latin typeface="Times New Roman" panose="02020603050405020304" pitchFamily="18" charset="0"/>
                <a:ea typeface="Times New Roman" panose="02020603050405020304" pitchFamily="18" charset="0"/>
              </a:rPr>
              <a:t>Low-grade metamorphism takes place at temperatures between about 200 to 320</a:t>
            </a:r>
            <a:r>
              <a:rPr lang="en-US" baseline="30000" dirty="0">
                <a:latin typeface="Times New Roman" panose="02020603050405020304" pitchFamily="18" charset="0"/>
                <a:ea typeface="Times New Roman" panose="02020603050405020304" pitchFamily="18" charset="0"/>
              </a:rPr>
              <a:t>o</a:t>
            </a:r>
            <a:r>
              <a:rPr lang="en-US" dirty="0">
                <a:latin typeface="Times New Roman" panose="02020603050405020304" pitchFamily="18" charset="0"/>
                <a:ea typeface="Times New Roman" panose="02020603050405020304" pitchFamily="18" charset="0"/>
              </a:rPr>
              <a:t>C, and relatively low pressure.  Low grade metamorphic rocks are generally characterized by an abundance of hydrous minerals</a:t>
            </a:r>
            <a:r>
              <a:rPr lang="en-US" b="1" i="1"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  With increasing grade of metamorphism, the hydrous minerals begin to react with other minerals and/or break down to less hydrous </a:t>
            </a:r>
            <a:r>
              <a:rPr lang="en-US" dirty="0" smtClean="0">
                <a:latin typeface="Times New Roman" panose="02020603050405020304" pitchFamily="18" charset="0"/>
                <a:ea typeface="Times New Roman" panose="02020603050405020304" pitchFamily="18" charset="0"/>
              </a:rPr>
              <a:t>minerals</a:t>
            </a:r>
          </a:p>
          <a:p>
            <a:r>
              <a:rPr lang="en-US" dirty="0"/>
              <a:t>High-grade metamorphism takes place at temperatures greater than 320</a:t>
            </a:r>
            <a:r>
              <a:rPr lang="en-US" baseline="30000" dirty="0"/>
              <a:t>o</a:t>
            </a:r>
            <a:r>
              <a:rPr lang="en-US" dirty="0"/>
              <a:t>C and relatively high pressure.  As grade of metamorphism increases, hydrous minerals become less hydrous, by losing H</a:t>
            </a:r>
            <a:r>
              <a:rPr lang="en-US" baseline="-25000" dirty="0"/>
              <a:t>2</a:t>
            </a:r>
            <a:r>
              <a:rPr lang="en-US" dirty="0"/>
              <a:t>O, and non-hydrous minerals become more common.</a:t>
            </a:r>
          </a:p>
        </p:txBody>
      </p:sp>
    </p:spTree>
    <p:extLst>
      <p:ext uri="{BB962C8B-B14F-4D97-AF65-F5344CB8AC3E}">
        <p14:creationId xmlns:p14="http://schemas.microsoft.com/office/powerpoint/2010/main" val="70227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02230" y="535577"/>
            <a:ext cx="8934994" cy="5617028"/>
          </a:xfrm>
          <a:prstGeom prst="rect">
            <a:avLst/>
          </a:prstGeom>
        </p:spPr>
      </p:pic>
    </p:spTree>
    <p:extLst>
      <p:ext uri="{BB962C8B-B14F-4D97-AF65-F5344CB8AC3E}">
        <p14:creationId xmlns:p14="http://schemas.microsoft.com/office/powerpoint/2010/main" val="281013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1972"/>
          </a:xfrm>
        </p:spPr>
        <p:txBody>
          <a:bodyPr>
            <a:normAutofit fontScale="90000"/>
          </a:bodyPr>
          <a:lstStyle/>
          <a:p>
            <a:pPr marL="0" marR="0">
              <a:lnSpc>
                <a:spcPct val="107000"/>
              </a:lnSpc>
              <a:spcBef>
                <a:spcPts val="0"/>
              </a:spcBef>
              <a:spcAft>
                <a:spcPts val="8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Classification of Metamorphic Rocks</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707571" y="998991"/>
            <a:ext cx="10515600" cy="5663065"/>
          </a:xfrm>
        </p:spPr>
        <p:txBody>
          <a:bodyPr>
            <a:normAutofit fontScale="25000" lnSpcReduction="20000"/>
          </a:bodyPr>
          <a:lstStyle/>
          <a:p>
            <a:r>
              <a:rPr lang="en-US" sz="8000" dirty="0"/>
              <a:t>Classification of metamorphic rocks is based on mineral assemblage, texture, </a:t>
            </a:r>
            <a:r>
              <a:rPr lang="en-US" sz="8000" dirty="0" err="1"/>
              <a:t>protolith</a:t>
            </a:r>
            <a:r>
              <a:rPr lang="en-US" sz="8000" dirty="0"/>
              <a:t>, and bulk chemical composition of the rock. Each of these will be discussed in turn, then we will summarize how metamorphic rocks are classified.</a:t>
            </a:r>
            <a:endParaRPr lang="en-US" sz="8000" dirty="0" smtClean="0"/>
          </a:p>
          <a:p>
            <a:r>
              <a:rPr lang="en-US" sz="8000" dirty="0" smtClean="0"/>
              <a:t>Texture </a:t>
            </a:r>
            <a:r>
              <a:rPr lang="en-US" sz="8000" dirty="0"/>
              <a:t>In metamorphic rocks individual minerals may or may not be bounded by crystal faces. Those that are bounded by their own crystal faces are termed </a:t>
            </a:r>
            <a:r>
              <a:rPr lang="en-US" sz="8000" b="1" i="1" dirty="0" err="1"/>
              <a:t>idioblastic</a:t>
            </a:r>
            <a:r>
              <a:rPr lang="en-US" sz="8000" dirty="0"/>
              <a:t>. Those that show none of their own crystal faces are termed </a:t>
            </a:r>
            <a:r>
              <a:rPr lang="en-US" sz="8000" b="1" i="1" dirty="0" err="1"/>
              <a:t>xenoblastic</a:t>
            </a:r>
            <a:r>
              <a:rPr lang="en-US" sz="8000" dirty="0"/>
              <a:t>. From examination of metamorphic rocks, it has been found that metamorphic minerals can be listed in a generalized sequence, known as the </a:t>
            </a:r>
            <a:r>
              <a:rPr lang="en-US" sz="8000" b="1" i="1" dirty="0" err="1"/>
              <a:t>crystalloblastic</a:t>
            </a:r>
            <a:r>
              <a:rPr lang="en-US" sz="8000" b="1" i="1" dirty="0"/>
              <a:t> series</a:t>
            </a:r>
            <a:r>
              <a:rPr lang="en-US" sz="8000" dirty="0"/>
              <a:t>, listing minerals in order of their tendency to be </a:t>
            </a:r>
            <a:r>
              <a:rPr lang="en-US" sz="8000" dirty="0" err="1"/>
              <a:t>idioblastic</a:t>
            </a:r>
            <a:r>
              <a:rPr lang="en-US" sz="8000" dirty="0"/>
              <a:t>. In the series, each mineral tends to develop </a:t>
            </a:r>
            <a:r>
              <a:rPr lang="en-US" sz="8000" dirty="0" err="1"/>
              <a:t>idioblastic</a:t>
            </a:r>
            <a:r>
              <a:rPr lang="en-US" sz="8000" dirty="0"/>
              <a:t> surfaces against any mineral that occurs lower in the series. This series is listed </a:t>
            </a:r>
            <a:r>
              <a:rPr lang="en-US" sz="8000"/>
              <a:t>below</a:t>
            </a:r>
            <a:r>
              <a:rPr lang="en-US" sz="8000" smtClean="0"/>
              <a:t>:</a:t>
            </a:r>
            <a:endParaRPr lang="en-US" sz="8000" dirty="0"/>
          </a:p>
          <a:p>
            <a:pPr lvl="0"/>
            <a:r>
              <a:rPr lang="en-US" sz="8000" dirty="0"/>
              <a:t>rutile, </a:t>
            </a:r>
            <a:r>
              <a:rPr lang="en-US" sz="8000" dirty="0" err="1"/>
              <a:t>sphene</a:t>
            </a:r>
            <a:r>
              <a:rPr lang="en-US" sz="8000" dirty="0"/>
              <a:t>, magnetite</a:t>
            </a:r>
          </a:p>
          <a:p>
            <a:pPr lvl="0"/>
            <a:r>
              <a:rPr lang="en-US" sz="8000" dirty="0"/>
              <a:t>tourmaline </a:t>
            </a:r>
            <a:r>
              <a:rPr lang="en-US" sz="8000" dirty="0" err="1"/>
              <a:t>kyanite</a:t>
            </a:r>
            <a:r>
              <a:rPr lang="en-US" sz="8000" dirty="0"/>
              <a:t>, </a:t>
            </a:r>
            <a:r>
              <a:rPr lang="en-US" sz="8000" dirty="0" err="1"/>
              <a:t>staurolite</a:t>
            </a:r>
            <a:r>
              <a:rPr lang="en-US" sz="8000" dirty="0"/>
              <a:t>, garnet, </a:t>
            </a:r>
            <a:r>
              <a:rPr lang="en-US" sz="8000" dirty="0" err="1"/>
              <a:t>andalusite</a:t>
            </a:r>
            <a:endParaRPr lang="en-US" sz="8000" dirty="0"/>
          </a:p>
          <a:p>
            <a:pPr lvl="0"/>
            <a:r>
              <a:rPr lang="en-US" sz="8000" dirty="0"/>
              <a:t>epidote, </a:t>
            </a:r>
            <a:r>
              <a:rPr lang="en-US" sz="8000" dirty="0" err="1"/>
              <a:t>zoisite</a:t>
            </a:r>
            <a:r>
              <a:rPr lang="en-US" sz="8000" dirty="0"/>
              <a:t>, </a:t>
            </a:r>
            <a:r>
              <a:rPr lang="en-US" sz="8000" dirty="0" err="1"/>
              <a:t>lawsonite</a:t>
            </a:r>
            <a:r>
              <a:rPr lang="en-US" sz="8000" dirty="0"/>
              <a:t>, </a:t>
            </a:r>
            <a:r>
              <a:rPr lang="en-US" sz="8000" dirty="0" err="1"/>
              <a:t>forsterite</a:t>
            </a:r>
            <a:endParaRPr lang="en-US" sz="8000" dirty="0"/>
          </a:p>
          <a:p>
            <a:pPr lvl="0"/>
            <a:r>
              <a:rPr lang="en-US" sz="8000" dirty="0"/>
              <a:t>pyroxenes, amphiboles, </a:t>
            </a:r>
            <a:r>
              <a:rPr lang="en-US" sz="8000" dirty="0" err="1"/>
              <a:t>wollastonite</a:t>
            </a:r>
            <a:endParaRPr lang="en-US" sz="8000" dirty="0"/>
          </a:p>
          <a:p>
            <a:pPr lvl="0"/>
            <a:r>
              <a:rPr lang="en-US" sz="8000" dirty="0"/>
              <a:t>micas, chlorites, talc, </a:t>
            </a:r>
            <a:r>
              <a:rPr lang="en-US" sz="8000" dirty="0" err="1"/>
              <a:t>stilpnomelane</a:t>
            </a:r>
            <a:r>
              <a:rPr lang="en-US" sz="8000" dirty="0"/>
              <a:t>, </a:t>
            </a:r>
            <a:r>
              <a:rPr lang="en-US" sz="8000" dirty="0" err="1"/>
              <a:t>prehnite</a:t>
            </a:r>
            <a:endParaRPr lang="en-US" sz="8000" dirty="0"/>
          </a:p>
          <a:p>
            <a:pPr lvl="0"/>
            <a:r>
              <a:rPr lang="en-US" sz="8000" dirty="0"/>
              <a:t>dolomite, calcite</a:t>
            </a:r>
          </a:p>
          <a:p>
            <a:pPr lvl="0"/>
            <a:r>
              <a:rPr lang="en-US" sz="8000" dirty="0"/>
              <a:t>scapolite, cordierite, feldspars</a:t>
            </a:r>
          </a:p>
          <a:p>
            <a:pPr lvl="0"/>
            <a:r>
              <a:rPr lang="en-US" sz="8000" dirty="0"/>
              <a:t>quartz</a:t>
            </a:r>
          </a:p>
          <a:p>
            <a:endParaRPr lang="en-US" dirty="0"/>
          </a:p>
        </p:txBody>
      </p:sp>
    </p:spTree>
    <p:extLst>
      <p:ext uri="{BB962C8B-B14F-4D97-AF65-F5344CB8AC3E}">
        <p14:creationId xmlns:p14="http://schemas.microsoft.com/office/powerpoint/2010/main" val="1967319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169</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Metamorphism</vt:lpstr>
      <vt:lpstr>    Metamorphism </vt:lpstr>
      <vt:lpstr>Types of Metamorphism </vt:lpstr>
      <vt:lpstr>PowerPoint Presentation</vt:lpstr>
      <vt:lpstr>PowerPoint Presentation</vt:lpstr>
      <vt:lpstr>PowerPoint Presentation</vt:lpstr>
      <vt:lpstr>Grade of Metamorphism </vt:lpstr>
      <vt:lpstr>PowerPoint Presentation</vt:lpstr>
      <vt:lpstr>Classification of Metamorphic Rocks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Metamorphism</dc:title>
  <dc:creator>Irshad</dc:creator>
  <cp:lastModifiedBy>Shamim Akhtar Dr</cp:lastModifiedBy>
  <cp:revision>6</cp:revision>
  <dcterms:created xsi:type="dcterms:W3CDTF">2020-01-24T11:43:00Z</dcterms:created>
  <dcterms:modified xsi:type="dcterms:W3CDTF">2020-01-29T05:04:52Z</dcterms:modified>
</cp:coreProperties>
</file>