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3" r:id="rId4"/>
    <p:sldId id="264" r:id="rId5"/>
    <p:sldId id="271" r:id="rId6"/>
    <p:sldId id="272" r:id="rId7"/>
    <p:sldId id="273" r:id="rId8"/>
    <p:sldId id="265" r:id="rId9"/>
    <p:sldId id="274" r:id="rId10"/>
    <p:sldId id="275" r:id="rId11"/>
    <p:sldId id="266" r:id="rId12"/>
    <p:sldId id="276" r:id="rId13"/>
    <p:sldId id="277" r:id="rId14"/>
    <p:sldId id="278" r:id="rId15"/>
    <p:sldId id="267" r:id="rId16"/>
    <p:sldId id="279" r:id="rId17"/>
    <p:sldId id="268" r:id="rId18"/>
    <p:sldId id="269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51EC-A9D8-7140-831F-22CB46BBED1B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0DED-E86A-7F4F-B7D4-1860D0E98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51EC-A9D8-7140-831F-22CB46BBED1B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0DED-E86A-7F4F-B7D4-1860D0E98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51EC-A9D8-7140-831F-22CB46BBED1B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0DED-E86A-7F4F-B7D4-1860D0E98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51EC-A9D8-7140-831F-22CB46BBED1B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0DED-E86A-7F4F-B7D4-1860D0E98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51EC-A9D8-7140-831F-22CB46BBED1B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0DED-E86A-7F4F-B7D4-1860D0E98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51EC-A9D8-7140-831F-22CB46BBED1B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0DED-E86A-7F4F-B7D4-1860D0E98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51EC-A9D8-7140-831F-22CB46BBED1B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0DED-E86A-7F4F-B7D4-1860D0E98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51EC-A9D8-7140-831F-22CB46BBED1B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0DED-E86A-7F4F-B7D4-1860D0E98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51EC-A9D8-7140-831F-22CB46BBED1B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0DED-E86A-7F4F-B7D4-1860D0E98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51EC-A9D8-7140-831F-22CB46BBED1B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0DED-E86A-7F4F-B7D4-1860D0E9807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51EC-A9D8-7140-831F-22CB46BBED1B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80DED-E86A-7F4F-B7D4-1860D0E9807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D880DED-E86A-7F4F-B7D4-1860D0E9807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5D51EC-A9D8-7140-831F-22CB46BBED1B}" type="datetimeFigureOut">
              <a:rPr lang="en-US" smtClean="0"/>
              <a:pPr/>
              <a:t>3/20/2012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7543800" cy="2593975"/>
          </a:xfrm>
        </p:spPr>
        <p:txBody>
          <a:bodyPr/>
          <a:lstStyle/>
          <a:p>
            <a:r>
              <a:rPr lang="en-US" b="1" dirty="0" smtClean="0"/>
              <a:t>Chapter Ten</a:t>
            </a:r>
            <a:br>
              <a:rPr lang="en-US" b="1" dirty="0" smtClean="0"/>
            </a:br>
            <a:r>
              <a:rPr lang="en-US" dirty="0" smtClean="0"/>
              <a:t>Motivation &amp; Coaching Skills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</a:p>
          <a:p>
            <a:r>
              <a:rPr lang="en-US" dirty="0" smtClean="0"/>
              <a:t>Andrew J. DuBrin, 7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9829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Goal Theory</a:t>
            </a:r>
            <a:br>
              <a:rPr lang="en-US" b="1" dirty="0" smtClean="0"/>
            </a:br>
            <a:r>
              <a:rPr lang="en-US" b="1" dirty="0" smtClean="0"/>
              <a:t>Leadership Considerations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 goals lead to higher performance than do generalized goals.</a:t>
            </a:r>
          </a:p>
          <a:p>
            <a:r>
              <a:rPr lang="en-US" dirty="0" smtClean="0"/>
              <a:t>Performance generally improves in direct proportion to goal difficulty.</a:t>
            </a:r>
          </a:p>
          <a:p>
            <a:r>
              <a:rPr lang="en-US" dirty="0" smtClean="0"/>
              <a:t>For goals to improve performance, the group member must accept them.</a:t>
            </a:r>
          </a:p>
          <a:p>
            <a:r>
              <a:rPr lang="en-US" dirty="0" smtClean="0"/>
              <a:t>Goals are more effective when they are used to evaluate performance.</a:t>
            </a:r>
          </a:p>
          <a:p>
            <a:r>
              <a:rPr lang="en-US" dirty="0" smtClean="0"/>
              <a:t>Goals should be linked to feedback and rewards.</a:t>
            </a:r>
          </a:p>
          <a:p>
            <a:r>
              <a:rPr lang="en-US" dirty="0" smtClean="0"/>
              <a:t>Group goal setting is as important as individual goal setting.</a:t>
            </a:r>
          </a:p>
          <a:p>
            <a:r>
              <a:rPr lang="en-US" dirty="0" smtClean="0"/>
              <a:t>Learning goal orientation improves performance more than a performance goal orientation does.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6067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Using Recognition &amp; Pride to Motivate Others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Recognition is a strong motivator because it is a normal human need.</a:t>
            </a:r>
          </a:p>
          <a:p>
            <a:endParaRPr lang="en-US" sz="2800" dirty="0"/>
          </a:p>
          <a:p>
            <a:r>
              <a:rPr lang="en-US" sz="2800" dirty="0" smtClean="0"/>
              <a:t>Recognition can be oral, written, or material.</a:t>
            </a:r>
          </a:p>
          <a:p>
            <a:endParaRPr lang="en-US" sz="2800" dirty="0"/>
          </a:p>
          <a:p>
            <a:r>
              <a:rPr lang="en-US" sz="2800" dirty="0" smtClean="0"/>
              <a:t>Recognition, including praise, is low cost and often motivates employees to elevate their performance.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395267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Appealing to Pride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Pride in a job well done is an intrinsic motivator that contributes to </a:t>
            </a:r>
            <a:r>
              <a:rPr lang="en-US" sz="3200" dirty="0" smtClean="0"/>
              <a:t>job</a:t>
            </a:r>
            <a:r>
              <a:rPr lang="en-US" sz="2800" dirty="0" smtClean="0"/>
              <a:t> performance.</a:t>
            </a:r>
          </a:p>
          <a:p>
            <a:endParaRPr lang="en-US" sz="2800" dirty="0"/>
          </a:p>
          <a:p>
            <a:r>
              <a:rPr lang="en-US" sz="2800" dirty="0" smtClean="0"/>
              <a:t>Receiving a gift or bonus is an extrinsic motivator.</a:t>
            </a:r>
          </a:p>
          <a:p>
            <a:endParaRPr lang="en-US" sz="2800" dirty="0"/>
          </a:p>
          <a:p>
            <a:r>
              <a:rPr lang="en-US" sz="2800" dirty="0" smtClean="0"/>
              <a:t>Managers may find their focus should be on pride, not money, as their primary motivating tactic.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248084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Equity Theory &amp; Social Comparison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Basic Premise:  </a:t>
            </a:r>
            <a:r>
              <a:rPr lang="en-US" dirty="0" smtClean="0"/>
              <a:t>Employee satisfaction and motivation depend on how fairly employees believe they are treated in comparison to peers.</a:t>
            </a:r>
          </a:p>
          <a:p>
            <a:r>
              <a:rPr lang="en-US" dirty="0" smtClean="0"/>
              <a:t>Employees hold certain beliefs about the outcomes they receive from their jobs, as well as the inputs they invest to obtain these outcomes.</a:t>
            </a:r>
          </a:p>
          <a:p>
            <a:r>
              <a:rPr lang="en-US" dirty="0" smtClean="0"/>
              <a:t>Employees compare their inputs and outputs with others in the workplace – these are social comparisons </a:t>
            </a:r>
          </a:p>
          <a:p>
            <a:r>
              <a:rPr lang="en-US" dirty="0" smtClean="0"/>
              <a:t>When employees believe they are being treated equitably, they are more willing to work hard.</a:t>
            </a:r>
          </a:p>
          <a:p>
            <a:r>
              <a:rPr lang="en-US" dirty="0" smtClean="0"/>
              <a:t>When employees believe they give too much as compared to what they receive from the organization, demotivation occurs.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5627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Equity Theory &amp; Social Comparison Leadership Considerations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Individuals consider their own inputs in relation to outcomes received – and they also evaluate what others receive for the same inputs.</a:t>
            </a:r>
          </a:p>
          <a:p>
            <a:r>
              <a:rPr lang="en-US" dirty="0" smtClean="0"/>
              <a:t>Equity exists when an individual concludes his/her own outcome/input ratio is equal to that of other people.</a:t>
            </a:r>
          </a:p>
          <a:p>
            <a:r>
              <a:rPr lang="en-US" dirty="0" smtClean="0"/>
              <a:t>Inequity exists when an individual’s ratio is not the same as that of other people.</a:t>
            </a:r>
          </a:p>
          <a:p>
            <a:r>
              <a:rPr lang="en-US" dirty="0" smtClean="0"/>
              <a:t>The highest level of performance occurs when a person has ratios equal to those of their chosen comparison person.</a:t>
            </a:r>
          </a:p>
          <a:p>
            <a:r>
              <a:rPr lang="en-US" dirty="0" smtClean="0"/>
              <a:t>When an individual perceives inequity, they are likely to engage in an action leading to a negative outcome for their employer.</a:t>
            </a:r>
          </a:p>
          <a:p>
            <a:r>
              <a:rPr lang="en-US" dirty="0" smtClean="0"/>
              <a:t>It is important for leaders to recognize the consequences of inequity and take steps towards an equitable workplace.</a:t>
            </a:r>
          </a:p>
        </p:txBody>
      </p:sp>
    </p:spTree>
    <p:extLst>
      <p:ext uri="{BB962C8B-B14F-4D97-AF65-F5344CB8AC3E}">
        <p14:creationId xmlns:p14="http://schemas.microsoft.com/office/powerpoint/2010/main" xmlns="" val="88144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Coaching as an Approach </a:t>
            </a:r>
            <a:br>
              <a:rPr lang="en-US" b="1" dirty="0" smtClean="0"/>
            </a:br>
            <a:r>
              <a:rPr lang="en-US" b="1" dirty="0" smtClean="0"/>
              <a:t>to 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leaders are good coaches – and good coaches are effective motivators.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Coaching is a way of enabling others to act and build on their strengths.  To coach is to care enough about people to invest time in building personal relationships with them.</a:t>
            </a:r>
          </a:p>
          <a:p>
            <a:endParaRPr lang="en-US" dirty="0" smtClean="0"/>
          </a:p>
          <a:p>
            <a:r>
              <a:rPr lang="en-US" dirty="0" smtClean="0"/>
              <a:t>The purpose of coaching is to help the employee learn from the job and develop as an employee.</a:t>
            </a:r>
          </a:p>
          <a:p>
            <a:endParaRPr lang="en-US" dirty="0" smtClean="0"/>
          </a:p>
          <a:p>
            <a:r>
              <a:rPr lang="en-US" dirty="0" smtClean="0"/>
              <a:t>Coaching is giving employees the resources they need to make their own decisions.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3761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Fallacies About Coaching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Coaching applies only in one-to-one work.</a:t>
            </a:r>
          </a:p>
          <a:p>
            <a:endParaRPr lang="en-US" sz="2400" dirty="0" smtClean="0"/>
          </a:p>
          <a:p>
            <a:r>
              <a:rPr lang="en-US" sz="2400" dirty="0" smtClean="0"/>
              <a:t>Coaching is mostly about providing new knowledge and skills.</a:t>
            </a:r>
          </a:p>
          <a:p>
            <a:endParaRPr lang="en-US" sz="2400" dirty="0" smtClean="0"/>
          </a:p>
          <a:p>
            <a:r>
              <a:rPr lang="en-US" sz="2400" dirty="0" smtClean="0"/>
              <a:t>If coaches go beyond giving instruction in knowledge and skills, they are in danger of getting into psychotherapy.</a:t>
            </a:r>
          </a:p>
          <a:p>
            <a:endParaRPr lang="en-US" sz="2400" dirty="0" smtClean="0"/>
          </a:p>
          <a:p>
            <a:r>
              <a:rPr lang="en-US" sz="2400" dirty="0" smtClean="0"/>
              <a:t>Coaches need to be expert in something in order to coach.</a:t>
            </a:r>
          </a:p>
          <a:p>
            <a:endParaRPr lang="en-US" sz="2400" dirty="0" smtClean="0"/>
          </a:p>
          <a:p>
            <a:r>
              <a:rPr lang="en-US" sz="2400" dirty="0" smtClean="0"/>
              <a:t>Coaching has to be done face-to-face.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07711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Coaching Skills &amp; Techniques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Communicate clear expectations to group members.</a:t>
            </a:r>
          </a:p>
          <a:p>
            <a:r>
              <a:rPr lang="en-US" dirty="0" smtClean="0"/>
              <a:t>Build relationships.</a:t>
            </a:r>
          </a:p>
          <a:p>
            <a:r>
              <a:rPr lang="en-US" dirty="0" smtClean="0"/>
              <a:t>Give feedback on areas that require specific improvement.</a:t>
            </a:r>
          </a:p>
          <a:p>
            <a:r>
              <a:rPr lang="en-US" dirty="0" smtClean="0"/>
              <a:t>Listen actively.</a:t>
            </a:r>
          </a:p>
          <a:p>
            <a:r>
              <a:rPr lang="en-US" dirty="0" smtClean="0"/>
              <a:t>Help remove obstacles.</a:t>
            </a:r>
          </a:p>
          <a:p>
            <a:r>
              <a:rPr lang="en-US" dirty="0" smtClean="0"/>
              <a:t>Give emotional support and empathy.</a:t>
            </a:r>
          </a:p>
          <a:p>
            <a:r>
              <a:rPr lang="en-US" dirty="0" smtClean="0"/>
              <a:t>Reflect content or meaning.</a:t>
            </a:r>
          </a:p>
          <a:p>
            <a:r>
              <a:rPr lang="en-US" dirty="0" smtClean="0"/>
              <a:t>Give some gentle advice and guidance.</a:t>
            </a:r>
          </a:p>
          <a:p>
            <a:r>
              <a:rPr lang="en-US" dirty="0" smtClean="0"/>
              <a:t>Allow for modeling of desired performance and behavior.</a:t>
            </a:r>
          </a:p>
          <a:p>
            <a:r>
              <a:rPr lang="en-US" dirty="0" smtClean="0"/>
              <a:t>Gain a commitment to change.</a:t>
            </a:r>
          </a:p>
          <a:p>
            <a:r>
              <a:rPr lang="en-US" dirty="0" smtClean="0"/>
              <a:t>Applaud good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1124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Executive Coaching &amp; Leadership Effectiveness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Executive coaching is a form of coaching where managers consult with professional coaches to work towards becoming an effective leader.</a:t>
            </a:r>
          </a:p>
          <a:p>
            <a:r>
              <a:rPr lang="en-US" dirty="0" smtClean="0"/>
              <a:t>Executive coaches are hired to:</a:t>
            </a:r>
          </a:p>
          <a:p>
            <a:pPr lvl="1"/>
            <a:r>
              <a:rPr lang="en-US" dirty="0" smtClean="0"/>
              <a:t>Develop high potentials as leaders or facilitate a leadership transition</a:t>
            </a:r>
          </a:p>
          <a:p>
            <a:pPr lvl="1"/>
            <a:r>
              <a:rPr lang="en-US" dirty="0" smtClean="0"/>
              <a:t>Act as a sounding board to leaders</a:t>
            </a:r>
          </a:p>
          <a:p>
            <a:pPr lvl="1"/>
            <a:r>
              <a:rPr lang="en-US" dirty="0" smtClean="0"/>
              <a:t>Address derailing, or failing, leadership behavior</a:t>
            </a:r>
          </a:p>
          <a:p>
            <a:r>
              <a:rPr lang="en-US" dirty="0" smtClean="0"/>
              <a:t>Executive coaching does have downfalls: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oach doesn’t thoroughly understand a situation and offers bad/poor/incorrect advice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oach isn’t truly qualified though indicates they are</a:t>
            </a:r>
          </a:p>
          <a:p>
            <a:pPr lvl="1"/>
            <a:r>
              <a:rPr lang="en-US" dirty="0" smtClean="0"/>
              <a:t>Leader becoming dependent on the coach</a:t>
            </a:r>
          </a:p>
        </p:txBody>
      </p:sp>
    </p:spTree>
    <p:extLst>
      <p:ext uri="{BB962C8B-B14F-4D97-AF65-F5344CB8AC3E}">
        <p14:creationId xmlns:p14="http://schemas.microsoft.com/office/powerpoint/2010/main" xmlns="" val="3112382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leaders are outstanding motivators and coaches.</a:t>
            </a:r>
          </a:p>
          <a:p>
            <a:r>
              <a:rPr lang="en-US" dirty="0" smtClean="0"/>
              <a:t>Expectancy theory of motivation is useful for developing motivational skills because it is comprehensive, building on other theories of motivation.</a:t>
            </a:r>
          </a:p>
          <a:p>
            <a:r>
              <a:rPr lang="en-US" dirty="0" smtClean="0"/>
              <a:t>Expectancy theory has several implications and provides guidelines for leaders.</a:t>
            </a:r>
          </a:p>
          <a:p>
            <a:r>
              <a:rPr lang="en-US" dirty="0" smtClean="0"/>
              <a:t>Goal theory is a basic process that is directly or indirectly part of all major theories of motivation.</a:t>
            </a:r>
          </a:p>
          <a:p>
            <a:r>
              <a:rPr lang="en-US" dirty="0" smtClean="0"/>
              <a:t>Recognition and reward programs are a direct application of positive reinforcement.</a:t>
            </a:r>
          </a:p>
          <a:p>
            <a:r>
              <a:rPr lang="en-US" dirty="0" smtClean="0"/>
              <a:t>Leaders and managers often consult personal executive or business coaches to help them be more effective leaders.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331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Explain the leader’s role in employee engagement.</a:t>
            </a:r>
          </a:p>
          <a:p>
            <a:r>
              <a:rPr lang="en-US" sz="2400" dirty="0" smtClean="0"/>
              <a:t>Identify and describe leadership skills linked to expectancy theory.</a:t>
            </a:r>
          </a:p>
          <a:p>
            <a:r>
              <a:rPr lang="en-US" sz="2400" dirty="0" smtClean="0"/>
              <a:t>Describe goal theory.</a:t>
            </a:r>
          </a:p>
          <a:p>
            <a:r>
              <a:rPr lang="en-US" sz="2400" dirty="0" smtClean="0"/>
              <a:t>Describe how leaders can motivate others through recognition.</a:t>
            </a:r>
          </a:p>
          <a:p>
            <a:r>
              <a:rPr lang="en-US" sz="2400" dirty="0" smtClean="0"/>
              <a:t>Describe how leaders can motivate using social equity theory.</a:t>
            </a:r>
          </a:p>
          <a:p>
            <a:r>
              <a:rPr lang="en-US" sz="2400" dirty="0" smtClean="0"/>
              <a:t>Understand the characteristics of coaching and how to practice coaching skills and techniques.</a:t>
            </a:r>
          </a:p>
          <a:p>
            <a:r>
              <a:rPr lang="en-US" sz="2400" dirty="0" smtClean="0"/>
              <a:t>Describe how executive coaches help enhance leadership skills.</a:t>
            </a:r>
          </a:p>
        </p:txBody>
      </p:sp>
    </p:spTree>
    <p:extLst>
      <p:ext uri="{BB962C8B-B14F-4D97-AF65-F5344CB8AC3E}">
        <p14:creationId xmlns:p14="http://schemas.microsoft.com/office/powerpoint/2010/main" xmlns="" val="320699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Leadership &amp; Employee Engagement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leaders are outstanding motivators and coaches.</a:t>
            </a:r>
          </a:p>
          <a:p>
            <a:r>
              <a:rPr lang="en-US" dirty="0" smtClean="0"/>
              <a:t>A broad purpose of leaders applying motivation and coaching techniques is to get employees involved in their work and excited about working for the organization.</a:t>
            </a:r>
          </a:p>
          <a:p>
            <a:endParaRPr lang="en-US" dirty="0"/>
          </a:p>
          <a:p>
            <a:r>
              <a:rPr lang="en-US" sz="2800" b="1" dirty="0" smtClean="0"/>
              <a:t>Employee Engagement </a:t>
            </a:r>
            <a:r>
              <a:rPr lang="en-US" dirty="0" smtClean="0"/>
              <a:t>refers to the commitment workers make to their employer.</a:t>
            </a:r>
          </a:p>
          <a:p>
            <a:endParaRPr lang="en-US" dirty="0"/>
          </a:p>
          <a:p>
            <a:r>
              <a:rPr lang="en-US" dirty="0" smtClean="0"/>
              <a:t>Leaders use motivation and coaching techniques to help keep employees engaged.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0538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Expectancy Theory &amp; Motivational Skills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Basic Premise</a:t>
            </a:r>
            <a:r>
              <a:rPr lang="en-US" b="1" dirty="0" smtClean="0"/>
              <a:t>:  </a:t>
            </a:r>
            <a:r>
              <a:rPr lang="en-US" i="1" dirty="0" smtClean="0"/>
              <a:t>The amount of effort individuals expend depends on how much reward they expect to get in return.</a:t>
            </a:r>
          </a:p>
          <a:p>
            <a:pPr marL="114300" indent="0">
              <a:buNone/>
            </a:pPr>
            <a:endParaRPr lang="en-US" dirty="0"/>
          </a:p>
          <a:p>
            <a:pPr lvl="1"/>
            <a:r>
              <a:rPr lang="en-US" sz="2400" dirty="0" smtClean="0"/>
              <a:t>Individuals want to maximize gain and minimize loss.</a:t>
            </a:r>
          </a:p>
          <a:p>
            <a:pPr lvl="1"/>
            <a:r>
              <a:rPr lang="en-US" sz="2400" dirty="0" smtClean="0"/>
              <a:t>Individuals choose among alternatives by selecting one they think they have the best chance of attaining.</a:t>
            </a:r>
          </a:p>
          <a:p>
            <a:pPr lvl="1"/>
            <a:r>
              <a:rPr lang="en-US" sz="2400" dirty="0" smtClean="0"/>
              <a:t>Individuals choose the alternative that appears to have the biggest personal payoff.</a:t>
            </a:r>
          </a:p>
          <a:p>
            <a:pPr lvl="1"/>
            <a:r>
              <a:rPr lang="en-US" sz="2400" dirty="0" smtClean="0"/>
              <a:t>Given a choice, individuals will select the assignment they think they can handle the best and will benefit them the most.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143826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Expectancy Theory </a:t>
            </a:r>
            <a:br>
              <a:rPr lang="en-US" b="1" dirty="0" smtClean="0"/>
            </a:br>
            <a:r>
              <a:rPr lang="en-US" b="1" dirty="0" smtClean="0"/>
              <a:t>of Motivation</a:t>
            </a:r>
            <a:endParaRPr lang="en-US" b="1" dirty="0"/>
          </a:p>
        </p:txBody>
      </p:sp>
      <p:pic>
        <p:nvPicPr>
          <p:cNvPr id="4" name="Content Placeholder 3" descr="Figure10.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2586037"/>
            <a:ext cx="6553200" cy="2828925"/>
          </a:xfrm>
        </p:spPr>
      </p:pic>
    </p:spTree>
    <p:extLst>
      <p:ext uri="{BB962C8B-B14F-4D97-AF65-F5344CB8AC3E}">
        <p14:creationId xmlns:p14="http://schemas.microsoft.com/office/powerpoint/2010/main" xmlns="" val="272987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</a:t>
            </a:r>
            <a:r>
              <a:rPr lang="en-US" b="1" dirty="0"/>
              <a:t>Expectancy Theory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of </a:t>
            </a:r>
            <a:r>
              <a:rPr lang="en-US" b="1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Three Basic Components – all must be present for motivation to take place.</a:t>
            </a:r>
            <a:endParaRPr lang="en-US" sz="2400" dirty="0"/>
          </a:p>
          <a:p>
            <a:r>
              <a:rPr lang="en-US" sz="2800" b="1" dirty="0" smtClean="0"/>
              <a:t>Valence</a:t>
            </a:r>
          </a:p>
          <a:p>
            <a:pPr lvl="1"/>
            <a:r>
              <a:rPr lang="en-US" sz="2800" dirty="0" smtClean="0"/>
              <a:t>Attractiveness of worth of an outcome</a:t>
            </a:r>
            <a:endParaRPr lang="en-US" sz="2800" dirty="0"/>
          </a:p>
          <a:p>
            <a:r>
              <a:rPr lang="en-US" sz="2800" b="1" dirty="0" smtClean="0"/>
              <a:t>Instrumentality</a:t>
            </a:r>
          </a:p>
          <a:p>
            <a:pPr lvl="1"/>
            <a:r>
              <a:rPr lang="en-US" sz="2800" dirty="0" smtClean="0"/>
              <a:t>Probability that performance will lead to certain outcomes</a:t>
            </a:r>
            <a:endParaRPr lang="en-US" sz="2800" dirty="0"/>
          </a:p>
          <a:p>
            <a:r>
              <a:rPr lang="en-US" sz="2800" b="1" dirty="0" smtClean="0"/>
              <a:t>Expectancy</a:t>
            </a:r>
          </a:p>
          <a:p>
            <a:pPr lvl="1"/>
            <a:r>
              <a:rPr lang="en-US" sz="2800" dirty="0" smtClean="0"/>
              <a:t>Probability that effort will lead to correct performance of the task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292391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Expectancy Theory</a:t>
            </a:r>
            <a:br>
              <a:rPr lang="en-US" b="1" dirty="0" smtClean="0"/>
            </a:br>
            <a:r>
              <a:rPr lang="en-US" b="1" dirty="0" smtClean="0"/>
              <a:t>Leadership Considerations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Determine what levels and kinds of performance are needed to achieve organizational goals.</a:t>
            </a:r>
          </a:p>
          <a:p>
            <a:r>
              <a:rPr lang="en-US" dirty="0" smtClean="0"/>
              <a:t>Make the performance level attainable by the individuals being motivated.</a:t>
            </a:r>
          </a:p>
          <a:p>
            <a:r>
              <a:rPr lang="en-US" dirty="0" smtClean="0"/>
              <a:t>Train and encourage people.</a:t>
            </a:r>
          </a:p>
          <a:p>
            <a:r>
              <a:rPr lang="en-US" dirty="0" smtClean="0"/>
              <a:t>Make explicit the link between rewards and performance.</a:t>
            </a:r>
          </a:p>
          <a:p>
            <a:r>
              <a:rPr lang="en-US" dirty="0" smtClean="0"/>
              <a:t>Make sure the rewards are large enough.</a:t>
            </a:r>
          </a:p>
          <a:p>
            <a:r>
              <a:rPr lang="en-US" dirty="0" smtClean="0"/>
              <a:t>Analyze what factors work in opposition to the effectiveness of the reward.</a:t>
            </a:r>
          </a:p>
          <a:p>
            <a:r>
              <a:rPr lang="en-US" dirty="0" smtClean="0"/>
              <a:t>Explain the meaning and implications of second-level outcomes.</a:t>
            </a:r>
          </a:p>
          <a:p>
            <a:r>
              <a:rPr lang="en-US" dirty="0" smtClean="0"/>
              <a:t>Understand individual differences in valences.</a:t>
            </a:r>
          </a:p>
          <a:p>
            <a:r>
              <a:rPr lang="en-US" dirty="0" smtClean="0"/>
              <a:t>Recognize that when workers are in a positive mood, high valences, instrumentalities, and expectancies are more likely to lead to good performance.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152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Goal Theory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Basic Premise</a:t>
            </a:r>
            <a:r>
              <a:rPr lang="en-US" sz="2400" dirty="0" smtClean="0"/>
              <a:t>:  Behavior is regulated by values and goals.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A </a:t>
            </a:r>
            <a:r>
              <a:rPr lang="en-US" sz="2400" b="1" dirty="0" smtClean="0"/>
              <a:t>goal </a:t>
            </a:r>
            <a:r>
              <a:rPr lang="en-US" sz="2400" dirty="0" smtClean="0"/>
              <a:t>is what a person is trying to accomplish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Our </a:t>
            </a:r>
            <a:r>
              <a:rPr lang="en-US" sz="2400" b="1" dirty="0" smtClean="0"/>
              <a:t>values</a:t>
            </a:r>
            <a:r>
              <a:rPr lang="en-US" sz="2400" dirty="0" smtClean="0"/>
              <a:t> create within us a desire to behave in a way that is consistent with them.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Individuals who are provided with specific hard goals perform better than those who are given easy, nonspecific, “do you best” goals or no goals.</a:t>
            </a:r>
          </a:p>
          <a:p>
            <a:pPr lvl="1"/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34578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Goal</a:t>
            </a:r>
            <a:r>
              <a:rPr lang="en-US" dirty="0" smtClean="0"/>
              <a:t> </a:t>
            </a:r>
            <a:r>
              <a:rPr lang="en-US" b="1" dirty="0" smtClean="0"/>
              <a:t>Theory</a:t>
            </a:r>
            <a:endParaRPr lang="en-US" b="1" dirty="0"/>
          </a:p>
        </p:txBody>
      </p:sp>
      <p:pic>
        <p:nvPicPr>
          <p:cNvPr id="4" name="Content Placeholder 3" descr="Figure 10.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802269"/>
            <a:ext cx="7620000" cy="2396462"/>
          </a:xfrm>
        </p:spPr>
      </p:pic>
    </p:spTree>
    <p:extLst>
      <p:ext uri="{BB962C8B-B14F-4D97-AF65-F5344CB8AC3E}">
        <p14:creationId xmlns:p14="http://schemas.microsoft.com/office/powerpoint/2010/main" xmlns="" val="979851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1080</TotalTime>
  <Words>1242</Words>
  <Application>Microsoft Office PowerPoint</Application>
  <PresentationFormat>On-screen Show (4:3)</PresentationFormat>
  <Paragraphs>135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Adjacency</vt:lpstr>
      <vt:lpstr>Chapter Ten Motivation &amp; Coaching Skills</vt:lpstr>
      <vt:lpstr>Learning Objectives</vt:lpstr>
      <vt:lpstr>Leadership &amp; Employee Engagement</vt:lpstr>
      <vt:lpstr>Expectancy Theory &amp; Motivational Skills</vt:lpstr>
      <vt:lpstr>The Expectancy Theory  of Motivation</vt:lpstr>
      <vt:lpstr>The Expectancy Theory  of Motivation</vt:lpstr>
      <vt:lpstr>Expectancy Theory Leadership Considerations</vt:lpstr>
      <vt:lpstr>Goal Theory</vt:lpstr>
      <vt:lpstr>Goal Theory</vt:lpstr>
      <vt:lpstr>Goal Theory Leadership Considerations</vt:lpstr>
      <vt:lpstr>Using Recognition &amp; Pride to Motivate Others</vt:lpstr>
      <vt:lpstr>Appealing to Pride</vt:lpstr>
      <vt:lpstr>Equity Theory &amp; Social Comparison</vt:lpstr>
      <vt:lpstr>Equity Theory &amp; Social Comparison Leadership Considerations</vt:lpstr>
      <vt:lpstr>Coaching as an Approach  to Motivation</vt:lpstr>
      <vt:lpstr>Fallacies About Coaching</vt:lpstr>
      <vt:lpstr>Coaching Skills &amp; Techniques</vt:lpstr>
      <vt:lpstr>Executive Coaching &amp; Leadership Effectiveness 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Nine Developing Teamwork</dc:title>
  <dc:creator>Jane Murtaugh</dc:creator>
  <cp:lastModifiedBy>Conor</cp:lastModifiedBy>
  <cp:revision>25</cp:revision>
  <dcterms:created xsi:type="dcterms:W3CDTF">2011-10-27T01:42:37Z</dcterms:created>
  <dcterms:modified xsi:type="dcterms:W3CDTF">2012-03-20T12:44:31Z</dcterms:modified>
</cp:coreProperties>
</file>