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 id="274" r:id="rId20"/>
    <p:sldId id="275" r:id="rId21"/>
    <p:sldId id="276" r:id="rId22"/>
    <p:sldId id="277" r:id="rId23"/>
    <p:sldId id="278" r:id="rId24"/>
    <p:sldId id="279" r:id="rId25"/>
    <p:sldId id="280" r:id="rId26"/>
    <p:sldId id="288" r:id="rId27"/>
    <p:sldId id="281" r:id="rId28"/>
    <p:sldId id="282" r:id="rId29"/>
    <p:sldId id="283" r:id="rId30"/>
    <p:sldId id="284" r:id="rId31"/>
    <p:sldId id="285" r:id="rId32"/>
    <p:sldId id="286"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37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E27E31-035C-42F8-83EF-843629A7462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380105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27E31-035C-42F8-83EF-843629A7462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309278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27E31-035C-42F8-83EF-843629A7462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1065388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27E31-035C-42F8-83EF-843629A7462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169844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27E31-035C-42F8-83EF-843629A7462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281741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E27E31-035C-42F8-83EF-843629A74624}"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4154047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E27E31-035C-42F8-83EF-843629A74624}"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439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E27E31-035C-42F8-83EF-843629A74624}"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390739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27E31-035C-42F8-83EF-843629A74624}"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362004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27E31-035C-42F8-83EF-843629A74624}"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156060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27E31-035C-42F8-83EF-843629A74624}"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B63E3-F410-445D-BD33-AA2B912B42BF}" type="slidenum">
              <a:rPr lang="en-US" smtClean="0"/>
              <a:t>‹#›</a:t>
            </a:fld>
            <a:endParaRPr lang="en-US"/>
          </a:p>
        </p:txBody>
      </p:sp>
    </p:spTree>
    <p:extLst>
      <p:ext uri="{BB962C8B-B14F-4D97-AF65-F5344CB8AC3E}">
        <p14:creationId xmlns:p14="http://schemas.microsoft.com/office/powerpoint/2010/main" val="2877045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27E31-035C-42F8-83EF-843629A74624}"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B63E3-F410-445D-BD33-AA2B912B42BF}" type="slidenum">
              <a:rPr lang="en-US" smtClean="0"/>
              <a:t>‹#›</a:t>
            </a:fld>
            <a:endParaRPr lang="en-US"/>
          </a:p>
        </p:txBody>
      </p:sp>
    </p:spTree>
    <p:extLst>
      <p:ext uri="{BB962C8B-B14F-4D97-AF65-F5344CB8AC3E}">
        <p14:creationId xmlns:p14="http://schemas.microsoft.com/office/powerpoint/2010/main" val="2038815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healthysleep.med.harvard.edu/narcolepsy/glossary/q-s#rapid-eye-movement-rem-slee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leepdisorders.sleepfoundation.org/chapter-6-parasomnias/what-is-rapid-eye-movement-sleep-behavior-disorder-rbd/" TargetMode="External"/><Relationship Id="rId2" Type="http://schemas.openxmlformats.org/officeDocument/2006/relationships/hyperlink" Target="http://www.sleepfoundation.org/sleep-topics/dreams-and-sleep" TargetMode="External"/><Relationship Id="rId1" Type="http://schemas.openxmlformats.org/officeDocument/2006/relationships/slideLayout" Target="../slideLayouts/slideLayout2.xml"/><Relationship Id="rId4" Type="http://schemas.openxmlformats.org/officeDocument/2006/relationships/hyperlink" Target="http://www.sleepfoundation.org/sleep-disorders-problems/abnormal-sleep-behaviors/sleep-talk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leepdisorders.sleepfoundation.org/chapter-6-parasomnias/rapid-eye-movement-sleep-behavior-disorder/etiology-risk-factors/" TargetMode="External"/><Relationship Id="rId7" Type="http://schemas.openxmlformats.org/officeDocument/2006/relationships/hyperlink" Target="http://www.sleepfoundation.org/sleep-disorders-problems/abnormal-sleep-behaviors/sleep-talking" TargetMode="External"/><Relationship Id="rId2" Type="http://schemas.openxmlformats.org/officeDocument/2006/relationships/hyperlink" Target="http://sleepdisorders.sleepfoundation.org/chapter-6-parasomnias/rapid-eye-movement-sleep-behavior-disorder/prevalence/" TargetMode="External"/><Relationship Id="rId1" Type="http://schemas.openxmlformats.org/officeDocument/2006/relationships/slideLayout" Target="../slideLayouts/slideLayout2.xml"/><Relationship Id="rId6" Type="http://schemas.openxmlformats.org/officeDocument/2006/relationships/hyperlink" Target="http://sleepdisorders.sleepfoundation.org/chapter-6-parasomnias/rapid-eye-movement-sleep-behavior-disorder/" TargetMode="External"/><Relationship Id="rId5" Type="http://schemas.openxmlformats.org/officeDocument/2006/relationships/hyperlink" Target="http://www.sleepfoundation.org/sleep-disorders-problems/abnormal-sleep-behaviors/bedwetting" TargetMode="External"/><Relationship Id="rId4" Type="http://schemas.openxmlformats.org/officeDocument/2006/relationships/hyperlink" Target="http://www.sleepfoundation.org/sleep-disorders-problems/sleep-apnea-and-slee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inerminds.com/metaphysical/how-to-tap-your-subconscious-min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SLEEP</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75476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Whole night this pattern remains same.</a:t>
            </a:r>
          </a:p>
          <a:p>
            <a:r>
              <a:rPr lang="en-US" dirty="0" smtClean="0"/>
              <a:t>Most 3 4 stage sleep remains in the first half of night.</a:t>
            </a:r>
          </a:p>
          <a:p>
            <a:r>
              <a:rPr lang="en-US" dirty="0" smtClean="0"/>
              <a:t>Remaining there will be more stage 2 and REM sleep.</a:t>
            </a:r>
          </a:p>
          <a:p>
            <a:r>
              <a:rPr lang="en-US" dirty="0" smtClean="0"/>
              <a:t>There is 90 minute cycle.</a:t>
            </a:r>
          </a:p>
          <a:p>
            <a:r>
              <a:rPr lang="en-US" dirty="0" smtClean="0"/>
              <a:t>REM sleep is controlled by brain clock.</a:t>
            </a:r>
          </a:p>
          <a:p>
            <a:r>
              <a:rPr lang="en-US" dirty="0"/>
              <a:t>The first sleep cycles each night contain relatively short REM periods and long periods of deep </a:t>
            </a:r>
            <a:r>
              <a:rPr lang="en-US" dirty="0" smtClean="0"/>
              <a:t>sleep</a:t>
            </a:r>
          </a:p>
          <a:p>
            <a:r>
              <a:rPr lang="en-US" dirty="0"/>
              <a:t> discovered in 1953 by </a:t>
            </a:r>
            <a:r>
              <a:rPr lang="en-US" dirty="0" err="1"/>
              <a:t>Aserinsky</a:t>
            </a:r>
            <a:r>
              <a:rPr lang="en-US" dirty="0"/>
              <a:t> and </a:t>
            </a:r>
            <a:r>
              <a:rPr lang="en-US" dirty="0" err="1" smtClean="0"/>
              <a:t>Kleitman</a:t>
            </a:r>
            <a:r>
              <a:rPr lang="en-US" dirty="0" smtClean="0"/>
              <a:t>.</a:t>
            </a:r>
          </a:p>
          <a:p>
            <a:endParaRPr lang="en-US" dirty="0" smtClean="0"/>
          </a:p>
          <a:p>
            <a:endParaRPr lang="en-US" dirty="0"/>
          </a:p>
        </p:txBody>
      </p:sp>
    </p:spTree>
    <p:extLst>
      <p:ext uri="{BB962C8B-B14F-4D97-AF65-F5344CB8AC3E}">
        <p14:creationId xmlns:p14="http://schemas.microsoft.com/office/powerpoint/2010/main" val="287181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7528495"/>
              </p:ext>
            </p:extLst>
          </p:nvPr>
        </p:nvGraphicFramePr>
        <p:xfrm>
          <a:off x="838200" y="1825625"/>
          <a:ext cx="10515600" cy="296672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US" dirty="0" smtClean="0"/>
                        <a:t>REM</a:t>
                      </a:r>
                      <a:endParaRPr lang="en-US" dirty="0"/>
                    </a:p>
                  </a:txBody>
                  <a:tcPr/>
                </a:tc>
                <a:tc>
                  <a:txBody>
                    <a:bodyPr/>
                    <a:lstStyle/>
                    <a:p>
                      <a:r>
                        <a:rPr lang="en-US" dirty="0" smtClean="0"/>
                        <a:t>SWS</a:t>
                      </a:r>
                      <a:endParaRPr lang="en-US" dirty="0"/>
                    </a:p>
                  </a:txBody>
                  <a:tcPr/>
                </a:tc>
              </a:tr>
              <a:tr h="370840">
                <a:tc>
                  <a:txBody>
                    <a:bodyPr/>
                    <a:lstStyle/>
                    <a:p>
                      <a:r>
                        <a:rPr lang="en-US" dirty="0" smtClean="0"/>
                        <a:t>EEG </a:t>
                      </a:r>
                      <a:r>
                        <a:rPr lang="en-US" dirty="0" err="1" smtClean="0"/>
                        <a:t>Desynchrony</a:t>
                      </a:r>
                      <a:endParaRPr lang="en-US" dirty="0"/>
                    </a:p>
                  </a:txBody>
                  <a:tcPr/>
                </a:tc>
                <a:tc>
                  <a:txBody>
                    <a:bodyPr/>
                    <a:lstStyle/>
                    <a:p>
                      <a:r>
                        <a:rPr lang="en-US" dirty="0" smtClean="0"/>
                        <a:t>EEG Regular</a:t>
                      </a:r>
                      <a:endParaRPr lang="en-US" dirty="0"/>
                    </a:p>
                  </a:txBody>
                  <a:tcPr/>
                </a:tc>
              </a:tr>
              <a:tr h="370840">
                <a:tc>
                  <a:txBody>
                    <a:bodyPr/>
                    <a:lstStyle/>
                    <a:p>
                      <a:r>
                        <a:rPr lang="en-US" dirty="0" smtClean="0"/>
                        <a:t>Lack of muscle tonus</a:t>
                      </a:r>
                      <a:endParaRPr lang="en-US" dirty="0"/>
                    </a:p>
                  </a:txBody>
                  <a:tcPr/>
                </a:tc>
                <a:tc>
                  <a:txBody>
                    <a:bodyPr/>
                    <a:lstStyle/>
                    <a:p>
                      <a:r>
                        <a:rPr lang="en-US" dirty="0" smtClean="0"/>
                        <a:t>moderate</a:t>
                      </a:r>
                      <a:endParaRPr lang="en-US" dirty="0"/>
                    </a:p>
                  </a:txBody>
                  <a:tcPr/>
                </a:tc>
              </a:tr>
              <a:tr h="370840">
                <a:tc>
                  <a:txBody>
                    <a:bodyPr/>
                    <a:lstStyle/>
                    <a:p>
                      <a:r>
                        <a:rPr lang="en-US" dirty="0" smtClean="0"/>
                        <a:t>REM</a:t>
                      </a:r>
                      <a:endParaRPr lang="en-US" dirty="0"/>
                    </a:p>
                  </a:txBody>
                  <a:tcPr/>
                </a:tc>
                <a:tc>
                  <a:txBody>
                    <a:bodyPr/>
                    <a:lstStyle/>
                    <a:p>
                      <a:r>
                        <a:rPr lang="en-US" dirty="0" smtClean="0"/>
                        <a:t>SLOW OR NO</a:t>
                      </a:r>
                      <a:endParaRPr lang="en-US" dirty="0"/>
                    </a:p>
                  </a:txBody>
                  <a:tcPr/>
                </a:tc>
              </a:tr>
              <a:tr h="370840">
                <a:tc>
                  <a:txBody>
                    <a:bodyPr/>
                    <a:lstStyle/>
                    <a:p>
                      <a:r>
                        <a:rPr lang="en-US" dirty="0" smtClean="0"/>
                        <a:t>GENITAL CHANGES</a:t>
                      </a:r>
                      <a:endParaRPr lang="en-US" dirty="0"/>
                    </a:p>
                  </a:txBody>
                  <a:tcPr/>
                </a:tc>
                <a:tc>
                  <a:txBody>
                    <a:bodyPr/>
                    <a:lstStyle/>
                    <a:p>
                      <a:r>
                        <a:rPr lang="en-US" dirty="0" smtClean="0"/>
                        <a:t>NO CHANGES</a:t>
                      </a:r>
                      <a:endParaRPr lang="en-US" dirty="0"/>
                    </a:p>
                  </a:txBody>
                  <a:tcPr/>
                </a:tc>
              </a:tr>
              <a:tr h="370840">
                <a:tc>
                  <a:txBody>
                    <a:bodyPr/>
                    <a:lstStyle/>
                    <a:p>
                      <a:r>
                        <a:rPr lang="en-US" dirty="0" smtClean="0"/>
                        <a:t>DREAMS</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236395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Disorders of sleep</a:t>
            </a:r>
            <a:endParaRPr lang="en-US" dirty="0"/>
          </a:p>
        </p:txBody>
      </p:sp>
      <p:sp>
        <p:nvSpPr>
          <p:cNvPr id="3" name="Content Placeholder 2"/>
          <p:cNvSpPr>
            <a:spLocks noGrp="1"/>
          </p:cNvSpPr>
          <p:nvPr>
            <p:ph idx="1"/>
          </p:nvPr>
        </p:nvSpPr>
        <p:spPr/>
        <p:txBody>
          <a:bodyPr/>
          <a:lstStyle/>
          <a:p>
            <a:r>
              <a:rPr lang="en-US" dirty="0" smtClean="0"/>
              <a:t>We spend one third of our lives sleeping so it effects our quality of life.</a:t>
            </a:r>
          </a:p>
          <a:p>
            <a:r>
              <a:rPr lang="en-US" dirty="0" smtClean="0"/>
              <a:t>INSOMNIA</a:t>
            </a:r>
          </a:p>
          <a:p>
            <a:r>
              <a:rPr lang="en-US" dirty="0" smtClean="0"/>
              <a:t>Effects  25 percent of population occasionally and 9 percent of population regularly.</a:t>
            </a:r>
          </a:p>
          <a:p>
            <a:r>
              <a:rPr lang="en-US" dirty="0" smtClean="0"/>
              <a:t>Defining insomnia is difficult.</a:t>
            </a:r>
          </a:p>
          <a:p>
            <a:r>
              <a:rPr lang="en-US" dirty="0" smtClean="0"/>
              <a:t>Unreliability of self reports.</a:t>
            </a:r>
          </a:p>
          <a:p>
            <a:r>
              <a:rPr lang="en-US" dirty="0" smtClean="0"/>
              <a:t>Misrepresentation of sleep.</a:t>
            </a:r>
          </a:p>
          <a:p>
            <a:r>
              <a:rPr lang="en-US" dirty="0" err="1" smtClean="0"/>
              <a:t>Refreshmnet</a:t>
            </a:r>
            <a:r>
              <a:rPr lang="en-US" dirty="0" smtClean="0"/>
              <a:t> in the next day.</a:t>
            </a:r>
          </a:p>
          <a:p>
            <a:endParaRPr lang="en-US" dirty="0"/>
          </a:p>
        </p:txBody>
      </p:sp>
    </p:spTree>
    <p:extLst>
      <p:ext uri="{BB962C8B-B14F-4D97-AF65-F5344CB8AC3E}">
        <p14:creationId xmlns:p14="http://schemas.microsoft.com/office/powerpoint/2010/main" val="136699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Breath and sleep at the same time.</a:t>
            </a:r>
          </a:p>
          <a:p>
            <a:r>
              <a:rPr lang="en-US" dirty="0" smtClean="0"/>
              <a:t>It is called sleep apnea.</a:t>
            </a:r>
          </a:p>
          <a:p>
            <a:endParaRPr lang="en-US" dirty="0"/>
          </a:p>
        </p:txBody>
      </p:sp>
    </p:spTree>
    <p:extLst>
      <p:ext uri="{BB962C8B-B14F-4D97-AF65-F5344CB8AC3E}">
        <p14:creationId xmlns:p14="http://schemas.microsoft.com/office/powerpoint/2010/main" val="3445532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narcolepsy</a:t>
            </a:r>
            <a:endParaRPr lang="en-US" dirty="0"/>
          </a:p>
        </p:txBody>
      </p:sp>
      <p:sp>
        <p:nvSpPr>
          <p:cNvPr id="3" name="Content Placeholder 2"/>
          <p:cNvSpPr>
            <a:spLocks noGrp="1"/>
          </p:cNvSpPr>
          <p:nvPr>
            <p:ph idx="1"/>
          </p:nvPr>
        </p:nvSpPr>
        <p:spPr/>
        <p:txBody>
          <a:bodyPr/>
          <a:lstStyle/>
          <a:p>
            <a:r>
              <a:rPr lang="en-US" dirty="0" smtClean="0"/>
              <a:t>Sleep at inappropriate times.</a:t>
            </a:r>
          </a:p>
          <a:p>
            <a:r>
              <a:rPr lang="en-US" dirty="0" smtClean="0"/>
              <a:t>Attack of sleep during monotonous and boring tasks.</a:t>
            </a:r>
          </a:p>
          <a:p>
            <a:r>
              <a:rPr lang="en-US" dirty="0" smtClean="0"/>
              <a:t>Lasts for 2-5 minutes and awake fresh.</a:t>
            </a:r>
          </a:p>
          <a:p>
            <a:r>
              <a:rPr lang="en-US" dirty="0" smtClean="0"/>
              <a:t>Cataplexy person will suddenly fell and REM sleep will start.</a:t>
            </a:r>
          </a:p>
          <a:p>
            <a:r>
              <a:rPr lang="en-US" dirty="0" smtClean="0"/>
              <a:t>It results from the emotional outburst.</a:t>
            </a:r>
          </a:p>
          <a:p>
            <a:r>
              <a:rPr lang="en-US" dirty="0" smtClean="0"/>
              <a:t>Awkward situations</a:t>
            </a:r>
          </a:p>
          <a:p>
            <a:r>
              <a:rPr lang="en-US" dirty="0" smtClean="0"/>
              <a:t>Avoid emotional outburst.</a:t>
            </a:r>
          </a:p>
          <a:p>
            <a:r>
              <a:rPr lang="en-US" dirty="0" smtClean="0"/>
              <a:t>REM sleep paralysis without any danger</a:t>
            </a:r>
          </a:p>
          <a:p>
            <a:endParaRPr lang="en-US" dirty="0"/>
          </a:p>
        </p:txBody>
      </p:sp>
    </p:spTree>
    <p:extLst>
      <p:ext uri="{BB962C8B-B14F-4D97-AF65-F5344CB8AC3E}">
        <p14:creationId xmlns:p14="http://schemas.microsoft.com/office/powerpoint/2010/main" val="3817134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This is called sleep paralysis.</a:t>
            </a:r>
          </a:p>
          <a:p>
            <a:r>
              <a:rPr lang="en-US" dirty="0" smtClean="0"/>
              <a:t>Hypnogogic hallucinations.</a:t>
            </a:r>
          </a:p>
          <a:p>
            <a:r>
              <a:rPr lang="en-US" dirty="0" smtClean="0"/>
              <a:t>Human narcolepsy is genetic disorder.</a:t>
            </a:r>
          </a:p>
          <a:p>
            <a:r>
              <a:rPr lang="en-US" dirty="0" smtClean="0"/>
              <a:t>Experiment</a:t>
            </a:r>
          </a:p>
          <a:p>
            <a:r>
              <a:rPr lang="en-US" dirty="0" smtClean="0"/>
              <a:t>Researcher tried to breed dogs with narcolepsy.</a:t>
            </a:r>
          </a:p>
          <a:p>
            <a:r>
              <a:rPr lang="en-US" dirty="0" smtClean="0"/>
              <a:t>Results revealed that mutation of gene can cause narcolepsy.</a:t>
            </a:r>
          </a:p>
          <a:p>
            <a:r>
              <a:rPr lang="en-US" dirty="0" smtClean="0"/>
              <a:t>Gene produces receptors for neurotransmitter </a:t>
            </a:r>
            <a:r>
              <a:rPr lang="en-US" dirty="0" err="1" smtClean="0"/>
              <a:t>hypocretin</a:t>
            </a:r>
            <a:r>
              <a:rPr lang="en-US" dirty="0" smtClean="0"/>
              <a:t>.</a:t>
            </a:r>
          </a:p>
          <a:p>
            <a:r>
              <a:rPr lang="en-US" dirty="0" smtClean="0"/>
              <a:t>Also named as </a:t>
            </a:r>
            <a:r>
              <a:rPr lang="en-US" dirty="0" err="1" smtClean="0"/>
              <a:t>oraxin</a:t>
            </a:r>
            <a:endParaRPr lang="en-US" dirty="0" smtClean="0"/>
          </a:p>
          <a:p>
            <a:r>
              <a:rPr lang="en-US" dirty="0" smtClean="0"/>
              <a:t>Hypothalamus contains neurons which secrete these neurotransmitters</a:t>
            </a:r>
          </a:p>
          <a:p>
            <a:endParaRPr lang="en-US" dirty="0"/>
          </a:p>
        </p:txBody>
      </p:sp>
    </p:spTree>
    <p:extLst>
      <p:ext uri="{BB962C8B-B14F-4D97-AF65-F5344CB8AC3E}">
        <p14:creationId xmlns:p14="http://schemas.microsoft.com/office/powerpoint/2010/main" val="565720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err="1"/>
              <a:t>Orexin</a:t>
            </a:r>
            <a:r>
              <a:rPr lang="en-US" dirty="0"/>
              <a:t>, also called </a:t>
            </a:r>
            <a:r>
              <a:rPr lang="en-US" b="1" dirty="0" err="1"/>
              <a:t>hypocretin</a:t>
            </a:r>
            <a:r>
              <a:rPr lang="en-US" dirty="0"/>
              <a:t>, is a neuropeptide that regulates arousal, wakefulness, and appetite. The most common form of narcolepsy, in which the sufferer briefly loses muscle tone (cataplexy), is caused by a lack of </a:t>
            </a:r>
            <a:r>
              <a:rPr lang="en-US" dirty="0" err="1"/>
              <a:t>orexin</a:t>
            </a:r>
            <a:r>
              <a:rPr lang="en-US" dirty="0"/>
              <a:t> in the brain due to destruction of the cells that produce it</a:t>
            </a:r>
            <a:r>
              <a:rPr lang="en-US" dirty="0" smtClean="0"/>
              <a:t>.</a:t>
            </a:r>
          </a:p>
          <a:p>
            <a:r>
              <a:rPr lang="en-US" dirty="0"/>
              <a:t>In individuals without narcolepsy and whose sleep is well regulated, </a:t>
            </a:r>
            <a:r>
              <a:rPr lang="en-US" dirty="0" err="1"/>
              <a:t>hypocretins</a:t>
            </a:r>
            <a:r>
              <a:rPr lang="en-US" dirty="0"/>
              <a:t> are released during wakefulness and increase activity in target neurons that promote wakefulness and suppress </a:t>
            </a:r>
            <a:r>
              <a:rPr lang="en-US" dirty="0">
                <a:hlinkClick r:id="rId2"/>
              </a:rPr>
              <a:t>rapid-eye-movement (REM) sleep</a:t>
            </a:r>
            <a:r>
              <a:rPr lang="en-US" dirty="0"/>
              <a:t>. In people who have narcolepsy with cataplexy, most of the </a:t>
            </a:r>
            <a:r>
              <a:rPr lang="en-US" dirty="0" err="1"/>
              <a:t>hypocretin</a:t>
            </a:r>
            <a:r>
              <a:rPr lang="en-US" dirty="0"/>
              <a:t>-producing neurons die off. The consequent lack of </a:t>
            </a:r>
            <a:r>
              <a:rPr lang="en-US" dirty="0" err="1"/>
              <a:t>hypocretins</a:t>
            </a:r>
            <a:r>
              <a:rPr lang="en-US" dirty="0"/>
              <a:t> results in lasting sleepiness and poor control of REM sleep. In fact, REM sleep can become so poorly regulated that the paralysis or dreaming that normally occurs only in REM sleep can mix into wakefulness, causing cataplexy and dreamlike hallucinations.</a:t>
            </a:r>
          </a:p>
        </p:txBody>
      </p:sp>
    </p:spTree>
    <p:extLst>
      <p:ext uri="{BB962C8B-B14F-4D97-AF65-F5344CB8AC3E}">
        <p14:creationId xmlns:p14="http://schemas.microsoft.com/office/powerpoint/2010/main" val="1830282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Antagonists of </a:t>
            </a:r>
            <a:r>
              <a:rPr lang="en-US" dirty="0" err="1" smtClean="0"/>
              <a:t>hypocretinergic</a:t>
            </a:r>
            <a:r>
              <a:rPr lang="en-US" dirty="0" smtClean="0"/>
              <a:t> neurons.</a:t>
            </a:r>
          </a:p>
          <a:p>
            <a:r>
              <a:rPr lang="en-US" dirty="0" smtClean="0"/>
              <a:t>Caused by autoimmune disorders.</a:t>
            </a:r>
          </a:p>
          <a:p>
            <a:r>
              <a:rPr lang="en-US" dirty="0" smtClean="0"/>
              <a:t>Can be treated with drugs</a:t>
            </a:r>
          </a:p>
          <a:p>
            <a:r>
              <a:rPr lang="en-US" dirty="0" err="1" smtClean="0"/>
              <a:t>Methyphenidate</a:t>
            </a:r>
            <a:r>
              <a:rPr lang="en-US" dirty="0" smtClean="0"/>
              <a:t> can be used to treat sleep attacks.</a:t>
            </a:r>
          </a:p>
          <a:p>
            <a:r>
              <a:rPr lang="en-US" dirty="0" err="1" smtClean="0"/>
              <a:t>Antidipressants</a:t>
            </a:r>
            <a:r>
              <a:rPr lang="en-US" dirty="0" smtClean="0"/>
              <a:t> are also used to </a:t>
            </a:r>
            <a:r>
              <a:rPr lang="en-US" dirty="0" err="1" smtClean="0"/>
              <a:t>traet</a:t>
            </a:r>
            <a:r>
              <a:rPr lang="en-US" dirty="0" smtClean="0"/>
              <a:t> these problems.</a:t>
            </a:r>
          </a:p>
          <a:p>
            <a:r>
              <a:rPr lang="en-US" dirty="0" smtClean="0"/>
              <a:t>It </a:t>
            </a:r>
            <a:r>
              <a:rPr lang="en-US" dirty="0" err="1" smtClean="0"/>
              <a:t>activites</a:t>
            </a:r>
            <a:r>
              <a:rPr lang="en-US" dirty="0" smtClean="0"/>
              <a:t> serotonergic and noradrenergic neurons.\</a:t>
            </a:r>
          </a:p>
          <a:p>
            <a:r>
              <a:rPr lang="en-US" dirty="0" err="1" smtClean="0"/>
              <a:t>Modafinil</a:t>
            </a:r>
            <a:r>
              <a:rPr lang="en-US" dirty="0" smtClean="0"/>
              <a:t>.</a:t>
            </a:r>
            <a:endParaRPr lang="en-US" dirty="0"/>
          </a:p>
        </p:txBody>
      </p:sp>
    </p:spTree>
    <p:extLst>
      <p:ext uri="{BB962C8B-B14F-4D97-AF65-F5344CB8AC3E}">
        <p14:creationId xmlns:p14="http://schemas.microsoft.com/office/powerpoint/2010/main" val="4018970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 SLEEP DISORDERS</a:t>
            </a:r>
            <a:endParaRPr lang="en-US" dirty="0"/>
          </a:p>
        </p:txBody>
      </p:sp>
      <p:sp>
        <p:nvSpPr>
          <p:cNvPr id="3" name="Content Placeholder 2"/>
          <p:cNvSpPr>
            <a:spLocks noGrp="1"/>
          </p:cNvSpPr>
          <p:nvPr>
            <p:ph idx="1"/>
          </p:nvPr>
        </p:nvSpPr>
        <p:spPr/>
        <p:txBody>
          <a:bodyPr>
            <a:normAutofit fontScale="92500"/>
          </a:bodyPr>
          <a:lstStyle/>
          <a:p>
            <a:r>
              <a:rPr lang="en-US" dirty="0" smtClean="0"/>
              <a:t>1986</a:t>
            </a:r>
          </a:p>
          <a:p>
            <a:r>
              <a:rPr lang="en-US" dirty="0" smtClean="0"/>
              <a:t>DURING REM sleep there is paralysis though regions of brain are active.</a:t>
            </a:r>
          </a:p>
          <a:p>
            <a:r>
              <a:rPr lang="en-US" dirty="0" err="1" smtClean="0"/>
              <a:t>Neurodegernerative</a:t>
            </a:r>
            <a:r>
              <a:rPr lang="en-US" dirty="0" smtClean="0"/>
              <a:t> disorder.</a:t>
            </a:r>
          </a:p>
          <a:p>
            <a:r>
              <a:rPr lang="en-US" dirty="0" smtClean="0"/>
              <a:t>Linked with Parkinson disease and multiple system atrophy.</a:t>
            </a:r>
          </a:p>
          <a:p>
            <a:r>
              <a:rPr lang="en-US" b="1" dirty="0" smtClean="0"/>
              <a:t>Multiple </a:t>
            </a:r>
            <a:r>
              <a:rPr lang="en-US" b="1" dirty="0"/>
              <a:t>system atrophy</a:t>
            </a:r>
            <a:r>
              <a:rPr lang="en-US" dirty="0"/>
              <a:t> (MSA) is a progressive neurodegenerative disorder characterized by a combination of symptoms that affect both the autonomic nervous </a:t>
            </a:r>
            <a:r>
              <a:rPr lang="en-US" b="1" dirty="0"/>
              <a:t>system</a:t>
            </a:r>
            <a:r>
              <a:rPr lang="en-US" dirty="0"/>
              <a:t> (the part of the nervous </a:t>
            </a:r>
            <a:r>
              <a:rPr lang="en-US" b="1" dirty="0"/>
              <a:t>system</a:t>
            </a:r>
            <a:r>
              <a:rPr lang="en-US" dirty="0"/>
              <a:t> that controls involuntary action such as blood pressure or digestion) and movement</a:t>
            </a:r>
            <a:r>
              <a:rPr lang="en-US" dirty="0" smtClean="0"/>
              <a:t>.</a:t>
            </a:r>
          </a:p>
          <a:p>
            <a:r>
              <a:rPr lang="en-US" dirty="0"/>
              <a:t>Clonazepam a benzodiazepines.</a:t>
            </a:r>
          </a:p>
          <a:p>
            <a:endParaRPr lang="en-US" dirty="0"/>
          </a:p>
        </p:txBody>
      </p:sp>
    </p:spTree>
    <p:extLst>
      <p:ext uri="{BB962C8B-B14F-4D97-AF65-F5344CB8AC3E}">
        <p14:creationId xmlns:p14="http://schemas.microsoft.com/office/powerpoint/2010/main" val="17073287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most people, </a:t>
            </a:r>
            <a:r>
              <a:rPr lang="en-US" dirty="0">
                <a:hlinkClick r:id="rId2" tooltip="dreaming"/>
              </a:rPr>
              <a:t>dreaming</a:t>
            </a:r>
            <a:r>
              <a:rPr lang="en-US" dirty="0"/>
              <a:t> is purely a "mental" activity: dreams occur in the mind while the body is at rest. </a:t>
            </a:r>
            <a:r>
              <a:rPr lang="en-US" dirty="0">
                <a:hlinkClick r:id="rId3" tooltip="REM Sleep Behavior Disorder"/>
              </a:rPr>
              <a:t>But people who suffer from REM sleep behavior disorder (RBD) act out their dreams. </a:t>
            </a:r>
            <a:r>
              <a:rPr lang="en-US" dirty="0"/>
              <a:t>They physically move limbs or even get up and engage in activities associated with waking. Some engage in </a:t>
            </a:r>
            <a:r>
              <a:rPr lang="en-US" dirty="0">
                <a:hlinkClick r:id="rId4" tooltip="sleep talking"/>
              </a:rPr>
              <a:t>sleep talking, </a:t>
            </a:r>
            <a:r>
              <a:rPr lang="en-US" dirty="0"/>
              <a:t>shouting, screaming, </a:t>
            </a:r>
            <a:r>
              <a:rPr lang="en-US" dirty="0" err="1"/>
              <a:t>hittting</a:t>
            </a:r>
            <a:r>
              <a:rPr lang="en-US" dirty="0"/>
              <a:t> or punching. Some even fly out of bed while sleeping! RBD is usually noticed when it causes danger to the sleeping person, their bed partner, or others they encounter. Sometimes ill effects such as injury to self or bed partner sustained while asleep trigger a diagnosis of RBD. The good news is that RBD can usually be treated successfully.</a:t>
            </a:r>
          </a:p>
        </p:txBody>
      </p:sp>
    </p:spTree>
    <p:extLst>
      <p:ext uri="{BB962C8B-B14F-4D97-AF65-F5344CB8AC3E}">
        <p14:creationId xmlns:p14="http://schemas.microsoft.com/office/powerpoint/2010/main" val="2362213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a condition of body and mind which typically recurs for several hours every night, in which the nervous system is inactive, the eyes closed, the postural muscles relaxed, and consciousness practically suspended</a:t>
            </a:r>
            <a:endParaRPr lang="en-US" dirty="0" smtClean="0"/>
          </a:p>
          <a:p>
            <a:r>
              <a:rPr lang="en-US" dirty="0" smtClean="0"/>
              <a:t>SLEEP is a behavior.</a:t>
            </a:r>
          </a:p>
          <a:p>
            <a:r>
              <a:rPr lang="en-US" dirty="0" smtClean="0"/>
              <a:t>Except REM sleep cannot be distinguished by behavior.</a:t>
            </a:r>
          </a:p>
          <a:p>
            <a:r>
              <a:rPr lang="en-US" dirty="0" smtClean="0"/>
              <a:t>Attach electrodes on scalp to measure electroencephalograph.</a:t>
            </a:r>
          </a:p>
          <a:p>
            <a:r>
              <a:rPr lang="en-US" dirty="0" smtClean="0"/>
              <a:t>Attach electrodes on chin to measure muscle activity electromyography.</a:t>
            </a:r>
          </a:p>
          <a:p>
            <a:r>
              <a:rPr lang="en-US" dirty="0" smtClean="0"/>
              <a:t>Attach electrodes on eyes to measure eye movements electro-</a:t>
            </a:r>
            <a:r>
              <a:rPr lang="en-US" dirty="0" err="1" smtClean="0"/>
              <a:t>occulogram</a:t>
            </a:r>
            <a:r>
              <a:rPr lang="en-US" dirty="0" smtClean="0"/>
              <a: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568091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SWS Problems</a:t>
            </a:r>
            <a:endParaRPr lang="en-US" dirty="0"/>
          </a:p>
        </p:txBody>
      </p:sp>
      <p:sp>
        <p:nvSpPr>
          <p:cNvPr id="3" name="Content Placeholder 2"/>
          <p:cNvSpPr>
            <a:spLocks noGrp="1"/>
          </p:cNvSpPr>
          <p:nvPr>
            <p:ph idx="1"/>
          </p:nvPr>
        </p:nvSpPr>
        <p:spPr/>
        <p:txBody>
          <a:bodyPr/>
          <a:lstStyle/>
          <a:p>
            <a:r>
              <a:rPr lang="en-US" dirty="0" smtClean="0"/>
              <a:t>Bedwetting nocturnal enuresis</a:t>
            </a:r>
          </a:p>
          <a:p>
            <a:r>
              <a:rPr lang="en-US" dirty="0" smtClean="0"/>
              <a:t>Sleep walking somnambulism</a:t>
            </a:r>
          </a:p>
          <a:p>
            <a:r>
              <a:rPr lang="en-US" dirty="0" smtClean="0"/>
              <a:t>Night terrors </a:t>
            </a:r>
            <a:r>
              <a:rPr lang="en-US" dirty="0" err="1" smtClean="0"/>
              <a:t>pavor</a:t>
            </a:r>
            <a:r>
              <a:rPr lang="en-US" dirty="0" smtClean="0"/>
              <a:t> </a:t>
            </a:r>
            <a:r>
              <a:rPr lang="en-US" dirty="0" err="1" smtClean="0"/>
              <a:t>nocturnus</a:t>
            </a:r>
            <a:endParaRPr lang="en-US" dirty="0" smtClean="0"/>
          </a:p>
          <a:p>
            <a:r>
              <a:rPr lang="en-US" dirty="0" err="1" smtClean="0"/>
              <a:t>Bettermnt</a:t>
            </a:r>
            <a:r>
              <a:rPr lang="en-US" dirty="0" smtClean="0"/>
              <a:t> with age</a:t>
            </a:r>
          </a:p>
          <a:p>
            <a:r>
              <a:rPr lang="en-US" dirty="0" smtClean="0"/>
              <a:t>Sleep related eating disorder(</a:t>
            </a:r>
            <a:r>
              <a:rPr lang="en-US" dirty="0" err="1" smtClean="0"/>
              <a:t>sllep</a:t>
            </a:r>
            <a:r>
              <a:rPr lang="en-US" dirty="0" smtClean="0"/>
              <a:t> medication” inherited</a:t>
            </a:r>
          </a:p>
          <a:p>
            <a:r>
              <a:rPr lang="en-US" dirty="0" smtClean="0"/>
              <a:t>Responds well to dopaminergic neurotransmitters</a:t>
            </a:r>
          </a:p>
          <a:p>
            <a:endParaRPr lang="en-US" dirty="0"/>
          </a:p>
        </p:txBody>
      </p:sp>
    </p:spTree>
    <p:extLst>
      <p:ext uri="{BB962C8B-B14F-4D97-AF65-F5344CB8AC3E}">
        <p14:creationId xmlns:p14="http://schemas.microsoft.com/office/powerpoint/2010/main" val="3093533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Typically, the </a:t>
            </a:r>
            <a:r>
              <a:rPr lang="en-US" b="1" dirty="0"/>
              <a:t>sleepwalker's eyes</a:t>
            </a:r>
            <a:r>
              <a:rPr lang="en-US" dirty="0"/>
              <a:t> are </a:t>
            </a:r>
            <a:r>
              <a:rPr lang="en-US" b="1" dirty="0"/>
              <a:t>open</a:t>
            </a:r>
            <a:r>
              <a:rPr lang="en-US" dirty="0"/>
              <a:t> with a glassy stare as he roams the house. If you question him, he'll be slow to respond or not respond at all. When you get him back to bed without waking him up, he usually won't recall the event. Older children may wake up more easily at the end of a sleepwalking </a:t>
            </a:r>
            <a:r>
              <a:rPr lang="en-US" dirty="0" smtClean="0"/>
              <a:t>episode.</a:t>
            </a:r>
          </a:p>
          <a:p>
            <a:r>
              <a:rPr lang="en-US" dirty="0"/>
              <a:t>"</a:t>
            </a:r>
            <a:r>
              <a:rPr lang="en-US" b="1" dirty="0"/>
              <a:t>You</a:t>
            </a:r>
            <a:r>
              <a:rPr lang="en-US" dirty="0"/>
              <a:t> can startle </a:t>
            </a:r>
            <a:r>
              <a:rPr lang="en-US" b="1" dirty="0"/>
              <a:t>sleepwalkers</a:t>
            </a:r>
            <a:r>
              <a:rPr lang="en-US" dirty="0"/>
              <a:t>, and they can be very disoriented when </a:t>
            </a:r>
            <a:r>
              <a:rPr lang="en-US" b="1" dirty="0"/>
              <a:t>you </a:t>
            </a:r>
            <a:r>
              <a:rPr lang="en-US" b="1" dirty="0" err="1"/>
              <a:t>wake</a:t>
            </a:r>
            <a:r>
              <a:rPr lang="en-US" dirty="0" err="1"/>
              <a:t>them</a:t>
            </a:r>
            <a:r>
              <a:rPr lang="en-US" dirty="0"/>
              <a:t> </a:t>
            </a:r>
            <a:r>
              <a:rPr lang="en-US" b="1" dirty="0"/>
              <a:t>up</a:t>
            </a:r>
            <a:r>
              <a:rPr lang="en-US" dirty="0"/>
              <a:t> and they can have violent, or confused reactions, but I have not heard of a documented case of someone dying from being woken </a:t>
            </a:r>
            <a:r>
              <a:rPr lang="en-US" b="1" dirty="0" smtClean="0"/>
              <a:t>up.</a:t>
            </a:r>
            <a:endParaRPr lang="en-US" dirty="0"/>
          </a:p>
        </p:txBody>
      </p:sp>
    </p:spTree>
    <p:extLst>
      <p:ext uri="{BB962C8B-B14F-4D97-AF65-F5344CB8AC3E}">
        <p14:creationId xmlns:p14="http://schemas.microsoft.com/office/powerpoint/2010/main" val="3770528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The prevalence of sleepwalking in the general population is estimated to be </a:t>
            </a:r>
            <a:r>
              <a:rPr lang="en-US" dirty="0">
                <a:hlinkClick r:id="rId2" tooltip="Prevalence of NREM Sleep Arousal Disorder"/>
              </a:rPr>
              <a:t>between 1% and 15%. </a:t>
            </a:r>
            <a:r>
              <a:rPr lang="en-US" dirty="0"/>
              <a:t>The onset or persistence of sleepwalking in adulthood is common, and is usually not associated with any significant underlying psychiatric or psychological problems. </a:t>
            </a:r>
            <a:r>
              <a:rPr lang="en-US" dirty="0">
                <a:hlinkClick r:id="rId3" tooltip="Etiology and Risk Factors of NREM Sleep Arousal Disorders"/>
              </a:rPr>
              <a:t>Common triggers </a:t>
            </a:r>
            <a:r>
              <a:rPr lang="en-US" dirty="0"/>
              <a:t>for sleepwalking include sleep deprivation, sedative agents (including alcohol), febrile illnesses, and certain medications.</a:t>
            </a:r>
          </a:p>
          <a:p>
            <a:r>
              <a:rPr lang="en-US" dirty="0"/>
              <a:t>The prevalence of sleepwalking is much higher for children, especially those between the ages of three and seven, and occurs more often in children with </a:t>
            </a:r>
            <a:r>
              <a:rPr lang="en-US" dirty="0">
                <a:hlinkClick r:id="rId4" tooltip="sleep apnea"/>
              </a:rPr>
              <a:t>sleep apnea. </a:t>
            </a:r>
            <a:r>
              <a:rPr lang="en-US" dirty="0"/>
              <a:t>There is also a higher instance of sleepwalking among children who experience </a:t>
            </a:r>
            <a:r>
              <a:rPr lang="en-US" dirty="0">
                <a:hlinkClick r:id="rId5" tooltip="bedwetting"/>
              </a:rPr>
              <a:t>bedwetting</a:t>
            </a:r>
            <a:r>
              <a:rPr lang="en-US" dirty="0"/>
              <a:t>. Sleep terrors are a related disorder and both tend to run in families.</a:t>
            </a:r>
          </a:p>
          <a:p>
            <a:r>
              <a:rPr lang="en-US" dirty="0"/>
              <a:t>SYMPTOMS:</a:t>
            </a:r>
          </a:p>
          <a:p>
            <a:r>
              <a:rPr lang="en-US" dirty="0"/>
              <a:t>Sleepwalking is most often initiated during deep sleep but </a:t>
            </a:r>
            <a:r>
              <a:rPr lang="en-US" dirty="0">
                <a:hlinkClick r:id="rId6" tooltip="NREM Sleep Arousal Disorders"/>
              </a:rPr>
              <a:t>may occur </a:t>
            </a:r>
            <a:r>
              <a:rPr lang="en-US" dirty="0"/>
              <a:t>in the lighter sleep stages of NREM, usually within a few hours of falling asleep, and the sleepwalker may be partially aroused during the episode.</a:t>
            </a:r>
          </a:p>
          <a:p>
            <a:r>
              <a:rPr lang="en-US" dirty="0"/>
              <a:t>In addition to walking during deep sleep, other symptoms of sleepwalking include:</a:t>
            </a:r>
          </a:p>
          <a:p>
            <a:r>
              <a:rPr lang="en-US" dirty="0" err="1">
                <a:hlinkClick r:id="rId7"/>
              </a:rPr>
              <a:t>Sleeptalking</a:t>
            </a:r>
            <a:endParaRPr lang="en-US" dirty="0"/>
          </a:p>
          <a:p>
            <a:r>
              <a:rPr lang="en-US" dirty="0"/>
              <a:t>Little or no memory of the event</a:t>
            </a:r>
          </a:p>
          <a:p>
            <a:r>
              <a:rPr lang="en-US" dirty="0"/>
              <a:t>Difficulty arousing the sleepwalker during an episode</a:t>
            </a:r>
          </a:p>
          <a:p>
            <a:r>
              <a:rPr lang="en-US" dirty="0"/>
              <a:t>Inappropriate behavior such as urinating in closets (more common in children)</a:t>
            </a:r>
          </a:p>
          <a:p>
            <a:r>
              <a:rPr lang="en-US" dirty="0"/>
              <a:t>Screaming (when sleepwalking occurs in conjunction with sleep terrors)</a:t>
            </a:r>
          </a:p>
          <a:p>
            <a:r>
              <a:rPr lang="en-US" dirty="0"/>
              <a:t>Violent</a:t>
            </a:r>
          </a:p>
          <a:p>
            <a:endParaRPr lang="en-US" dirty="0"/>
          </a:p>
        </p:txBody>
      </p:sp>
    </p:spTree>
    <p:extLst>
      <p:ext uri="{BB962C8B-B14F-4D97-AF65-F5344CB8AC3E}">
        <p14:creationId xmlns:p14="http://schemas.microsoft.com/office/powerpoint/2010/main" val="5294774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Night Terrors</a:t>
            </a:r>
            <a:endParaRPr lang="en-US" dirty="0"/>
          </a:p>
        </p:txBody>
      </p:sp>
      <p:sp>
        <p:nvSpPr>
          <p:cNvPr id="3" name="Content Placeholder 2"/>
          <p:cNvSpPr>
            <a:spLocks noGrp="1"/>
          </p:cNvSpPr>
          <p:nvPr>
            <p:ph idx="1"/>
          </p:nvPr>
        </p:nvSpPr>
        <p:spPr/>
        <p:txBody>
          <a:bodyPr/>
          <a:lstStyle/>
          <a:p>
            <a:r>
              <a:rPr lang="en-US" dirty="0"/>
              <a:t>Night terrors are distinctly different from the much more common </a:t>
            </a:r>
            <a:r>
              <a:rPr lang="en-US" b="1" dirty="0"/>
              <a:t>nightmares</a:t>
            </a:r>
            <a:r>
              <a:rPr lang="en-US" dirty="0"/>
              <a:t>, which occur during REM sleep. Night terrors are characterized by </a:t>
            </a:r>
            <a:r>
              <a:rPr lang="en-US" b="1" dirty="0"/>
              <a:t>frequent </a:t>
            </a:r>
            <a:r>
              <a:rPr lang="en-US" b="1" dirty="0" smtClean="0"/>
              <a:t>recurrent </a:t>
            </a:r>
            <a:r>
              <a:rPr lang="en-US" dirty="0" smtClean="0"/>
              <a:t>episodes </a:t>
            </a:r>
            <a:r>
              <a:rPr lang="en-US" dirty="0"/>
              <a:t>of intense crying and fear during sleep, with difficulty arousing the child. Night terrors are frightening episodes that disrupt family life</a:t>
            </a:r>
            <a:r>
              <a:rPr lang="en-US" dirty="0" smtClean="0"/>
              <a:t>.</a:t>
            </a:r>
          </a:p>
          <a:p>
            <a:endParaRPr lang="en-US" dirty="0"/>
          </a:p>
        </p:txBody>
      </p:sp>
    </p:spTree>
    <p:extLst>
      <p:ext uri="{BB962C8B-B14F-4D97-AF65-F5344CB8AC3E}">
        <p14:creationId xmlns:p14="http://schemas.microsoft.com/office/powerpoint/2010/main" val="3698965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SLEEP</a:t>
            </a:r>
            <a:endParaRPr lang="en-US" dirty="0"/>
          </a:p>
        </p:txBody>
      </p:sp>
      <p:sp>
        <p:nvSpPr>
          <p:cNvPr id="3" name="Content Placeholder 2"/>
          <p:cNvSpPr>
            <a:spLocks noGrp="1"/>
          </p:cNvSpPr>
          <p:nvPr>
            <p:ph idx="1"/>
          </p:nvPr>
        </p:nvSpPr>
        <p:spPr/>
        <p:txBody>
          <a:bodyPr/>
          <a:lstStyle/>
          <a:p>
            <a:r>
              <a:rPr lang="en-US" dirty="0" smtClean="0"/>
              <a:t>Difficult to resist sleep.</a:t>
            </a:r>
          </a:p>
          <a:p>
            <a:r>
              <a:rPr lang="en-US" dirty="0" smtClean="0"/>
              <a:t>SWS helps in rest of brain.</a:t>
            </a:r>
          </a:p>
          <a:p>
            <a:r>
              <a:rPr lang="en-US" dirty="0" smtClean="0"/>
              <a:t>REM sleep helps in better learning.</a:t>
            </a:r>
          </a:p>
          <a:p>
            <a:r>
              <a:rPr lang="en-US" dirty="0" smtClean="0"/>
              <a:t>Reason is yet unknown</a:t>
            </a:r>
          </a:p>
          <a:p>
            <a:endParaRPr lang="en-US" dirty="0"/>
          </a:p>
        </p:txBody>
      </p:sp>
    </p:spTree>
    <p:extLst>
      <p:ext uri="{BB962C8B-B14F-4D97-AF65-F5344CB8AC3E}">
        <p14:creationId xmlns:p14="http://schemas.microsoft.com/office/powerpoint/2010/main" val="1197957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SWS</a:t>
            </a:r>
            <a:endParaRPr lang="en-US" dirty="0"/>
          </a:p>
        </p:txBody>
      </p:sp>
      <p:sp>
        <p:nvSpPr>
          <p:cNvPr id="3" name="Content Placeholder 2"/>
          <p:cNvSpPr>
            <a:spLocks noGrp="1"/>
          </p:cNvSpPr>
          <p:nvPr>
            <p:ph idx="1"/>
          </p:nvPr>
        </p:nvSpPr>
        <p:spPr/>
        <p:txBody>
          <a:bodyPr>
            <a:normAutofit lnSpcReduction="10000"/>
          </a:bodyPr>
          <a:lstStyle/>
          <a:p>
            <a:r>
              <a:rPr lang="en-US" dirty="0" smtClean="0"/>
              <a:t>Sleep is universal phenomenon among vertebrates.</a:t>
            </a:r>
          </a:p>
          <a:p>
            <a:r>
              <a:rPr lang="en-US" dirty="0" smtClean="0"/>
              <a:t>REM is found only in mammals and birds.</a:t>
            </a:r>
          </a:p>
          <a:p>
            <a:r>
              <a:rPr lang="en-US" dirty="0" smtClean="0"/>
              <a:t>Amphibians </a:t>
            </a:r>
            <a:r>
              <a:rPr lang="en-US" dirty="0" smtClean="0"/>
              <a:t>and fish exhibit signs of quiescence.</a:t>
            </a:r>
          </a:p>
          <a:p>
            <a:r>
              <a:rPr lang="en-US" dirty="0" smtClean="0"/>
              <a:t>Sleep plays role of survival.</a:t>
            </a:r>
          </a:p>
          <a:p>
            <a:r>
              <a:rPr lang="en-US" dirty="0" smtClean="0"/>
              <a:t>For example </a:t>
            </a:r>
            <a:r>
              <a:rPr lang="en-US" dirty="0" err="1" smtClean="0"/>
              <a:t>indus</a:t>
            </a:r>
            <a:r>
              <a:rPr lang="en-US" dirty="0" smtClean="0"/>
              <a:t> dolphin</a:t>
            </a:r>
          </a:p>
          <a:p>
            <a:r>
              <a:rPr lang="en-US" dirty="0" smtClean="0"/>
              <a:t>Lives in muddy water of </a:t>
            </a:r>
            <a:r>
              <a:rPr lang="en-US" dirty="0" err="1" smtClean="0"/>
              <a:t>indus</a:t>
            </a:r>
            <a:r>
              <a:rPr lang="en-US" dirty="0" smtClean="0"/>
              <a:t> river.</a:t>
            </a:r>
          </a:p>
          <a:p>
            <a:r>
              <a:rPr lang="en-US" dirty="0" smtClean="0"/>
              <a:t>Over the year, it has become blind.</a:t>
            </a:r>
          </a:p>
          <a:p>
            <a:r>
              <a:rPr lang="en-US" dirty="0" smtClean="0"/>
              <a:t>Excellent sonar system to get victim.</a:t>
            </a:r>
          </a:p>
          <a:p>
            <a:r>
              <a:rPr lang="en-US" dirty="0" smtClean="0"/>
              <a:t>They slept total of 7 </a:t>
            </a:r>
            <a:r>
              <a:rPr lang="en-US" dirty="0" err="1" smtClean="0"/>
              <a:t>hrs</a:t>
            </a:r>
            <a:r>
              <a:rPr lang="en-US" dirty="0" smtClean="0"/>
              <a:t> in whole day.</a:t>
            </a:r>
          </a:p>
          <a:p>
            <a:endParaRPr lang="en-US" dirty="0"/>
          </a:p>
        </p:txBody>
      </p:sp>
    </p:spTree>
    <p:extLst>
      <p:ext uri="{BB962C8B-B14F-4D97-AF65-F5344CB8AC3E}">
        <p14:creationId xmlns:p14="http://schemas.microsoft.com/office/powerpoint/2010/main" val="14437008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 dolphin</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820474" y="2189408"/>
            <a:ext cx="5756856" cy="3631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2642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species of marine animal show a different turn of sleeping of hemisphere.</a:t>
            </a:r>
          </a:p>
          <a:p>
            <a:r>
              <a:rPr lang="en-US" dirty="0" smtClean="0"/>
              <a:t>Bottlenose </a:t>
            </a:r>
            <a:r>
              <a:rPr lang="en-US" dirty="0" err="1" smtClean="0"/>
              <a:t>dophine</a:t>
            </a:r>
            <a:r>
              <a:rPr lang="en-US" dirty="0" smtClean="0"/>
              <a:t> and porpoise both sleep this way.</a:t>
            </a:r>
          </a:p>
          <a:p>
            <a:r>
              <a:rPr lang="en-US" dirty="0" smtClean="0"/>
              <a:t>SWS occurs in both hemispheres independently.</a:t>
            </a:r>
          </a:p>
          <a:p>
            <a:endParaRPr lang="en-US" dirty="0"/>
          </a:p>
        </p:txBody>
      </p:sp>
    </p:spTree>
    <p:extLst>
      <p:ext uri="{BB962C8B-B14F-4D97-AF65-F5344CB8AC3E}">
        <p14:creationId xmlns:p14="http://schemas.microsoft.com/office/powerpoint/2010/main" val="734750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SLEEP DEPRIVATION</a:t>
            </a:r>
            <a:endParaRPr lang="en-US" dirty="0"/>
          </a:p>
        </p:txBody>
      </p:sp>
      <p:sp>
        <p:nvSpPr>
          <p:cNvPr id="3" name="Content Placeholder 2"/>
          <p:cNvSpPr>
            <a:spLocks noGrp="1"/>
          </p:cNvSpPr>
          <p:nvPr>
            <p:ph idx="1"/>
          </p:nvPr>
        </p:nvSpPr>
        <p:spPr/>
        <p:txBody>
          <a:bodyPr/>
          <a:lstStyle/>
          <a:p>
            <a:r>
              <a:rPr lang="en-US" dirty="0" smtClean="0"/>
              <a:t>When we are forced to stay awake then we feel sleepy.</a:t>
            </a:r>
          </a:p>
          <a:p>
            <a:r>
              <a:rPr lang="en-US" dirty="0" err="1" smtClean="0"/>
              <a:t>Resorstivr</a:t>
            </a:r>
            <a:r>
              <a:rPr lang="en-US" dirty="0" smtClean="0"/>
              <a:t> period </a:t>
            </a:r>
            <a:r>
              <a:rPr lang="en-US" dirty="0" smtClean="0"/>
              <a:t>is more important for brain than for body.</a:t>
            </a:r>
          </a:p>
          <a:p>
            <a:r>
              <a:rPr lang="en-US" dirty="0" smtClean="0"/>
              <a:t>Little evidence for body functioning.</a:t>
            </a:r>
          </a:p>
          <a:p>
            <a:r>
              <a:rPr lang="en-US" dirty="0" smtClean="0"/>
              <a:t>Horne reviewed fifty experiments.</a:t>
            </a:r>
          </a:p>
          <a:p>
            <a:r>
              <a:rPr lang="en-US" dirty="0" smtClean="0"/>
              <a:t>Sleep deprivation does not influence physical activity.</a:t>
            </a:r>
          </a:p>
          <a:p>
            <a:r>
              <a:rPr lang="en-US" dirty="0" smtClean="0"/>
              <a:t>No physiological stress response to sleep.</a:t>
            </a:r>
          </a:p>
          <a:p>
            <a:r>
              <a:rPr lang="en-US" dirty="0" smtClean="0"/>
              <a:t>Sleep is required for mental </a:t>
            </a:r>
            <a:r>
              <a:rPr lang="en-US" dirty="0" err="1" smtClean="0"/>
              <a:t>abiliyies</a:t>
            </a:r>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5643022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During SWS MB and </a:t>
            </a:r>
            <a:r>
              <a:rPr lang="en-US" dirty="0" err="1" smtClean="0"/>
              <a:t>Cerberal</a:t>
            </a:r>
            <a:r>
              <a:rPr lang="en-US" dirty="0" smtClean="0"/>
              <a:t> blood flow decline </a:t>
            </a:r>
            <a:r>
              <a:rPr lang="en-US" dirty="0" err="1" smtClean="0"/>
              <a:t>alomost</a:t>
            </a:r>
            <a:r>
              <a:rPr lang="en-US" dirty="0" smtClean="0"/>
              <a:t> 75 percent.</a:t>
            </a:r>
          </a:p>
          <a:p>
            <a:r>
              <a:rPr lang="en-US" dirty="0" smtClean="0"/>
              <a:t>Highly used part of brain waves depict high level of delta waves.</a:t>
            </a:r>
          </a:p>
          <a:p>
            <a:r>
              <a:rPr lang="en-US" dirty="0" smtClean="0"/>
              <a:t>During SWS brain is indeed resting.</a:t>
            </a:r>
          </a:p>
          <a:p>
            <a:r>
              <a:rPr lang="en-US" dirty="0" smtClean="0"/>
              <a:t>Fatal familial insomnia results in damage to thalamus.</a:t>
            </a:r>
          </a:p>
          <a:p>
            <a:r>
              <a:rPr lang="en-US" dirty="0" smtClean="0"/>
              <a:t>First sign is </a:t>
            </a:r>
            <a:r>
              <a:rPr lang="en-US" dirty="0" err="1" smtClean="0"/>
              <a:t>rediuction</a:t>
            </a:r>
            <a:r>
              <a:rPr lang="en-US" dirty="0" smtClean="0"/>
              <a:t> in sleep spindles </a:t>
            </a:r>
            <a:r>
              <a:rPr lang="en-US" dirty="0" err="1" smtClean="0"/>
              <a:t>nad</a:t>
            </a:r>
            <a:r>
              <a:rPr lang="en-US" dirty="0" smtClean="0"/>
              <a:t> k </a:t>
            </a:r>
            <a:r>
              <a:rPr lang="en-US" dirty="0" err="1" smtClean="0"/>
              <a:t>comples</a:t>
            </a:r>
            <a:r>
              <a:rPr lang="en-US" dirty="0" smtClean="0"/>
              <a:t>.</a:t>
            </a:r>
          </a:p>
          <a:p>
            <a:r>
              <a:rPr lang="en-US" dirty="0" smtClean="0"/>
              <a:t>As the disease progresses SWS completely disappears and short REM sleep is left without paralysis.</a:t>
            </a:r>
          </a:p>
          <a:p>
            <a:r>
              <a:rPr lang="en-US" dirty="0" smtClean="0"/>
              <a:t>Can cause death but reason is unknown.</a:t>
            </a:r>
          </a:p>
          <a:p>
            <a:endParaRPr lang="en-US" dirty="0" smtClean="0"/>
          </a:p>
          <a:p>
            <a:endParaRPr lang="en-US" dirty="0"/>
          </a:p>
        </p:txBody>
      </p:sp>
    </p:spTree>
    <p:extLst>
      <p:ext uri="{BB962C8B-B14F-4D97-AF65-F5344CB8AC3E}">
        <p14:creationId xmlns:p14="http://schemas.microsoft.com/office/powerpoint/2010/main" val="3004355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Sleep experiments in lab.</a:t>
            </a:r>
          </a:p>
          <a:p>
            <a:r>
              <a:rPr lang="en-US" dirty="0" smtClean="0"/>
              <a:t>Other electrodes to measure heart rate, respiration and skin temperature.</a:t>
            </a:r>
          </a:p>
          <a:p>
            <a:endParaRPr lang="en-US" dirty="0"/>
          </a:p>
        </p:txBody>
      </p:sp>
    </p:spTree>
    <p:extLst>
      <p:ext uri="{BB962C8B-B14F-4D97-AF65-F5344CB8AC3E}">
        <p14:creationId xmlns:p14="http://schemas.microsoft.com/office/powerpoint/2010/main" val="21779908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exercise on sleep.</a:t>
            </a:r>
            <a:endParaRPr lang="en-US" dirty="0"/>
          </a:p>
        </p:txBody>
      </p:sp>
      <p:sp>
        <p:nvSpPr>
          <p:cNvPr id="3" name="Content Placeholder 2"/>
          <p:cNvSpPr>
            <a:spLocks noGrp="1"/>
          </p:cNvSpPr>
          <p:nvPr>
            <p:ph idx="1"/>
          </p:nvPr>
        </p:nvSpPr>
        <p:spPr/>
        <p:txBody>
          <a:bodyPr/>
          <a:lstStyle/>
          <a:p>
            <a:r>
              <a:rPr lang="en-US" dirty="0" smtClean="0"/>
              <a:t>Relationship between sleep and exercise is not very compelling.</a:t>
            </a:r>
          </a:p>
          <a:p>
            <a:r>
              <a:rPr lang="en-US" dirty="0" smtClean="0"/>
              <a:t>No changes in sleep after spending six weeks in the resting conditions.</a:t>
            </a:r>
          </a:p>
          <a:p>
            <a:endParaRPr lang="en-US" dirty="0"/>
          </a:p>
        </p:txBody>
      </p:sp>
    </p:spTree>
    <p:extLst>
      <p:ext uri="{BB962C8B-B14F-4D97-AF65-F5344CB8AC3E}">
        <p14:creationId xmlns:p14="http://schemas.microsoft.com/office/powerpoint/2010/main" val="11620178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mental activity on the sleep</a:t>
            </a:r>
            <a:endParaRPr lang="en-US" dirty="0"/>
          </a:p>
        </p:txBody>
      </p:sp>
      <p:sp>
        <p:nvSpPr>
          <p:cNvPr id="3" name="Content Placeholder 2"/>
          <p:cNvSpPr>
            <a:spLocks noGrp="1"/>
          </p:cNvSpPr>
          <p:nvPr>
            <p:ph idx="1"/>
          </p:nvPr>
        </p:nvSpPr>
        <p:spPr/>
        <p:txBody>
          <a:bodyPr/>
          <a:lstStyle/>
          <a:p>
            <a:r>
              <a:rPr lang="en-US" dirty="0" smtClean="0"/>
              <a:t>A person should spend more time after spending whole day in mental activity.</a:t>
            </a:r>
          </a:p>
          <a:p>
            <a:r>
              <a:rPr lang="en-US" dirty="0" smtClean="0"/>
              <a:t>Frontal lobe activity</a:t>
            </a:r>
            <a:endParaRPr lang="en-US" dirty="0"/>
          </a:p>
        </p:txBody>
      </p:sp>
    </p:spTree>
    <p:extLst>
      <p:ext uri="{BB962C8B-B14F-4D97-AF65-F5344CB8AC3E}">
        <p14:creationId xmlns:p14="http://schemas.microsoft.com/office/powerpoint/2010/main" val="30818114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REM SLEEP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Intense physiological activity.</a:t>
            </a:r>
          </a:p>
          <a:p>
            <a:r>
              <a:rPr lang="en-US" dirty="0" smtClean="0"/>
              <a:t>Rebound phenomena</a:t>
            </a:r>
          </a:p>
          <a:p>
            <a:r>
              <a:rPr lang="en-US" dirty="0" smtClean="0"/>
              <a:t>When were allowed to sleep they took more hours in REM sleep.</a:t>
            </a:r>
          </a:p>
          <a:p>
            <a:r>
              <a:rPr lang="en-US" dirty="0" smtClean="0"/>
              <a:t>Highest REM sleep is seen during the hours of active sleep.</a:t>
            </a:r>
          </a:p>
          <a:p>
            <a:r>
              <a:rPr lang="en-US" dirty="0" smtClean="0"/>
              <a:t>Infants with less developed brains depicts high level of REM sleep.</a:t>
            </a:r>
          </a:p>
          <a:p>
            <a:r>
              <a:rPr lang="en-US" dirty="0" smtClean="0"/>
              <a:t>Starts after 30 weeks of concepts and reached at peak around forty weeks.</a:t>
            </a:r>
          </a:p>
          <a:p>
            <a:r>
              <a:rPr lang="en-US" dirty="0" smtClean="0"/>
              <a:t>New born baby </a:t>
            </a:r>
            <a:r>
              <a:rPr lang="en-US" dirty="0"/>
              <a:t>7</a:t>
            </a:r>
            <a:r>
              <a:rPr lang="en-US" dirty="0" smtClean="0"/>
              <a:t>0 percent</a:t>
            </a:r>
          </a:p>
          <a:p>
            <a:r>
              <a:rPr lang="en-US" dirty="0" smtClean="0"/>
              <a:t>After 6 month 30</a:t>
            </a:r>
          </a:p>
          <a:p>
            <a:r>
              <a:rPr lang="en-US" dirty="0" smtClean="0"/>
              <a:t>Eight years 22</a:t>
            </a:r>
          </a:p>
          <a:p>
            <a:r>
              <a:rPr lang="en-US" dirty="0" smtClean="0"/>
              <a:t>Late adulthood 15</a:t>
            </a:r>
          </a:p>
          <a:p>
            <a:endParaRPr lang="en-US" dirty="0" smtClean="0"/>
          </a:p>
          <a:p>
            <a:endParaRPr lang="en-US" dirty="0"/>
          </a:p>
        </p:txBody>
      </p:sp>
    </p:spTree>
    <p:extLst>
      <p:ext uri="{BB962C8B-B14F-4D97-AF65-F5344CB8AC3E}">
        <p14:creationId xmlns:p14="http://schemas.microsoft.com/office/powerpoint/2010/main" val="12028485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Changes brought by functioning and age.</a:t>
            </a:r>
          </a:p>
          <a:p>
            <a:r>
              <a:rPr lang="en-US" dirty="0" smtClean="0"/>
              <a:t>Memories do integrate with previous one.</a:t>
            </a:r>
          </a:p>
          <a:p>
            <a:r>
              <a:rPr lang="en-US" dirty="0" smtClean="0"/>
              <a:t>Flush useless information.</a:t>
            </a:r>
          </a:p>
          <a:p>
            <a:r>
              <a:rPr lang="en-US" dirty="0" smtClean="0"/>
              <a:t>Effect learning and memory.</a:t>
            </a:r>
          </a:p>
          <a:p>
            <a:r>
              <a:rPr lang="en-US" dirty="0" smtClean="0"/>
              <a:t>Learning effect on REM SLEEP.</a:t>
            </a:r>
            <a:endParaRPr lang="en-US" dirty="0"/>
          </a:p>
        </p:txBody>
      </p:sp>
    </p:spTree>
    <p:extLst>
      <p:ext uri="{BB962C8B-B14F-4D97-AF65-F5344CB8AC3E}">
        <p14:creationId xmlns:p14="http://schemas.microsoft.com/office/powerpoint/2010/main" val="1822079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wakefullness</a:t>
            </a:r>
            <a:endParaRPr lang="en-US" dirty="0"/>
          </a:p>
        </p:txBody>
      </p:sp>
      <p:sp>
        <p:nvSpPr>
          <p:cNvPr id="3" name="Content Placeholder 2"/>
          <p:cNvSpPr>
            <a:spLocks noGrp="1"/>
          </p:cNvSpPr>
          <p:nvPr>
            <p:ph idx="1"/>
          </p:nvPr>
        </p:nvSpPr>
        <p:spPr/>
        <p:txBody>
          <a:bodyPr/>
          <a:lstStyle/>
          <a:p>
            <a:r>
              <a:rPr lang="en-US" dirty="0" smtClean="0"/>
              <a:t>EEG pattern reflect two types of activities</a:t>
            </a:r>
          </a:p>
          <a:p>
            <a:r>
              <a:rPr lang="en-US" dirty="0" smtClean="0"/>
              <a:t>Alpha</a:t>
            </a:r>
          </a:p>
          <a:p>
            <a:r>
              <a:rPr lang="en-US" dirty="0" smtClean="0"/>
              <a:t>Regular waves, when a person is resting quietly, mostly during closed eyes, </a:t>
            </a:r>
            <a:r>
              <a:rPr lang="en-US" b="1" dirty="0"/>
              <a:t>It is the gateway to your </a:t>
            </a:r>
            <a:r>
              <a:rPr lang="en-US" b="1" dirty="0">
                <a:hlinkClick r:id="rId2"/>
              </a:rPr>
              <a:t>subconscious mind</a:t>
            </a:r>
            <a:r>
              <a:rPr lang="en-US" b="1" dirty="0"/>
              <a:t> and lies at the base of your conscious awareness.</a:t>
            </a:r>
            <a:endParaRPr lang="en-US" dirty="0" smtClean="0"/>
          </a:p>
          <a:p>
            <a:r>
              <a:rPr lang="en-US" dirty="0" smtClean="0"/>
              <a:t>Beta</a:t>
            </a:r>
          </a:p>
          <a:p>
            <a:r>
              <a:rPr lang="en-US" dirty="0" smtClean="0"/>
              <a:t>Irregular and low </a:t>
            </a:r>
            <a:r>
              <a:rPr lang="en-US" dirty="0" err="1" smtClean="0"/>
              <a:t>amplitutude</a:t>
            </a:r>
            <a:r>
              <a:rPr lang="en-US" dirty="0" smtClean="0"/>
              <a:t> waves of 13-30hz, </a:t>
            </a:r>
            <a:r>
              <a:rPr lang="en-US" dirty="0" err="1" smtClean="0"/>
              <a:t>desynchrony</a:t>
            </a:r>
            <a:r>
              <a:rPr lang="en-US" dirty="0" smtClean="0"/>
              <a:t>, </a:t>
            </a:r>
            <a:r>
              <a:rPr lang="en-US" dirty="0"/>
              <a:t>While Beta brain waves are important for effective functioning throughout the day, they also can translate into stress, anxiety and restlessness.</a:t>
            </a:r>
          </a:p>
        </p:txBody>
      </p:sp>
    </p:spTree>
    <p:extLst>
      <p:ext uri="{BB962C8B-B14F-4D97-AF65-F5344CB8AC3E}">
        <p14:creationId xmlns:p14="http://schemas.microsoft.com/office/powerpoint/2010/main" val="1968921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smtClean="0"/>
              <a:t>Experiment on a girl</a:t>
            </a:r>
          </a:p>
          <a:p>
            <a:r>
              <a:rPr lang="en-US" dirty="0" smtClean="0"/>
              <a:t>Stage 1</a:t>
            </a:r>
          </a:p>
          <a:p>
            <a:r>
              <a:rPr lang="en-US" dirty="0" smtClean="0"/>
              <a:t>Presence of some theta activity, transition stage, depicts rolling of eyes. After ten minutes</a:t>
            </a:r>
          </a:p>
          <a:p>
            <a:r>
              <a:rPr lang="en-US" dirty="0" smtClean="0"/>
              <a:t>Stage 2</a:t>
            </a:r>
          </a:p>
          <a:p>
            <a:r>
              <a:rPr lang="en-US" dirty="0" smtClean="0"/>
              <a:t>Theta, k complex and sleep spindles.</a:t>
            </a:r>
          </a:p>
          <a:p>
            <a:r>
              <a:rPr lang="en-US" dirty="0" smtClean="0"/>
              <a:t>Sleep </a:t>
            </a:r>
            <a:r>
              <a:rPr lang="en-US" dirty="0" err="1" smtClean="0"/>
              <a:t>spind;es</a:t>
            </a:r>
            <a:r>
              <a:rPr lang="en-US" dirty="0" smtClean="0"/>
              <a:t> arises for two to five minutes for making a person asleep.</a:t>
            </a:r>
          </a:p>
          <a:p>
            <a:r>
              <a:rPr lang="en-US" dirty="0" smtClean="0"/>
              <a:t>K complex are sudden waves </a:t>
            </a:r>
            <a:r>
              <a:rPr lang="en-US" dirty="0" err="1" smtClean="0"/>
              <a:t>whichare</a:t>
            </a:r>
            <a:r>
              <a:rPr lang="en-US" dirty="0" smtClean="0"/>
              <a:t> found only in second stage.</a:t>
            </a:r>
          </a:p>
          <a:p>
            <a:endParaRPr lang="en-US" dirty="0"/>
          </a:p>
        </p:txBody>
      </p:sp>
    </p:spTree>
    <p:extLst>
      <p:ext uri="{BB962C8B-B14F-4D97-AF65-F5344CB8AC3E}">
        <p14:creationId xmlns:p14="http://schemas.microsoft.com/office/powerpoint/2010/main" val="1937199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One per minute.</a:t>
            </a:r>
          </a:p>
          <a:p>
            <a:r>
              <a:rPr lang="en-US" dirty="0" smtClean="0"/>
              <a:t>Can trigger due to noise</a:t>
            </a:r>
          </a:p>
          <a:p>
            <a:r>
              <a:rPr lang="en-US" dirty="0" err="1" smtClean="0"/>
              <a:t>Forruner</a:t>
            </a:r>
            <a:r>
              <a:rPr lang="en-US" dirty="0" smtClean="0"/>
              <a:t> of delta waves.</a:t>
            </a:r>
          </a:p>
          <a:p>
            <a:r>
              <a:rPr lang="en-US" dirty="0" smtClean="0"/>
              <a:t>Soundly sleeping</a:t>
            </a:r>
          </a:p>
          <a:p>
            <a:r>
              <a:rPr lang="en-US" dirty="0" err="1" smtClean="0"/>
              <a:t>Bt</a:t>
            </a:r>
            <a:r>
              <a:rPr lang="en-US" dirty="0" smtClean="0"/>
              <a:t> if awake then he </a:t>
            </a:r>
            <a:r>
              <a:rPr lang="en-US" dirty="0" err="1" smtClean="0"/>
              <a:t>vl</a:t>
            </a:r>
            <a:r>
              <a:rPr lang="en-US" dirty="0" smtClean="0"/>
              <a:t> say that he was </a:t>
            </a:r>
            <a:r>
              <a:rPr lang="en-US" dirty="0" err="1" smtClean="0"/>
              <a:t>nt</a:t>
            </a:r>
            <a:r>
              <a:rPr lang="en-US" dirty="0" smtClean="0"/>
              <a:t> sleeping.</a:t>
            </a:r>
          </a:p>
          <a:p>
            <a:r>
              <a:rPr lang="en-US" dirty="0" smtClean="0"/>
              <a:t>Snoring patients.</a:t>
            </a:r>
          </a:p>
          <a:p>
            <a:endParaRPr lang="en-US" dirty="0"/>
          </a:p>
        </p:txBody>
      </p:sp>
    </p:spTree>
    <p:extLst>
      <p:ext uri="{BB962C8B-B14F-4D97-AF65-F5344CB8AC3E}">
        <p14:creationId xmlns:p14="http://schemas.microsoft.com/office/powerpoint/2010/main" val="1161955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3</a:t>
            </a:r>
            <a:endParaRPr lang="en-US" dirty="0"/>
          </a:p>
        </p:txBody>
      </p:sp>
      <p:sp>
        <p:nvSpPr>
          <p:cNvPr id="3" name="Content Placeholder 2"/>
          <p:cNvSpPr>
            <a:spLocks noGrp="1"/>
          </p:cNvSpPr>
          <p:nvPr>
            <p:ph idx="1"/>
          </p:nvPr>
        </p:nvSpPr>
        <p:spPr/>
        <p:txBody>
          <a:bodyPr/>
          <a:lstStyle/>
          <a:p>
            <a:r>
              <a:rPr lang="en-US" dirty="0" smtClean="0"/>
              <a:t>After 15 minutes</a:t>
            </a:r>
          </a:p>
          <a:p>
            <a:r>
              <a:rPr lang="en-US" dirty="0" smtClean="0"/>
              <a:t>Delta waves</a:t>
            </a:r>
          </a:p>
          <a:p>
            <a:r>
              <a:rPr lang="en-US" dirty="0" smtClean="0"/>
              <a:t>Difference in stage 3 and 4 is not based upon the proportion of delta waves.</a:t>
            </a:r>
          </a:p>
          <a:p>
            <a:r>
              <a:rPr lang="en-US" dirty="0" smtClean="0"/>
              <a:t>In case of stage 3 20-50</a:t>
            </a:r>
          </a:p>
          <a:p>
            <a:r>
              <a:rPr lang="en-US" dirty="0" smtClean="0"/>
              <a:t>While in stage 4 it is above 50</a:t>
            </a:r>
          </a:p>
          <a:p>
            <a:endParaRPr lang="en-US" dirty="0"/>
          </a:p>
        </p:txBody>
      </p:sp>
    </p:spTree>
    <p:extLst>
      <p:ext uri="{BB962C8B-B14F-4D97-AF65-F5344CB8AC3E}">
        <p14:creationId xmlns:p14="http://schemas.microsoft.com/office/powerpoint/2010/main" val="3788134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 Sleep</a:t>
            </a:r>
            <a:endParaRPr lang="en-US" dirty="0"/>
          </a:p>
        </p:txBody>
      </p:sp>
      <p:sp>
        <p:nvSpPr>
          <p:cNvPr id="3" name="Content Placeholder 2"/>
          <p:cNvSpPr>
            <a:spLocks noGrp="1"/>
          </p:cNvSpPr>
          <p:nvPr>
            <p:ph idx="1"/>
          </p:nvPr>
        </p:nvSpPr>
        <p:spPr/>
        <p:txBody>
          <a:bodyPr>
            <a:normAutofit lnSpcReduction="10000"/>
          </a:bodyPr>
          <a:lstStyle/>
          <a:p>
            <a:r>
              <a:rPr lang="en-US" dirty="0" smtClean="0"/>
              <a:t>About 90 minutes </a:t>
            </a:r>
            <a:r>
              <a:rPr lang="en-US" dirty="0" err="1" smtClean="0"/>
              <a:t>afer</a:t>
            </a:r>
            <a:r>
              <a:rPr lang="en-US" dirty="0" smtClean="0"/>
              <a:t> the starting of sleeping and about 45 minutes after stage 4 there will be an abrupt change.</a:t>
            </a:r>
          </a:p>
          <a:p>
            <a:r>
              <a:rPr lang="en-US" dirty="0" err="1" smtClean="0"/>
              <a:t>Eeg</a:t>
            </a:r>
            <a:r>
              <a:rPr lang="en-US" dirty="0" smtClean="0"/>
              <a:t> depicts theta activity</a:t>
            </a:r>
          </a:p>
          <a:p>
            <a:r>
              <a:rPr lang="en-US" dirty="0" smtClean="0"/>
              <a:t>Eyes movements,</a:t>
            </a:r>
          </a:p>
          <a:p>
            <a:r>
              <a:rPr lang="en-US" dirty="0" smtClean="0"/>
              <a:t>Cornea seems bulged out\</a:t>
            </a:r>
          </a:p>
          <a:p>
            <a:r>
              <a:rPr lang="en-US" dirty="0" smtClean="0"/>
              <a:t>Muscle movement is stopped.</a:t>
            </a:r>
          </a:p>
          <a:p>
            <a:r>
              <a:rPr lang="en-US" dirty="0"/>
              <a:t>Seems alert and attentive.</a:t>
            </a:r>
          </a:p>
          <a:p>
            <a:r>
              <a:rPr lang="en-US" dirty="0" smtClean="0"/>
              <a:t>If awake then he will say he was dreaming.</a:t>
            </a:r>
          </a:p>
          <a:p>
            <a:r>
              <a:rPr lang="en-US" dirty="0" err="1" smtClean="0"/>
              <a:t>Cerbral</a:t>
            </a:r>
            <a:r>
              <a:rPr lang="en-US" dirty="0" smtClean="0"/>
              <a:t> blood flow </a:t>
            </a:r>
            <a:r>
              <a:rPr lang="en-US" dirty="0" err="1" smtClean="0"/>
              <a:t>nad</a:t>
            </a:r>
            <a:r>
              <a:rPr lang="en-US" dirty="0" smtClean="0"/>
              <a:t> oxygen consumption is exaggerated.</a:t>
            </a:r>
          </a:p>
          <a:p>
            <a:endParaRPr lang="en-US" dirty="0" smtClean="0"/>
          </a:p>
          <a:p>
            <a:endParaRPr lang="en-US" dirty="0"/>
          </a:p>
        </p:txBody>
      </p:sp>
    </p:spTree>
    <p:extLst>
      <p:ext uri="{BB962C8B-B14F-4D97-AF65-F5344CB8AC3E}">
        <p14:creationId xmlns:p14="http://schemas.microsoft.com/office/powerpoint/2010/main" val="2565878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 to four stage is called SWS sleep</a:t>
            </a:r>
          </a:p>
          <a:p>
            <a:r>
              <a:rPr lang="en-US" dirty="0" err="1" smtClean="0"/>
              <a:t>Actualy</a:t>
            </a:r>
            <a:r>
              <a:rPr lang="en-US" dirty="0" smtClean="0"/>
              <a:t> fourth stage is deep sleep.</a:t>
            </a:r>
          </a:p>
          <a:p>
            <a:r>
              <a:rPr lang="en-US" dirty="0" smtClean="0"/>
              <a:t>If awake then he will be confused, no </a:t>
            </a:r>
            <a:r>
              <a:rPr lang="en-US" dirty="0" err="1" smtClean="0"/>
              <a:t>dreAM</a:t>
            </a:r>
            <a:r>
              <a:rPr lang="en-US" dirty="0" smtClean="0"/>
              <a:t> initially will be reported </a:t>
            </a:r>
          </a:p>
          <a:p>
            <a:r>
              <a:rPr lang="en-US" dirty="0" smtClean="0"/>
              <a:t>Fifth is called REM sleep.</a:t>
            </a:r>
          </a:p>
          <a:p>
            <a:endParaRPr lang="en-US" dirty="0"/>
          </a:p>
        </p:txBody>
      </p:sp>
    </p:spTree>
    <p:extLst>
      <p:ext uri="{BB962C8B-B14F-4D97-AF65-F5344CB8AC3E}">
        <p14:creationId xmlns:p14="http://schemas.microsoft.com/office/powerpoint/2010/main" val="343872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1955</TotalTime>
  <Words>1168</Words>
  <Application>Microsoft Office PowerPoint</Application>
  <PresentationFormat>Widescreen</PresentationFormat>
  <Paragraphs>197</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SLEEP</vt:lpstr>
      <vt:lpstr>PowerPoint Presentation</vt:lpstr>
      <vt:lpstr>PowerPoint Presentation</vt:lpstr>
      <vt:lpstr>wakefullness</vt:lpstr>
      <vt:lpstr>-</vt:lpstr>
      <vt:lpstr>PowerPoint Presentation</vt:lpstr>
      <vt:lpstr>Stage 3</vt:lpstr>
      <vt:lpstr>REM Sleep</vt:lpstr>
      <vt:lpstr>PowerPoint Presentation</vt:lpstr>
      <vt:lpstr>PowerPoint Presentation</vt:lpstr>
      <vt:lpstr>PowerPoint Presentation</vt:lpstr>
      <vt:lpstr>Disorders of sleep</vt:lpstr>
      <vt:lpstr>PowerPoint Presentation</vt:lpstr>
      <vt:lpstr>narcolepsy</vt:lpstr>
      <vt:lpstr>PowerPoint Presentation</vt:lpstr>
      <vt:lpstr>PowerPoint Presentation</vt:lpstr>
      <vt:lpstr>PowerPoint Presentation</vt:lpstr>
      <vt:lpstr>REM SLEEP DISORDERS</vt:lpstr>
      <vt:lpstr>PowerPoint Presentation</vt:lpstr>
      <vt:lpstr>SWS Problems</vt:lpstr>
      <vt:lpstr>PowerPoint Presentation</vt:lpstr>
      <vt:lpstr>PowerPoint Presentation</vt:lpstr>
      <vt:lpstr>Night Terrors</vt:lpstr>
      <vt:lpstr>WHY DO WE SLEEP</vt:lpstr>
      <vt:lpstr>Functions of SWS</vt:lpstr>
      <vt:lpstr>Indus dolphin</vt:lpstr>
      <vt:lpstr>PowerPoint Presentation</vt:lpstr>
      <vt:lpstr>EFFECT OF SLEEP DEPRIVATION</vt:lpstr>
      <vt:lpstr>PowerPoint Presentation</vt:lpstr>
      <vt:lpstr>Effect of exercise on sleep.</vt:lpstr>
      <vt:lpstr>Effect of mental activity on the sleep</vt:lpstr>
      <vt:lpstr>Functions of REM SLEEP</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dc:title>
  <dc:creator>SABA</dc:creator>
  <cp:lastModifiedBy>SABA</cp:lastModifiedBy>
  <cp:revision>56</cp:revision>
  <dcterms:created xsi:type="dcterms:W3CDTF">2016-10-24T04:13:13Z</dcterms:created>
  <dcterms:modified xsi:type="dcterms:W3CDTF">2016-11-07T08:41:17Z</dcterms:modified>
</cp:coreProperties>
</file>