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2" r:id="rId3"/>
    <p:sldId id="273" r:id="rId4"/>
    <p:sldId id="257" r:id="rId5"/>
    <p:sldId id="267" r:id="rId6"/>
    <p:sldId id="265" r:id="rId7"/>
    <p:sldId id="258" r:id="rId8"/>
    <p:sldId id="259" r:id="rId9"/>
    <p:sldId id="260" r:id="rId10"/>
    <p:sldId id="262" r:id="rId11"/>
    <p:sldId id="261" r:id="rId12"/>
    <p:sldId id="268" r:id="rId13"/>
    <p:sldId id="269" r:id="rId14"/>
    <p:sldId id="266" r:id="rId15"/>
    <p:sldId id="264"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8" autoAdjust="0"/>
    <p:restoredTop sz="81183" autoAdjust="0"/>
  </p:normalViewPr>
  <p:slideViewPr>
    <p:cSldViewPr>
      <p:cViewPr varScale="1">
        <p:scale>
          <a:sx n="59" d="100"/>
          <a:sy n="59" d="100"/>
        </p:scale>
        <p:origin x="-164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35BC69-9D39-4923-A600-9AF01A43DAE8}" type="datetimeFigureOut">
              <a:rPr lang="en-US" smtClean="0"/>
              <a:pPr/>
              <a:t>4/16/2020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83FFAE-E001-4D69-B1F6-C68EB6AFB3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eb.chem.ucla.edu/~harding/IGOC/C/covalent_bond.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1, 2 shift takes place in </a:t>
            </a:r>
            <a:r>
              <a:rPr lang="en-US" sz="1200" b="0" i="0" kern="1200" dirty="0" err="1" smtClean="0">
                <a:solidFill>
                  <a:schemeClr val="tx1"/>
                </a:solidFill>
                <a:latin typeface="+mn-lt"/>
                <a:ea typeface="+mn-ea"/>
                <a:cs typeface="+mn-cs"/>
              </a:rPr>
              <a:t>carbonium</a:t>
            </a:r>
            <a:r>
              <a:rPr lang="en-US" sz="1200" b="0" i="0" kern="1200" dirty="0" smtClean="0">
                <a:solidFill>
                  <a:schemeClr val="tx1"/>
                </a:solidFill>
                <a:latin typeface="+mn-lt"/>
                <a:ea typeface="+mn-ea"/>
                <a:cs typeface="+mn-cs"/>
              </a:rPr>
              <a:t> ion which is already a tertiary </a:t>
            </a:r>
            <a:r>
              <a:rPr lang="en-US" sz="1200" b="0" i="0" kern="1200" dirty="0" err="1" smtClean="0">
                <a:solidFill>
                  <a:schemeClr val="tx1"/>
                </a:solidFill>
                <a:latin typeface="+mn-lt"/>
                <a:ea typeface="+mn-ea"/>
                <a:cs typeface="+mn-cs"/>
              </a:rPr>
              <a:t>carbonium</a:t>
            </a:r>
            <a:r>
              <a:rPr lang="en-US" sz="1200" b="0" i="0" kern="1200" dirty="0" smtClean="0">
                <a:solidFill>
                  <a:schemeClr val="tx1"/>
                </a:solidFill>
                <a:latin typeface="+mn-lt"/>
                <a:ea typeface="+mn-ea"/>
                <a:cs typeface="+mn-cs"/>
              </a:rPr>
              <a:t> ion♦ It is probably due to stabilization of rearranged ion that can be affected by delocalization involving the electron pair on the oxygen atom, and ready loss of proton from the oxygen to produce a stable end product</a:t>
            </a:r>
            <a:endParaRPr lang="en-US" dirty="0"/>
          </a:p>
        </p:txBody>
      </p:sp>
      <p:sp>
        <p:nvSpPr>
          <p:cNvPr id="4" name="Slide Number Placeholder 3"/>
          <p:cNvSpPr>
            <a:spLocks noGrp="1"/>
          </p:cNvSpPr>
          <p:nvPr>
            <p:ph type="sldNum" sz="quarter" idx="10"/>
          </p:nvPr>
        </p:nvSpPr>
        <p:spPr/>
        <p:txBody>
          <a:bodyPr/>
          <a:lstStyle/>
          <a:p>
            <a:fld id="{A683FFAE-E001-4D69-B1F6-C68EB6AFB3F2}"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err="1" smtClean="0">
                <a:solidFill>
                  <a:schemeClr val="tx1"/>
                </a:solidFill>
                <a:latin typeface="+mn-lt"/>
                <a:ea typeface="+mn-ea"/>
                <a:cs typeface="+mn-cs"/>
              </a:rPr>
              <a:t>Regioselective</a:t>
            </a:r>
            <a:r>
              <a:rPr lang="en-US" sz="1200" b="1"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Any process that favors </a:t>
            </a:r>
            <a:r>
              <a:rPr lang="en-US" sz="1200" b="0" i="0" kern="1200" dirty="0" smtClean="0">
                <a:solidFill>
                  <a:schemeClr val="tx1"/>
                </a:solidFill>
                <a:latin typeface="+mn-lt"/>
                <a:ea typeface="+mn-ea"/>
                <a:cs typeface="+mn-cs"/>
                <a:hlinkClick r:id="rId3"/>
              </a:rPr>
              <a:t>bond</a:t>
            </a:r>
            <a:r>
              <a:rPr lang="en-US" sz="1200" b="0" i="0" kern="1200" dirty="0" smtClean="0">
                <a:solidFill>
                  <a:schemeClr val="tx1"/>
                </a:solidFill>
                <a:latin typeface="+mn-lt"/>
                <a:ea typeface="+mn-ea"/>
                <a:cs typeface="+mn-cs"/>
              </a:rPr>
              <a:t> formation at a particular atom over other possible atoms. The description of a reaction's </a:t>
            </a:r>
            <a:r>
              <a:rPr lang="en-US" sz="1200" b="0" i="0" kern="1200" dirty="0" err="1" smtClean="0">
                <a:solidFill>
                  <a:schemeClr val="tx1"/>
                </a:solidFill>
                <a:latin typeface="+mn-lt"/>
                <a:ea typeface="+mn-ea"/>
                <a:cs typeface="+mn-cs"/>
              </a:rPr>
              <a:t>regioselectivity</a:t>
            </a:r>
            <a:r>
              <a:rPr lang="en-US" sz="1200" b="0" i="0" kern="1200" dirty="0" smtClean="0">
                <a:solidFill>
                  <a:schemeClr val="tx1"/>
                </a:solidFill>
                <a:latin typeface="+mn-lt"/>
                <a:ea typeface="+mn-ea"/>
                <a:cs typeface="+mn-cs"/>
              </a:rPr>
              <a:t> (or the absence of </a:t>
            </a:r>
            <a:r>
              <a:rPr lang="en-US" sz="1200" b="0" i="0" kern="1200" dirty="0" err="1" smtClean="0">
                <a:solidFill>
                  <a:schemeClr val="tx1"/>
                </a:solidFill>
                <a:latin typeface="+mn-lt"/>
                <a:ea typeface="+mn-ea"/>
                <a:cs typeface="+mn-cs"/>
              </a:rPr>
              <a:t>regioselectivity</a:t>
            </a:r>
            <a:r>
              <a:rPr lang="en-US" sz="1200" b="0" i="0" kern="1200" dirty="0" smtClean="0">
                <a:solidFill>
                  <a:schemeClr val="tx1"/>
                </a:solidFill>
                <a:latin typeface="+mn-lt"/>
                <a:ea typeface="+mn-ea"/>
                <a:cs typeface="+mn-cs"/>
              </a:rPr>
              <a:t>) is called the reaction's </a:t>
            </a:r>
            <a:r>
              <a:rPr lang="en-US" sz="1200" b="1" i="0" kern="1200" dirty="0" err="1" smtClean="0">
                <a:solidFill>
                  <a:schemeClr val="tx1"/>
                </a:solidFill>
                <a:latin typeface="+mn-lt"/>
                <a:ea typeface="+mn-ea"/>
                <a:cs typeface="+mn-cs"/>
              </a:rPr>
              <a:t>regiochemistry</a:t>
            </a:r>
            <a:r>
              <a:rPr lang="en-US" sz="1200" b="0" i="0" kern="1200" dirty="0" smtClean="0">
                <a:solidFill>
                  <a:schemeClr val="tx1"/>
                </a:solidFill>
                <a:latin typeface="+mn-lt"/>
                <a:ea typeface="+mn-ea"/>
                <a:cs typeface="+mn-cs"/>
              </a:rPr>
              <a:t>.</a:t>
            </a:r>
            <a:br>
              <a:rPr lang="en-US" sz="1200" b="0" i="0" kern="1200" dirty="0" smtClean="0">
                <a:solidFill>
                  <a:schemeClr val="tx1"/>
                </a:solidFill>
                <a:latin typeface="+mn-lt"/>
                <a:ea typeface="+mn-ea"/>
                <a:cs typeface="+mn-cs"/>
              </a:rPr>
            </a:br>
            <a:endParaRPr lang="en-US" sz="1200" b="0" i="0" kern="1200" dirty="0" smtClean="0">
              <a:solidFill>
                <a:schemeClr val="tx1"/>
              </a:solidFill>
              <a:latin typeface="+mn-lt"/>
              <a:ea typeface="+mn-ea"/>
              <a:cs typeface="+mn-cs"/>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A683FFAE-E001-4D69-B1F6-C68EB6AFB3F2}" type="slidenum">
              <a:rPr lang="en-US" smtClean="0"/>
              <a:pPr/>
              <a:t>15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err="1" smtClean="0">
                <a:solidFill>
                  <a:schemeClr val="tx1"/>
                </a:solidFill>
                <a:latin typeface="+mn-lt"/>
                <a:ea typeface="+mn-ea"/>
                <a:cs typeface="+mn-cs"/>
              </a:rPr>
              <a:t>Pinacidil</a:t>
            </a:r>
            <a:r>
              <a:rPr lang="en-US" sz="1200" b="0" i="0" kern="1200" dirty="0" smtClean="0">
                <a:solidFill>
                  <a:schemeClr val="tx1"/>
                </a:solidFill>
                <a:latin typeface="+mn-lt"/>
                <a:ea typeface="+mn-ea"/>
                <a:cs typeface="+mn-cs"/>
              </a:rPr>
              <a:t> is a </a:t>
            </a:r>
            <a:r>
              <a:rPr lang="en-US" sz="1200" b="1" i="0" kern="1200" dirty="0" err="1" smtClean="0">
                <a:solidFill>
                  <a:schemeClr val="tx1"/>
                </a:solidFill>
                <a:latin typeface="+mn-lt"/>
                <a:ea typeface="+mn-ea"/>
                <a:cs typeface="+mn-cs"/>
              </a:rPr>
              <a:t>cyanoguanidine</a:t>
            </a:r>
            <a:r>
              <a:rPr lang="en-US" sz="1200" b="1" i="0" kern="1200" dirty="0" smtClean="0">
                <a:solidFill>
                  <a:schemeClr val="tx1"/>
                </a:solidFill>
                <a:latin typeface="+mn-lt"/>
                <a:ea typeface="+mn-ea"/>
                <a:cs typeface="+mn-cs"/>
              </a:rPr>
              <a:t> drug</a:t>
            </a:r>
            <a:r>
              <a:rPr lang="en-US" sz="1200" b="0" i="0" kern="1200" dirty="0" smtClean="0">
                <a:solidFill>
                  <a:schemeClr val="tx1"/>
                </a:solidFill>
                <a:latin typeface="+mn-lt"/>
                <a:ea typeface="+mn-ea"/>
                <a:cs typeface="+mn-cs"/>
              </a:rPr>
              <a:t> that acts by opening ATP-sensitive potassium channels, leading to peripheral vasodilatation of arterioles and decreasing peripheral vascular resistance. The above processes result in reduced blood pressure. This </a:t>
            </a:r>
            <a:r>
              <a:rPr lang="en-US" sz="1200" b="1" i="0" kern="1200" dirty="0" smtClean="0">
                <a:solidFill>
                  <a:schemeClr val="tx1"/>
                </a:solidFill>
                <a:latin typeface="+mn-lt"/>
                <a:ea typeface="+mn-ea"/>
                <a:cs typeface="+mn-cs"/>
              </a:rPr>
              <a:t>drug</a:t>
            </a:r>
            <a:r>
              <a:rPr lang="en-US" sz="1200" b="0" i="0" kern="1200" dirty="0" smtClean="0">
                <a:solidFill>
                  <a:schemeClr val="tx1"/>
                </a:solidFill>
                <a:latin typeface="+mn-lt"/>
                <a:ea typeface="+mn-ea"/>
                <a:cs typeface="+mn-cs"/>
              </a:rPr>
              <a:t> has been discontinued by the FDA.</a:t>
            </a:r>
            <a:endParaRPr lang="en-US" dirty="0"/>
          </a:p>
        </p:txBody>
      </p:sp>
      <p:sp>
        <p:nvSpPr>
          <p:cNvPr id="4" name="Slide Number Placeholder 3"/>
          <p:cNvSpPr>
            <a:spLocks noGrp="1"/>
          </p:cNvSpPr>
          <p:nvPr>
            <p:ph type="sldNum" sz="quarter" idx="10"/>
          </p:nvPr>
        </p:nvSpPr>
        <p:spPr/>
        <p:txBody>
          <a:bodyPr/>
          <a:lstStyle/>
          <a:p>
            <a:fld id="{A683FFAE-E001-4D69-B1F6-C68EB6AFB3F2}"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2004129-C039-4733-8B13-B1D2EB3096AC}" type="datetime1">
              <a:rPr lang="en-US" smtClean="0"/>
              <a:pPr/>
              <a:t>4/16/2020</a:t>
            </a:fld>
            <a:endParaRPr lang="en-US"/>
          </a:p>
        </p:txBody>
      </p:sp>
      <p:sp>
        <p:nvSpPr>
          <p:cNvPr id="19" name="Footer Placeholder 18"/>
          <p:cNvSpPr>
            <a:spLocks noGrp="1"/>
          </p:cNvSpPr>
          <p:nvPr>
            <p:ph type="ftr" sz="quarter" idx="11"/>
          </p:nvPr>
        </p:nvSpPr>
        <p:spPr/>
        <p:txBody>
          <a:bodyPr/>
          <a:lstStyle/>
          <a:p>
            <a:r>
              <a:rPr lang="en-US" smtClean="0"/>
              <a:t>Pinacol-Pinacolone rearrangement                       Ayesha Shamim</a:t>
            </a:r>
            <a:endParaRPr lang="en-US"/>
          </a:p>
        </p:txBody>
      </p:sp>
      <p:sp>
        <p:nvSpPr>
          <p:cNvPr id="27" name="Slide Number Placeholder 26"/>
          <p:cNvSpPr>
            <a:spLocks noGrp="1"/>
          </p:cNvSpPr>
          <p:nvPr>
            <p:ph type="sldNum" sz="quarter" idx="12"/>
          </p:nvPr>
        </p:nvSpPr>
        <p:spPr/>
        <p:txBody>
          <a:bodyPr/>
          <a:lstStyle/>
          <a:p>
            <a:fld id="{5529B0F1-41FF-413D-BFD1-89015B443AF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BF9FEE-EFA0-4FE5-9ECB-5EE94A8E33EE}" type="datetime1">
              <a:rPr lang="en-US" smtClean="0"/>
              <a:pPr/>
              <a:t>4/16/2020</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
        <p:nvSpPr>
          <p:cNvPr id="6" name="Slide Number Placeholder 5"/>
          <p:cNvSpPr>
            <a:spLocks noGrp="1"/>
          </p:cNvSpPr>
          <p:nvPr>
            <p:ph type="sldNum" sz="quarter" idx="12"/>
          </p:nvPr>
        </p:nvSpPr>
        <p:spPr/>
        <p:txBody>
          <a:bodyPr/>
          <a:lstStyle/>
          <a:p>
            <a:fld id="{5529B0F1-41FF-413D-BFD1-89015B443A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8EB85A-219D-49B4-B8C7-BA4B4BFFAA71}" type="datetime1">
              <a:rPr lang="en-US" smtClean="0"/>
              <a:pPr/>
              <a:t>4/16/2020</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
        <p:nvSpPr>
          <p:cNvPr id="6" name="Slide Number Placeholder 5"/>
          <p:cNvSpPr>
            <a:spLocks noGrp="1"/>
          </p:cNvSpPr>
          <p:nvPr>
            <p:ph type="sldNum" sz="quarter" idx="12"/>
          </p:nvPr>
        </p:nvSpPr>
        <p:spPr/>
        <p:txBody>
          <a:bodyPr/>
          <a:lstStyle/>
          <a:p>
            <a:fld id="{5529B0F1-41FF-413D-BFD1-89015B443A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ECB50-96EE-4D5F-8153-B5349577B913}" type="datetime1">
              <a:rPr lang="en-US" smtClean="0"/>
              <a:pPr/>
              <a:t>4/16/2020</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
        <p:nvSpPr>
          <p:cNvPr id="6" name="Slide Number Placeholder 5"/>
          <p:cNvSpPr>
            <a:spLocks noGrp="1"/>
          </p:cNvSpPr>
          <p:nvPr>
            <p:ph type="sldNum" sz="quarter" idx="12"/>
          </p:nvPr>
        </p:nvSpPr>
        <p:spPr/>
        <p:txBody>
          <a:bodyPr/>
          <a:lstStyle/>
          <a:p>
            <a:fld id="{5529B0F1-41FF-413D-BFD1-89015B443A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0BD962D-EAB1-49FA-83E6-F96578828466}" type="datetime1">
              <a:rPr lang="en-US" smtClean="0"/>
              <a:pPr/>
              <a:t>4/16/2020</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
        <p:nvSpPr>
          <p:cNvPr id="6" name="Slide Number Placeholder 5"/>
          <p:cNvSpPr>
            <a:spLocks noGrp="1"/>
          </p:cNvSpPr>
          <p:nvPr>
            <p:ph type="sldNum" sz="quarter" idx="12"/>
          </p:nvPr>
        </p:nvSpPr>
        <p:spPr/>
        <p:txBody>
          <a:bodyPr/>
          <a:lstStyle/>
          <a:p>
            <a:fld id="{5529B0F1-41FF-413D-BFD1-89015B443AF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FAF2FBD-13ED-43D6-B63D-C788D4E1D7B1}" type="datetime1">
              <a:rPr lang="en-US" smtClean="0"/>
              <a:pPr/>
              <a:t>4/16/2020</a:t>
            </a:fld>
            <a:endParaRPr lang="en-US"/>
          </a:p>
        </p:txBody>
      </p:sp>
      <p:sp>
        <p:nvSpPr>
          <p:cNvPr id="6" name="Footer Placeholder 5"/>
          <p:cNvSpPr>
            <a:spLocks noGrp="1"/>
          </p:cNvSpPr>
          <p:nvPr>
            <p:ph type="ftr" sz="quarter" idx="11"/>
          </p:nvPr>
        </p:nvSpPr>
        <p:spPr/>
        <p:txBody>
          <a:bodyPr/>
          <a:lstStyle/>
          <a:p>
            <a:r>
              <a:rPr lang="en-US" smtClean="0"/>
              <a:t>Pinacol-Pinacolone rearrangement                       Ayesha Shamim</a:t>
            </a:r>
            <a:endParaRPr lang="en-US"/>
          </a:p>
        </p:txBody>
      </p:sp>
      <p:sp>
        <p:nvSpPr>
          <p:cNvPr id="7" name="Slide Number Placeholder 6"/>
          <p:cNvSpPr>
            <a:spLocks noGrp="1"/>
          </p:cNvSpPr>
          <p:nvPr>
            <p:ph type="sldNum" sz="quarter" idx="12"/>
          </p:nvPr>
        </p:nvSpPr>
        <p:spPr/>
        <p:txBody>
          <a:bodyPr/>
          <a:lstStyle/>
          <a:p>
            <a:fld id="{5529B0F1-41FF-413D-BFD1-89015B443A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1DF1B13-264D-4084-B878-47B7A87FAEF5}" type="datetime1">
              <a:rPr lang="en-US" smtClean="0"/>
              <a:pPr/>
              <a:t>4/16/2020</a:t>
            </a:fld>
            <a:endParaRPr lang="en-US"/>
          </a:p>
        </p:txBody>
      </p:sp>
      <p:sp>
        <p:nvSpPr>
          <p:cNvPr id="8" name="Footer Placeholder 7"/>
          <p:cNvSpPr>
            <a:spLocks noGrp="1"/>
          </p:cNvSpPr>
          <p:nvPr>
            <p:ph type="ftr" sz="quarter" idx="11"/>
          </p:nvPr>
        </p:nvSpPr>
        <p:spPr/>
        <p:txBody>
          <a:bodyPr/>
          <a:lstStyle/>
          <a:p>
            <a:r>
              <a:rPr lang="en-US" smtClean="0"/>
              <a:t>Pinacol-Pinacolone rearrangement                       Ayesha Shamim</a:t>
            </a:r>
            <a:endParaRPr lang="en-US"/>
          </a:p>
        </p:txBody>
      </p:sp>
      <p:sp>
        <p:nvSpPr>
          <p:cNvPr id="9" name="Slide Number Placeholder 8"/>
          <p:cNvSpPr>
            <a:spLocks noGrp="1"/>
          </p:cNvSpPr>
          <p:nvPr>
            <p:ph type="sldNum" sz="quarter" idx="12"/>
          </p:nvPr>
        </p:nvSpPr>
        <p:spPr/>
        <p:txBody>
          <a:bodyPr/>
          <a:lstStyle/>
          <a:p>
            <a:fld id="{5529B0F1-41FF-413D-BFD1-89015B443AF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4D10BF-7510-4867-B7FA-DB0244E408F5}" type="datetime1">
              <a:rPr lang="en-US" smtClean="0"/>
              <a:pPr/>
              <a:t>4/16/2020</a:t>
            </a:fld>
            <a:endParaRPr lang="en-US"/>
          </a:p>
        </p:txBody>
      </p:sp>
      <p:sp>
        <p:nvSpPr>
          <p:cNvPr id="4" name="Footer Placeholder 3"/>
          <p:cNvSpPr>
            <a:spLocks noGrp="1"/>
          </p:cNvSpPr>
          <p:nvPr>
            <p:ph type="ftr" sz="quarter" idx="11"/>
          </p:nvPr>
        </p:nvSpPr>
        <p:spPr/>
        <p:txBody>
          <a:bodyPr/>
          <a:lstStyle/>
          <a:p>
            <a:r>
              <a:rPr lang="en-US" smtClean="0"/>
              <a:t>Pinacol-Pinacolone rearrangement                       Ayesha Shamim</a:t>
            </a:r>
            <a:endParaRPr lang="en-US"/>
          </a:p>
        </p:txBody>
      </p:sp>
      <p:sp>
        <p:nvSpPr>
          <p:cNvPr id="5" name="Slide Number Placeholder 4"/>
          <p:cNvSpPr>
            <a:spLocks noGrp="1"/>
          </p:cNvSpPr>
          <p:nvPr>
            <p:ph type="sldNum" sz="quarter" idx="12"/>
          </p:nvPr>
        </p:nvSpPr>
        <p:spPr/>
        <p:txBody>
          <a:bodyPr/>
          <a:lstStyle/>
          <a:p>
            <a:fld id="{5529B0F1-41FF-413D-BFD1-89015B443A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1BE92D-5E18-4777-B0E3-2E7482199B27}" type="datetime1">
              <a:rPr lang="en-US" smtClean="0"/>
              <a:pPr/>
              <a:t>4/16/2020</a:t>
            </a:fld>
            <a:endParaRPr lang="en-US"/>
          </a:p>
        </p:txBody>
      </p:sp>
      <p:sp>
        <p:nvSpPr>
          <p:cNvPr id="3" name="Footer Placeholder 2"/>
          <p:cNvSpPr>
            <a:spLocks noGrp="1"/>
          </p:cNvSpPr>
          <p:nvPr>
            <p:ph type="ftr" sz="quarter" idx="11"/>
          </p:nvPr>
        </p:nvSpPr>
        <p:spPr/>
        <p:txBody>
          <a:bodyPr/>
          <a:lstStyle/>
          <a:p>
            <a:r>
              <a:rPr lang="en-US" smtClean="0"/>
              <a:t>Pinacol-Pinacolone rearrangement                       Ayesha Shamim</a:t>
            </a:r>
            <a:endParaRPr lang="en-US"/>
          </a:p>
        </p:txBody>
      </p:sp>
      <p:sp>
        <p:nvSpPr>
          <p:cNvPr id="4" name="Slide Number Placeholder 3"/>
          <p:cNvSpPr>
            <a:spLocks noGrp="1"/>
          </p:cNvSpPr>
          <p:nvPr>
            <p:ph type="sldNum" sz="quarter" idx="12"/>
          </p:nvPr>
        </p:nvSpPr>
        <p:spPr/>
        <p:txBody>
          <a:bodyPr/>
          <a:lstStyle/>
          <a:p>
            <a:fld id="{5529B0F1-41FF-413D-BFD1-89015B443A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F7F970-CC96-406D-A5E7-8E8A4B7F4C5B}" type="datetime1">
              <a:rPr lang="en-US" smtClean="0"/>
              <a:pPr/>
              <a:t>4/16/2020</a:t>
            </a:fld>
            <a:endParaRPr lang="en-US"/>
          </a:p>
        </p:txBody>
      </p:sp>
      <p:sp>
        <p:nvSpPr>
          <p:cNvPr id="6" name="Footer Placeholder 5"/>
          <p:cNvSpPr>
            <a:spLocks noGrp="1"/>
          </p:cNvSpPr>
          <p:nvPr>
            <p:ph type="ftr" sz="quarter" idx="11"/>
          </p:nvPr>
        </p:nvSpPr>
        <p:spPr/>
        <p:txBody>
          <a:bodyPr/>
          <a:lstStyle/>
          <a:p>
            <a:r>
              <a:rPr lang="en-US" smtClean="0"/>
              <a:t>Pinacol-Pinacolone rearrangement                       Ayesha Shamim</a:t>
            </a:r>
            <a:endParaRPr lang="en-US"/>
          </a:p>
        </p:txBody>
      </p:sp>
      <p:sp>
        <p:nvSpPr>
          <p:cNvPr id="7" name="Slide Number Placeholder 6"/>
          <p:cNvSpPr>
            <a:spLocks noGrp="1"/>
          </p:cNvSpPr>
          <p:nvPr>
            <p:ph type="sldNum" sz="quarter" idx="12"/>
          </p:nvPr>
        </p:nvSpPr>
        <p:spPr/>
        <p:txBody>
          <a:bodyPr/>
          <a:lstStyle/>
          <a:p>
            <a:fld id="{5529B0F1-41FF-413D-BFD1-89015B443AF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EE8B1B4-EF1F-4886-A7D9-AA14D436E5E7}" type="datetime1">
              <a:rPr lang="en-US" smtClean="0"/>
              <a:pPr/>
              <a:t>4/16/2020</a:t>
            </a:fld>
            <a:endParaRPr lang="en-US"/>
          </a:p>
        </p:txBody>
      </p:sp>
      <p:sp>
        <p:nvSpPr>
          <p:cNvPr id="6" name="Footer Placeholder 5"/>
          <p:cNvSpPr>
            <a:spLocks noGrp="1"/>
          </p:cNvSpPr>
          <p:nvPr>
            <p:ph type="ftr" sz="quarter" idx="11"/>
          </p:nvPr>
        </p:nvSpPr>
        <p:spPr/>
        <p:txBody>
          <a:bodyPr/>
          <a:lstStyle/>
          <a:p>
            <a:r>
              <a:rPr lang="en-US" smtClean="0"/>
              <a:t>Pinacol-Pinacolone rearrangement                       Ayesha Shamim</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529B0F1-41FF-413D-BFD1-89015B443AF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28A8F8E-83F6-4F58-9649-8DC835BEB89C}" type="datetime1">
              <a:rPr lang="en-US" smtClean="0"/>
              <a:pPr/>
              <a:t>4/16/2020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Pinacol-Pinacolone rearrangement                       Ayesha Shamim</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529B0F1-41FF-413D-BFD1-89015B443AF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Pinacol</a:t>
            </a:r>
            <a:r>
              <a:rPr lang="en-US" dirty="0" smtClean="0"/>
              <a:t> </a:t>
            </a:r>
            <a:r>
              <a:rPr lang="en-US" dirty="0" err="1" smtClean="0"/>
              <a:t>Pinacolone</a:t>
            </a:r>
            <a:r>
              <a:rPr lang="en-US" dirty="0" smtClean="0"/>
              <a:t> Rearrangement</a:t>
            </a:r>
            <a:endParaRPr lang="en-US" dirty="0"/>
          </a:p>
        </p:txBody>
      </p:sp>
      <p:sp>
        <p:nvSpPr>
          <p:cNvPr id="3" name="Subtitle 2"/>
          <p:cNvSpPr>
            <a:spLocks noGrp="1"/>
          </p:cNvSpPr>
          <p:nvPr>
            <p:ph type="subTitle" idx="1"/>
          </p:nvPr>
        </p:nvSpPr>
        <p:spPr/>
        <p:txBody>
          <a:bodyPr/>
          <a:lstStyle/>
          <a:p>
            <a:r>
              <a:rPr lang="en-US" dirty="0" smtClean="0"/>
              <a:t>Ayesha </a:t>
            </a:r>
            <a:r>
              <a:rPr lang="en-US" dirty="0" err="1" smtClean="0"/>
              <a:t>Shamim</a:t>
            </a:r>
            <a:endParaRPr lang="en-US" dirty="0" smtClean="0"/>
          </a:p>
          <a:p>
            <a:r>
              <a:rPr lang="en-US" dirty="0" smtClean="0"/>
              <a:t>Pharm. D</a:t>
            </a:r>
          </a:p>
          <a:p>
            <a:r>
              <a:rPr lang="en-US" dirty="0" err="1" smtClean="0"/>
              <a:t>M.phil</a:t>
            </a:r>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tretch>
            <a:fillRect/>
          </a:stretch>
        </p:blipFill>
        <p:spPr bwMode="auto">
          <a:xfrm>
            <a:off x="1390650" y="3120231"/>
            <a:ext cx="6362700" cy="20193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5529B0F1-41FF-413D-BFD1-89015B443AFA}"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80288"/>
          </a:xfrm>
        </p:spPr>
        <p:txBody>
          <a:bodyPr>
            <a:normAutofit fontScale="90000"/>
          </a:bodyPr>
          <a:lstStyle/>
          <a:p>
            <a:r>
              <a:rPr lang="en-US" dirty="0" smtClean="0"/>
              <a:t>Mechanism</a:t>
            </a:r>
            <a:endParaRPr lang="en-US" dirty="0"/>
          </a:p>
        </p:txBody>
      </p:sp>
      <p:sp>
        <p:nvSpPr>
          <p:cNvPr id="3" name="Content Placeholder 2"/>
          <p:cNvSpPr>
            <a:spLocks noGrp="1"/>
          </p:cNvSpPr>
          <p:nvPr>
            <p:ph idx="1"/>
          </p:nvPr>
        </p:nvSpPr>
        <p:spPr>
          <a:xfrm>
            <a:off x="457200" y="2362200"/>
            <a:ext cx="8229600" cy="3962400"/>
          </a:xfrm>
        </p:spPr>
        <p:txBody>
          <a:bodyPr>
            <a:normAutofit/>
          </a:bodyPr>
          <a:lstStyle/>
          <a:p>
            <a:pPr algn="just"/>
            <a:r>
              <a:rPr lang="en-US" dirty="0" smtClean="0"/>
              <a:t>The </a:t>
            </a:r>
            <a:r>
              <a:rPr lang="en-US" dirty="0" err="1"/>
              <a:t>Pinacol</a:t>
            </a:r>
            <a:r>
              <a:rPr lang="en-US" dirty="0"/>
              <a:t> </a:t>
            </a:r>
            <a:r>
              <a:rPr lang="en-US" dirty="0" err="1"/>
              <a:t>Pinacolone</a:t>
            </a:r>
            <a:r>
              <a:rPr lang="en-US" dirty="0"/>
              <a:t> rearrangement mechanism proceeds via four steps. Each of these steps are explained below</a:t>
            </a:r>
            <a:r>
              <a:rPr lang="en-US" dirty="0" smtClean="0"/>
              <a:t>. </a:t>
            </a:r>
          </a:p>
          <a:p>
            <a:pPr algn="just">
              <a:buNone/>
            </a:pPr>
            <a:endParaRPr lang="en-US" dirty="0" smtClean="0"/>
          </a:p>
          <a:p>
            <a:pPr algn="just"/>
            <a:r>
              <a:rPr lang="en-US" dirty="0" smtClean="0"/>
              <a:t>Step 1 </a:t>
            </a:r>
            <a:r>
              <a:rPr lang="en-US" dirty="0" err="1" smtClean="0"/>
              <a:t>Protonation</a:t>
            </a:r>
            <a:r>
              <a:rPr lang="en-US" dirty="0" smtClean="0"/>
              <a:t> of a hydroxyl group </a:t>
            </a:r>
          </a:p>
          <a:p>
            <a:pPr algn="just"/>
            <a:r>
              <a:rPr lang="en-US" dirty="0" smtClean="0"/>
              <a:t>Step 2 Loss of water </a:t>
            </a:r>
          </a:p>
          <a:p>
            <a:pPr algn="just"/>
            <a:r>
              <a:rPr lang="en-US" dirty="0" smtClean="0"/>
              <a:t>Step 3 Methyl migration </a:t>
            </a:r>
          </a:p>
          <a:p>
            <a:pPr algn="just"/>
            <a:r>
              <a:rPr lang="en-US" dirty="0" smtClean="0"/>
              <a:t>Step 4 </a:t>
            </a:r>
            <a:r>
              <a:rPr lang="en-US" dirty="0" err="1" smtClean="0"/>
              <a:t>Deprotonation</a:t>
            </a:r>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b="1" dirty="0" smtClean="0"/>
              <a:t>Step 1: </a:t>
            </a:r>
          </a:p>
          <a:p>
            <a:pPr algn="just">
              <a:buNone/>
            </a:pPr>
            <a:r>
              <a:rPr lang="en-US" b="1" dirty="0" smtClean="0"/>
              <a:t>    </a:t>
            </a:r>
            <a:r>
              <a:rPr lang="en-US" dirty="0" smtClean="0"/>
              <a:t>Since the reaction is carried out in an acidic medium, the hydroxide group of the </a:t>
            </a:r>
            <a:r>
              <a:rPr lang="en-US" dirty="0" err="1" smtClean="0"/>
              <a:t>pinacol</a:t>
            </a:r>
            <a:r>
              <a:rPr lang="en-US" dirty="0" smtClean="0"/>
              <a:t> is </a:t>
            </a:r>
            <a:r>
              <a:rPr lang="en-US" dirty="0" err="1" smtClean="0"/>
              <a:t>protonated</a:t>
            </a:r>
            <a:r>
              <a:rPr lang="en-US" dirty="0" smtClean="0"/>
              <a:t> by the acid.</a:t>
            </a:r>
          </a:p>
          <a:p>
            <a:pPr algn="just">
              <a:buNone/>
            </a:pPr>
            <a:endParaRPr lang="en-US" dirty="0" smtClean="0"/>
          </a:p>
          <a:p>
            <a:pPr algn="just"/>
            <a:r>
              <a:rPr lang="en-US" b="1" dirty="0" smtClean="0"/>
              <a:t>Step 2: </a:t>
            </a:r>
          </a:p>
          <a:p>
            <a:pPr algn="just">
              <a:buNone/>
            </a:pPr>
            <a:r>
              <a:rPr lang="en-US" b="1" dirty="0" smtClean="0"/>
              <a:t>   </a:t>
            </a:r>
            <a:r>
              <a:rPr lang="en-US" dirty="0" smtClean="0"/>
              <a:t>Water </a:t>
            </a:r>
            <a:r>
              <a:rPr lang="en-US" dirty="0" smtClean="0"/>
              <a:t>is now removed from the compound, leaving behind a </a:t>
            </a:r>
            <a:r>
              <a:rPr lang="en-US" dirty="0" err="1" smtClean="0"/>
              <a:t>carbocation</a:t>
            </a:r>
            <a:r>
              <a:rPr lang="en-US" dirty="0" smtClean="0"/>
              <a:t>. This </a:t>
            </a:r>
            <a:r>
              <a:rPr lang="en-US" dirty="0" err="1" smtClean="0"/>
              <a:t>carbocation</a:t>
            </a:r>
            <a:r>
              <a:rPr lang="en-US" dirty="0" smtClean="0"/>
              <a:t> is tertiary and therefore stable.</a:t>
            </a:r>
          </a:p>
          <a:p>
            <a:pPr algn="just"/>
            <a:endParaRPr lang="en-US" dirty="0" smtClean="0"/>
          </a:p>
          <a:p>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Step 3: </a:t>
            </a:r>
          </a:p>
          <a:p>
            <a:pPr algn="just">
              <a:buNone/>
            </a:pPr>
            <a:r>
              <a:rPr lang="en-US" b="1" dirty="0" smtClean="0"/>
              <a:t>    </a:t>
            </a:r>
            <a:r>
              <a:rPr lang="en-US" dirty="0" smtClean="0"/>
              <a:t>The methyl group shifts to the positively charged carbon in a rearrangement of the compound.</a:t>
            </a:r>
          </a:p>
          <a:p>
            <a:pPr algn="just">
              <a:buNone/>
            </a:pPr>
            <a:endParaRPr lang="en-US" dirty="0" smtClean="0"/>
          </a:p>
          <a:p>
            <a:pPr algn="just"/>
            <a:r>
              <a:rPr lang="en-US" b="1" dirty="0" smtClean="0"/>
              <a:t>Step 4: </a:t>
            </a:r>
          </a:p>
          <a:p>
            <a:pPr algn="just">
              <a:buNone/>
            </a:pPr>
            <a:r>
              <a:rPr lang="en-US" b="1" dirty="0" smtClean="0"/>
              <a:t>    </a:t>
            </a:r>
            <a:r>
              <a:rPr lang="en-US" dirty="0" smtClean="0"/>
              <a:t>The oxygen atom which is doubly bonded to the carbon is now </a:t>
            </a:r>
            <a:r>
              <a:rPr lang="en-US" dirty="0" err="1" smtClean="0"/>
              <a:t>deprotonated</a:t>
            </a:r>
            <a:r>
              <a:rPr lang="en-US" dirty="0" smtClean="0"/>
              <a:t>, giving rise to the required </a:t>
            </a:r>
            <a:r>
              <a:rPr lang="en-US" dirty="0" err="1" smtClean="0"/>
              <a:t>pinacolone</a:t>
            </a:r>
            <a:r>
              <a:rPr lang="en-US" dirty="0" smtClean="0"/>
              <a:t>.</a:t>
            </a:r>
          </a:p>
          <a:p>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3" cstate="print"/>
          <a:srcRect/>
          <a:stretch>
            <a:fillRect/>
          </a:stretch>
        </p:blipFill>
        <p:spPr bwMode="auto">
          <a:xfrm>
            <a:off x="211667" y="829866"/>
            <a:ext cx="8246533" cy="1675209"/>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381000" y="3200400"/>
            <a:ext cx="8013700" cy="3429000"/>
          </a:xfrm>
          <a:prstGeom prst="rect">
            <a:avLst/>
          </a:prstGeom>
          <a:noFill/>
          <a:ln w="9525">
            <a:noFill/>
            <a:miter lim="800000"/>
            <a:headEnd/>
            <a:tailEnd/>
          </a:ln>
        </p:spPr>
      </p:pic>
      <p:pic>
        <p:nvPicPr>
          <p:cNvPr id="2052" name="Picture 4"/>
          <p:cNvPicPr>
            <a:picLocks noChangeAspect="1" noChangeArrowheads="1"/>
          </p:cNvPicPr>
          <p:nvPr/>
        </p:nvPicPr>
        <p:blipFill>
          <a:blip r:embed="rId5" cstate="print"/>
          <a:srcRect/>
          <a:stretch>
            <a:fillRect/>
          </a:stretch>
        </p:blipFill>
        <p:spPr bwMode="auto">
          <a:xfrm>
            <a:off x="6019800" y="2438400"/>
            <a:ext cx="495300" cy="828675"/>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5529B0F1-41FF-413D-BFD1-89015B443AFA}" type="slidenum">
              <a:rPr lang="en-US" smtClean="0"/>
              <a:pPr/>
              <a:t>14</a:t>
            </a:fld>
            <a:endParaRPr lang="en-US"/>
          </a:p>
        </p:txBody>
      </p:sp>
      <p:sp>
        <p:nvSpPr>
          <p:cNvPr id="8" name="Footer Placeholder 7"/>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Thus, the required </a:t>
            </a:r>
            <a:r>
              <a:rPr lang="en-US" dirty="0" err="1"/>
              <a:t>Pinacolone</a:t>
            </a:r>
            <a:r>
              <a:rPr lang="en-US" dirty="0"/>
              <a:t> product is generated. It is important to note that this rearrangement is </a:t>
            </a:r>
            <a:r>
              <a:rPr lang="en-US" dirty="0" err="1"/>
              <a:t>regioselective</a:t>
            </a:r>
            <a:r>
              <a:rPr lang="en-US" dirty="0"/>
              <a:t> in nature. The rearrangement of the more stable </a:t>
            </a:r>
            <a:r>
              <a:rPr lang="en-US" dirty="0" err="1"/>
              <a:t>carbocation</a:t>
            </a:r>
            <a:r>
              <a:rPr lang="en-US" dirty="0"/>
              <a:t> yields the major product</a:t>
            </a:r>
            <a:r>
              <a:rPr lang="en-US" dirty="0" smtClean="0"/>
              <a:t>.</a:t>
            </a:r>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856488"/>
          </a:xfrm>
        </p:spPr>
        <p:txBody>
          <a:bodyPr>
            <a:normAutofit fontScale="90000"/>
          </a:bodyPr>
          <a:lstStyle/>
          <a:p>
            <a:r>
              <a:rPr lang="en-US" dirty="0" smtClean="0"/>
              <a:t>Uses of </a:t>
            </a:r>
            <a:r>
              <a:rPr lang="en-US" dirty="0" err="1" smtClean="0"/>
              <a:t>Pinacolone</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800600"/>
          </a:xfrm>
        </p:spPr>
        <p:txBody>
          <a:bodyPr>
            <a:normAutofit/>
          </a:bodyPr>
          <a:lstStyle/>
          <a:p>
            <a:pPr algn="just">
              <a:buNone/>
            </a:pPr>
            <a:r>
              <a:rPr lang="en-US" dirty="0" smtClean="0"/>
              <a:t>The uses of the </a:t>
            </a:r>
            <a:r>
              <a:rPr lang="en-US" dirty="0" err="1" smtClean="0"/>
              <a:t>pinacolone</a:t>
            </a:r>
            <a:r>
              <a:rPr lang="en-US" dirty="0" smtClean="0"/>
              <a:t> product produced from the </a:t>
            </a:r>
            <a:r>
              <a:rPr lang="en-US" dirty="0" err="1" smtClean="0"/>
              <a:t>pinacol</a:t>
            </a:r>
            <a:r>
              <a:rPr lang="en-US" dirty="0" smtClean="0"/>
              <a:t> </a:t>
            </a:r>
            <a:r>
              <a:rPr lang="en-US" dirty="0" err="1" smtClean="0"/>
              <a:t>pinacolone</a:t>
            </a:r>
            <a:r>
              <a:rPr lang="en-US" dirty="0" smtClean="0"/>
              <a:t> rearrangement include:</a:t>
            </a:r>
          </a:p>
          <a:p>
            <a:pPr algn="just">
              <a:buNone/>
            </a:pPr>
            <a:endParaRPr lang="en-US" dirty="0" smtClean="0"/>
          </a:p>
          <a:p>
            <a:pPr algn="just"/>
            <a:r>
              <a:rPr lang="en-US" dirty="0" smtClean="0"/>
              <a:t>Used in Pesticides, Fungicides, and Herbicides.</a:t>
            </a:r>
          </a:p>
          <a:p>
            <a:pPr algn="just"/>
            <a:r>
              <a:rPr lang="en-US" dirty="0" smtClean="0"/>
              <a:t>Used to prepare the </a:t>
            </a:r>
            <a:r>
              <a:rPr lang="en-US" dirty="0" err="1" smtClean="0"/>
              <a:t>cyanoguanidine</a:t>
            </a:r>
            <a:r>
              <a:rPr lang="en-US" dirty="0" smtClean="0"/>
              <a:t> drug – </a:t>
            </a:r>
            <a:r>
              <a:rPr lang="en-US" dirty="0" err="1" smtClean="0"/>
              <a:t>pinacidil</a:t>
            </a:r>
            <a:r>
              <a:rPr lang="en-US" dirty="0" smtClean="0"/>
              <a:t>.</a:t>
            </a:r>
          </a:p>
          <a:p>
            <a:pPr algn="just"/>
            <a:r>
              <a:rPr lang="en-US" dirty="0" smtClean="0"/>
              <a:t>Used in </a:t>
            </a:r>
            <a:r>
              <a:rPr lang="en-US" dirty="0" err="1" smtClean="0"/>
              <a:t>Stiripentol</a:t>
            </a:r>
            <a:r>
              <a:rPr lang="en-US" dirty="0" smtClean="0"/>
              <a:t>, which is used to treat epilepsy.</a:t>
            </a:r>
          </a:p>
          <a:p>
            <a:pPr algn="just"/>
            <a:r>
              <a:rPr lang="en-US" dirty="0" smtClean="0"/>
              <a:t>Used to produce </a:t>
            </a:r>
            <a:r>
              <a:rPr lang="en-US" dirty="0" err="1" smtClean="0"/>
              <a:t>triadimefon</a:t>
            </a:r>
            <a:r>
              <a:rPr lang="en-US" dirty="0" smtClean="0"/>
              <a:t> which is used to control fungal diseases in agriculture.</a:t>
            </a:r>
          </a:p>
          <a:p>
            <a:pPr algn="just"/>
            <a:r>
              <a:rPr lang="en-US" dirty="0" smtClean="0"/>
              <a:t>The primary applications </a:t>
            </a:r>
            <a:r>
              <a:rPr lang="en-US" dirty="0" err="1" smtClean="0"/>
              <a:t>pinacolone</a:t>
            </a:r>
            <a:r>
              <a:rPr lang="en-US" dirty="0" smtClean="0"/>
              <a:t> are in the drug industry. </a:t>
            </a:r>
          </a:p>
          <a:p>
            <a:pPr algn="just"/>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descr="Thank you.png"/>
          <p:cNvPicPr>
            <a:picLocks noGrp="1" noChangeAspect="1"/>
          </p:cNvPicPr>
          <p:nvPr>
            <p:ph idx="1"/>
          </p:nvPr>
        </p:nvPicPr>
        <p:blipFill>
          <a:blip r:embed="rId2" cstate="print"/>
          <a:stretch>
            <a:fillRect/>
          </a:stretch>
        </p:blipFill>
        <p:spPr>
          <a:xfrm>
            <a:off x="2209800" y="2438400"/>
            <a:ext cx="5372633" cy="3018737"/>
          </a:xfrm>
        </p:spPr>
      </p:pic>
      <p:sp>
        <p:nvSpPr>
          <p:cNvPr id="4" name="Slide Number Placeholder 3"/>
          <p:cNvSpPr>
            <a:spLocks noGrp="1"/>
          </p:cNvSpPr>
          <p:nvPr>
            <p:ph type="sldNum" sz="quarter" idx="12"/>
          </p:nvPr>
        </p:nvSpPr>
        <p:spPr/>
        <p:txBody>
          <a:bodyPr/>
          <a:lstStyle/>
          <a:p>
            <a:fld id="{5529B0F1-41FF-413D-BFD1-89015B443AFA}"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Definition</a:t>
            </a:r>
          </a:p>
          <a:p>
            <a:r>
              <a:rPr lang="en-US" dirty="0" smtClean="0"/>
              <a:t>General Reaction</a:t>
            </a:r>
          </a:p>
          <a:p>
            <a:r>
              <a:rPr lang="en-US" dirty="0" smtClean="0"/>
              <a:t>Introduction</a:t>
            </a:r>
          </a:p>
          <a:p>
            <a:r>
              <a:rPr lang="en-US" dirty="0" smtClean="0"/>
              <a:t>Mechanism</a:t>
            </a:r>
          </a:p>
          <a:p>
            <a:r>
              <a:rPr lang="en-US" dirty="0" smtClean="0"/>
              <a:t>Application</a:t>
            </a:r>
          </a:p>
          <a:p>
            <a:endParaRPr lang="en-US" dirty="0"/>
          </a:p>
        </p:txBody>
      </p:sp>
      <p:sp>
        <p:nvSpPr>
          <p:cNvPr id="4" name="Footer Placeholder 3"/>
          <p:cNvSpPr>
            <a:spLocks noGrp="1"/>
          </p:cNvSpPr>
          <p:nvPr>
            <p:ph type="ftr" sz="quarter" idx="11"/>
          </p:nvPr>
        </p:nvSpPr>
        <p:spPr/>
        <p:txBody>
          <a:bodyPr/>
          <a:lstStyle/>
          <a:p>
            <a:r>
              <a:rPr lang="en-US" smtClean="0"/>
              <a:t>Pinacol-Pinacolone rearrangement                       Ayesha Shamim</a:t>
            </a:r>
            <a:endParaRPr lang="en-US"/>
          </a:p>
        </p:txBody>
      </p:sp>
      <p:sp>
        <p:nvSpPr>
          <p:cNvPr id="5" name="Slide Number Placeholder 4"/>
          <p:cNvSpPr>
            <a:spLocks noGrp="1"/>
          </p:cNvSpPr>
          <p:nvPr>
            <p:ph type="sldNum" sz="quarter" idx="12"/>
          </p:nvPr>
        </p:nvSpPr>
        <p:spPr/>
        <p:txBody>
          <a:bodyPr/>
          <a:lstStyle/>
          <a:p>
            <a:fld id="{5529B0F1-41FF-413D-BFD1-89015B443AFA}"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Carbocation</a:t>
            </a:r>
            <a:r>
              <a:rPr lang="en-US" dirty="0" smtClean="0"/>
              <a:t> Rearrangement</a:t>
            </a:r>
            <a:endParaRPr lang="en-US" dirty="0"/>
          </a:p>
        </p:txBody>
      </p:sp>
      <p:sp>
        <p:nvSpPr>
          <p:cNvPr id="3" name="Content Placeholder 2"/>
          <p:cNvSpPr>
            <a:spLocks noGrp="1"/>
          </p:cNvSpPr>
          <p:nvPr>
            <p:ph idx="1"/>
          </p:nvPr>
        </p:nvSpPr>
        <p:spPr/>
        <p:txBody>
          <a:bodyPr/>
          <a:lstStyle/>
          <a:p>
            <a:r>
              <a:rPr lang="en-US" dirty="0" err="1" smtClean="0"/>
              <a:t>Pinacol-pinacolone</a:t>
            </a:r>
            <a:r>
              <a:rPr lang="en-US" dirty="0" smtClean="0"/>
              <a:t> rearrangement</a:t>
            </a:r>
          </a:p>
          <a:p>
            <a:r>
              <a:rPr lang="en-US" dirty="0" smtClean="0"/>
              <a:t>Wagner-</a:t>
            </a:r>
            <a:r>
              <a:rPr lang="en-US" dirty="0" err="1" smtClean="0"/>
              <a:t>Merrwein</a:t>
            </a:r>
            <a:r>
              <a:rPr lang="en-US" dirty="0" smtClean="0"/>
              <a:t> Rearrangement</a:t>
            </a:r>
          </a:p>
          <a:p>
            <a:r>
              <a:rPr lang="en-US" dirty="0" smtClean="0"/>
              <a:t>Wolf </a:t>
            </a:r>
            <a:r>
              <a:rPr lang="en-US" dirty="0" smtClean="0"/>
              <a:t>Rearrangement</a:t>
            </a:r>
            <a:endParaRPr lang="en-US" dirty="0" smtClean="0"/>
          </a:p>
          <a:p>
            <a:r>
              <a:rPr lang="en-US" dirty="0" smtClean="0"/>
              <a:t>Hoffman </a:t>
            </a:r>
            <a:r>
              <a:rPr lang="en-US" dirty="0" smtClean="0"/>
              <a:t>Rearrangement</a:t>
            </a:r>
            <a:endParaRPr lang="en-US" dirty="0" smtClean="0"/>
          </a:p>
          <a:p>
            <a:r>
              <a:rPr lang="en-US" dirty="0" smtClean="0"/>
              <a:t>Beckmann </a:t>
            </a:r>
            <a:r>
              <a:rPr lang="en-US" dirty="0" smtClean="0"/>
              <a:t>Rearrangement</a:t>
            </a:r>
            <a:endParaRPr lang="en-US" dirty="0"/>
          </a:p>
        </p:txBody>
      </p:sp>
      <p:sp>
        <p:nvSpPr>
          <p:cNvPr id="4" name="Footer Placeholder 3"/>
          <p:cNvSpPr>
            <a:spLocks noGrp="1"/>
          </p:cNvSpPr>
          <p:nvPr>
            <p:ph type="ftr" sz="quarter" idx="11"/>
          </p:nvPr>
        </p:nvSpPr>
        <p:spPr/>
        <p:txBody>
          <a:bodyPr/>
          <a:lstStyle/>
          <a:p>
            <a:r>
              <a:rPr lang="en-US" smtClean="0"/>
              <a:t>Pinacol-Pinacolone rearrangement                       Ayesha Shamim</a:t>
            </a:r>
            <a:endParaRPr lang="en-US"/>
          </a:p>
        </p:txBody>
      </p:sp>
      <p:sp>
        <p:nvSpPr>
          <p:cNvPr id="5" name="Slide Number Placeholder 4"/>
          <p:cNvSpPr>
            <a:spLocks noGrp="1"/>
          </p:cNvSpPr>
          <p:nvPr>
            <p:ph type="sldNum" sz="quarter" idx="12"/>
          </p:nvPr>
        </p:nvSpPr>
        <p:spPr/>
        <p:txBody>
          <a:bodyPr/>
          <a:lstStyle/>
          <a:p>
            <a:fld id="{5529B0F1-41FF-413D-BFD1-89015B443AFA}"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err="1" smtClean="0"/>
              <a:t>Pinacol</a:t>
            </a:r>
            <a:r>
              <a:rPr lang="en-US" dirty="0" smtClean="0"/>
              <a:t> </a:t>
            </a:r>
            <a:r>
              <a:rPr lang="en-US" dirty="0" err="1" smtClean="0"/>
              <a:t>Pinacolone</a:t>
            </a:r>
            <a:r>
              <a:rPr lang="en-US" dirty="0" smtClean="0"/>
              <a:t> rearrangement </a:t>
            </a:r>
            <a:endParaRPr lang="en-US" dirty="0"/>
          </a:p>
        </p:txBody>
      </p:sp>
      <p:sp>
        <p:nvSpPr>
          <p:cNvPr id="3" name="Content Placeholder 2"/>
          <p:cNvSpPr>
            <a:spLocks noGrp="1"/>
          </p:cNvSpPr>
          <p:nvPr>
            <p:ph idx="1"/>
          </p:nvPr>
        </p:nvSpPr>
        <p:spPr/>
        <p:txBody>
          <a:bodyPr>
            <a:normAutofit/>
          </a:bodyPr>
          <a:lstStyle/>
          <a:p>
            <a:endParaRPr lang="en-US" dirty="0" smtClean="0"/>
          </a:p>
          <a:p>
            <a:pPr algn="just"/>
            <a:r>
              <a:rPr lang="en-US" dirty="0" smtClean="0"/>
              <a:t>The </a:t>
            </a:r>
            <a:r>
              <a:rPr lang="en-US" dirty="0" err="1" smtClean="0"/>
              <a:t>pinacol</a:t>
            </a:r>
            <a:r>
              <a:rPr lang="en-US" dirty="0" smtClean="0"/>
              <a:t> rearrangement is the acid-catalyzed dehydration of glycols, which converts the glycol into an </a:t>
            </a:r>
            <a:r>
              <a:rPr lang="en-US" dirty="0" err="1" smtClean="0"/>
              <a:t>aldehyde</a:t>
            </a:r>
            <a:r>
              <a:rPr lang="en-US" dirty="0" smtClean="0"/>
              <a:t> or a </a:t>
            </a:r>
            <a:r>
              <a:rPr lang="en-US" dirty="0" err="1" smtClean="0"/>
              <a:t>ketone</a:t>
            </a:r>
            <a:r>
              <a:rPr lang="en-US" dirty="0" smtClean="0"/>
              <a:t>.</a:t>
            </a:r>
          </a:p>
          <a:p>
            <a:endParaRPr lang="en-US" dirty="0" smtClean="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Pinacol</a:t>
            </a:r>
            <a:r>
              <a:rPr lang="en-US" dirty="0" smtClean="0"/>
              <a:t> </a:t>
            </a:r>
            <a:r>
              <a:rPr lang="en-US" dirty="0" err="1" smtClean="0"/>
              <a:t>Pinacolone</a:t>
            </a:r>
            <a:r>
              <a:rPr lang="en-US" dirty="0" smtClean="0"/>
              <a:t> rearrangement</a:t>
            </a:r>
            <a:endParaRPr lang="en-US" dirty="0"/>
          </a:p>
        </p:txBody>
      </p:sp>
      <p:sp>
        <p:nvSpPr>
          <p:cNvPr id="3" name="Content Placeholder 2"/>
          <p:cNvSpPr>
            <a:spLocks noGrp="1"/>
          </p:cNvSpPr>
          <p:nvPr>
            <p:ph idx="1"/>
          </p:nvPr>
        </p:nvSpPr>
        <p:spPr/>
        <p:txBody>
          <a:bodyPr/>
          <a:lstStyle/>
          <a:p>
            <a:pPr algn="just"/>
            <a:r>
              <a:rPr lang="en-US" dirty="0" err="1" smtClean="0"/>
              <a:t>Pinacol</a:t>
            </a:r>
            <a:r>
              <a:rPr lang="en-US" dirty="0" smtClean="0"/>
              <a:t> </a:t>
            </a:r>
            <a:r>
              <a:rPr lang="en-US" dirty="0" err="1" smtClean="0"/>
              <a:t>Pinacolone</a:t>
            </a:r>
            <a:r>
              <a:rPr lang="en-US" dirty="0" smtClean="0"/>
              <a:t> rearrangement is a very important process in organic chemistry for the conversion of </a:t>
            </a:r>
            <a:r>
              <a:rPr lang="en-US" b="1" dirty="0" smtClean="0"/>
              <a:t>1,2 </a:t>
            </a:r>
            <a:r>
              <a:rPr lang="en-US" b="1" dirty="0" err="1" smtClean="0"/>
              <a:t>diols</a:t>
            </a:r>
            <a:r>
              <a:rPr lang="en-US" b="1" dirty="0" smtClean="0"/>
              <a:t> </a:t>
            </a:r>
            <a:r>
              <a:rPr lang="en-US" dirty="0" smtClean="0"/>
              <a:t>into carbonyl compounds containing a carbon oxygen double bond. This is done via a 1,2-migration which takes place </a:t>
            </a:r>
            <a:r>
              <a:rPr lang="en-US" dirty="0" smtClean="0">
                <a:solidFill>
                  <a:schemeClr val="accent6">
                    <a:lumMod val="20000"/>
                    <a:lumOff val="80000"/>
                  </a:schemeClr>
                </a:solidFill>
              </a:rPr>
              <a:t>under </a:t>
            </a:r>
            <a:r>
              <a:rPr lang="en-US" dirty="0" err="1" smtClean="0">
                <a:solidFill>
                  <a:schemeClr val="accent6">
                    <a:lumMod val="20000"/>
                    <a:lumOff val="80000"/>
                  </a:schemeClr>
                </a:solidFill>
              </a:rPr>
              <a:t>acyl</a:t>
            </a:r>
            <a:r>
              <a:rPr lang="en-US" dirty="0" smtClean="0">
                <a:solidFill>
                  <a:schemeClr val="accent6">
                    <a:lumMod val="20000"/>
                    <a:lumOff val="80000"/>
                  </a:schemeClr>
                </a:solidFill>
              </a:rPr>
              <a:t> conditions.</a:t>
            </a:r>
          </a:p>
          <a:p>
            <a:pPr>
              <a:buNone/>
            </a:pPr>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Reaction</a:t>
            </a:r>
            <a:endParaRPr lang="en-US" dirty="0"/>
          </a:p>
        </p:txBody>
      </p:sp>
      <p:pic>
        <p:nvPicPr>
          <p:cNvPr id="1026" name="Picture 2"/>
          <p:cNvPicPr>
            <a:picLocks noGrp="1" noChangeAspect="1" noChangeArrowheads="1"/>
          </p:cNvPicPr>
          <p:nvPr>
            <p:ph idx="1"/>
          </p:nvPr>
        </p:nvPicPr>
        <p:blipFill>
          <a:blip r:embed="rId2" cstate="print"/>
          <a:stretch>
            <a:fillRect/>
          </a:stretch>
        </p:blipFill>
        <p:spPr bwMode="auto">
          <a:xfrm>
            <a:off x="152400" y="2743200"/>
            <a:ext cx="8839200" cy="1847056"/>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529B0F1-41FF-413D-BFD1-89015B443AFA}"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28800"/>
            <a:ext cx="8229600" cy="1143000"/>
          </a:xfrm>
        </p:spPr>
        <p:txBody>
          <a:bodyPr>
            <a:normAutofit fontScale="90000"/>
          </a:bodyPr>
          <a:lstStyle/>
          <a:p>
            <a:r>
              <a:rPr lang="en-US" dirty="0" err="1" smtClean="0"/>
              <a:t>Pinacol</a:t>
            </a:r>
            <a:r>
              <a:rPr lang="en-US" dirty="0" smtClean="0"/>
              <a:t> </a:t>
            </a:r>
            <a:r>
              <a:rPr lang="en-US" dirty="0" err="1" smtClean="0"/>
              <a:t>Pinacolone</a:t>
            </a:r>
            <a:r>
              <a:rPr lang="en-US" dirty="0" smtClean="0"/>
              <a:t> Rearrangement Process</a:t>
            </a:r>
            <a:br>
              <a:rPr lang="en-US" dirty="0" smtClean="0"/>
            </a:br>
            <a:endParaRPr lang="en-US" dirty="0"/>
          </a:p>
        </p:txBody>
      </p:sp>
      <p:sp>
        <p:nvSpPr>
          <p:cNvPr id="3" name="Content Placeholder 2"/>
          <p:cNvSpPr>
            <a:spLocks noGrp="1"/>
          </p:cNvSpPr>
          <p:nvPr>
            <p:ph idx="1"/>
          </p:nvPr>
        </p:nvSpPr>
        <p:spPr>
          <a:xfrm>
            <a:off x="457200" y="2468880"/>
            <a:ext cx="8229600" cy="4389120"/>
          </a:xfrm>
        </p:spPr>
        <p:txBody>
          <a:bodyPr>
            <a:normAutofit/>
          </a:bodyPr>
          <a:lstStyle/>
          <a:p>
            <a:pPr algn="just"/>
            <a:r>
              <a:rPr lang="en-US" dirty="0" smtClean="0"/>
              <a:t>The </a:t>
            </a:r>
            <a:r>
              <a:rPr lang="en-US" dirty="0" err="1"/>
              <a:t>pinacol</a:t>
            </a:r>
            <a:r>
              <a:rPr lang="en-US" dirty="0"/>
              <a:t> </a:t>
            </a:r>
            <a:r>
              <a:rPr lang="en-US" dirty="0" err="1"/>
              <a:t>pinacolone</a:t>
            </a:r>
            <a:r>
              <a:rPr lang="en-US" dirty="0"/>
              <a:t> rearrangement process takes place via a </a:t>
            </a:r>
            <a:r>
              <a:rPr lang="en-US" dirty="0" smtClean="0"/>
              <a:t>1,2-rearrangement. </a:t>
            </a:r>
            <a:r>
              <a:rPr lang="en-US" dirty="0"/>
              <a:t>This rearrangement involves the shift of two adjacent atoms. This reaction is a result of the work of the German chemist William Rudolph </a:t>
            </a:r>
            <a:r>
              <a:rPr lang="en-US" dirty="0" err="1"/>
              <a:t>Fittig</a:t>
            </a:r>
            <a:r>
              <a:rPr lang="en-US" dirty="0"/>
              <a:t> who first described it in the year 1860.</a:t>
            </a:r>
          </a:p>
          <a:p>
            <a:pPr algn="just">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dirty="0" smtClean="0"/>
              <a:t/>
            </a:r>
            <a:br>
              <a:rPr lang="en-US" dirty="0" smtClean="0"/>
            </a:br>
            <a:r>
              <a:rPr lang="en-US" dirty="0" err="1" smtClean="0"/>
              <a:t>Pinacol</a:t>
            </a:r>
            <a:r>
              <a:rPr lang="en-US" dirty="0" smtClean="0"/>
              <a:t> and </a:t>
            </a:r>
            <a:r>
              <a:rPr lang="en-US" dirty="0" err="1" smtClean="0"/>
              <a:t>Pinacolone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dirty="0" err="1" smtClean="0"/>
              <a:t>Pinacol</a:t>
            </a:r>
            <a:r>
              <a:rPr lang="en-US" dirty="0" smtClean="0"/>
              <a:t> is a compound which has two hydroxyl groups, each attached to a vicinal carbon atom. It is a solid organic compound which is white in </a:t>
            </a:r>
            <a:r>
              <a:rPr lang="en-US" dirty="0" err="1" smtClean="0"/>
              <a:t>colour</a:t>
            </a:r>
            <a:r>
              <a:rPr lang="en-US" dirty="0" smtClean="0"/>
              <a:t>.</a:t>
            </a:r>
          </a:p>
          <a:p>
            <a:pPr algn="just"/>
            <a:r>
              <a:rPr lang="en-US" dirty="0" smtClean="0"/>
              <a:t>The IUPAC name of </a:t>
            </a:r>
            <a:r>
              <a:rPr lang="en-US" dirty="0" err="1" smtClean="0"/>
              <a:t>Pinacolone</a:t>
            </a:r>
            <a:r>
              <a:rPr lang="en-US" dirty="0" smtClean="0"/>
              <a:t> is 3,3-dimethyl-2-butanone. </a:t>
            </a:r>
            <a:r>
              <a:rPr lang="en-US" dirty="0" err="1" smtClean="0"/>
              <a:t>Pinacolone</a:t>
            </a:r>
            <a:r>
              <a:rPr lang="en-US" dirty="0" smtClean="0"/>
              <a:t> is a very important </a:t>
            </a:r>
            <a:r>
              <a:rPr lang="en-US" dirty="0" err="1" smtClean="0"/>
              <a:t>ketone</a:t>
            </a:r>
            <a:r>
              <a:rPr lang="en-US" dirty="0" smtClean="0"/>
              <a:t>. It has a peppermint like or camphor like </a:t>
            </a:r>
            <a:r>
              <a:rPr lang="en-US" dirty="0" err="1" smtClean="0"/>
              <a:t>odour</a:t>
            </a:r>
            <a:r>
              <a:rPr lang="en-US" dirty="0" smtClean="0"/>
              <a:t> and appears to be a colorless liquid.</a:t>
            </a:r>
          </a:p>
          <a:p>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1143000"/>
          </a:xfrm>
        </p:spPr>
        <p:txBody>
          <a:bodyPr>
            <a:normAutofit fontScale="90000"/>
          </a:bodyPr>
          <a:lstStyle/>
          <a:p>
            <a:r>
              <a:rPr lang="en-US" dirty="0" err="1" smtClean="0"/>
              <a:t>Pinacol</a:t>
            </a:r>
            <a:r>
              <a:rPr lang="en-US" dirty="0" smtClean="0"/>
              <a:t> </a:t>
            </a:r>
            <a:r>
              <a:rPr lang="en-US" dirty="0" err="1" smtClean="0"/>
              <a:t>Pinacolone</a:t>
            </a:r>
            <a:r>
              <a:rPr lang="en-US" dirty="0" smtClean="0"/>
              <a:t> Reaction</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The </a:t>
            </a:r>
            <a:r>
              <a:rPr lang="en-US" dirty="0" err="1" smtClean="0"/>
              <a:t>pinacol</a:t>
            </a:r>
            <a:r>
              <a:rPr lang="en-US" dirty="0" smtClean="0"/>
              <a:t> </a:t>
            </a:r>
            <a:r>
              <a:rPr lang="en-US" dirty="0" err="1" smtClean="0"/>
              <a:t>pinacolone</a:t>
            </a:r>
            <a:r>
              <a:rPr lang="en-US" dirty="0" smtClean="0"/>
              <a:t> rearrangement proceeds through the formation of an intermediate which is positively charged. The methyl group in this intermediate proceeds to migrate from one carbon to another. This reaction can be given by</a:t>
            </a:r>
          </a:p>
          <a:p>
            <a:endParaRPr lang="en-US" dirty="0"/>
          </a:p>
        </p:txBody>
      </p:sp>
      <p:sp>
        <p:nvSpPr>
          <p:cNvPr id="4" name="Slide Number Placeholder 3"/>
          <p:cNvSpPr>
            <a:spLocks noGrp="1"/>
          </p:cNvSpPr>
          <p:nvPr>
            <p:ph type="sldNum" sz="quarter" idx="12"/>
          </p:nvPr>
        </p:nvSpPr>
        <p:spPr/>
        <p:txBody>
          <a:bodyPr/>
          <a:lstStyle/>
          <a:p>
            <a:fld id="{5529B0F1-41FF-413D-BFD1-89015B443AFA}"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Pinacol-Pinacolone rearrangement                       Ayesha Shamim</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1070</TotalTime>
  <Words>494</Words>
  <Application>Microsoft Office PowerPoint</Application>
  <PresentationFormat>On-screen Show (4:3)</PresentationFormat>
  <Paragraphs>100</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Pinacol Pinacolone Rearrangement</vt:lpstr>
      <vt:lpstr>Contents</vt:lpstr>
      <vt:lpstr>Carbocation Rearrangement</vt:lpstr>
      <vt:lpstr>  Pinacol Pinacolone rearrangement </vt:lpstr>
      <vt:lpstr>Pinacol Pinacolone rearrangement</vt:lpstr>
      <vt:lpstr>General Reaction</vt:lpstr>
      <vt:lpstr>Pinacol Pinacolone Rearrangement Process </vt:lpstr>
      <vt:lpstr> Pinacol and Pinacolone </vt:lpstr>
      <vt:lpstr>Pinacol Pinacolone Reaction </vt:lpstr>
      <vt:lpstr>Slide 10</vt:lpstr>
      <vt:lpstr>Mechanism</vt:lpstr>
      <vt:lpstr>Slide 12</vt:lpstr>
      <vt:lpstr>Slide 13</vt:lpstr>
      <vt:lpstr>Slide 14</vt:lpstr>
      <vt:lpstr>Slide 15</vt:lpstr>
      <vt:lpstr>Uses of Pinacolone </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shamim</dc:creator>
  <cp:lastModifiedBy>shamim</cp:lastModifiedBy>
  <cp:revision>37</cp:revision>
  <dcterms:created xsi:type="dcterms:W3CDTF">2020-04-14T13:42:31Z</dcterms:created>
  <dcterms:modified xsi:type="dcterms:W3CDTF">2020-04-17T08:18:54Z</dcterms:modified>
</cp:coreProperties>
</file>