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30DD3-2EF1-403B-B2F1-F3CA6180F3E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2EF16F-6CBD-4B08-9C97-C128A96E0A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30DD3-2EF1-403B-B2F1-F3CA6180F3E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F16F-6CBD-4B08-9C97-C128A96E0A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30DD3-2EF1-403B-B2F1-F3CA6180F3E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F16F-6CBD-4B08-9C97-C128A96E0A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30DD3-2EF1-403B-B2F1-F3CA6180F3E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F16F-6CBD-4B08-9C97-C128A96E0A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30DD3-2EF1-403B-B2F1-F3CA6180F3E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F16F-6CBD-4B08-9C97-C128A96E0A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30DD3-2EF1-403B-B2F1-F3CA6180F3E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F16F-6CBD-4B08-9C97-C128A96E0A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30DD3-2EF1-403B-B2F1-F3CA6180F3E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F16F-6CBD-4B08-9C97-C128A96E0A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30DD3-2EF1-403B-B2F1-F3CA6180F3E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F16F-6CBD-4B08-9C97-C128A96E0A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30DD3-2EF1-403B-B2F1-F3CA6180F3E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F16F-6CBD-4B08-9C97-C128A96E0A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30DD3-2EF1-403B-B2F1-F3CA6180F3E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F16F-6CBD-4B08-9C97-C128A96E0A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30DD3-2EF1-403B-B2F1-F3CA6180F3E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F16F-6CBD-4B08-9C97-C128A96E0A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64030DD3-2EF1-403B-B2F1-F3CA6180F3E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92EF16F-6CBD-4B08-9C97-C128A96E0A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PREVENTION PRACTICE FOR MUSCULOSKELETAL SYSTEM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7037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315200" cy="115409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67839"/>
            <a:ext cx="7924800" cy="3718561"/>
          </a:xfrm>
        </p:spPr>
        <p:txBody>
          <a:bodyPr>
            <a:normAutofit fontScale="92500" lnSpcReduction="10000"/>
          </a:bodyPr>
          <a:lstStyle/>
          <a:p>
            <a:r>
              <a:rPr lang="en-US" b="1" u="sng" dirty="0" smtClean="0"/>
              <a:t>HAND ARM VIBRATIONAL  SYDROME</a:t>
            </a:r>
          </a:p>
          <a:p>
            <a:r>
              <a:rPr lang="en-US" i="1" dirty="0" smtClean="0"/>
              <a:t>Vibration-induced white fingers, traumatic </a:t>
            </a:r>
            <a:r>
              <a:rPr lang="en-US" i="1" dirty="0" err="1" smtClean="0"/>
              <a:t>vasospastic</a:t>
            </a:r>
            <a:r>
              <a:rPr lang="en-US" i="1" dirty="0" smtClean="0"/>
              <a:t> disease, dead fingers, spastic anemia.</a:t>
            </a:r>
          </a:p>
          <a:p>
            <a:r>
              <a:rPr lang="en-US" dirty="0" smtClean="0"/>
              <a:t>Chronic progressive disease that affect vascular, sensor neural, and musculoskeletal structure of the hand.</a:t>
            </a:r>
          </a:p>
          <a:p>
            <a:r>
              <a:rPr lang="en-US" dirty="0" smtClean="0"/>
              <a:t>It can result in permanent, painful numbness and tingling in the finger and hand</a:t>
            </a:r>
          </a:p>
          <a:p>
            <a:r>
              <a:rPr lang="en-US" dirty="0" smtClean="0"/>
              <a:t>Damage to the bones of hands and arms</a:t>
            </a:r>
          </a:p>
          <a:p>
            <a:r>
              <a:rPr lang="en-US" dirty="0" smtClean="0"/>
              <a:t>Painful joints and muscle weakness</a:t>
            </a:r>
          </a:p>
          <a:p>
            <a:r>
              <a:rPr lang="en-US" dirty="0" smtClean="0"/>
              <a:t>Prevalence increase with increasing exposure time and vibration intensity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2873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Prevention Practice for Back </a:t>
            </a:r>
            <a:r>
              <a:rPr lang="en-US" dirty="0"/>
              <a:t>P</a:t>
            </a:r>
            <a:r>
              <a:rPr lang="en-US" dirty="0" smtClean="0"/>
              <a:t>ain and Back </a:t>
            </a:r>
            <a:r>
              <a:rPr lang="en-US" dirty="0"/>
              <a:t>I</a:t>
            </a:r>
            <a:r>
              <a:rPr lang="en-US" dirty="0" smtClean="0"/>
              <a:t>njuries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486400"/>
          </a:xfrm>
        </p:spPr>
        <p:txBody>
          <a:bodyPr/>
          <a:lstStyle/>
          <a:p>
            <a:r>
              <a:rPr lang="en-US" dirty="0" smtClean="0"/>
              <a:t>Keeping back in anatomical position is best for spine health</a:t>
            </a:r>
          </a:p>
          <a:p>
            <a:r>
              <a:rPr lang="en-US" dirty="0" smtClean="0"/>
              <a:t>Natural curves are concave “C” for cervical and lumber and convex “C” for thoracic region</a:t>
            </a:r>
          </a:p>
          <a:p>
            <a:r>
              <a:rPr lang="en-US" dirty="0" smtClean="0"/>
              <a:t>Lifting heavy objects while twisting is dangerous</a:t>
            </a:r>
          </a:p>
          <a:p>
            <a:r>
              <a:rPr lang="en-US" dirty="0" smtClean="0"/>
              <a:t>Lifting rather than pulling and pushing objects may be a potential problem</a:t>
            </a:r>
          </a:p>
          <a:p>
            <a:r>
              <a:rPr lang="en-US" dirty="0" smtClean="0"/>
              <a:t>Less physically demanding jobs, posture while sitting and standing is equally important to prevent upper back and neck pain</a:t>
            </a:r>
          </a:p>
          <a:p>
            <a:r>
              <a:rPr lang="en-US" dirty="0" smtClean="0"/>
              <a:t>While typing and viewing a computer screen much of the time during day so proper posture is </a:t>
            </a:r>
            <a:r>
              <a:rPr lang="en-US" dirty="0" err="1" smtClean="0"/>
              <a:t>neccessory</a:t>
            </a:r>
            <a:r>
              <a:rPr lang="en-US" dirty="0" smtClean="0"/>
              <a:t>. </a:t>
            </a:r>
          </a:p>
          <a:p>
            <a:r>
              <a:rPr lang="en-US" dirty="0" smtClean="0"/>
              <a:t>Neck is in neutral position,</a:t>
            </a:r>
          </a:p>
          <a:p>
            <a:r>
              <a:rPr lang="en-US" dirty="0" smtClean="0"/>
              <a:t>Keyboard is placed so the wrist is neutral position or slightly flexed, rather than extended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8857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Table 12-`1 musculoskeletal changes in the first year of life</a:t>
            </a:r>
          </a:p>
          <a:p>
            <a:r>
              <a:rPr lang="en-US" dirty="0" smtClean="0"/>
              <a:t>Table 12-2 muscular changes in the year 1 to 6</a:t>
            </a:r>
          </a:p>
          <a:p>
            <a:r>
              <a:rPr lang="en-US" dirty="0" smtClean="0"/>
              <a:t>Table 12-3 skeletal changes in year 1 to 6</a:t>
            </a:r>
          </a:p>
          <a:p>
            <a:r>
              <a:rPr lang="en-US" dirty="0" smtClean="0"/>
              <a:t>Table 12-4 musculoskeletal changes during preadolescence and adulthood</a:t>
            </a:r>
          </a:p>
        </p:txBody>
      </p:sp>
    </p:spTree>
    <p:extLst>
      <p:ext uri="{BB962C8B-B14F-4D97-AF65-F5344CB8AC3E}">
        <p14:creationId xmlns:p14="http://schemas.microsoft.com/office/powerpoint/2010/main" xmlns="" val="179375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76200"/>
            <a:ext cx="7315200" cy="1154097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Typical changes associated with aging in the musculoskeletal system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43000"/>
            <a:ext cx="7315200" cy="5562600"/>
          </a:xfrm>
        </p:spPr>
        <p:txBody>
          <a:bodyPr/>
          <a:lstStyle/>
          <a:p>
            <a:r>
              <a:rPr lang="en-US" b="1" u="sng" dirty="0" smtClean="0"/>
              <a:t>Muscle strength</a:t>
            </a:r>
            <a:endParaRPr lang="en-US" dirty="0"/>
          </a:p>
          <a:p>
            <a:r>
              <a:rPr lang="en-US" dirty="0" smtClean="0"/>
              <a:t>Loss of isometric and dynamic strength</a:t>
            </a:r>
          </a:p>
          <a:p>
            <a:r>
              <a:rPr lang="en-US" dirty="0" smtClean="0"/>
              <a:t>Loss of type II, fast twitch muscle fibers</a:t>
            </a:r>
          </a:p>
          <a:p>
            <a:r>
              <a:rPr lang="en-US" dirty="0" smtClean="0"/>
              <a:t>Loss of muscle mass</a:t>
            </a:r>
          </a:p>
          <a:p>
            <a:r>
              <a:rPr lang="en-US" dirty="0" smtClean="0"/>
              <a:t>Disuse due to injury or inactivity, muscle strength is lost at approximately twice the rate it takes to regain it</a:t>
            </a:r>
          </a:p>
          <a:p>
            <a:r>
              <a:rPr lang="en-US" dirty="0" smtClean="0"/>
              <a:t>Older women (non exercising) risk losing </a:t>
            </a:r>
            <a:r>
              <a:rPr lang="en-US" u="sng" dirty="0" smtClean="0"/>
              <a:t>one quarter </a:t>
            </a:r>
            <a:r>
              <a:rPr lang="en-US" dirty="0" smtClean="0"/>
              <a:t>pound of skeletal muscle per year from age 40 on.</a:t>
            </a:r>
            <a:endParaRPr lang="en-US" u="sng" dirty="0"/>
          </a:p>
          <a:p>
            <a:r>
              <a:rPr lang="en-US" dirty="0" smtClean="0"/>
              <a:t>Less muscle mass leads to increased rate of disability.</a:t>
            </a:r>
          </a:p>
          <a:p>
            <a:r>
              <a:rPr lang="en-US" dirty="0" smtClean="0"/>
              <a:t>Threshold value for quadriceps strength is necessary to rise from chair and toilet; strengthening programs are needed for older adults to make them functionally active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77388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0"/>
            <a:ext cx="8077200" cy="7010400"/>
          </a:xfrm>
        </p:spPr>
        <p:txBody>
          <a:bodyPr>
            <a:normAutofit fontScale="92500" lnSpcReduction="10000"/>
          </a:bodyPr>
          <a:lstStyle/>
          <a:p>
            <a:r>
              <a:rPr lang="en-US" b="1" u="sng" dirty="0" smtClean="0"/>
              <a:t>Skeletal system</a:t>
            </a:r>
          </a:p>
          <a:p>
            <a:r>
              <a:rPr lang="en-US" dirty="0"/>
              <a:t>Age related bone density differs from site to site</a:t>
            </a:r>
          </a:p>
          <a:p>
            <a:r>
              <a:rPr lang="en-US" dirty="0"/>
              <a:t>Peripheral sites, like radius experience relative stability in density until menopause. </a:t>
            </a:r>
          </a:p>
          <a:p>
            <a:r>
              <a:rPr lang="en-US" dirty="0"/>
              <a:t>While more central skeletal structures like spine and the neck of the femur.</a:t>
            </a:r>
          </a:p>
          <a:p>
            <a:r>
              <a:rPr lang="en-US" dirty="0"/>
              <a:t>These changes can be reduced and reversed by vitamin supplementation.</a:t>
            </a:r>
          </a:p>
          <a:p>
            <a:r>
              <a:rPr lang="en-US" dirty="0"/>
              <a:t>Weight bearing exercise minimizes bone loss</a:t>
            </a:r>
          </a:p>
          <a:p>
            <a:r>
              <a:rPr lang="en-US" dirty="0"/>
              <a:t>Loss of joint fluid, wear and tear leads to </a:t>
            </a:r>
            <a:r>
              <a:rPr lang="en-US" dirty="0" smtClean="0"/>
              <a:t>osteoarthritis</a:t>
            </a:r>
          </a:p>
          <a:p>
            <a:r>
              <a:rPr lang="en-US" dirty="0" smtClean="0"/>
              <a:t>Exercise and activity that promote optimal postural alignment and strength assist in suppressing the occurrence of these changes until very late in life</a:t>
            </a:r>
          </a:p>
          <a:p>
            <a:r>
              <a:rPr lang="en-US" b="1" u="sng" dirty="0" smtClean="0"/>
              <a:t>Postural changes</a:t>
            </a:r>
          </a:p>
          <a:p>
            <a:r>
              <a:rPr lang="en-US" dirty="0" smtClean="0"/>
              <a:t>Changes in spine are responsible</a:t>
            </a:r>
          </a:p>
          <a:p>
            <a:r>
              <a:rPr lang="en-US" dirty="0" smtClean="0"/>
              <a:t>Intervertebral disc lose water</a:t>
            </a:r>
          </a:p>
          <a:p>
            <a:r>
              <a:rPr lang="en-US" dirty="0" smtClean="0"/>
              <a:t>Changes at cellular level</a:t>
            </a:r>
          </a:p>
          <a:p>
            <a:r>
              <a:rPr lang="en-US" dirty="0" smtClean="0"/>
              <a:t>Disc become flattened</a:t>
            </a:r>
          </a:p>
          <a:p>
            <a:r>
              <a:rPr lang="en-US" dirty="0" smtClean="0"/>
              <a:t>Bones of spine become more porous</a:t>
            </a:r>
          </a:p>
          <a:p>
            <a:r>
              <a:rPr lang="en-US" dirty="0" smtClean="0"/>
              <a:t>So loss of disc height and compression of spinal column leads to height loss in all older adults</a:t>
            </a:r>
          </a:p>
          <a:p>
            <a:r>
              <a:rPr lang="en-US" dirty="0"/>
              <a:t>So loss of disc height, and decreased strength of intra scapular muscles lead to kyphosis(rounding of shoulders with a forward lean)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4489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Ergonomics: prevention practice in adulthood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3152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Definition: </a:t>
            </a:r>
          </a:p>
          <a:p>
            <a:r>
              <a:rPr lang="en-US" dirty="0" smtClean="0"/>
              <a:t>Ergonomics </a:t>
            </a:r>
            <a:r>
              <a:rPr lang="en-US" dirty="0"/>
              <a:t>e</a:t>
            </a:r>
            <a:r>
              <a:rPr lang="en-US" dirty="0" smtClean="0"/>
              <a:t>ncompasses changes in job process and equipment to allow for pain free work</a:t>
            </a:r>
          </a:p>
          <a:p>
            <a:r>
              <a:rPr lang="en-US" dirty="0" smtClean="0"/>
              <a:t>A certain amount of fatigue is normal at the end of a physically demanding work day</a:t>
            </a:r>
          </a:p>
          <a:p>
            <a:r>
              <a:rPr lang="en-US" dirty="0" smtClean="0"/>
              <a:t>Normal fatigue dissipates with adequate rest</a:t>
            </a:r>
          </a:p>
          <a:p>
            <a:r>
              <a:rPr lang="en-US" dirty="0" smtClean="0"/>
              <a:t>Fatigue or pain that is always present is a warning sign that an injury will probably or has already occurred</a:t>
            </a:r>
          </a:p>
          <a:p>
            <a:r>
              <a:rPr lang="en-US" dirty="0" smtClean="0"/>
              <a:t>Ergonomic can help to work with this kind of problems</a:t>
            </a:r>
          </a:p>
          <a:p>
            <a:r>
              <a:rPr lang="en-US" dirty="0" smtClean="0"/>
              <a:t>A multidisciplinary program</a:t>
            </a:r>
          </a:p>
          <a:p>
            <a:r>
              <a:rPr lang="en-US" dirty="0" smtClean="0"/>
              <a:t>The goal of ergonomic program is to reduce </a:t>
            </a:r>
            <a:r>
              <a:rPr lang="en-US" i="1" u="sng" dirty="0" smtClean="0"/>
              <a:t>musculoskeletal disorders(MDs)</a:t>
            </a:r>
            <a:r>
              <a:rPr lang="en-US" dirty="0" smtClean="0"/>
              <a:t> or</a:t>
            </a:r>
            <a:endParaRPr lang="en-US" dirty="0"/>
          </a:p>
          <a:p>
            <a:r>
              <a:rPr lang="en-US" i="1" u="sng" dirty="0" smtClean="0"/>
              <a:t>Cumulative trauma injuries</a:t>
            </a:r>
          </a:p>
        </p:txBody>
      </p:sp>
    </p:spTree>
    <p:extLst>
      <p:ext uri="{BB962C8B-B14F-4D97-AF65-F5344CB8AC3E}">
        <p14:creationId xmlns:p14="http://schemas.microsoft.com/office/powerpoint/2010/main" xmlns="" val="235874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304800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Cumulative </a:t>
            </a:r>
            <a:r>
              <a:rPr lang="en-US" dirty="0"/>
              <a:t>T</a:t>
            </a:r>
            <a:r>
              <a:rPr lang="en-US" dirty="0" smtClean="0"/>
              <a:t>rauma Injuries(CTIs)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867400"/>
          </a:xfrm>
        </p:spPr>
        <p:txBody>
          <a:bodyPr/>
          <a:lstStyle/>
          <a:p>
            <a:r>
              <a:rPr lang="en-US" dirty="0" smtClean="0"/>
              <a:t>CTIs are caused by too frequent, uninterrupted, repetitions of an activity or motion , unnatural or awkward motions such as twisting the arm or wrist, overexertion, incorrect or sustained posture, or muscle fatigue</a:t>
            </a:r>
          </a:p>
          <a:p>
            <a:r>
              <a:rPr lang="en-US" dirty="0" smtClean="0"/>
              <a:t>CTIs occur most commonly in hands, wrist, elbows, and shoulders but are also present in the neck, back, hips, knees, feet, legs and ankles</a:t>
            </a:r>
          </a:p>
          <a:p>
            <a:r>
              <a:rPr lang="en-US" dirty="0" smtClean="0"/>
              <a:t>These disorders are characterized by pains, tingling, numbness, end range strains, visible swelling or redness of affected area and eventual loss of flexibility and strength</a:t>
            </a:r>
          </a:p>
          <a:p>
            <a:r>
              <a:rPr lang="en-US" dirty="0" smtClean="0"/>
              <a:t>CTIs can cause temporary or permanent damage to the soft tissues like muscle, nerve, tendons, and ligaments and compression of nerves or tissues.</a:t>
            </a:r>
          </a:p>
          <a:p>
            <a:r>
              <a:rPr lang="en-US" dirty="0" smtClean="0"/>
              <a:t>These clients typically perform work tasks like sewing, packing, playing musical instruments, and computer work</a:t>
            </a:r>
          </a:p>
          <a:p>
            <a:r>
              <a:rPr lang="en-US" dirty="0" smtClean="0"/>
              <a:t>Some recreational activity like gardening and tennis</a:t>
            </a:r>
          </a:p>
          <a:p>
            <a:r>
              <a:rPr lang="en-US" dirty="0" smtClean="0"/>
              <a:t>Muscles and tendons are especially stressed with repetitive motions, with severity of potential risk dependent on the frequency of the motion, its speed and requisite force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3553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457200"/>
            <a:ext cx="7315200" cy="1154097"/>
          </a:xfrm>
        </p:spPr>
        <p:txBody>
          <a:bodyPr/>
          <a:lstStyle/>
          <a:p>
            <a:r>
              <a:rPr lang="en-US" dirty="0" smtClean="0"/>
              <a:t>Some Common CTIs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915400" cy="6096000"/>
          </a:xfrm>
        </p:spPr>
        <p:txBody>
          <a:bodyPr/>
          <a:lstStyle/>
          <a:p>
            <a:r>
              <a:rPr lang="en-US" b="1" u="sng" dirty="0" smtClean="0"/>
              <a:t>CARPEL TUNNEL SYNDROM</a:t>
            </a:r>
          </a:p>
          <a:p>
            <a:r>
              <a:rPr lang="en-US" dirty="0" smtClean="0"/>
              <a:t>This is a condition involving compression of the median nerve cause by the swelling of tendons in the carpel tunnel.</a:t>
            </a:r>
          </a:p>
          <a:p>
            <a:r>
              <a:rPr lang="en-US" dirty="0" smtClean="0"/>
              <a:t>The tunnel is bounded by transverse carpal ligament on the palmer surface and the carpal bones on the dorsal surface.</a:t>
            </a:r>
          </a:p>
          <a:p>
            <a:r>
              <a:rPr lang="en-US" dirty="0" smtClean="0"/>
              <a:t>As a result of poor wrist position/repetitive motion the tendons or the tendon sheaths running through it become inflamed</a:t>
            </a:r>
          </a:p>
          <a:p>
            <a:r>
              <a:rPr lang="en-US" dirty="0" smtClean="0"/>
              <a:t>The mechanism of injury is sustained flexion or extension while typing for many hours of the day</a:t>
            </a:r>
          </a:p>
          <a:p>
            <a:r>
              <a:rPr lang="en-US" dirty="0" smtClean="0"/>
              <a:t>Sign may include anesthesia, </a:t>
            </a:r>
            <a:r>
              <a:rPr lang="en-US" dirty="0" err="1" smtClean="0"/>
              <a:t>paresthesia</a:t>
            </a:r>
            <a:r>
              <a:rPr lang="en-US" dirty="0" smtClean="0"/>
              <a:t>, pain and increased temperature sensitivity</a:t>
            </a:r>
          </a:p>
          <a:p>
            <a:r>
              <a:rPr lang="en-US" dirty="0" smtClean="0"/>
              <a:t>Too much pressure on the median nerve can limit the movement and sensation in the thumb and fingers</a:t>
            </a:r>
          </a:p>
          <a:p>
            <a:r>
              <a:rPr lang="en-US" dirty="0" smtClean="0"/>
              <a:t>Symptoms reported may be dropping things due to decreased strength/control, pain at night, and stiffness similar to arthritis</a:t>
            </a:r>
          </a:p>
          <a:p>
            <a:r>
              <a:rPr lang="en-US" dirty="0" smtClean="0"/>
              <a:t>A preferred position for the wrist is neutral as much as possible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6914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"/>
            <a:ext cx="9067800" cy="7010400"/>
          </a:xfrm>
        </p:spPr>
        <p:txBody>
          <a:bodyPr/>
          <a:lstStyle/>
          <a:p>
            <a:r>
              <a:rPr lang="en-US" b="1" u="sng" dirty="0" smtClean="0"/>
              <a:t>THE HERNIATED SPINAL DISC</a:t>
            </a:r>
          </a:p>
          <a:p>
            <a:r>
              <a:rPr lang="en-US" dirty="0" smtClean="0"/>
              <a:t>It is a condition in which part or all of the soft, gelatinous central portion of the intervertebral disc ( the nucleus </a:t>
            </a:r>
            <a:r>
              <a:rPr lang="en-US" dirty="0" err="1" smtClean="0"/>
              <a:t>pulposus</a:t>
            </a:r>
            <a:r>
              <a:rPr lang="en-US" dirty="0" smtClean="0"/>
              <a:t>) is forced through a weakened part of the disc.</a:t>
            </a:r>
          </a:p>
          <a:p>
            <a:r>
              <a:rPr lang="en-US" dirty="0" smtClean="0"/>
              <a:t>Resulting in back pain and leg pain due to nerve irritation</a:t>
            </a:r>
          </a:p>
          <a:p>
            <a:r>
              <a:rPr lang="en-US" i="1" dirty="0" smtClean="0"/>
              <a:t>Ruptured disc, lumber </a:t>
            </a:r>
            <a:r>
              <a:rPr lang="en-US" i="1" dirty="0" err="1" smtClean="0"/>
              <a:t>rediculopathy</a:t>
            </a:r>
            <a:r>
              <a:rPr lang="en-US" i="1" dirty="0" smtClean="0"/>
              <a:t>(</a:t>
            </a:r>
            <a:r>
              <a:rPr lang="en-US" dirty="0" smtClean="0"/>
              <a:t>pain in low back) </a:t>
            </a:r>
            <a:r>
              <a:rPr lang="en-US" i="1" dirty="0" smtClean="0"/>
              <a:t>cervical </a:t>
            </a:r>
            <a:r>
              <a:rPr lang="en-US" i="1" dirty="0" err="1" smtClean="0"/>
              <a:t>rediculopathy</a:t>
            </a:r>
            <a:r>
              <a:rPr lang="en-US" i="1" dirty="0" smtClean="0"/>
              <a:t>(</a:t>
            </a:r>
            <a:r>
              <a:rPr lang="en-US" dirty="0" smtClean="0"/>
              <a:t>pain in neck region) </a:t>
            </a:r>
            <a:r>
              <a:rPr lang="en-US" i="1" dirty="0" smtClean="0"/>
              <a:t>a prolapsed intervertebral disc, or slipped disc</a:t>
            </a:r>
          </a:p>
          <a:p>
            <a:r>
              <a:rPr lang="en-US" b="1" u="sng" dirty="0" smtClean="0"/>
              <a:t>TENSION NECK SYNDROME</a:t>
            </a:r>
          </a:p>
          <a:p>
            <a:r>
              <a:rPr lang="en-US" dirty="0" smtClean="0"/>
              <a:t>Also known as </a:t>
            </a:r>
            <a:r>
              <a:rPr lang="en-US" i="1" dirty="0" err="1" smtClean="0"/>
              <a:t>costoscapular</a:t>
            </a:r>
            <a:r>
              <a:rPr lang="en-US" i="1" dirty="0" smtClean="0"/>
              <a:t> syndrome </a:t>
            </a:r>
          </a:p>
          <a:p>
            <a:r>
              <a:rPr lang="en-US" dirty="0" smtClean="0"/>
              <a:t>Characterized by muscle tightness, palpable hardening, tender spots with pain on resisted neck lateral flexion and rotation.</a:t>
            </a:r>
          </a:p>
          <a:p>
            <a:r>
              <a:rPr lang="en-US" b="1" u="sng" dirty="0" smtClean="0"/>
              <a:t>SCIATICA</a:t>
            </a:r>
          </a:p>
          <a:p>
            <a:r>
              <a:rPr lang="en-US" dirty="0" smtClean="0"/>
              <a:t>Pain along the sciatic nerve, that runs along the back of the leg.</a:t>
            </a:r>
          </a:p>
          <a:p>
            <a:r>
              <a:rPr lang="en-US" dirty="0" smtClean="0"/>
              <a:t>When nerve is irritated; it can result in; decreased ability to flex the knee; decreased ability to move the foot and toes; numbness, burning, tingling in leg, pain in lower back and may travel to the back of the thigh and calf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1152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315200" cy="1154097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1709"/>
            <a:ext cx="8534400" cy="4849091"/>
          </a:xfrm>
        </p:spPr>
        <p:txBody>
          <a:bodyPr>
            <a:normAutofit lnSpcReduction="10000"/>
          </a:bodyPr>
          <a:lstStyle/>
          <a:p>
            <a:r>
              <a:rPr lang="en-US" b="1" u="sng" dirty="0" smtClean="0"/>
              <a:t>EPICONDYLITIS</a:t>
            </a:r>
          </a:p>
          <a:p>
            <a:r>
              <a:rPr lang="en-US" dirty="0" smtClean="0"/>
              <a:t>Is a painful inflammatory condition of muscle and soft tissues around an epicondyle or bony prominence</a:t>
            </a:r>
          </a:p>
          <a:p>
            <a:r>
              <a:rPr lang="en-US" u="sng" dirty="0" smtClean="0"/>
              <a:t>Tennis elbow: </a:t>
            </a:r>
          </a:p>
          <a:p>
            <a:r>
              <a:rPr lang="en-US" dirty="0" smtClean="0"/>
              <a:t>Refers to lateral </a:t>
            </a:r>
            <a:r>
              <a:rPr lang="en-US" dirty="0" err="1" smtClean="0"/>
              <a:t>epicondylitis</a:t>
            </a:r>
            <a:r>
              <a:rPr lang="en-US" dirty="0" smtClean="0"/>
              <a:t> of the </a:t>
            </a:r>
            <a:r>
              <a:rPr lang="en-US" dirty="0" err="1" smtClean="0"/>
              <a:t>humerus</a:t>
            </a:r>
            <a:r>
              <a:rPr lang="en-US" u="sng" dirty="0" smtClean="0"/>
              <a:t> </a:t>
            </a:r>
          </a:p>
          <a:p>
            <a:r>
              <a:rPr lang="en-US" dirty="0" smtClean="0"/>
              <a:t>characterized by elbow pain that gradually worsen, radiating to forearm and back of the hand when grasping and twisting and a weakened grasp </a:t>
            </a:r>
          </a:p>
          <a:p>
            <a:r>
              <a:rPr lang="en-US" dirty="0" smtClean="0"/>
              <a:t>Usually caused by overuse of the upper extremity especially repeated extension</a:t>
            </a:r>
          </a:p>
          <a:p>
            <a:r>
              <a:rPr lang="en-US" u="sng" dirty="0" smtClean="0"/>
              <a:t>Golfers elbow:</a:t>
            </a:r>
          </a:p>
          <a:p>
            <a:r>
              <a:rPr lang="en-US" dirty="0" smtClean="0"/>
              <a:t>Medial </a:t>
            </a:r>
            <a:r>
              <a:rPr lang="en-US" dirty="0" err="1" smtClean="0"/>
              <a:t>epicondylitis</a:t>
            </a:r>
            <a:r>
              <a:rPr lang="en-US" dirty="0" smtClean="0"/>
              <a:t> of </a:t>
            </a:r>
            <a:r>
              <a:rPr lang="en-US" dirty="0" err="1" smtClean="0"/>
              <a:t>humerus</a:t>
            </a:r>
            <a:endParaRPr lang="en-US" dirty="0" smtClean="0"/>
          </a:p>
          <a:p>
            <a:r>
              <a:rPr lang="en-US" dirty="0" smtClean="0"/>
              <a:t>Repeated elbow flexion</a:t>
            </a:r>
          </a:p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9959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268</TotalTime>
  <Words>1157</Words>
  <Application>Microsoft Office PowerPoint</Application>
  <PresentationFormat>On-screen Show (4:3)</PresentationFormat>
  <Paragraphs>97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Perspective</vt:lpstr>
      <vt:lpstr>PREVENTION PRACTICE FOR MUSCULOSKELETAL SYSTEM</vt:lpstr>
      <vt:lpstr>Slide 2</vt:lpstr>
      <vt:lpstr>Typical changes associated with aging in the musculoskeletal system</vt:lpstr>
      <vt:lpstr>Slide 4</vt:lpstr>
      <vt:lpstr>Ergonomics: prevention practice in adulthood</vt:lpstr>
      <vt:lpstr>Cumulative Trauma Injuries(CTIs)</vt:lpstr>
      <vt:lpstr>Some Common CTIs</vt:lpstr>
      <vt:lpstr>Slide 8</vt:lpstr>
      <vt:lpstr>Slide 9</vt:lpstr>
      <vt:lpstr>Slide 10</vt:lpstr>
      <vt:lpstr>Prevention Practice for Back Pain and Back Injuries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PREVENTION PRACTICE FOR MUSCULOSKELETAL SYSTEM</dc:title>
  <dc:creator>Mohsana</dc:creator>
  <cp:lastModifiedBy>DELL</cp:lastModifiedBy>
  <cp:revision>26</cp:revision>
  <dcterms:created xsi:type="dcterms:W3CDTF">2012-09-06T09:50:50Z</dcterms:created>
  <dcterms:modified xsi:type="dcterms:W3CDTF">2020-04-12T18:49:39Z</dcterms:modified>
</cp:coreProperties>
</file>