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258" r:id="rId3"/>
    <p:sldId id="259" r:id="rId4"/>
    <p:sldId id="260" r:id="rId5"/>
    <p:sldId id="261" r:id="rId6"/>
    <p:sldId id="293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94" r:id="rId23"/>
    <p:sldId id="277" r:id="rId24"/>
    <p:sldId id="295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6" r:id="rId38"/>
    <p:sldId id="290" r:id="rId39"/>
    <p:sldId id="291" r:id="rId40"/>
    <p:sldId id="292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A1B6F-1F2A-4C73-909E-3EBD1740C08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CA437-C130-45B5-9138-7CAE7E6567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CA437-C130-45B5-9138-7CAE7E65676B}" type="slidenum">
              <a:rPr lang="en-US" smtClean="0"/>
              <a:t>60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2234" y="293370"/>
            <a:ext cx="6399530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A42F0F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A42F0F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A42F0F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A42F0F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981200" cy="685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81610" cy="6858000"/>
          </a:xfrm>
          <a:custGeom>
            <a:avLst/>
            <a:gdLst/>
            <a:ahLst/>
            <a:cxnLst/>
            <a:rect l="l" t="t" r="r" b="b"/>
            <a:pathLst>
              <a:path w="181610" h="6858000">
                <a:moveTo>
                  <a:pt x="181610" y="0"/>
                </a:moveTo>
                <a:lnTo>
                  <a:pt x="0" y="0"/>
                </a:lnTo>
                <a:lnTo>
                  <a:pt x="0" y="6858000"/>
                </a:lnTo>
                <a:lnTo>
                  <a:pt x="181610" y="6858000"/>
                </a:lnTo>
                <a:lnTo>
                  <a:pt x="181610" y="0"/>
                </a:lnTo>
                <a:close/>
              </a:path>
            </a:pathLst>
          </a:custGeom>
          <a:solidFill>
            <a:srgbClr val="75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711200"/>
            <a:ext cx="1365885" cy="508000"/>
          </a:xfrm>
          <a:custGeom>
            <a:avLst/>
            <a:gdLst/>
            <a:ahLst/>
            <a:cxnLst/>
            <a:rect l="l" t="t" r="r" b="b"/>
            <a:pathLst>
              <a:path w="1365885" h="508000">
                <a:moveTo>
                  <a:pt x="0" y="0"/>
                </a:moveTo>
                <a:lnTo>
                  <a:pt x="0" y="505460"/>
                </a:lnTo>
                <a:lnTo>
                  <a:pt x="1019810" y="508000"/>
                </a:lnTo>
                <a:lnTo>
                  <a:pt x="1120140" y="508000"/>
                </a:lnTo>
                <a:lnTo>
                  <a:pt x="1358900" y="269239"/>
                </a:lnTo>
                <a:lnTo>
                  <a:pt x="1363900" y="262354"/>
                </a:lnTo>
                <a:lnTo>
                  <a:pt x="1365567" y="255111"/>
                </a:lnTo>
                <a:lnTo>
                  <a:pt x="1363900" y="247630"/>
                </a:lnTo>
                <a:lnTo>
                  <a:pt x="1358900" y="240029"/>
                </a:lnTo>
                <a:lnTo>
                  <a:pt x="1130300" y="11429"/>
                </a:lnTo>
                <a:lnTo>
                  <a:pt x="1125220" y="11429"/>
                </a:lnTo>
                <a:lnTo>
                  <a:pt x="1125220" y="6350"/>
                </a:lnTo>
                <a:lnTo>
                  <a:pt x="1120140" y="6350"/>
                </a:lnTo>
                <a:lnTo>
                  <a:pt x="1115060" y="2539"/>
                </a:lnTo>
                <a:lnTo>
                  <a:pt x="1019810" y="2539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7940" y="222250"/>
            <a:ext cx="6548119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A42F0F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9230" y="2204720"/>
            <a:ext cx="8765539" cy="4099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38979" y="1960879"/>
            <a:ext cx="4497070" cy="4497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3709" y="2005329"/>
            <a:ext cx="4304030" cy="12674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55600" marR="6985" indent="-342900">
              <a:lnSpc>
                <a:spcPts val="2770"/>
              </a:lnSpc>
              <a:spcBef>
                <a:spcPts val="280"/>
              </a:spcBef>
            </a:pPr>
            <a:r>
              <a:rPr sz="3600" spc="300" baseline="3472" dirty="0">
                <a:solidFill>
                  <a:srgbClr val="A42F0F"/>
                </a:solidFill>
                <a:latin typeface="Symbol"/>
                <a:cs typeface="Symbol"/>
              </a:rPr>
              <a:t></a:t>
            </a:r>
            <a:r>
              <a:rPr sz="3600" spc="300" baseline="3472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A42F0F"/>
                </a:solidFill>
                <a:latin typeface="Arial Rounded MT Bold"/>
                <a:cs typeface="Arial Rounded MT Bold"/>
              </a:rPr>
              <a:t>QUALITY </a:t>
            </a:r>
            <a:r>
              <a:rPr sz="2400" spc="-5" dirty="0">
                <a:solidFill>
                  <a:srgbClr val="A42F0F"/>
                </a:solidFill>
                <a:latin typeface="Arial Rounded MT Bold"/>
                <a:cs typeface="Arial Rounded MT Bold"/>
              </a:rPr>
              <a:t>ASSURANCE  </a:t>
            </a:r>
            <a:r>
              <a:rPr sz="2400" spc="-15" dirty="0">
                <a:solidFill>
                  <a:srgbClr val="A42F0F"/>
                </a:solidFill>
                <a:latin typeface="Arial Rounded MT Bold"/>
                <a:cs typeface="Arial Rounded MT Bold"/>
              </a:rPr>
              <a:t>SYSTEMS </a:t>
            </a:r>
            <a:r>
              <a:rPr sz="2400" spc="-5" dirty="0">
                <a:solidFill>
                  <a:srgbClr val="A42F0F"/>
                </a:solidFill>
                <a:latin typeface="Arial Rounded MT Bold"/>
                <a:cs typeface="Arial Rounded MT Bold"/>
              </a:rPr>
              <a:t>(ISO 9000,</a:t>
            </a:r>
            <a:r>
              <a:rPr sz="2400" spc="-15" dirty="0">
                <a:solidFill>
                  <a:srgbClr val="A42F0F"/>
                </a:solidFill>
                <a:latin typeface="Arial Rounded MT Bold"/>
                <a:cs typeface="Arial Rounded MT Bold"/>
              </a:rPr>
              <a:t> </a:t>
            </a:r>
            <a:r>
              <a:rPr sz="2400" spc="-45" dirty="0">
                <a:solidFill>
                  <a:srgbClr val="A42F0F"/>
                </a:solidFill>
                <a:latin typeface="Arial Rounded MT Bold"/>
                <a:cs typeface="Arial Rounded MT Bold"/>
              </a:rPr>
              <a:t>ETC.)</a:t>
            </a:r>
            <a:endParaRPr sz="2400">
              <a:latin typeface="Arial Rounded MT Bold"/>
              <a:cs typeface="Arial Rounded MT Bold"/>
            </a:endParaRPr>
          </a:p>
          <a:p>
            <a:pPr marL="355600" indent="-342900">
              <a:lnSpc>
                <a:spcPct val="100000"/>
              </a:lnSpc>
              <a:spcBef>
                <a:spcPts val="1900"/>
              </a:spcBef>
              <a:buClr>
                <a:srgbClr val="A42F0F"/>
              </a:buClr>
              <a:buFont typeface="Symbol"/>
              <a:buChar char=""/>
              <a:tabLst>
                <a:tab pos="354965" algn="l"/>
                <a:tab pos="355600" algn="l"/>
                <a:tab pos="949960" algn="l"/>
                <a:tab pos="1680845" algn="l"/>
                <a:tab pos="2279650" algn="l"/>
                <a:tab pos="2948305" algn="l"/>
                <a:tab pos="3273425" algn="l"/>
              </a:tabLst>
            </a:pPr>
            <a:r>
              <a:rPr sz="1800" spc="-5" dirty="0">
                <a:latin typeface="Arial Rounded MT Bold"/>
                <a:cs typeface="Arial Rounded MT Bold"/>
              </a:rPr>
              <a:t>ISO	9000	can	help	</a:t>
            </a:r>
            <a:r>
              <a:rPr sz="1800" dirty="0">
                <a:latin typeface="Arial Rounded MT Bold"/>
                <a:cs typeface="Arial Rounded MT Bold"/>
              </a:rPr>
              <a:t>a	</a:t>
            </a:r>
            <a:r>
              <a:rPr sz="1800" spc="-5" dirty="0">
                <a:latin typeface="Arial Rounded MT Bold"/>
                <a:cs typeface="Arial Rounded MT Bold"/>
              </a:rPr>
              <a:t>company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6610" y="3247389"/>
            <a:ext cx="1398905" cy="820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4900"/>
              </a:lnSpc>
              <a:spcBef>
                <a:spcPts val="100"/>
              </a:spcBef>
              <a:tabLst>
                <a:tab pos="1118235" algn="l"/>
              </a:tabLst>
            </a:pPr>
            <a:r>
              <a:rPr sz="1800" spc="-10" dirty="0">
                <a:latin typeface="Arial Rounded MT Bold"/>
                <a:cs typeface="Arial Rounded MT Bold"/>
              </a:rPr>
              <a:t>s</a:t>
            </a:r>
            <a:r>
              <a:rPr sz="1800" spc="-50" dirty="0">
                <a:latin typeface="Arial Rounded MT Bold"/>
                <a:cs typeface="Arial Rounded MT Bold"/>
              </a:rPr>
              <a:t>a</a:t>
            </a:r>
            <a:r>
              <a:rPr sz="1800" dirty="0">
                <a:latin typeface="Arial Rounded MT Bold"/>
                <a:cs typeface="Arial Rounded MT Bold"/>
              </a:rPr>
              <a:t>ti</a:t>
            </a:r>
            <a:r>
              <a:rPr sz="1800" spc="-10" dirty="0">
                <a:latin typeface="Arial Rounded MT Bold"/>
                <a:cs typeface="Arial Rounded MT Bold"/>
              </a:rPr>
              <a:t>s</a:t>
            </a:r>
            <a:r>
              <a:rPr sz="1800" dirty="0">
                <a:latin typeface="Arial Rounded MT Bold"/>
                <a:cs typeface="Arial Rounded MT Bold"/>
              </a:rPr>
              <a:t>fy	</a:t>
            </a:r>
            <a:r>
              <a:rPr sz="1800" spc="10" dirty="0">
                <a:latin typeface="Arial Rounded MT Bold"/>
                <a:cs typeface="Arial Rounded MT Bold"/>
              </a:rPr>
              <a:t>i</a:t>
            </a:r>
            <a:r>
              <a:rPr sz="1800" spc="-10" dirty="0">
                <a:latin typeface="Arial Rounded MT Bold"/>
                <a:cs typeface="Arial Rounded MT Bold"/>
              </a:rPr>
              <a:t>t</a:t>
            </a:r>
            <a:r>
              <a:rPr sz="1800" dirty="0">
                <a:latin typeface="Arial Rounded MT Bold"/>
                <a:cs typeface="Arial Rounded MT Bold"/>
              </a:rPr>
              <a:t>s  </a:t>
            </a:r>
            <a:r>
              <a:rPr sz="1800" spc="-15" dirty="0">
                <a:latin typeface="Arial Rounded MT Bold"/>
                <a:cs typeface="Arial Rounded MT Bold"/>
              </a:rPr>
              <a:t>regulatory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74976" y="3247389"/>
            <a:ext cx="2404110" cy="820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1295">
              <a:lnSpc>
                <a:spcPct val="144900"/>
              </a:lnSpc>
              <a:spcBef>
                <a:spcPts val="100"/>
              </a:spcBef>
              <a:tabLst>
                <a:tab pos="1836420" algn="l"/>
                <a:tab pos="1972945" algn="l"/>
              </a:tabLst>
            </a:pPr>
            <a:r>
              <a:rPr sz="1800" spc="-10" dirty="0">
                <a:latin typeface="Arial Rounded MT Bold"/>
                <a:cs typeface="Arial Rounded MT Bold"/>
              </a:rPr>
              <a:t>c</a:t>
            </a:r>
            <a:r>
              <a:rPr sz="1800" spc="10" dirty="0">
                <a:latin typeface="Arial Rounded MT Bold"/>
                <a:cs typeface="Arial Rounded MT Bold"/>
              </a:rPr>
              <a:t>u</a:t>
            </a:r>
            <a:r>
              <a:rPr sz="1800" spc="-10" dirty="0">
                <a:latin typeface="Arial Rounded MT Bold"/>
                <a:cs typeface="Arial Rounded MT Bold"/>
              </a:rPr>
              <a:t>st</a:t>
            </a:r>
            <a:r>
              <a:rPr sz="1800" dirty="0">
                <a:latin typeface="Arial Rounded MT Bold"/>
                <a:cs typeface="Arial Rounded MT Bold"/>
              </a:rPr>
              <a:t>o</a:t>
            </a:r>
            <a:r>
              <a:rPr sz="1800" spc="5" dirty="0">
                <a:latin typeface="Arial Rounded MT Bold"/>
                <a:cs typeface="Arial Rounded MT Bold"/>
              </a:rPr>
              <a:t>m</a:t>
            </a:r>
            <a:r>
              <a:rPr sz="1800" spc="-5" dirty="0">
                <a:latin typeface="Arial Rounded MT Bold"/>
                <a:cs typeface="Arial Rounded MT Bold"/>
              </a:rPr>
              <a:t>e</a:t>
            </a:r>
            <a:r>
              <a:rPr sz="1800" spc="-50" dirty="0">
                <a:latin typeface="Arial Rounded MT Bold"/>
                <a:cs typeface="Arial Rounded MT Bold"/>
              </a:rPr>
              <a:t>r</a:t>
            </a:r>
            <a:r>
              <a:rPr sz="1800" spc="-80" dirty="0">
                <a:latin typeface="Arial Rounded MT Bold"/>
                <a:cs typeface="Arial Rounded MT Bold"/>
              </a:rPr>
              <a:t>s</a:t>
            </a:r>
            <a:r>
              <a:rPr sz="1800" dirty="0">
                <a:latin typeface="Arial Rounded MT Bold"/>
                <a:cs typeface="Arial Rounded MT Bold"/>
              </a:rPr>
              <a:t>,	</a:t>
            </a:r>
            <a:r>
              <a:rPr sz="1800" spc="-5" dirty="0">
                <a:latin typeface="Arial Rounded MT Bold"/>
                <a:cs typeface="Arial Rounded MT Bold"/>
              </a:rPr>
              <a:t>meet  </a:t>
            </a:r>
            <a:r>
              <a:rPr sz="1800" spc="-50" dirty="0">
                <a:latin typeface="Arial Rounded MT Bold"/>
                <a:cs typeface="Arial Rounded MT Bold"/>
              </a:rPr>
              <a:t>r</a:t>
            </a:r>
            <a:r>
              <a:rPr sz="1800" spc="-5" dirty="0">
                <a:latin typeface="Arial Rounded MT Bold"/>
                <a:cs typeface="Arial Rounded MT Bold"/>
              </a:rPr>
              <a:t>e</a:t>
            </a:r>
            <a:r>
              <a:rPr sz="1800" spc="-10" dirty="0">
                <a:latin typeface="Arial Rounded MT Bold"/>
                <a:cs typeface="Arial Rounded MT Bold"/>
              </a:rPr>
              <a:t>q</a:t>
            </a:r>
            <a:r>
              <a:rPr sz="1800" spc="10" dirty="0">
                <a:latin typeface="Arial Rounded MT Bold"/>
                <a:cs typeface="Arial Rounded MT Bold"/>
              </a:rPr>
              <a:t>u</a:t>
            </a:r>
            <a:r>
              <a:rPr sz="1800" dirty="0">
                <a:latin typeface="Arial Rounded MT Bold"/>
                <a:cs typeface="Arial Rounded MT Bold"/>
              </a:rPr>
              <a:t>i</a:t>
            </a:r>
            <a:r>
              <a:rPr sz="1800" spc="-50" dirty="0">
                <a:latin typeface="Arial Rounded MT Bold"/>
                <a:cs typeface="Arial Rounded MT Bold"/>
              </a:rPr>
              <a:t>r</a:t>
            </a:r>
            <a:r>
              <a:rPr sz="1800" spc="-5" dirty="0">
                <a:latin typeface="Arial Rounded MT Bold"/>
                <a:cs typeface="Arial Rounded MT Bold"/>
              </a:rPr>
              <a:t>e</a:t>
            </a:r>
            <a:r>
              <a:rPr sz="1800" spc="5" dirty="0">
                <a:latin typeface="Arial Rounded MT Bold"/>
                <a:cs typeface="Arial Rounded MT Bold"/>
              </a:rPr>
              <a:t>m</a:t>
            </a:r>
            <a:r>
              <a:rPr sz="1800" spc="-5" dirty="0">
                <a:latin typeface="Arial Rounded MT Bold"/>
                <a:cs typeface="Arial Rounded MT Bold"/>
              </a:rPr>
              <a:t>e</a:t>
            </a:r>
            <a:r>
              <a:rPr sz="1800" dirty="0">
                <a:latin typeface="Arial Rounded MT Bold"/>
                <a:cs typeface="Arial Rounded MT Bold"/>
              </a:rPr>
              <a:t>n</a:t>
            </a:r>
            <a:r>
              <a:rPr sz="1800" spc="-10" dirty="0">
                <a:latin typeface="Arial Rounded MT Bold"/>
                <a:cs typeface="Arial Rounded MT Bold"/>
              </a:rPr>
              <a:t>t</a:t>
            </a:r>
            <a:r>
              <a:rPr sz="1800" spc="-80" dirty="0">
                <a:latin typeface="Arial Rounded MT Bold"/>
                <a:cs typeface="Arial Rounded MT Bold"/>
              </a:rPr>
              <a:t>s</a:t>
            </a:r>
            <a:r>
              <a:rPr sz="1800" dirty="0">
                <a:latin typeface="Arial Rounded MT Bold"/>
                <a:cs typeface="Arial Rounded MT Bold"/>
              </a:rPr>
              <a:t>,		</a:t>
            </a:r>
            <a:r>
              <a:rPr sz="1800" spc="-5" dirty="0">
                <a:latin typeface="Arial Rounded MT Bold"/>
                <a:cs typeface="Arial Rounded MT Bold"/>
              </a:rPr>
              <a:t>a</a:t>
            </a:r>
            <a:r>
              <a:rPr sz="1800" dirty="0">
                <a:latin typeface="Arial Rounded MT Bold"/>
                <a:cs typeface="Arial Rounded MT Bold"/>
              </a:rPr>
              <a:t>nd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6610" y="4041140"/>
            <a:ext cx="3961129" cy="20154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45000"/>
              </a:lnSpc>
              <a:spcBef>
                <a:spcPts val="105"/>
              </a:spcBef>
            </a:pPr>
            <a:r>
              <a:rPr sz="1800" spc="-20" dirty="0">
                <a:latin typeface="Arial Rounded MT Bold"/>
                <a:cs typeface="Arial Rounded MT Bold"/>
              </a:rPr>
              <a:t>achieve </a:t>
            </a:r>
            <a:r>
              <a:rPr sz="1800" spc="-5" dirty="0">
                <a:latin typeface="Arial Rounded MT Bold"/>
                <a:cs typeface="Arial Rounded MT Bold"/>
              </a:rPr>
              <a:t>continual </a:t>
            </a:r>
            <a:r>
              <a:rPr sz="1800" spc="-15" dirty="0">
                <a:latin typeface="Arial Rounded MT Bold"/>
                <a:cs typeface="Arial Rounded MT Bold"/>
              </a:rPr>
              <a:t>improvement.  </a:t>
            </a:r>
            <a:r>
              <a:rPr sz="1800" dirty="0">
                <a:latin typeface="Arial Rounded MT Bold"/>
                <a:cs typeface="Arial Rounded MT Bold"/>
              </a:rPr>
              <a:t>But </a:t>
            </a:r>
            <a:r>
              <a:rPr sz="1800" spc="-10" dirty="0">
                <a:latin typeface="Arial Rounded MT Bold"/>
                <a:cs typeface="Arial Rounded MT Bold"/>
              </a:rPr>
              <a:t>it’s </a:t>
            </a:r>
            <a:r>
              <a:rPr sz="1800" dirty="0">
                <a:latin typeface="Arial Rounded MT Bold"/>
                <a:cs typeface="Arial Rounded MT Bold"/>
              </a:rPr>
              <a:t>a </a:t>
            </a:r>
            <a:r>
              <a:rPr sz="1800" spc="-10" dirty="0">
                <a:latin typeface="Arial Rounded MT Bold"/>
                <a:cs typeface="Arial Rounded MT Bold"/>
              </a:rPr>
              <a:t>first </a:t>
            </a:r>
            <a:r>
              <a:rPr sz="1800" spc="-25" dirty="0">
                <a:latin typeface="Arial Rounded MT Bold"/>
                <a:cs typeface="Arial Rounded MT Bold"/>
              </a:rPr>
              <a:t>step, </a:t>
            </a:r>
            <a:r>
              <a:rPr sz="1800" spc="-5" dirty="0">
                <a:latin typeface="Arial Rounded MT Bold"/>
                <a:cs typeface="Arial Rounded MT Bold"/>
              </a:rPr>
              <a:t>many quality  </a:t>
            </a:r>
            <a:r>
              <a:rPr sz="1800" spc="-10" dirty="0">
                <a:latin typeface="Arial Rounded MT Bold"/>
                <a:cs typeface="Arial Rounded MT Bold"/>
              </a:rPr>
              <a:t>professionals </a:t>
            </a:r>
            <a:r>
              <a:rPr sz="1800" dirty="0">
                <a:latin typeface="Arial Rounded MT Bold"/>
                <a:cs typeface="Arial Rounded MT Bold"/>
              </a:rPr>
              <a:t>will </a:t>
            </a:r>
            <a:r>
              <a:rPr sz="1800" spc="-5" dirty="0">
                <a:latin typeface="Arial Rounded MT Bold"/>
                <a:cs typeface="Arial Rounded MT Bold"/>
              </a:rPr>
              <a:t>tell </a:t>
            </a:r>
            <a:r>
              <a:rPr sz="1800" spc="-10" dirty="0">
                <a:latin typeface="Arial Rounded MT Bold"/>
                <a:cs typeface="Arial Rounded MT Bold"/>
              </a:rPr>
              <a:t>you, </a:t>
            </a:r>
            <a:r>
              <a:rPr sz="1800" dirty="0">
                <a:latin typeface="Arial Rounded MT Bold"/>
                <a:cs typeface="Arial Rounded MT Bold"/>
              </a:rPr>
              <a:t>the </a:t>
            </a:r>
            <a:r>
              <a:rPr sz="1800" spc="-5" dirty="0">
                <a:latin typeface="Arial Rounded MT Bold"/>
                <a:cs typeface="Arial Rounded MT Bold"/>
              </a:rPr>
              <a:t>base  </a:t>
            </a:r>
            <a:r>
              <a:rPr sz="1800" spc="-20" dirty="0">
                <a:latin typeface="Arial Rounded MT Bold"/>
                <a:cs typeface="Arial Rounded MT Bold"/>
              </a:rPr>
              <a:t>level </a:t>
            </a:r>
            <a:r>
              <a:rPr sz="1800" dirty="0">
                <a:latin typeface="Arial Rounded MT Bold"/>
                <a:cs typeface="Arial Rounded MT Bold"/>
              </a:rPr>
              <a:t>of a </a:t>
            </a:r>
            <a:r>
              <a:rPr sz="1800" spc="-5" dirty="0">
                <a:latin typeface="Arial Rounded MT Bold"/>
                <a:cs typeface="Arial Rounded MT Bold"/>
              </a:rPr>
              <a:t>quality </a:t>
            </a:r>
            <a:r>
              <a:rPr sz="1800" spc="-10" dirty="0">
                <a:latin typeface="Arial Rounded MT Bold"/>
                <a:cs typeface="Arial Rounded MT Bold"/>
              </a:rPr>
              <a:t>system, </a:t>
            </a:r>
            <a:r>
              <a:rPr sz="1800" dirty="0">
                <a:latin typeface="Arial Rounded MT Bold"/>
                <a:cs typeface="Arial Rounded MT Bold"/>
              </a:rPr>
              <a:t>not a  </a:t>
            </a:r>
            <a:r>
              <a:rPr sz="1800" spc="-5" dirty="0">
                <a:latin typeface="Arial Rounded MT Bold"/>
                <a:cs typeface="Arial Rounded MT Bold"/>
              </a:rPr>
              <a:t>complete </a:t>
            </a:r>
            <a:r>
              <a:rPr sz="1800" spc="-10" dirty="0">
                <a:latin typeface="Arial Rounded MT Bold"/>
                <a:cs typeface="Arial Rounded MT Bold"/>
              </a:rPr>
              <a:t>guarantee </a:t>
            </a:r>
            <a:r>
              <a:rPr sz="1800" spc="5" dirty="0">
                <a:latin typeface="Arial Rounded MT Bold"/>
                <a:cs typeface="Arial Rounded MT Bold"/>
              </a:rPr>
              <a:t>of</a:t>
            </a:r>
            <a:r>
              <a:rPr sz="1800" spc="204" dirty="0">
                <a:latin typeface="Arial Rounded MT Bold"/>
                <a:cs typeface="Arial Rounded MT Bold"/>
              </a:rPr>
              <a:t> </a:t>
            </a:r>
            <a:r>
              <a:rPr sz="1800" spc="-25" dirty="0">
                <a:latin typeface="Arial Rounded MT Bold"/>
                <a:cs typeface="Arial Rounded MT Bold"/>
              </a:rPr>
              <a:t>quality.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50539" y="463550"/>
            <a:ext cx="4183379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 marR="5080" indent="-54610">
              <a:lnSpc>
                <a:spcPct val="100000"/>
              </a:lnSpc>
              <a:spcBef>
                <a:spcPts val="100"/>
              </a:spcBef>
              <a:tabLst>
                <a:tab pos="3011805" algn="l"/>
              </a:tabLst>
            </a:pPr>
            <a:r>
              <a:rPr sz="4000" b="1" spc="330" dirty="0">
                <a:latin typeface="Arial Rounded MT Bold"/>
                <a:cs typeface="Arial Rounded MT Bold"/>
              </a:rPr>
              <a:t>R</a:t>
            </a:r>
            <a:r>
              <a:rPr sz="4000" b="1" spc="320" dirty="0">
                <a:latin typeface="Arial Rounded MT Bold"/>
                <a:cs typeface="Arial Rounded MT Bold"/>
              </a:rPr>
              <a:t>E</a:t>
            </a:r>
            <a:r>
              <a:rPr sz="4000" b="1" spc="325" dirty="0">
                <a:latin typeface="Arial Rounded MT Bold"/>
                <a:cs typeface="Arial Rounded MT Bold"/>
              </a:rPr>
              <a:t>A</a:t>
            </a:r>
            <a:r>
              <a:rPr sz="4000" b="1" spc="320" dirty="0">
                <a:latin typeface="Arial Rounded MT Bold"/>
                <a:cs typeface="Arial Rounded MT Bold"/>
              </a:rPr>
              <a:t>S</a:t>
            </a:r>
            <a:r>
              <a:rPr sz="4000" b="1" spc="335" dirty="0">
                <a:latin typeface="Arial Rounded MT Bold"/>
                <a:cs typeface="Arial Rounded MT Bold"/>
              </a:rPr>
              <a:t>O</a:t>
            </a:r>
            <a:r>
              <a:rPr sz="4000" b="1" spc="320" dirty="0">
                <a:latin typeface="Arial Rounded MT Bold"/>
                <a:cs typeface="Arial Rounded MT Bold"/>
              </a:rPr>
              <a:t>N</a:t>
            </a:r>
            <a:r>
              <a:rPr sz="4000" b="1" spc="-5" dirty="0">
                <a:latin typeface="Arial Rounded MT Bold"/>
                <a:cs typeface="Arial Rounded MT Bold"/>
              </a:rPr>
              <a:t>S</a:t>
            </a:r>
            <a:r>
              <a:rPr sz="4000" b="1" dirty="0">
                <a:latin typeface="Arial Rounded MT Bold"/>
                <a:cs typeface="Arial Rounded MT Bold"/>
              </a:rPr>
              <a:t>	</a:t>
            </a:r>
            <a:r>
              <a:rPr sz="4000" b="1" spc="325" dirty="0">
                <a:latin typeface="Arial Rounded MT Bold"/>
                <a:cs typeface="Arial Rounded MT Bold"/>
              </a:rPr>
              <a:t>F</a:t>
            </a:r>
            <a:r>
              <a:rPr sz="4000" b="1" spc="320" dirty="0">
                <a:latin typeface="Arial Rounded MT Bold"/>
                <a:cs typeface="Arial Rounded MT Bold"/>
              </a:rPr>
              <a:t>O</a:t>
            </a:r>
            <a:r>
              <a:rPr sz="4000" b="1" spc="-5" dirty="0">
                <a:latin typeface="Arial Rounded MT Bold"/>
                <a:cs typeface="Arial Rounded MT Bold"/>
              </a:rPr>
              <a:t>R  </a:t>
            </a:r>
            <a:r>
              <a:rPr sz="4000" b="1" spc="245" dirty="0">
                <a:latin typeface="Arial Rounded MT Bold"/>
                <a:cs typeface="Arial Rounded MT Bold"/>
              </a:rPr>
              <a:t>PARTNERSHIP</a:t>
            </a:r>
            <a:endParaRPr sz="40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4029" y="2565400"/>
            <a:ext cx="5256530" cy="4116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166751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PRINCIPLES </a:t>
            </a:r>
            <a:r>
              <a:rPr dirty="0"/>
              <a:t>OF  </a:t>
            </a:r>
            <a:r>
              <a:rPr spc="-10" dirty="0"/>
              <a:t>CUSTOMER/SUPPLIER</a:t>
            </a:r>
            <a:r>
              <a:rPr spc="-70" dirty="0"/>
              <a:t> </a:t>
            </a:r>
            <a:r>
              <a:rPr spc="-35" dirty="0"/>
              <a:t>RELATIONS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2590" y="1819909"/>
            <a:ext cx="84099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53820" algn="l"/>
                <a:tab pos="2131060" algn="l"/>
                <a:tab pos="3839210" algn="l"/>
                <a:tab pos="4702175" algn="l"/>
                <a:tab pos="5478145" algn="l"/>
                <a:tab pos="6988809" algn="l"/>
                <a:tab pos="7780655" algn="l"/>
              </a:tabLst>
            </a:pPr>
            <a:r>
              <a:rPr sz="3600" spc="727" baseline="5787" dirty="0">
                <a:solidFill>
                  <a:srgbClr val="A42F0F"/>
                </a:solidFill>
                <a:latin typeface="Symbol"/>
                <a:cs typeface="Symbol"/>
              </a:rPr>
              <a:t></a:t>
            </a:r>
            <a:r>
              <a:rPr sz="3600" spc="-150" baseline="5787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Arial Rounded MT Bold"/>
                <a:cs typeface="Arial Rounded MT Bold"/>
              </a:rPr>
              <a:t>Both	the	</a:t>
            </a:r>
            <a:r>
              <a:rPr sz="2400" spc="-10" dirty="0">
                <a:latin typeface="Arial Rounded MT Bold"/>
                <a:cs typeface="Arial Rounded MT Bold"/>
              </a:rPr>
              <a:t>c</a:t>
            </a:r>
            <a:r>
              <a:rPr sz="2400" spc="5" dirty="0">
                <a:latin typeface="Arial Rounded MT Bold"/>
                <a:cs typeface="Arial Rounded MT Bold"/>
              </a:rPr>
              <a:t>u</a:t>
            </a:r>
            <a:r>
              <a:rPr sz="2400" spc="-15" dirty="0">
                <a:latin typeface="Arial Rounded MT Bold"/>
                <a:cs typeface="Arial Rounded MT Bold"/>
              </a:rPr>
              <a:t>s</a:t>
            </a:r>
            <a:r>
              <a:rPr sz="2400" dirty="0">
                <a:latin typeface="Arial Rounded MT Bold"/>
                <a:cs typeface="Arial Rounded MT Bold"/>
              </a:rPr>
              <a:t>t</a:t>
            </a:r>
            <a:r>
              <a:rPr sz="2400" spc="5" dirty="0">
                <a:latin typeface="Arial Rounded MT Bold"/>
                <a:cs typeface="Arial Rounded MT Bold"/>
              </a:rPr>
              <a:t>o</a:t>
            </a:r>
            <a:r>
              <a:rPr sz="2400" spc="-5" dirty="0">
                <a:latin typeface="Arial Rounded MT Bold"/>
                <a:cs typeface="Arial Rounded MT Bold"/>
              </a:rPr>
              <a:t>m</a:t>
            </a:r>
            <a:r>
              <a:rPr sz="2400" dirty="0">
                <a:latin typeface="Arial Rounded MT Bold"/>
                <a:cs typeface="Arial Rounded MT Bold"/>
              </a:rPr>
              <a:t>er	and	the	</a:t>
            </a:r>
            <a:r>
              <a:rPr sz="2400" spc="-5" dirty="0">
                <a:latin typeface="Arial Rounded MT Bold"/>
                <a:cs typeface="Arial Rounded MT Bold"/>
              </a:rPr>
              <a:t>supp</a:t>
            </a:r>
            <a:r>
              <a:rPr sz="2400" spc="-10" dirty="0">
                <a:latin typeface="Arial Rounded MT Bold"/>
                <a:cs typeface="Arial Rounded MT Bold"/>
              </a:rPr>
              <a:t>l</a:t>
            </a:r>
            <a:r>
              <a:rPr sz="2400" spc="-5" dirty="0">
                <a:latin typeface="Arial Rounded MT Bold"/>
                <a:cs typeface="Arial Rounded MT Bold"/>
              </a:rPr>
              <a:t>i</a:t>
            </a:r>
            <a:r>
              <a:rPr sz="2400" dirty="0">
                <a:latin typeface="Arial Rounded MT Bold"/>
                <a:cs typeface="Arial Rounded MT Bold"/>
              </a:rPr>
              <a:t>er	a</a:t>
            </a:r>
            <a:r>
              <a:rPr sz="2400" spc="-60" dirty="0">
                <a:latin typeface="Arial Rounded MT Bold"/>
                <a:cs typeface="Arial Rounded MT Bold"/>
              </a:rPr>
              <a:t>r</a:t>
            </a:r>
            <a:r>
              <a:rPr sz="2400" dirty="0">
                <a:latin typeface="Arial Rounded MT Bold"/>
                <a:cs typeface="Arial Rounded MT Bold"/>
              </a:rPr>
              <a:t>e	fully</a:t>
            </a:r>
            <a:endParaRPr sz="240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spc="-15" dirty="0">
                <a:latin typeface="Arial Rounded MT Bold"/>
                <a:cs typeface="Arial Rounded MT Bold"/>
              </a:rPr>
              <a:t>responsible </a:t>
            </a:r>
            <a:r>
              <a:rPr sz="2400" spc="-10" dirty="0">
                <a:latin typeface="Arial Rounded MT Bold"/>
                <a:cs typeface="Arial Rounded MT Bold"/>
              </a:rPr>
              <a:t>for </a:t>
            </a:r>
            <a:r>
              <a:rPr sz="2400" dirty="0">
                <a:latin typeface="Arial Rounded MT Bold"/>
                <a:cs typeface="Arial Rounded MT Bold"/>
              </a:rPr>
              <a:t>the </a:t>
            </a:r>
            <a:r>
              <a:rPr sz="2400" spc="-15" dirty="0">
                <a:latin typeface="Arial Rounded MT Bold"/>
                <a:cs typeface="Arial Rounded MT Bold"/>
              </a:rPr>
              <a:t>control </a:t>
            </a:r>
            <a:r>
              <a:rPr sz="2400" dirty="0">
                <a:latin typeface="Arial Rounded MT Bold"/>
                <a:cs typeface="Arial Rounded MT Bold"/>
              </a:rPr>
              <a:t>of the</a:t>
            </a:r>
            <a:r>
              <a:rPr sz="2400" spc="-315" dirty="0">
                <a:latin typeface="Arial Rounded MT Bold"/>
                <a:cs typeface="Arial Rounded MT Bold"/>
              </a:rPr>
              <a:t> </a:t>
            </a:r>
            <a:r>
              <a:rPr sz="2400" spc="-30" dirty="0">
                <a:latin typeface="Arial Rounded MT Bold"/>
                <a:cs typeface="Arial Rounded MT Bold"/>
              </a:rPr>
              <a:t>quality.</a:t>
            </a:r>
            <a:endParaRPr sz="24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3709" y="1822450"/>
            <a:ext cx="85725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600" baseline="5555" dirty="0">
                <a:solidFill>
                  <a:srgbClr val="A42F0F"/>
                </a:solidFill>
                <a:latin typeface="Symbol"/>
                <a:cs typeface="Symbol"/>
              </a:rPr>
              <a:t></a:t>
            </a:r>
            <a:r>
              <a:rPr sz="3000" spc="600" baseline="555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 Rounded MT Bold"/>
                <a:cs typeface="Arial Rounded MT Bold"/>
              </a:rPr>
              <a:t>Both </a:t>
            </a:r>
            <a:r>
              <a:rPr sz="2000" dirty="0">
                <a:latin typeface="Arial Rounded MT Bold"/>
                <a:cs typeface="Arial Rounded MT Bold"/>
              </a:rPr>
              <a:t>the customer </a:t>
            </a:r>
            <a:r>
              <a:rPr sz="2000" spc="-5" dirty="0">
                <a:latin typeface="Arial Rounded MT Bold"/>
                <a:cs typeface="Arial Rounded MT Bold"/>
              </a:rPr>
              <a:t>and </a:t>
            </a:r>
            <a:r>
              <a:rPr sz="2000" dirty="0">
                <a:latin typeface="Arial Rounded MT Bold"/>
                <a:cs typeface="Arial Rounded MT Bold"/>
              </a:rPr>
              <a:t>the </a:t>
            </a:r>
            <a:r>
              <a:rPr sz="2000" spc="-5" dirty="0">
                <a:latin typeface="Arial Rounded MT Bold"/>
                <a:cs typeface="Arial Rounded MT Bold"/>
              </a:rPr>
              <a:t>supplier </a:t>
            </a:r>
            <a:r>
              <a:rPr sz="2000" dirty="0">
                <a:latin typeface="Arial Rounded MT Bold"/>
                <a:cs typeface="Arial Rounded MT Bold"/>
              </a:rPr>
              <a:t>should </a:t>
            </a:r>
            <a:r>
              <a:rPr sz="2000" spc="-5" dirty="0">
                <a:latin typeface="Arial Rounded MT Bold"/>
                <a:cs typeface="Arial Rounded MT Bold"/>
              </a:rPr>
              <a:t>be independent </a:t>
            </a:r>
            <a:r>
              <a:rPr sz="2000" dirty="0">
                <a:latin typeface="Arial Rounded MT Bold"/>
                <a:cs typeface="Arial Rounded MT Bold"/>
              </a:rPr>
              <a:t>of</a:t>
            </a:r>
            <a:r>
              <a:rPr sz="2000" spc="245" dirty="0">
                <a:latin typeface="Arial Rounded MT Bold"/>
                <a:cs typeface="Arial Rounded MT Bold"/>
              </a:rPr>
              <a:t> </a:t>
            </a:r>
            <a:r>
              <a:rPr sz="2000" spc="-15" dirty="0">
                <a:latin typeface="Arial Rounded MT Bold"/>
                <a:cs typeface="Arial Rounded MT Bold"/>
              </a:rPr>
              <a:t>each</a:t>
            </a:r>
            <a:endParaRPr sz="200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Arial Rounded MT Bold"/>
                <a:cs typeface="Arial Rounded MT Bold"/>
              </a:rPr>
              <a:t>other </a:t>
            </a:r>
            <a:r>
              <a:rPr sz="2000" spc="-5" dirty="0">
                <a:latin typeface="Arial Rounded MT Bold"/>
                <a:cs typeface="Arial Rounded MT Bold"/>
              </a:rPr>
              <a:t>and </a:t>
            </a:r>
            <a:r>
              <a:rPr sz="2000" spc="-10" dirty="0">
                <a:latin typeface="Arial Rounded MT Bold"/>
                <a:cs typeface="Arial Rounded MT Bold"/>
              </a:rPr>
              <a:t>respect </a:t>
            </a:r>
            <a:r>
              <a:rPr sz="2000" spc="-20" dirty="0">
                <a:latin typeface="Arial Rounded MT Bold"/>
                <a:cs typeface="Arial Rounded MT Bold"/>
              </a:rPr>
              <a:t>each </a:t>
            </a:r>
            <a:r>
              <a:rPr sz="2000" spc="-15" dirty="0">
                <a:latin typeface="Arial Rounded MT Bold"/>
                <a:cs typeface="Arial Rounded MT Bold"/>
              </a:rPr>
              <a:t>other’s</a:t>
            </a:r>
            <a:r>
              <a:rPr sz="2000" spc="45" dirty="0">
                <a:latin typeface="Arial Rounded MT Bold"/>
                <a:cs typeface="Arial Rounded MT Bold"/>
              </a:rPr>
              <a:t> </a:t>
            </a:r>
            <a:r>
              <a:rPr sz="2000" spc="-15" dirty="0">
                <a:latin typeface="Arial Rounded MT Bold"/>
                <a:cs typeface="Arial Rounded MT Bold"/>
              </a:rPr>
              <a:t>independence.</a:t>
            </a:r>
            <a:endParaRPr sz="2000">
              <a:latin typeface="Arial Rounded MT Bold"/>
              <a:cs typeface="Arial Rounded M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4530" y="2819399"/>
            <a:ext cx="7919720" cy="39535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4330" marR="5080" indent="1686560">
              <a:lnSpc>
                <a:spcPct val="100000"/>
              </a:lnSpc>
              <a:spcBef>
                <a:spcPts val="100"/>
              </a:spcBef>
            </a:pPr>
            <a:r>
              <a:rPr sz="2800" spc="-10" dirty="0"/>
              <a:t>PRINCIPLES </a:t>
            </a:r>
            <a:r>
              <a:rPr sz="2800" dirty="0"/>
              <a:t>OF  </a:t>
            </a:r>
            <a:r>
              <a:rPr sz="2800" spc="-10" dirty="0"/>
              <a:t>CUSTOMER/SUPPLIER</a:t>
            </a:r>
            <a:r>
              <a:rPr sz="2800" spc="-25" dirty="0"/>
              <a:t> </a:t>
            </a:r>
            <a:r>
              <a:rPr sz="2800" spc="-5" dirty="0"/>
              <a:t>RELATIONS</a:t>
            </a:r>
            <a:endParaRPr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8210" y="2420620"/>
            <a:ext cx="7777480" cy="4259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369" y="1451609"/>
            <a:ext cx="850836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3695" algn="l"/>
              </a:tabLst>
            </a:pPr>
            <a:r>
              <a:rPr sz="2700" spc="540" baseline="3086" dirty="0">
                <a:solidFill>
                  <a:srgbClr val="A42F0F"/>
                </a:solidFill>
                <a:latin typeface="Symbol"/>
                <a:cs typeface="Symbol"/>
              </a:rPr>
              <a:t></a:t>
            </a:r>
            <a:r>
              <a:rPr sz="2700" spc="540" baseline="3086" dirty="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latin typeface="Arial Rounded MT Bold"/>
                <a:cs typeface="Arial Rounded MT Bold"/>
              </a:rPr>
              <a:t>The customer </a:t>
            </a:r>
            <a:r>
              <a:rPr sz="1800" dirty="0">
                <a:latin typeface="Arial Rounded MT Bold"/>
                <a:cs typeface="Arial Rounded MT Bold"/>
              </a:rPr>
              <a:t>is </a:t>
            </a:r>
            <a:r>
              <a:rPr sz="1800" spc="-10" dirty="0">
                <a:latin typeface="Arial Rounded MT Bold"/>
                <a:cs typeface="Arial Rounded MT Bold"/>
              </a:rPr>
              <a:t>responsible for </a:t>
            </a:r>
            <a:r>
              <a:rPr sz="1800" spc="-15" dirty="0">
                <a:latin typeface="Arial Rounded MT Bold"/>
                <a:cs typeface="Arial Rounded MT Bold"/>
              </a:rPr>
              <a:t>providing </a:t>
            </a:r>
            <a:r>
              <a:rPr sz="1800" dirty="0">
                <a:latin typeface="Arial Rounded MT Bold"/>
                <a:cs typeface="Arial Rounded MT Bold"/>
              </a:rPr>
              <a:t>the </a:t>
            </a:r>
            <a:r>
              <a:rPr sz="1800" spc="-5" dirty="0">
                <a:latin typeface="Arial Rounded MT Bold"/>
                <a:cs typeface="Arial Rounded MT Bold"/>
              </a:rPr>
              <a:t>supplier with </a:t>
            </a:r>
            <a:r>
              <a:rPr sz="1800" spc="-15" dirty="0">
                <a:latin typeface="Arial Rounded MT Bold"/>
                <a:cs typeface="Arial Rounded MT Bold"/>
              </a:rPr>
              <a:t>clear</a:t>
            </a:r>
            <a:r>
              <a:rPr sz="1800" spc="-10" dirty="0">
                <a:latin typeface="Arial Rounded MT Bold"/>
                <a:cs typeface="Arial Rounded MT Bold"/>
              </a:rPr>
              <a:t> </a:t>
            </a:r>
            <a:r>
              <a:rPr sz="1800" spc="-5" dirty="0">
                <a:latin typeface="Arial Rounded MT Bold"/>
                <a:cs typeface="Arial Rounded MT Bold"/>
              </a:rPr>
              <a:t>and</a:t>
            </a:r>
            <a:endParaRPr sz="1800">
              <a:latin typeface="Arial Rounded MT Bold"/>
              <a:cs typeface="Arial Rounded MT Bold"/>
            </a:endParaRPr>
          </a:p>
          <a:p>
            <a:pPr marL="354330" marR="5080">
              <a:lnSpc>
                <a:spcPct val="208300"/>
              </a:lnSpc>
            </a:pPr>
            <a:r>
              <a:rPr sz="1800" spc="5" dirty="0">
                <a:latin typeface="Arial Rounded MT Bold"/>
                <a:cs typeface="Arial Rounded MT Bold"/>
              </a:rPr>
              <a:t>sufficient </a:t>
            </a:r>
            <a:r>
              <a:rPr sz="1800" spc="-10" dirty="0">
                <a:latin typeface="Arial Rounded MT Bold"/>
                <a:cs typeface="Arial Rounded MT Bold"/>
              </a:rPr>
              <a:t>requirements </a:t>
            </a:r>
            <a:r>
              <a:rPr sz="1800" dirty="0">
                <a:latin typeface="Arial Rounded MT Bold"/>
                <a:cs typeface="Arial Rounded MT Bold"/>
              </a:rPr>
              <a:t>so </a:t>
            </a:r>
            <a:r>
              <a:rPr sz="1800" spc="-15" dirty="0">
                <a:latin typeface="Arial Rounded MT Bold"/>
                <a:cs typeface="Arial Rounded MT Bold"/>
              </a:rPr>
              <a:t>that </a:t>
            </a:r>
            <a:r>
              <a:rPr sz="1800" spc="-5" dirty="0">
                <a:latin typeface="Arial Rounded MT Bold"/>
                <a:cs typeface="Arial Rounded MT Bold"/>
              </a:rPr>
              <a:t>the supplier can know </a:t>
            </a:r>
            <a:r>
              <a:rPr sz="1800" spc="-10" dirty="0">
                <a:latin typeface="Arial Rounded MT Bold"/>
                <a:cs typeface="Arial Rounded MT Bold"/>
              </a:rPr>
              <a:t>exactly </a:t>
            </a:r>
            <a:r>
              <a:rPr sz="1800" spc="-15" dirty="0">
                <a:latin typeface="Arial Rounded MT Bold"/>
                <a:cs typeface="Arial Rounded MT Bold"/>
              </a:rPr>
              <a:t>what </a:t>
            </a:r>
            <a:r>
              <a:rPr sz="1800" dirty="0">
                <a:latin typeface="Arial Rounded MT Bold"/>
                <a:cs typeface="Arial Rounded MT Bold"/>
              </a:rPr>
              <a:t>to  </a:t>
            </a:r>
            <a:r>
              <a:rPr sz="1800" spc="-25" dirty="0">
                <a:latin typeface="Arial Rounded MT Bold"/>
                <a:cs typeface="Arial Rounded MT Bold"/>
              </a:rPr>
              <a:t>produce.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73380" marR="5080" indent="1667510">
              <a:lnSpc>
                <a:spcPct val="100000"/>
              </a:lnSpc>
              <a:spcBef>
                <a:spcPts val="100"/>
              </a:spcBef>
            </a:pPr>
            <a:r>
              <a:rPr sz="2800" spc="-10" dirty="0"/>
              <a:t>PRINCIPLES </a:t>
            </a:r>
            <a:r>
              <a:rPr sz="2800" dirty="0"/>
              <a:t>OF  </a:t>
            </a:r>
            <a:r>
              <a:rPr sz="2800" spc="-10" dirty="0"/>
              <a:t>CUSTOMER/SUPPLIER</a:t>
            </a:r>
            <a:r>
              <a:rPr sz="2800" spc="-70" dirty="0"/>
              <a:t> </a:t>
            </a:r>
            <a:r>
              <a:rPr sz="2800" spc="-35" dirty="0"/>
              <a:t>RELATIONS</a:t>
            </a:r>
            <a:endParaRPr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8630" y="2823210"/>
            <a:ext cx="4140200" cy="3890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1320" y="2636520"/>
            <a:ext cx="4824730" cy="4076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8490" y="1739900"/>
            <a:ext cx="7973059" cy="1441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2700" spc="540" baseline="4629" dirty="0">
                <a:solidFill>
                  <a:srgbClr val="A42F0F"/>
                </a:solidFill>
                <a:latin typeface="Symbol"/>
                <a:cs typeface="Symbol"/>
              </a:rPr>
              <a:t></a:t>
            </a:r>
            <a:r>
              <a:rPr sz="2700" spc="540" baseline="4629" dirty="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latin typeface="Arial Rounded MT Bold"/>
                <a:cs typeface="Arial Rounded MT Bold"/>
              </a:rPr>
              <a:t>Both </a:t>
            </a:r>
            <a:r>
              <a:rPr sz="1800" dirty="0">
                <a:latin typeface="Arial Rounded MT Bold"/>
                <a:cs typeface="Arial Rounded MT Bold"/>
              </a:rPr>
              <a:t>the </a:t>
            </a:r>
            <a:r>
              <a:rPr sz="1800" spc="-5" dirty="0">
                <a:latin typeface="Arial Rounded MT Bold"/>
                <a:cs typeface="Arial Rounded MT Bold"/>
              </a:rPr>
              <a:t>customer and </a:t>
            </a:r>
            <a:r>
              <a:rPr sz="1800" dirty="0">
                <a:latin typeface="Arial Rounded MT Bold"/>
                <a:cs typeface="Arial Rounded MT Bold"/>
              </a:rPr>
              <a:t>the </a:t>
            </a:r>
            <a:r>
              <a:rPr sz="1800" spc="-5" dirty="0">
                <a:latin typeface="Arial Rounded MT Bold"/>
                <a:cs typeface="Arial Rounded MT Bold"/>
              </a:rPr>
              <a:t>supplier </a:t>
            </a:r>
            <a:r>
              <a:rPr sz="1800" dirty="0">
                <a:latin typeface="Arial Rounded MT Bold"/>
                <a:cs typeface="Arial Rounded MT Bold"/>
              </a:rPr>
              <a:t>should </a:t>
            </a:r>
            <a:r>
              <a:rPr sz="1800" spc="-5" dirty="0">
                <a:latin typeface="Arial Rounded MT Bold"/>
                <a:cs typeface="Arial Rounded MT Bold"/>
              </a:rPr>
              <a:t>enter </a:t>
            </a:r>
            <a:r>
              <a:rPr sz="1800" dirty="0">
                <a:latin typeface="Arial Rounded MT Bold"/>
                <a:cs typeface="Arial Rounded MT Bold"/>
              </a:rPr>
              <a:t>a </a:t>
            </a:r>
            <a:r>
              <a:rPr sz="1800" spc="-10" dirty="0">
                <a:latin typeface="Arial Rounded MT Bold"/>
                <a:cs typeface="Arial Rounded MT Bold"/>
              </a:rPr>
              <a:t>contract</a:t>
            </a:r>
            <a:r>
              <a:rPr sz="1800" spc="270" dirty="0">
                <a:latin typeface="Arial Rounded MT Bold"/>
                <a:cs typeface="Arial Rounded MT Bold"/>
              </a:rPr>
              <a:t> </a:t>
            </a:r>
            <a:r>
              <a:rPr sz="1800" spc="-5" dirty="0">
                <a:latin typeface="Arial Rounded MT Bold"/>
                <a:cs typeface="Arial Rounded MT Bold"/>
              </a:rPr>
              <a:t>with</a:t>
            </a:r>
            <a:endParaRPr sz="1800">
              <a:latin typeface="Arial Rounded MT Bold"/>
              <a:cs typeface="Arial Rounded MT Bold"/>
            </a:endParaRPr>
          </a:p>
          <a:p>
            <a:pPr marL="355600" marR="32384">
              <a:lnSpc>
                <a:spcPts val="4500"/>
              </a:lnSpc>
              <a:spcBef>
                <a:spcPts val="530"/>
              </a:spcBef>
            </a:pPr>
            <a:r>
              <a:rPr sz="1800" spc="-10" dirty="0">
                <a:latin typeface="Arial Rounded MT Bold"/>
                <a:cs typeface="Arial Rounded MT Bold"/>
              </a:rPr>
              <a:t>respect </a:t>
            </a:r>
            <a:r>
              <a:rPr sz="1800" spc="-5" dirty="0">
                <a:latin typeface="Arial Rounded MT Bold"/>
                <a:cs typeface="Arial Rounded MT Bold"/>
              </a:rPr>
              <a:t>to </a:t>
            </a:r>
            <a:r>
              <a:rPr sz="1800" spc="-20" dirty="0">
                <a:latin typeface="Arial Rounded MT Bold"/>
                <a:cs typeface="Arial Rounded MT Bold"/>
              </a:rPr>
              <a:t>quality, quantity, </a:t>
            </a:r>
            <a:r>
              <a:rPr sz="1800" spc="-15" dirty="0">
                <a:latin typeface="Arial Rounded MT Bold"/>
                <a:cs typeface="Arial Rounded MT Bold"/>
              </a:rPr>
              <a:t>price, </a:t>
            </a:r>
            <a:r>
              <a:rPr sz="1800" spc="-5" dirty="0">
                <a:latin typeface="Arial Rounded MT Bold"/>
                <a:cs typeface="Arial Rounded MT Bold"/>
              </a:rPr>
              <a:t>delivery method, and terms </a:t>
            </a:r>
            <a:r>
              <a:rPr sz="1800" dirty="0">
                <a:latin typeface="Arial Rounded MT Bold"/>
                <a:cs typeface="Arial Rounded MT Bold"/>
              </a:rPr>
              <a:t>of  </a:t>
            </a:r>
            <a:r>
              <a:rPr sz="1800" spc="-20" dirty="0">
                <a:latin typeface="Arial Rounded MT Bold"/>
                <a:cs typeface="Arial Rounded MT Bold"/>
              </a:rPr>
              <a:t>payments.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73380" marR="5080" indent="1667510">
              <a:lnSpc>
                <a:spcPct val="100000"/>
              </a:lnSpc>
              <a:spcBef>
                <a:spcPts val="100"/>
              </a:spcBef>
            </a:pPr>
            <a:r>
              <a:rPr sz="2800" spc="-10" dirty="0"/>
              <a:t>PRINCIPLES </a:t>
            </a:r>
            <a:r>
              <a:rPr sz="2800" dirty="0"/>
              <a:t>OF  </a:t>
            </a:r>
            <a:r>
              <a:rPr sz="2800" spc="-10" dirty="0"/>
              <a:t>CUSTOMER/SUPPLIER</a:t>
            </a:r>
            <a:r>
              <a:rPr sz="2800" spc="-70" dirty="0"/>
              <a:t> </a:t>
            </a:r>
            <a:r>
              <a:rPr sz="2800" spc="-35" dirty="0"/>
              <a:t>RELATIONS</a:t>
            </a:r>
            <a:endParaRPr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6259" y="1445260"/>
            <a:ext cx="83108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30480" indent="-342900">
              <a:lnSpc>
                <a:spcPct val="150000"/>
              </a:lnSpc>
              <a:spcBef>
                <a:spcPts val="100"/>
              </a:spcBef>
              <a:tabLst>
                <a:tab pos="380365" algn="l"/>
              </a:tabLst>
            </a:pPr>
            <a:r>
              <a:rPr sz="2700" spc="540" baseline="6172" dirty="0">
                <a:solidFill>
                  <a:srgbClr val="A42F0F"/>
                </a:solidFill>
                <a:latin typeface="Symbol"/>
                <a:cs typeface="Symbol"/>
              </a:rPr>
              <a:t></a:t>
            </a:r>
            <a:r>
              <a:rPr sz="2700" spc="540" baseline="6172" dirty="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Arial Rounded MT Bold"/>
                <a:cs typeface="Arial Rounded MT Bold"/>
              </a:rPr>
              <a:t>The </a:t>
            </a:r>
            <a:r>
              <a:rPr sz="1800" spc="-5" dirty="0">
                <a:latin typeface="Arial Rounded MT Bold"/>
                <a:cs typeface="Arial Rounded MT Bold"/>
              </a:rPr>
              <a:t>supplier </a:t>
            </a:r>
            <a:r>
              <a:rPr sz="1800" dirty="0">
                <a:latin typeface="Arial Rounded MT Bold"/>
                <a:cs typeface="Arial Rounded MT Bold"/>
              </a:rPr>
              <a:t>is </a:t>
            </a:r>
            <a:r>
              <a:rPr sz="1800" spc="-10" dirty="0">
                <a:latin typeface="Arial Rounded MT Bold"/>
                <a:cs typeface="Arial Rounded MT Bold"/>
              </a:rPr>
              <a:t>responsible for </a:t>
            </a:r>
            <a:r>
              <a:rPr sz="1800" spc="-15" dirty="0">
                <a:latin typeface="Arial Rounded MT Bold"/>
                <a:cs typeface="Arial Rounded MT Bold"/>
              </a:rPr>
              <a:t>providing </a:t>
            </a:r>
            <a:r>
              <a:rPr sz="1800" dirty="0">
                <a:latin typeface="Arial Rounded MT Bold"/>
                <a:cs typeface="Arial Rounded MT Bold"/>
              </a:rPr>
              <a:t>the quality </a:t>
            </a:r>
            <a:r>
              <a:rPr sz="1800" spc="-15" dirty="0">
                <a:latin typeface="Arial Rounded MT Bold"/>
                <a:cs typeface="Arial Rounded MT Bold"/>
              </a:rPr>
              <a:t>that </a:t>
            </a:r>
            <a:r>
              <a:rPr sz="1800" dirty="0">
                <a:latin typeface="Arial Rounded MT Bold"/>
                <a:cs typeface="Arial Rounded MT Bold"/>
              </a:rPr>
              <a:t>will </a:t>
            </a:r>
            <a:r>
              <a:rPr sz="1800" spc="-10" dirty="0">
                <a:latin typeface="Arial Rounded MT Bold"/>
                <a:cs typeface="Arial Rounded MT Bold"/>
              </a:rPr>
              <a:t>satisfy </a:t>
            </a:r>
            <a:r>
              <a:rPr sz="1800" dirty="0">
                <a:latin typeface="Arial Rounded MT Bold"/>
                <a:cs typeface="Arial Rounded MT Bold"/>
              </a:rPr>
              <a:t>the  </a:t>
            </a:r>
            <a:r>
              <a:rPr sz="1800" spc="-5" dirty="0">
                <a:latin typeface="Arial Rounded MT Bold"/>
                <a:cs typeface="Arial Rounded MT Bold"/>
              </a:rPr>
              <a:t>customer and submitting necessary </a:t>
            </a:r>
            <a:r>
              <a:rPr sz="1800" spc="-15" dirty="0">
                <a:latin typeface="Arial Rounded MT Bold"/>
                <a:cs typeface="Arial Rounded MT Bold"/>
              </a:rPr>
              <a:t>related </a:t>
            </a:r>
            <a:r>
              <a:rPr sz="1800" spc="-5" dirty="0">
                <a:latin typeface="Arial Rounded MT Bold"/>
                <a:cs typeface="Arial Rounded MT Bold"/>
              </a:rPr>
              <a:t>with </a:t>
            </a:r>
            <a:r>
              <a:rPr sz="1800" spc="-10" dirty="0">
                <a:latin typeface="Arial Rounded MT Bold"/>
                <a:cs typeface="Arial Rounded MT Bold"/>
              </a:rPr>
              <a:t>customer’s</a:t>
            </a:r>
            <a:r>
              <a:rPr sz="1800" spc="114" dirty="0">
                <a:latin typeface="Arial Rounded MT Bold"/>
                <a:cs typeface="Arial Rounded MT Bold"/>
              </a:rPr>
              <a:t> </a:t>
            </a:r>
            <a:r>
              <a:rPr sz="1800" spc="-20" dirty="0">
                <a:latin typeface="Arial Rounded MT Bold"/>
                <a:cs typeface="Arial Rounded MT Bold"/>
              </a:rPr>
              <a:t>needs.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166751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PRINCIPLES </a:t>
            </a:r>
            <a:r>
              <a:rPr dirty="0"/>
              <a:t>OF  </a:t>
            </a:r>
            <a:r>
              <a:rPr spc="-10" dirty="0"/>
              <a:t>CUSTOMER/SUPPLIER</a:t>
            </a:r>
            <a:r>
              <a:rPr spc="-70" dirty="0"/>
              <a:t> </a:t>
            </a:r>
            <a:r>
              <a:rPr spc="-35" dirty="0"/>
              <a:t>RELATIONS</a:t>
            </a:r>
          </a:p>
        </p:txBody>
      </p:sp>
      <p:sp>
        <p:nvSpPr>
          <p:cNvPr id="4" name="object 4"/>
          <p:cNvSpPr/>
          <p:nvPr/>
        </p:nvSpPr>
        <p:spPr>
          <a:xfrm>
            <a:off x="355600" y="2707639"/>
            <a:ext cx="4483100" cy="3905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2070" y="2541270"/>
            <a:ext cx="3903979" cy="4071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02859" y="1711960"/>
            <a:ext cx="4041140" cy="4908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2590" y="1433829"/>
            <a:ext cx="5311775" cy="4671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00"/>
              </a:spcBef>
              <a:buClr>
                <a:srgbClr val="A42F0F"/>
              </a:buClr>
              <a:buFont typeface="Symbol"/>
              <a:buChar char=""/>
              <a:tabLst>
                <a:tab pos="355600" algn="l"/>
              </a:tabLst>
            </a:pPr>
            <a:r>
              <a:rPr sz="1800" spc="-5" dirty="0">
                <a:latin typeface="Arial Rounded MT Bold"/>
                <a:cs typeface="Arial Rounded MT Bold"/>
              </a:rPr>
              <a:t>Both</a:t>
            </a:r>
            <a:r>
              <a:rPr sz="1800" spc="310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the</a:t>
            </a:r>
            <a:r>
              <a:rPr sz="1800" spc="310" dirty="0">
                <a:latin typeface="Arial Rounded MT Bold"/>
                <a:cs typeface="Arial Rounded MT Bold"/>
              </a:rPr>
              <a:t> </a:t>
            </a:r>
            <a:r>
              <a:rPr sz="1800" spc="-5" dirty="0">
                <a:latin typeface="Arial Rounded MT Bold"/>
                <a:cs typeface="Arial Rounded MT Bold"/>
              </a:rPr>
              <a:t>customer</a:t>
            </a:r>
            <a:r>
              <a:rPr sz="1800" spc="315" dirty="0">
                <a:latin typeface="Arial Rounded MT Bold"/>
                <a:cs typeface="Arial Rounded MT Bold"/>
              </a:rPr>
              <a:t> </a:t>
            </a:r>
            <a:r>
              <a:rPr sz="1800" spc="-5" dirty="0">
                <a:latin typeface="Arial Rounded MT Bold"/>
                <a:cs typeface="Arial Rounded MT Bold"/>
              </a:rPr>
              <a:t>and</a:t>
            </a:r>
            <a:r>
              <a:rPr sz="1800" spc="315" dirty="0">
                <a:latin typeface="Arial Rounded MT Bold"/>
                <a:cs typeface="Arial Rounded MT Bold"/>
              </a:rPr>
              <a:t> </a:t>
            </a:r>
            <a:r>
              <a:rPr sz="1800" spc="-5" dirty="0">
                <a:latin typeface="Arial Rounded MT Bold"/>
                <a:cs typeface="Arial Rounded MT Bold"/>
              </a:rPr>
              <a:t>the</a:t>
            </a:r>
            <a:r>
              <a:rPr sz="1800" spc="310" dirty="0">
                <a:latin typeface="Arial Rounded MT Bold"/>
                <a:cs typeface="Arial Rounded MT Bold"/>
              </a:rPr>
              <a:t> </a:t>
            </a:r>
            <a:r>
              <a:rPr sz="1800" spc="-5" dirty="0">
                <a:latin typeface="Arial Rounded MT Bold"/>
                <a:cs typeface="Arial Rounded MT Bold"/>
              </a:rPr>
              <a:t>supplier</a:t>
            </a:r>
            <a:r>
              <a:rPr sz="1800" spc="310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should</a:t>
            </a:r>
            <a:endParaRPr sz="1800">
              <a:latin typeface="Arial Rounded MT Bold"/>
              <a:cs typeface="Arial Rounded MT Bold"/>
            </a:endParaRPr>
          </a:p>
          <a:p>
            <a:pPr marL="355600" marR="6985" algn="just">
              <a:lnSpc>
                <a:spcPct val="193300"/>
              </a:lnSpc>
              <a:spcBef>
                <a:spcPts val="5"/>
              </a:spcBef>
            </a:pPr>
            <a:r>
              <a:rPr sz="1800" spc="-5" dirty="0">
                <a:latin typeface="Arial Rounded MT Bold"/>
                <a:cs typeface="Arial Rounded MT Bold"/>
              </a:rPr>
              <a:t>decide the method </a:t>
            </a:r>
            <a:r>
              <a:rPr sz="1800" dirty="0">
                <a:latin typeface="Arial Rounded MT Bold"/>
                <a:cs typeface="Arial Rounded MT Bold"/>
              </a:rPr>
              <a:t>to </a:t>
            </a:r>
            <a:r>
              <a:rPr sz="1800" spc="-20" dirty="0">
                <a:latin typeface="Arial Rounded MT Bold"/>
                <a:cs typeface="Arial Rounded MT Bold"/>
              </a:rPr>
              <a:t>evaluate </a:t>
            </a:r>
            <a:r>
              <a:rPr sz="1800" dirty="0">
                <a:latin typeface="Arial Rounded MT Bold"/>
                <a:cs typeface="Arial Rounded MT Bold"/>
              </a:rPr>
              <a:t>the </a:t>
            </a:r>
            <a:r>
              <a:rPr sz="1800" spc="-5" dirty="0">
                <a:latin typeface="Arial Rounded MT Bold"/>
                <a:cs typeface="Arial Rounded MT Bold"/>
              </a:rPr>
              <a:t>quality </a:t>
            </a:r>
            <a:r>
              <a:rPr sz="1800" spc="5" dirty="0">
                <a:latin typeface="Arial Rounded MT Bold"/>
                <a:cs typeface="Arial Rounded MT Bold"/>
              </a:rPr>
              <a:t>of  </a:t>
            </a:r>
            <a:r>
              <a:rPr sz="1800" dirty="0">
                <a:latin typeface="Arial Rounded MT Bold"/>
                <a:cs typeface="Arial Rounded MT Bold"/>
              </a:rPr>
              <a:t>the </a:t>
            </a:r>
            <a:r>
              <a:rPr sz="1800" spc="-15" dirty="0">
                <a:latin typeface="Arial Rounded MT Bold"/>
                <a:cs typeface="Arial Rounded MT Bold"/>
              </a:rPr>
              <a:t>product </a:t>
            </a:r>
            <a:r>
              <a:rPr sz="1800" dirty="0">
                <a:latin typeface="Arial Rounded MT Bold"/>
                <a:cs typeface="Arial Rounded MT Bold"/>
              </a:rPr>
              <a:t>or </a:t>
            </a:r>
            <a:r>
              <a:rPr sz="1800" spc="-10" dirty="0">
                <a:latin typeface="Arial Rounded MT Bold"/>
                <a:cs typeface="Arial Rounded MT Bold"/>
              </a:rPr>
              <a:t>service </a:t>
            </a:r>
            <a:r>
              <a:rPr sz="1800" spc="-5" dirty="0">
                <a:latin typeface="Arial Rounded MT Bold"/>
                <a:cs typeface="Arial Rounded MT Bold"/>
              </a:rPr>
              <a:t>to </a:t>
            </a:r>
            <a:r>
              <a:rPr sz="1800" spc="-10" dirty="0">
                <a:latin typeface="Arial Rounded MT Bold"/>
                <a:cs typeface="Arial Rounded MT Bold"/>
              </a:rPr>
              <a:t>satisfaction </a:t>
            </a:r>
            <a:r>
              <a:rPr sz="1800" dirty="0">
                <a:latin typeface="Arial Rounded MT Bold"/>
                <a:cs typeface="Arial Rounded MT Bold"/>
              </a:rPr>
              <a:t>of both  </a:t>
            </a:r>
            <a:r>
              <a:rPr sz="1800" spc="-10" dirty="0">
                <a:latin typeface="Arial Rounded MT Bold"/>
                <a:cs typeface="Arial Rounded MT Bold"/>
              </a:rPr>
              <a:t>parties.</a:t>
            </a:r>
            <a:endParaRPr sz="1800">
              <a:latin typeface="Arial Rounded MT Bold"/>
              <a:cs typeface="Arial Rounded MT Bold"/>
            </a:endParaRPr>
          </a:p>
          <a:p>
            <a:pPr marL="355600" marR="5080" indent="-342900" algn="just">
              <a:lnSpc>
                <a:spcPct val="193400"/>
              </a:lnSpc>
              <a:spcBef>
                <a:spcPts val="1000"/>
              </a:spcBef>
              <a:buClr>
                <a:srgbClr val="A42F0F"/>
              </a:buClr>
              <a:buFont typeface="Symbol"/>
              <a:buChar char=""/>
              <a:tabLst>
                <a:tab pos="355600" algn="l"/>
                <a:tab pos="2234565" algn="l"/>
                <a:tab pos="3961129" algn="l"/>
              </a:tabLst>
            </a:pPr>
            <a:r>
              <a:rPr sz="1800" spc="-5" dirty="0">
                <a:latin typeface="Arial Rounded MT Bold"/>
                <a:cs typeface="Arial Rounded MT Bold"/>
              </a:rPr>
              <a:t>Both </a:t>
            </a:r>
            <a:r>
              <a:rPr sz="1800" dirty="0">
                <a:latin typeface="Arial Rounded MT Bold"/>
                <a:cs typeface="Arial Rounded MT Bold"/>
              </a:rPr>
              <a:t>the </a:t>
            </a:r>
            <a:r>
              <a:rPr sz="1800" spc="-5" dirty="0">
                <a:latin typeface="Arial Rounded MT Bold"/>
                <a:cs typeface="Arial Rounded MT Bold"/>
              </a:rPr>
              <a:t>customer and the supplier </a:t>
            </a:r>
            <a:r>
              <a:rPr sz="1800" dirty="0">
                <a:latin typeface="Arial Rounded MT Bold"/>
                <a:cs typeface="Arial Rounded MT Bold"/>
              </a:rPr>
              <a:t>should  </a:t>
            </a:r>
            <a:r>
              <a:rPr sz="1800" spc="-5" dirty="0">
                <a:latin typeface="Arial Rounded MT Bold"/>
                <a:cs typeface="Arial Rounded MT Bold"/>
              </a:rPr>
              <a:t>c</a:t>
            </a:r>
            <a:r>
              <a:rPr sz="1800" dirty="0">
                <a:latin typeface="Arial Rounded MT Bold"/>
                <a:cs typeface="Arial Rounded MT Bold"/>
              </a:rPr>
              <a:t>onti</a:t>
            </a:r>
            <a:r>
              <a:rPr sz="1800" spc="-20" dirty="0">
                <a:latin typeface="Arial Rounded MT Bold"/>
                <a:cs typeface="Arial Rounded MT Bold"/>
              </a:rPr>
              <a:t>n</a:t>
            </a:r>
            <a:r>
              <a:rPr sz="1800" dirty="0">
                <a:latin typeface="Arial Rounded MT Bold"/>
                <a:cs typeface="Arial Rounded MT Bold"/>
              </a:rPr>
              <a:t>u</a:t>
            </a:r>
            <a:r>
              <a:rPr sz="1800" spc="-5" dirty="0">
                <a:latin typeface="Arial Rounded MT Bold"/>
                <a:cs typeface="Arial Rounded MT Bold"/>
              </a:rPr>
              <a:t>a</a:t>
            </a:r>
            <a:r>
              <a:rPr sz="1800" dirty="0">
                <a:latin typeface="Arial Rounded MT Bold"/>
                <a:cs typeface="Arial Rounded MT Bold"/>
              </a:rPr>
              <a:t>lly	</a:t>
            </a:r>
            <a:r>
              <a:rPr sz="1800" spc="-25" dirty="0">
                <a:latin typeface="Arial Rounded MT Bold"/>
                <a:cs typeface="Arial Rounded MT Bold"/>
              </a:rPr>
              <a:t>e</a:t>
            </a:r>
            <a:r>
              <a:rPr sz="1800" spc="-60" dirty="0">
                <a:latin typeface="Arial Rounded MT Bold"/>
                <a:cs typeface="Arial Rounded MT Bold"/>
              </a:rPr>
              <a:t>x</a:t>
            </a:r>
            <a:r>
              <a:rPr sz="1800" spc="-50" dirty="0">
                <a:latin typeface="Arial Rounded MT Bold"/>
                <a:cs typeface="Arial Rounded MT Bold"/>
              </a:rPr>
              <a:t>c</a:t>
            </a:r>
            <a:r>
              <a:rPr sz="1800" spc="10" dirty="0">
                <a:latin typeface="Arial Rounded MT Bold"/>
                <a:cs typeface="Arial Rounded MT Bold"/>
              </a:rPr>
              <a:t>h</a:t>
            </a:r>
            <a:r>
              <a:rPr sz="1800" spc="-10" dirty="0">
                <a:latin typeface="Arial Rounded MT Bold"/>
                <a:cs typeface="Arial Rounded MT Bold"/>
              </a:rPr>
              <a:t>a</a:t>
            </a:r>
            <a:r>
              <a:rPr sz="1800" spc="10" dirty="0">
                <a:latin typeface="Arial Rounded MT Bold"/>
                <a:cs typeface="Arial Rounded MT Bold"/>
              </a:rPr>
              <a:t>n</a:t>
            </a:r>
            <a:r>
              <a:rPr sz="1800" spc="-45" dirty="0">
                <a:latin typeface="Arial Rounded MT Bold"/>
                <a:cs typeface="Arial Rounded MT Bold"/>
              </a:rPr>
              <a:t>g</a:t>
            </a:r>
            <a:r>
              <a:rPr sz="1800" dirty="0">
                <a:latin typeface="Arial Rounded MT Bold"/>
                <a:cs typeface="Arial Rounded MT Bold"/>
              </a:rPr>
              <a:t>e	</a:t>
            </a:r>
            <a:r>
              <a:rPr sz="1800" spc="10" dirty="0">
                <a:latin typeface="Arial Rounded MT Bold"/>
                <a:cs typeface="Arial Rounded MT Bold"/>
              </a:rPr>
              <a:t>i</a:t>
            </a:r>
            <a:r>
              <a:rPr sz="1800" dirty="0">
                <a:latin typeface="Arial Rounded MT Bold"/>
                <a:cs typeface="Arial Rounded MT Bold"/>
              </a:rPr>
              <a:t>n</a:t>
            </a:r>
            <a:r>
              <a:rPr sz="1800" spc="-30" dirty="0">
                <a:latin typeface="Arial Rounded MT Bold"/>
                <a:cs typeface="Arial Rounded MT Bold"/>
              </a:rPr>
              <a:t>f</a:t>
            </a:r>
            <a:r>
              <a:rPr sz="1800" spc="10" dirty="0">
                <a:latin typeface="Arial Rounded MT Bold"/>
                <a:cs typeface="Arial Rounded MT Bold"/>
              </a:rPr>
              <a:t>o</a:t>
            </a:r>
            <a:r>
              <a:rPr sz="1800" dirty="0">
                <a:latin typeface="Arial Rounded MT Bold"/>
                <a:cs typeface="Arial Rounded MT Bold"/>
              </a:rPr>
              <a:t>r</a:t>
            </a:r>
            <a:r>
              <a:rPr sz="1800" spc="5" dirty="0">
                <a:latin typeface="Arial Rounded MT Bold"/>
                <a:cs typeface="Arial Rounded MT Bold"/>
              </a:rPr>
              <a:t>m</a:t>
            </a:r>
            <a:r>
              <a:rPr sz="1800" spc="-50" dirty="0">
                <a:latin typeface="Arial Rounded MT Bold"/>
                <a:cs typeface="Arial Rounded MT Bold"/>
              </a:rPr>
              <a:t>a</a:t>
            </a:r>
            <a:r>
              <a:rPr sz="1800" spc="-10" dirty="0">
                <a:latin typeface="Arial Rounded MT Bold"/>
                <a:cs typeface="Arial Rounded MT Bold"/>
              </a:rPr>
              <a:t>t</a:t>
            </a:r>
            <a:r>
              <a:rPr sz="1800" dirty="0">
                <a:latin typeface="Arial Rounded MT Bold"/>
                <a:cs typeface="Arial Rounded MT Bold"/>
              </a:rPr>
              <a:t>i</a:t>
            </a:r>
            <a:r>
              <a:rPr sz="1800" spc="10" dirty="0">
                <a:latin typeface="Arial Rounded MT Bold"/>
                <a:cs typeface="Arial Rounded MT Bold"/>
              </a:rPr>
              <a:t>o</a:t>
            </a:r>
            <a:r>
              <a:rPr sz="1800" dirty="0">
                <a:latin typeface="Arial Rounded MT Bold"/>
                <a:cs typeface="Arial Rounded MT Bold"/>
              </a:rPr>
              <a:t>n,  </a:t>
            </a:r>
            <a:r>
              <a:rPr sz="1800" spc="-5" dirty="0">
                <a:latin typeface="Arial Rounded MT Bold"/>
                <a:cs typeface="Arial Rounded MT Bold"/>
              </a:rPr>
              <a:t>sometimes using multifunctional </a:t>
            </a:r>
            <a:r>
              <a:rPr sz="1800" spc="-15" dirty="0">
                <a:latin typeface="Arial Rounded MT Bold"/>
                <a:cs typeface="Arial Rounded MT Bold"/>
              </a:rPr>
              <a:t>teams, </a:t>
            </a:r>
            <a:r>
              <a:rPr sz="1800" dirty="0">
                <a:latin typeface="Arial Rounded MT Bold"/>
                <a:cs typeface="Arial Rounded MT Bold"/>
              </a:rPr>
              <a:t>in  </a:t>
            </a:r>
            <a:r>
              <a:rPr sz="1800" spc="-15" dirty="0">
                <a:latin typeface="Arial Rounded MT Bold"/>
                <a:cs typeface="Arial Rounded MT Bold"/>
              </a:rPr>
              <a:t>order </a:t>
            </a:r>
            <a:r>
              <a:rPr sz="1800" dirty="0">
                <a:latin typeface="Arial Rounded MT Bold"/>
                <a:cs typeface="Arial Rounded MT Bold"/>
              </a:rPr>
              <a:t>to </a:t>
            </a:r>
            <a:r>
              <a:rPr sz="1800" spc="-20" dirty="0">
                <a:latin typeface="Arial Rounded MT Bold"/>
                <a:cs typeface="Arial Rounded MT Bold"/>
              </a:rPr>
              <a:t>improve </a:t>
            </a:r>
            <a:r>
              <a:rPr sz="1800" spc="-5" dirty="0">
                <a:latin typeface="Arial Rounded MT Bold"/>
                <a:cs typeface="Arial Rounded MT Bold"/>
              </a:rPr>
              <a:t>the </a:t>
            </a:r>
            <a:r>
              <a:rPr sz="1800" spc="-15" dirty="0">
                <a:latin typeface="Arial Rounded MT Bold"/>
                <a:cs typeface="Arial Rounded MT Bold"/>
              </a:rPr>
              <a:t>product </a:t>
            </a:r>
            <a:r>
              <a:rPr sz="1800" dirty="0">
                <a:latin typeface="Arial Rounded MT Bold"/>
                <a:cs typeface="Arial Rounded MT Bold"/>
              </a:rPr>
              <a:t>or </a:t>
            </a:r>
            <a:r>
              <a:rPr sz="1800" spc="-10" dirty="0">
                <a:latin typeface="Arial Rounded MT Bold"/>
                <a:cs typeface="Arial Rounded MT Bold"/>
              </a:rPr>
              <a:t>service  </a:t>
            </a:r>
            <a:r>
              <a:rPr sz="1800" spc="-25" dirty="0">
                <a:latin typeface="Arial Rounded MT Bold"/>
                <a:cs typeface="Arial Rounded MT Bold"/>
              </a:rPr>
              <a:t>quality.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73380" marR="5080" indent="1667510">
              <a:lnSpc>
                <a:spcPct val="100000"/>
              </a:lnSpc>
              <a:spcBef>
                <a:spcPts val="100"/>
              </a:spcBef>
            </a:pPr>
            <a:r>
              <a:rPr sz="2800" spc="-10" dirty="0"/>
              <a:t>PRINCIPLES </a:t>
            </a:r>
            <a:r>
              <a:rPr sz="2800" dirty="0"/>
              <a:t>OF  </a:t>
            </a:r>
            <a:r>
              <a:rPr sz="2800" spc="-10" dirty="0"/>
              <a:t>CUSTOMER/SUPPLIER</a:t>
            </a:r>
            <a:r>
              <a:rPr sz="2800" spc="-70" dirty="0"/>
              <a:t> </a:t>
            </a:r>
            <a:r>
              <a:rPr sz="2800" spc="-35" dirty="0"/>
              <a:t>RELATIONS</a:t>
            </a:r>
            <a:endParaRPr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590" y="1927859"/>
            <a:ext cx="8654415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2700" spc="540" baseline="6172" dirty="0">
                <a:solidFill>
                  <a:srgbClr val="A42F0F"/>
                </a:solidFill>
                <a:latin typeface="Symbol"/>
                <a:cs typeface="Symbol"/>
              </a:rPr>
              <a:t></a:t>
            </a:r>
            <a:r>
              <a:rPr sz="2700" spc="540" baseline="6172" dirty="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latin typeface="Arial Rounded MT Bold"/>
                <a:cs typeface="Arial Rounded MT Bold"/>
              </a:rPr>
              <a:t>Both </a:t>
            </a:r>
            <a:r>
              <a:rPr sz="1800" dirty="0">
                <a:latin typeface="Arial Rounded MT Bold"/>
                <a:cs typeface="Arial Rounded MT Bold"/>
              </a:rPr>
              <a:t>the </a:t>
            </a:r>
            <a:r>
              <a:rPr sz="1800" spc="-5" dirty="0">
                <a:latin typeface="Arial Rounded MT Bold"/>
                <a:cs typeface="Arial Rounded MT Bold"/>
              </a:rPr>
              <a:t>customer </a:t>
            </a:r>
            <a:r>
              <a:rPr sz="1800" dirty="0">
                <a:latin typeface="Arial Rounded MT Bold"/>
                <a:cs typeface="Arial Rounded MT Bold"/>
              </a:rPr>
              <a:t>and the </a:t>
            </a:r>
            <a:r>
              <a:rPr sz="1800" spc="-5" dirty="0">
                <a:latin typeface="Arial Rounded MT Bold"/>
                <a:cs typeface="Arial Rounded MT Bold"/>
              </a:rPr>
              <a:t>supplier </a:t>
            </a:r>
            <a:r>
              <a:rPr sz="1800" dirty="0">
                <a:latin typeface="Arial Rounded MT Bold"/>
                <a:cs typeface="Arial Rounded MT Bold"/>
              </a:rPr>
              <a:t>should </a:t>
            </a:r>
            <a:r>
              <a:rPr sz="1800" spc="-5" dirty="0">
                <a:latin typeface="Arial Rounded MT Bold"/>
                <a:cs typeface="Arial Rounded MT Bold"/>
              </a:rPr>
              <a:t>perform business</a:t>
            </a:r>
            <a:r>
              <a:rPr sz="1800" spc="160" dirty="0">
                <a:latin typeface="Arial Rounded MT Bold"/>
                <a:cs typeface="Arial Rounded MT Bold"/>
              </a:rPr>
              <a:t> </a:t>
            </a:r>
            <a:r>
              <a:rPr sz="1800" spc="-5" dirty="0">
                <a:latin typeface="Arial Rounded MT Bold"/>
                <a:cs typeface="Arial Rounded MT Bold"/>
              </a:rPr>
              <a:t>activities</a:t>
            </a:r>
            <a:endParaRPr sz="180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800" spc="-15" dirty="0">
                <a:latin typeface="Arial Rounded MT Bold"/>
                <a:cs typeface="Arial Rounded MT Bold"/>
              </a:rPr>
              <a:t>such </a:t>
            </a:r>
            <a:r>
              <a:rPr sz="1800" spc="-5" dirty="0">
                <a:latin typeface="Arial Rounded MT Bold"/>
                <a:cs typeface="Arial Rounded MT Bold"/>
              </a:rPr>
              <a:t>as </a:t>
            </a:r>
            <a:r>
              <a:rPr sz="1800" spc="-15" dirty="0">
                <a:latin typeface="Arial Rounded MT Bold"/>
                <a:cs typeface="Arial Rounded MT Bold"/>
              </a:rPr>
              <a:t>procurement, </a:t>
            </a:r>
            <a:r>
              <a:rPr sz="1800" spc="-10" dirty="0">
                <a:latin typeface="Arial Rounded MT Bold"/>
                <a:cs typeface="Arial Rounded MT Bold"/>
              </a:rPr>
              <a:t>production </a:t>
            </a:r>
            <a:r>
              <a:rPr sz="1800" dirty="0">
                <a:latin typeface="Arial Rounded MT Bold"/>
                <a:cs typeface="Arial Rounded MT Bold"/>
              </a:rPr>
              <a:t>and </a:t>
            </a:r>
            <a:r>
              <a:rPr sz="1800" spc="-10" dirty="0">
                <a:latin typeface="Arial Rounded MT Bold"/>
                <a:cs typeface="Arial Rounded MT Bold"/>
              </a:rPr>
              <a:t>inventory planning, </a:t>
            </a:r>
            <a:r>
              <a:rPr sz="1800" spc="-5" dirty="0">
                <a:latin typeface="Arial Rounded MT Bold"/>
                <a:cs typeface="Arial Rounded MT Bold"/>
              </a:rPr>
              <a:t>and</a:t>
            </a:r>
            <a:r>
              <a:rPr sz="1800" spc="130" dirty="0">
                <a:latin typeface="Arial Rounded MT Bold"/>
                <a:cs typeface="Arial Rounded MT Bold"/>
              </a:rPr>
              <a:t> </a:t>
            </a:r>
            <a:r>
              <a:rPr sz="1800" spc="-30" dirty="0">
                <a:latin typeface="Arial Rounded MT Bold"/>
                <a:cs typeface="Arial Rounded MT Bold"/>
              </a:rPr>
              <a:t>etc.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73380" marR="5080" indent="1667510">
              <a:lnSpc>
                <a:spcPct val="100000"/>
              </a:lnSpc>
              <a:spcBef>
                <a:spcPts val="100"/>
              </a:spcBef>
            </a:pPr>
            <a:r>
              <a:rPr sz="2800" spc="-10" dirty="0"/>
              <a:t>PRINCIPLES </a:t>
            </a:r>
            <a:r>
              <a:rPr sz="2800" dirty="0"/>
              <a:t>OF  </a:t>
            </a:r>
            <a:r>
              <a:rPr sz="2800" spc="-10" dirty="0"/>
              <a:t>CUSTOMER/SUPPLIER</a:t>
            </a:r>
            <a:r>
              <a:rPr sz="2800" spc="-70" dirty="0"/>
              <a:t> </a:t>
            </a:r>
            <a:r>
              <a:rPr sz="2800" spc="-35" dirty="0"/>
              <a:t>RELATIONS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468630" y="3068320"/>
            <a:ext cx="4248150" cy="3726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0450" y="3427729"/>
            <a:ext cx="4128770" cy="3096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0869" y="2636520"/>
            <a:ext cx="4177029" cy="41770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50289" y="1705609"/>
            <a:ext cx="109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35" dirty="0">
                <a:solidFill>
                  <a:srgbClr val="A42F0F"/>
                </a:solidFill>
                <a:latin typeface="Symbol"/>
                <a:cs typeface="Symbol"/>
              </a:rPr>
              <a:t>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93189" y="1597660"/>
            <a:ext cx="7485380" cy="1217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4900"/>
              </a:lnSpc>
              <a:spcBef>
                <a:spcPts val="100"/>
              </a:spcBef>
            </a:pPr>
            <a:r>
              <a:rPr sz="1800" spc="-5" dirty="0">
                <a:latin typeface="Arial Rounded MT Bold"/>
                <a:cs typeface="Arial Rounded MT Bold"/>
              </a:rPr>
              <a:t>When dealing with business </a:t>
            </a:r>
            <a:r>
              <a:rPr sz="1800" spc="-15" dirty="0">
                <a:latin typeface="Arial Rounded MT Bold"/>
                <a:cs typeface="Arial Rounded MT Bold"/>
              </a:rPr>
              <a:t>transactions, </a:t>
            </a:r>
            <a:r>
              <a:rPr sz="1800" dirty="0">
                <a:latin typeface="Arial Rounded MT Bold"/>
                <a:cs typeface="Arial Rounded MT Bold"/>
              </a:rPr>
              <a:t>both the </a:t>
            </a:r>
            <a:r>
              <a:rPr sz="1800" spc="-5" dirty="0">
                <a:latin typeface="Arial Rounded MT Bold"/>
                <a:cs typeface="Arial Rounded MT Bold"/>
              </a:rPr>
              <a:t>customer and  </a:t>
            </a:r>
            <a:r>
              <a:rPr sz="1800" dirty="0">
                <a:latin typeface="Arial Rounded MT Bold"/>
                <a:cs typeface="Arial Rounded MT Bold"/>
              </a:rPr>
              <a:t>the </a:t>
            </a:r>
            <a:r>
              <a:rPr sz="1800" spc="-5" dirty="0">
                <a:latin typeface="Arial Rounded MT Bold"/>
                <a:cs typeface="Arial Rounded MT Bold"/>
              </a:rPr>
              <a:t>supplier </a:t>
            </a:r>
            <a:r>
              <a:rPr sz="1800" dirty="0">
                <a:latin typeface="Arial Rounded MT Bold"/>
                <a:cs typeface="Arial Rounded MT Bold"/>
              </a:rPr>
              <a:t>should </a:t>
            </a:r>
            <a:r>
              <a:rPr sz="1800" spc="-20" dirty="0">
                <a:latin typeface="Arial Rounded MT Bold"/>
                <a:cs typeface="Arial Rounded MT Bold"/>
              </a:rPr>
              <a:t>always have </a:t>
            </a:r>
            <a:r>
              <a:rPr sz="1800" dirty="0">
                <a:latin typeface="Arial Rounded MT Bold"/>
                <a:cs typeface="Arial Rounded MT Bold"/>
              </a:rPr>
              <a:t>the </a:t>
            </a:r>
            <a:r>
              <a:rPr sz="1800" spc="-5" dirty="0">
                <a:latin typeface="Arial Rounded MT Bold"/>
                <a:cs typeface="Arial Rounded MT Bold"/>
              </a:rPr>
              <a:t>best </a:t>
            </a:r>
            <a:r>
              <a:rPr sz="1800" spc="-10" dirty="0">
                <a:latin typeface="Arial Rounded MT Bold"/>
                <a:cs typeface="Arial Rounded MT Bold"/>
              </a:rPr>
              <a:t>interest </a:t>
            </a:r>
            <a:r>
              <a:rPr sz="1800" dirty="0">
                <a:latin typeface="Arial Rounded MT Bold"/>
                <a:cs typeface="Arial Rounded MT Bold"/>
              </a:rPr>
              <a:t>of </a:t>
            </a:r>
            <a:r>
              <a:rPr sz="1800" spc="-5" dirty="0">
                <a:latin typeface="Arial Rounded MT Bold"/>
                <a:cs typeface="Arial Rounded MT Bold"/>
              </a:rPr>
              <a:t>the end user </a:t>
            </a:r>
            <a:r>
              <a:rPr sz="1800" spc="5" dirty="0">
                <a:latin typeface="Arial Rounded MT Bold"/>
                <a:cs typeface="Arial Rounded MT Bold"/>
              </a:rPr>
              <a:t>in  </a:t>
            </a:r>
            <a:r>
              <a:rPr sz="1800" dirty="0">
                <a:latin typeface="Arial Rounded MT Bold"/>
                <a:cs typeface="Arial Rounded MT Bold"/>
              </a:rPr>
              <a:t>mind.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73380" marR="5080" indent="1667510">
              <a:lnSpc>
                <a:spcPct val="100000"/>
              </a:lnSpc>
              <a:spcBef>
                <a:spcPts val="100"/>
              </a:spcBef>
            </a:pPr>
            <a:r>
              <a:rPr sz="2800" spc="-10" dirty="0"/>
              <a:t>PRINCIPLES </a:t>
            </a:r>
            <a:r>
              <a:rPr sz="2800" dirty="0"/>
              <a:t>OF  </a:t>
            </a:r>
            <a:r>
              <a:rPr sz="2800" spc="-10" dirty="0"/>
              <a:t>CUSTOMER/SUPPLIER</a:t>
            </a:r>
            <a:r>
              <a:rPr sz="2800" spc="-70" dirty="0"/>
              <a:t> </a:t>
            </a:r>
            <a:r>
              <a:rPr sz="2800" spc="-35" dirty="0"/>
              <a:t>RELATIONS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4834890" y="2731770"/>
            <a:ext cx="4081779" cy="4081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7520" y="1772920"/>
            <a:ext cx="4856480" cy="4248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93389" y="436879"/>
            <a:ext cx="3044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PARTNERING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3709" y="1790700"/>
            <a:ext cx="109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35" dirty="0">
                <a:solidFill>
                  <a:srgbClr val="A42F0F"/>
                </a:solidFill>
                <a:latin typeface="Symbol"/>
                <a:cs typeface="Symbol"/>
              </a:rPr>
              <a:t>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6610" y="1814829"/>
            <a:ext cx="4248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Rounded MT Bold"/>
                <a:cs typeface="Arial Rounded MT Bold"/>
              </a:rPr>
              <a:t>Partnering </a:t>
            </a:r>
            <a:r>
              <a:rPr sz="1800" spc="5" dirty="0">
                <a:latin typeface="Arial Rounded MT Bold"/>
                <a:cs typeface="Arial Rounded MT Bold"/>
              </a:rPr>
              <a:t>is </a:t>
            </a:r>
            <a:r>
              <a:rPr sz="1800" spc="-5" dirty="0">
                <a:latin typeface="Arial Rounded MT Bold"/>
                <a:cs typeface="Arial Rounded MT Bold"/>
              </a:rPr>
              <a:t>along-term</a:t>
            </a:r>
            <a:r>
              <a:rPr sz="1800" spc="-175" dirty="0">
                <a:latin typeface="Arial Rounded MT Bold"/>
                <a:cs typeface="Arial Rounded MT Bold"/>
              </a:rPr>
              <a:t> </a:t>
            </a:r>
            <a:r>
              <a:rPr sz="1800" spc="-5" dirty="0">
                <a:latin typeface="Arial Rounded MT Bold"/>
                <a:cs typeface="Arial Rounded MT Bold"/>
              </a:rPr>
              <a:t>commitment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6610" y="2385059"/>
            <a:ext cx="4251325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Rounded MT Bold"/>
                <a:cs typeface="Arial Rounded MT Bold"/>
              </a:rPr>
              <a:t>between </a:t>
            </a:r>
            <a:r>
              <a:rPr sz="1800" spc="-15" dirty="0">
                <a:latin typeface="Arial Rounded MT Bold"/>
                <a:cs typeface="Arial Rounded MT Bold"/>
              </a:rPr>
              <a:t>two </a:t>
            </a:r>
            <a:r>
              <a:rPr sz="1800" dirty="0">
                <a:latin typeface="Arial Rounded MT Bold"/>
                <a:cs typeface="Arial Rounded MT Bold"/>
              </a:rPr>
              <a:t>or </a:t>
            </a:r>
            <a:r>
              <a:rPr sz="1800" spc="-15" dirty="0">
                <a:latin typeface="Arial Rounded MT Bold"/>
                <a:cs typeface="Arial Rounded MT Bold"/>
              </a:rPr>
              <a:t>more</a:t>
            </a:r>
            <a:r>
              <a:rPr sz="1800" spc="10" dirty="0">
                <a:latin typeface="Arial Rounded MT Bold"/>
                <a:cs typeface="Arial Rounded MT Bold"/>
              </a:rPr>
              <a:t> </a:t>
            </a:r>
            <a:r>
              <a:rPr sz="1800" spc="-15" dirty="0">
                <a:latin typeface="Arial Rounded MT Bold"/>
                <a:cs typeface="Arial Rounded MT Bold"/>
              </a:rPr>
              <a:t>organizations</a:t>
            </a:r>
            <a:endParaRPr sz="1800">
              <a:latin typeface="Arial Rounded MT Bold"/>
              <a:cs typeface="Arial Rounded MT Bold"/>
            </a:endParaRPr>
          </a:p>
          <a:p>
            <a:pPr marL="12700" marR="5080" algn="just">
              <a:lnSpc>
                <a:spcPct val="208300"/>
              </a:lnSpc>
            </a:pPr>
            <a:r>
              <a:rPr sz="1800" spc="-10" dirty="0">
                <a:latin typeface="Arial Rounded MT Bold"/>
                <a:cs typeface="Arial Rounded MT Bold"/>
              </a:rPr>
              <a:t>for </a:t>
            </a:r>
            <a:r>
              <a:rPr sz="1800" dirty="0">
                <a:latin typeface="Arial Rounded MT Bold"/>
                <a:cs typeface="Arial Rounded MT Bold"/>
              </a:rPr>
              <a:t>the </a:t>
            </a:r>
            <a:r>
              <a:rPr sz="1800" spc="-5" dirty="0">
                <a:latin typeface="Arial Rounded MT Bold"/>
                <a:cs typeface="Arial Rounded MT Bold"/>
              </a:rPr>
              <a:t>purpose </a:t>
            </a:r>
            <a:r>
              <a:rPr sz="1800" spc="5" dirty="0">
                <a:latin typeface="Arial Rounded MT Bold"/>
                <a:cs typeface="Arial Rounded MT Bold"/>
              </a:rPr>
              <a:t>of </a:t>
            </a:r>
            <a:r>
              <a:rPr sz="1800" spc="-15" dirty="0">
                <a:latin typeface="Arial Rounded MT Bold"/>
                <a:cs typeface="Arial Rounded MT Bold"/>
              </a:rPr>
              <a:t>achieving </a:t>
            </a:r>
            <a:r>
              <a:rPr sz="1800" dirty="0">
                <a:latin typeface="Arial Rounded MT Bold"/>
                <a:cs typeface="Arial Rounded MT Bold"/>
              </a:rPr>
              <a:t>specific  </a:t>
            </a:r>
            <a:r>
              <a:rPr sz="1800" spc="-5" dirty="0">
                <a:latin typeface="Arial Rounded MT Bold"/>
                <a:cs typeface="Arial Rounded MT Bold"/>
              </a:rPr>
              <a:t>business </a:t>
            </a:r>
            <a:r>
              <a:rPr sz="1800" spc="-10" dirty="0">
                <a:latin typeface="Arial Rounded MT Bold"/>
                <a:cs typeface="Arial Rounded MT Bold"/>
              </a:rPr>
              <a:t>goals </a:t>
            </a:r>
            <a:r>
              <a:rPr sz="1800" spc="-5" dirty="0">
                <a:latin typeface="Arial Rounded MT Bold"/>
                <a:cs typeface="Arial Rounded MT Bold"/>
              </a:rPr>
              <a:t>and objectives </a:t>
            </a:r>
            <a:r>
              <a:rPr sz="1800" spc="-10" dirty="0">
                <a:latin typeface="Arial Rounded MT Bold"/>
                <a:cs typeface="Arial Rounded MT Bold"/>
              </a:rPr>
              <a:t>by  </a:t>
            </a:r>
            <a:r>
              <a:rPr sz="1800" spc="-5" dirty="0">
                <a:latin typeface="Arial Rounded MT Bold"/>
                <a:cs typeface="Arial Rounded MT Bold"/>
              </a:rPr>
              <a:t>maximizing </a:t>
            </a:r>
            <a:r>
              <a:rPr sz="1800" dirty="0">
                <a:latin typeface="Arial Rounded MT Bold"/>
                <a:cs typeface="Arial Rounded MT Bold"/>
              </a:rPr>
              <a:t>the </a:t>
            </a:r>
            <a:r>
              <a:rPr sz="1800" spc="-5" dirty="0">
                <a:latin typeface="Arial Rounded MT Bold"/>
                <a:cs typeface="Arial Rounded MT Bold"/>
              </a:rPr>
              <a:t>effectiveness </a:t>
            </a:r>
            <a:r>
              <a:rPr sz="1800" dirty="0">
                <a:latin typeface="Arial Rounded MT Bold"/>
                <a:cs typeface="Arial Rounded MT Bold"/>
              </a:rPr>
              <a:t>of </a:t>
            </a:r>
            <a:r>
              <a:rPr sz="1800" spc="-15" dirty="0">
                <a:latin typeface="Arial Rounded MT Bold"/>
                <a:cs typeface="Arial Rounded MT Bold"/>
              </a:rPr>
              <a:t>each  </a:t>
            </a:r>
            <a:r>
              <a:rPr sz="1800" spc="-5" dirty="0">
                <a:latin typeface="Arial Rounded MT Bold"/>
                <a:cs typeface="Arial Rounded MT Bold"/>
              </a:rPr>
              <a:t>participant’s </a:t>
            </a:r>
            <a:r>
              <a:rPr sz="1800" spc="-20" dirty="0">
                <a:latin typeface="Arial Rounded MT Bold"/>
                <a:cs typeface="Arial Rounded MT Bold"/>
              </a:rPr>
              <a:t>resources.</a:t>
            </a:r>
            <a:endParaRPr sz="18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5400" y="293370"/>
            <a:ext cx="449135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46760">
              <a:lnSpc>
                <a:spcPct val="100000"/>
              </a:lnSpc>
              <a:spcBef>
                <a:spcPts val="100"/>
              </a:spcBef>
            </a:pPr>
            <a:r>
              <a:rPr sz="4400" b="1" spc="320" dirty="0">
                <a:latin typeface="Arial Rounded MT Bold"/>
                <a:cs typeface="Arial Rounded MT Bold"/>
              </a:rPr>
              <a:t>SUPPLIER  </a:t>
            </a:r>
            <a:r>
              <a:rPr sz="4400" b="1" spc="-10" dirty="0">
                <a:latin typeface="Arial Rounded MT Bold"/>
                <a:cs typeface="Arial Rounded MT Bold"/>
              </a:rPr>
              <a:t>P</a:t>
            </a:r>
            <a:r>
              <a:rPr sz="4400" b="1" spc="360" dirty="0">
                <a:latin typeface="Arial Rounded MT Bold"/>
                <a:cs typeface="Arial Rounded MT Bold"/>
              </a:rPr>
              <a:t>A</a:t>
            </a:r>
            <a:r>
              <a:rPr sz="4400" b="1" spc="155" dirty="0">
                <a:latin typeface="Arial Rounded MT Bold"/>
                <a:cs typeface="Arial Rounded MT Bold"/>
              </a:rPr>
              <a:t>R</a:t>
            </a:r>
            <a:r>
              <a:rPr sz="4400" b="1" spc="360" dirty="0">
                <a:latin typeface="Arial Rounded MT Bold"/>
                <a:cs typeface="Arial Rounded MT Bold"/>
              </a:rPr>
              <a:t>T</a:t>
            </a:r>
            <a:r>
              <a:rPr sz="4400" b="1" spc="365" dirty="0">
                <a:latin typeface="Arial Rounded MT Bold"/>
                <a:cs typeface="Arial Rounded MT Bold"/>
              </a:rPr>
              <a:t>N</a:t>
            </a:r>
            <a:r>
              <a:rPr sz="4400" b="1" spc="360" dirty="0">
                <a:latin typeface="Arial Rounded MT Bold"/>
                <a:cs typeface="Arial Rounded MT Bold"/>
              </a:rPr>
              <a:t>E</a:t>
            </a:r>
            <a:r>
              <a:rPr sz="4400" b="1" spc="365" dirty="0">
                <a:latin typeface="Arial Rounded MT Bold"/>
                <a:cs typeface="Arial Rounded MT Bold"/>
              </a:rPr>
              <a:t>R</a:t>
            </a:r>
            <a:r>
              <a:rPr sz="4400" b="1" spc="360" dirty="0">
                <a:latin typeface="Arial Rounded MT Bold"/>
                <a:cs typeface="Arial Rounded MT Bold"/>
              </a:rPr>
              <a:t>S</a:t>
            </a:r>
            <a:r>
              <a:rPr sz="4400" b="1" spc="365" dirty="0">
                <a:latin typeface="Arial Rounded MT Bold"/>
                <a:cs typeface="Arial Rounded MT Bold"/>
              </a:rPr>
              <a:t>H</a:t>
            </a:r>
            <a:r>
              <a:rPr sz="4400" b="1" spc="360" dirty="0">
                <a:latin typeface="Arial Rounded MT Bold"/>
                <a:cs typeface="Arial Rounded MT Bold"/>
              </a:rPr>
              <a:t>I</a:t>
            </a:r>
            <a:r>
              <a:rPr sz="4400" b="1" spc="-5" dirty="0">
                <a:latin typeface="Arial Rounded MT Bold"/>
                <a:cs typeface="Arial Rounded MT Bold"/>
              </a:rPr>
              <a:t>P</a:t>
            </a:r>
            <a:endParaRPr sz="4400">
              <a:latin typeface="Arial Rounded MT Bold"/>
              <a:cs typeface="Arial Rounded M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1600" y="1600199"/>
            <a:ext cx="6695440" cy="4895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59429" y="2204720"/>
            <a:ext cx="5962650" cy="37452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52169" y="1860550"/>
            <a:ext cx="1992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727" baseline="3472" dirty="0">
                <a:solidFill>
                  <a:srgbClr val="A42F0F"/>
                </a:solidFill>
                <a:latin typeface="Symbol"/>
                <a:cs typeface="Symbol"/>
              </a:rPr>
              <a:t></a:t>
            </a:r>
            <a:r>
              <a:rPr sz="3600" spc="-254" baseline="3472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 Rounded MT Bold"/>
                <a:cs typeface="Arial Rounded MT Bold"/>
              </a:rPr>
              <a:t>BENEFITS:</a:t>
            </a:r>
            <a:endParaRPr sz="24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2169" y="2594609"/>
            <a:ext cx="207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0" dirty="0">
                <a:solidFill>
                  <a:srgbClr val="A42F0F"/>
                </a:solidFill>
                <a:latin typeface="Symbol"/>
                <a:cs typeface="Symbol"/>
              </a:rPr>
              <a:t>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5069" y="2609850"/>
            <a:ext cx="18726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 Rounded MT Bold"/>
                <a:cs typeface="Arial Rounded MT Bold"/>
              </a:rPr>
              <a:t>Improved</a:t>
            </a:r>
            <a:r>
              <a:rPr sz="1800" spc="-35" dirty="0">
                <a:latin typeface="Arial Rounded MT Bold"/>
                <a:cs typeface="Arial Rounded MT Bold"/>
              </a:rPr>
              <a:t> </a:t>
            </a:r>
            <a:r>
              <a:rPr sz="1800" spc="-5" dirty="0">
                <a:latin typeface="Arial Rounded MT Bold"/>
                <a:cs typeface="Arial Rounded MT Bold"/>
              </a:rPr>
              <a:t>quality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2169" y="3251200"/>
            <a:ext cx="207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0" dirty="0">
                <a:solidFill>
                  <a:srgbClr val="A42F0F"/>
                </a:solidFill>
                <a:latin typeface="Symbol"/>
                <a:cs typeface="Symbol"/>
              </a:rPr>
              <a:t>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5069" y="3266440"/>
            <a:ext cx="2284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Rounded MT Bold"/>
                <a:cs typeface="Arial Rounded MT Bold"/>
              </a:rPr>
              <a:t>Increased</a:t>
            </a:r>
            <a:r>
              <a:rPr sz="1800" spc="-50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efficiency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2169" y="3909059"/>
            <a:ext cx="207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0" dirty="0">
                <a:solidFill>
                  <a:srgbClr val="A42F0F"/>
                </a:solidFill>
                <a:latin typeface="Symbol"/>
                <a:cs typeface="Symbol"/>
              </a:rPr>
              <a:t>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5069" y="3924300"/>
            <a:ext cx="1257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Rounded MT Bold"/>
                <a:cs typeface="Arial Rounded MT Bold"/>
              </a:rPr>
              <a:t>Lower</a:t>
            </a:r>
            <a:r>
              <a:rPr sz="1800" spc="-50" dirty="0">
                <a:latin typeface="Arial Rounded MT Bold"/>
                <a:cs typeface="Arial Rounded MT Bold"/>
              </a:rPr>
              <a:t> </a:t>
            </a:r>
            <a:r>
              <a:rPr sz="1800" spc="-5" dirty="0">
                <a:latin typeface="Arial Rounded MT Bold"/>
                <a:cs typeface="Arial Rounded MT Bold"/>
              </a:rPr>
              <a:t>cost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2169" y="4565650"/>
            <a:ext cx="207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0" dirty="0">
                <a:solidFill>
                  <a:srgbClr val="A42F0F"/>
                </a:solidFill>
                <a:latin typeface="Symbol"/>
                <a:cs typeface="Symbol"/>
              </a:rPr>
              <a:t>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95069" y="4582159"/>
            <a:ext cx="1138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Rounded MT Bold"/>
                <a:cs typeface="Arial Rounded MT Bold"/>
              </a:rPr>
              <a:t>I</a:t>
            </a:r>
            <a:r>
              <a:rPr sz="1800" dirty="0">
                <a:latin typeface="Arial Rounded MT Bold"/>
                <a:cs typeface="Arial Rounded MT Bold"/>
              </a:rPr>
              <a:t>n</a:t>
            </a:r>
            <a:r>
              <a:rPr sz="1800" spc="-5" dirty="0">
                <a:latin typeface="Arial Rounded MT Bold"/>
                <a:cs typeface="Arial Rounded MT Bold"/>
              </a:rPr>
              <a:t>c</a:t>
            </a:r>
            <a:r>
              <a:rPr sz="1800" spc="-50" dirty="0">
                <a:latin typeface="Arial Rounded MT Bold"/>
                <a:cs typeface="Arial Rounded MT Bold"/>
              </a:rPr>
              <a:t>r</a:t>
            </a:r>
            <a:r>
              <a:rPr sz="1800" spc="-5" dirty="0">
                <a:latin typeface="Arial Rounded MT Bold"/>
                <a:cs typeface="Arial Rounded MT Bold"/>
              </a:rPr>
              <a:t>eased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45749" y="4582159"/>
            <a:ext cx="1316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Rounded MT Bold"/>
                <a:cs typeface="Arial Rounded MT Bold"/>
              </a:rPr>
              <a:t>opportunity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74219" y="4582159"/>
            <a:ext cx="337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Arial Rounded MT Bold"/>
                <a:cs typeface="Arial Rounded MT Bold"/>
              </a:rPr>
              <a:t>f</a:t>
            </a:r>
            <a:r>
              <a:rPr sz="1800" spc="10" dirty="0">
                <a:latin typeface="Arial Rounded MT Bold"/>
                <a:cs typeface="Arial Rounded MT Bold"/>
              </a:rPr>
              <a:t>o</a:t>
            </a:r>
            <a:r>
              <a:rPr sz="1800" dirty="0">
                <a:latin typeface="Arial Rounded MT Bold"/>
                <a:cs typeface="Arial Rounded MT Bold"/>
              </a:rPr>
              <a:t>r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2169" y="5754370"/>
            <a:ext cx="207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0" dirty="0">
                <a:solidFill>
                  <a:srgbClr val="A42F0F"/>
                </a:solidFill>
                <a:latin typeface="Symbol"/>
                <a:cs typeface="Symbol"/>
              </a:rPr>
              <a:t>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45145" y="5769609"/>
            <a:ext cx="241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latin typeface="Arial Rounded MT Bold"/>
                <a:cs typeface="Arial Rounded MT Bold"/>
              </a:rPr>
              <a:t>o</a:t>
            </a:r>
            <a:r>
              <a:rPr sz="1800" dirty="0">
                <a:latin typeface="Arial Rounded MT Bold"/>
                <a:cs typeface="Arial Rounded MT Bold"/>
              </a:rPr>
              <a:t>f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95069" y="5111750"/>
            <a:ext cx="325755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Rounded MT Bold"/>
                <a:cs typeface="Arial Rounded MT Bold"/>
              </a:rPr>
              <a:t>innovation</a:t>
            </a:r>
            <a:endParaRPr sz="1800">
              <a:latin typeface="Arial Rounded MT Bold"/>
              <a:cs typeface="Arial Rounded MT Bold"/>
            </a:endParaRPr>
          </a:p>
          <a:p>
            <a:pPr marL="12700" marR="5080">
              <a:lnSpc>
                <a:spcPct val="193500"/>
              </a:lnSpc>
              <a:spcBef>
                <a:spcPts val="1000"/>
              </a:spcBef>
              <a:tabLst>
                <a:tab pos="1795145" algn="l"/>
              </a:tabLst>
            </a:pPr>
            <a:r>
              <a:rPr sz="1800" spc="-5" dirty="0">
                <a:latin typeface="Arial Rounded MT Bold"/>
                <a:cs typeface="Arial Rounded MT Bold"/>
              </a:rPr>
              <a:t>C</a:t>
            </a:r>
            <a:r>
              <a:rPr sz="1800" dirty="0">
                <a:latin typeface="Arial Rounded MT Bold"/>
                <a:cs typeface="Arial Rounded MT Bold"/>
              </a:rPr>
              <a:t>onti</a:t>
            </a:r>
            <a:r>
              <a:rPr sz="1800" spc="-20" dirty="0">
                <a:latin typeface="Arial Rounded MT Bold"/>
                <a:cs typeface="Arial Rounded MT Bold"/>
              </a:rPr>
              <a:t>n</a:t>
            </a:r>
            <a:r>
              <a:rPr sz="1800" dirty="0">
                <a:latin typeface="Arial Rounded MT Bold"/>
                <a:cs typeface="Arial Rounded MT Bold"/>
              </a:rPr>
              <a:t>uo</a:t>
            </a:r>
            <a:r>
              <a:rPr sz="1800" spc="10" dirty="0">
                <a:latin typeface="Arial Rounded MT Bold"/>
                <a:cs typeface="Arial Rounded MT Bold"/>
              </a:rPr>
              <a:t>u</a:t>
            </a:r>
            <a:r>
              <a:rPr sz="1800" dirty="0">
                <a:latin typeface="Arial Rounded MT Bold"/>
                <a:cs typeface="Arial Rounded MT Bold"/>
              </a:rPr>
              <a:t>s	i</a:t>
            </a:r>
            <a:r>
              <a:rPr sz="1800" spc="5" dirty="0">
                <a:latin typeface="Arial Rounded MT Bold"/>
                <a:cs typeface="Arial Rounded MT Bold"/>
              </a:rPr>
              <a:t>m</a:t>
            </a:r>
            <a:r>
              <a:rPr sz="1800" dirty="0">
                <a:latin typeface="Arial Rounded MT Bold"/>
                <a:cs typeface="Arial Rounded MT Bold"/>
              </a:rPr>
              <a:t>p</a:t>
            </a:r>
            <a:r>
              <a:rPr sz="1800" spc="-70" dirty="0">
                <a:latin typeface="Arial Rounded MT Bold"/>
                <a:cs typeface="Arial Rounded MT Bold"/>
              </a:rPr>
              <a:t>r</a:t>
            </a:r>
            <a:r>
              <a:rPr sz="1800" spc="-30" dirty="0">
                <a:latin typeface="Arial Rounded MT Bold"/>
                <a:cs typeface="Arial Rounded MT Bold"/>
              </a:rPr>
              <a:t>ov</a:t>
            </a:r>
            <a:r>
              <a:rPr sz="1800" spc="-5" dirty="0">
                <a:latin typeface="Arial Rounded MT Bold"/>
                <a:cs typeface="Arial Rounded MT Bold"/>
              </a:rPr>
              <a:t>e</a:t>
            </a:r>
            <a:r>
              <a:rPr sz="1800" spc="5" dirty="0">
                <a:latin typeface="Arial Rounded MT Bold"/>
                <a:cs typeface="Arial Rounded MT Bold"/>
              </a:rPr>
              <a:t>m</a:t>
            </a:r>
            <a:r>
              <a:rPr sz="1800" spc="-10" dirty="0">
                <a:latin typeface="Arial Rounded MT Bold"/>
                <a:cs typeface="Arial Rounded MT Bold"/>
              </a:rPr>
              <a:t>e</a:t>
            </a:r>
            <a:r>
              <a:rPr sz="1800" spc="10" dirty="0">
                <a:latin typeface="Arial Rounded MT Bold"/>
                <a:cs typeface="Arial Rounded MT Bold"/>
              </a:rPr>
              <a:t>n</a:t>
            </a:r>
            <a:r>
              <a:rPr sz="1800" dirty="0">
                <a:latin typeface="Arial Rounded MT Bold"/>
                <a:cs typeface="Arial Rounded MT Bold"/>
              </a:rPr>
              <a:t>t  </a:t>
            </a:r>
            <a:r>
              <a:rPr sz="1800" spc="-15" dirty="0">
                <a:latin typeface="Arial Rounded MT Bold"/>
                <a:cs typeface="Arial Rounded MT Bold"/>
              </a:rPr>
              <a:t>products </a:t>
            </a:r>
            <a:r>
              <a:rPr sz="1800" dirty="0">
                <a:latin typeface="Arial Rounded MT Bold"/>
                <a:cs typeface="Arial Rounded MT Bold"/>
              </a:rPr>
              <a:t>or</a:t>
            </a:r>
            <a:r>
              <a:rPr sz="1800" spc="15" dirty="0">
                <a:latin typeface="Arial Rounded MT Bold"/>
                <a:cs typeface="Arial Rounded MT Bold"/>
              </a:rPr>
              <a:t> </a:t>
            </a:r>
            <a:r>
              <a:rPr sz="1800" spc="-10" dirty="0">
                <a:latin typeface="Arial Rounded MT Bold"/>
                <a:cs typeface="Arial Rounded MT Bold"/>
              </a:rPr>
              <a:t>services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993389" y="436879"/>
            <a:ext cx="3044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PARTNERING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59020" y="1915160"/>
            <a:ext cx="4171950" cy="4537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5609" y="1416050"/>
            <a:ext cx="4364991" cy="4338367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93700" marR="43180" indent="-342900" algn="just">
              <a:lnSpc>
                <a:spcPts val="2160"/>
              </a:lnSpc>
              <a:spcBef>
                <a:spcPts val="370"/>
              </a:spcBef>
            </a:pPr>
            <a:r>
              <a:rPr sz="3000" spc="600" baseline="5555" dirty="0">
                <a:solidFill>
                  <a:srgbClr val="A42F0F"/>
                </a:solidFill>
                <a:latin typeface="Symbol"/>
                <a:cs typeface="Symbol"/>
              </a:rPr>
              <a:t></a:t>
            </a:r>
            <a:r>
              <a:rPr sz="3000" spc="600" baseline="555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A42F0F"/>
                </a:solidFill>
                <a:latin typeface="Arial Rounded MT Bold"/>
                <a:cs typeface="Arial Rounded MT Bold"/>
              </a:rPr>
              <a:t>Key </a:t>
            </a:r>
            <a:r>
              <a:rPr sz="2000" spc="-5" dirty="0">
                <a:solidFill>
                  <a:srgbClr val="A42F0F"/>
                </a:solidFill>
                <a:latin typeface="Arial Rounded MT Bold"/>
                <a:cs typeface="Arial Rounded MT Bold"/>
              </a:rPr>
              <a:t>Elements </a:t>
            </a:r>
            <a:r>
              <a:rPr sz="2000" dirty="0">
                <a:solidFill>
                  <a:srgbClr val="A42F0F"/>
                </a:solidFill>
                <a:latin typeface="Arial Rounded MT Bold"/>
                <a:cs typeface="Arial Rounded MT Bold"/>
              </a:rPr>
              <a:t>to a </a:t>
            </a:r>
            <a:r>
              <a:rPr sz="2000" spc="-5" dirty="0">
                <a:solidFill>
                  <a:srgbClr val="A42F0F"/>
                </a:solidFill>
                <a:latin typeface="Arial Rounded MT Bold"/>
                <a:cs typeface="Arial Rounded MT Bold"/>
              </a:rPr>
              <a:t>partnering  </a:t>
            </a:r>
            <a:r>
              <a:rPr sz="2000" spc="-10" dirty="0">
                <a:solidFill>
                  <a:srgbClr val="A42F0F"/>
                </a:solidFill>
                <a:latin typeface="Arial Rounded MT Bold"/>
                <a:cs typeface="Arial Rounded MT Bold"/>
              </a:rPr>
              <a:t>Relationship:</a:t>
            </a:r>
            <a:endParaRPr sz="2000">
              <a:latin typeface="Arial Rounded MT Bold"/>
              <a:cs typeface="Arial Rounded MT Bold"/>
            </a:endParaRPr>
          </a:p>
          <a:p>
            <a:pPr marL="50800">
              <a:lnSpc>
                <a:spcPct val="100000"/>
              </a:lnSpc>
              <a:spcBef>
                <a:spcPts val="680"/>
              </a:spcBef>
            </a:pPr>
            <a:r>
              <a:rPr sz="3600" spc="300" baseline="5787" dirty="0">
                <a:solidFill>
                  <a:srgbClr val="A42F0F"/>
                </a:solidFill>
                <a:latin typeface="Symbol"/>
                <a:cs typeface="Symbol"/>
              </a:rPr>
              <a:t></a:t>
            </a:r>
            <a:r>
              <a:rPr sz="3600" spc="300" baseline="5787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 Rounded MT Bold"/>
                <a:cs typeface="Arial Rounded MT Bold"/>
              </a:rPr>
              <a:t>LONG-TERM</a:t>
            </a:r>
            <a:r>
              <a:rPr sz="2400" spc="-30" dirty="0">
                <a:latin typeface="Arial Rounded MT Bold"/>
                <a:cs typeface="Arial Rounded MT Bold"/>
              </a:rPr>
              <a:t> </a:t>
            </a:r>
            <a:r>
              <a:rPr sz="2400" spc="-15" dirty="0">
                <a:latin typeface="Arial Rounded MT Bold"/>
                <a:cs typeface="Arial Rounded MT Bold"/>
              </a:rPr>
              <a:t>COMMITMENT:</a:t>
            </a:r>
            <a:endParaRPr sz="2400">
              <a:latin typeface="Arial Rounded MT Bold"/>
              <a:cs typeface="Arial Rounded MT Bold"/>
            </a:endParaRPr>
          </a:p>
          <a:p>
            <a:pPr marL="393700" marR="38735" indent="-342900" algn="just">
              <a:lnSpc>
                <a:spcPct val="250000"/>
              </a:lnSpc>
              <a:spcBef>
                <a:spcPts val="990"/>
              </a:spcBef>
            </a:pPr>
            <a:r>
              <a:rPr sz="1800" spc="-5" dirty="0">
                <a:latin typeface="Arial Rounded MT Bold"/>
                <a:cs typeface="Arial Rounded MT Bold"/>
              </a:rPr>
              <a:t>Long-term commitment </a:t>
            </a:r>
            <a:r>
              <a:rPr sz="1800" spc="-15" dirty="0">
                <a:latin typeface="Arial Rounded MT Bold"/>
                <a:cs typeface="Arial Rounded MT Bold"/>
              </a:rPr>
              <a:t>provides </a:t>
            </a:r>
            <a:r>
              <a:rPr sz="1800" dirty="0">
                <a:latin typeface="Arial Rounded MT Bold"/>
                <a:cs typeface="Arial Rounded MT Bold"/>
              </a:rPr>
              <a:t>the  </a:t>
            </a:r>
            <a:r>
              <a:rPr sz="1800" spc="-5" dirty="0">
                <a:latin typeface="Arial Rounded MT Bold"/>
                <a:cs typeface="Arial Rounded MT Bold"/>
              </a:rPr>
              <a:t>needed </a:t>
            </a:r>
            <a:r>
              <a:rPr sz="1800" spc="-10" dirty="0">
                <a:latin typeface="Arial Rounded MT Bold"/>
                <a:cs typeface="Arial Rounded MT Bold"/>
              </a:rPr>
              <a:t>environment for </a:t>
            </a:r>
            <a:r>
              <a:rPr sz="1800" spc="-5" dirty="0">
                <a:latin typeface="Arial Rounded MT Bold"/>
                <a:cs typeface="Arial Rounded MT Bold"/>
              </a:rPr>
              <a:t>both </a:t>
            </a:r>
            <a:r>
              <a:rPr sz="1800" dirty="0">
                <a:latin typeface="Arial Rounded MT Bold"/>
                <a:cs typeface="Arial Rounded MT Bold"/>
              </a:rPr>
              <a:t>parties </a:t>
            </a:r>
            <a:r>
              <a:rPr sz="1800" spc="-5" dirty="0">
                <a:latin typeface="Arial Rounded MT Bold"/>
                <a:cs typeface="Arial Rounded MT Bold"/>
              </a:rPr>
              <a:t>to</a:t>
            </a:r>
            <a:r>
              <a:rPr sz="18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  </a:t>
            </a:r>
            <a:r>
              <a:rPr sz="1800" spc="-20" dirty="0">
                <a:latin typeface="Arial Rounded MT Bold"/>
                <a:cs typeface="Arial Rounded MT Bold"/>
              </a:rPr>
              <a:t>work </a:t>
            </a:r>
            <a:r>
              <a:rPr sz="1800" spc="-15" dirty="0">
                <a:latin typeface="Arial Rounded MT Bold"/>
                <a:cs typeface="Arial Rounded MT Bold"/>
              </a:rPr>
              <a:t>toward </a:t>
            </a:r>
            <a:r>
              <a:rPr sz="1800" spc="-5" dirty="0">
                <a:latin typeface="Arial Rounded MT Bold"/>
                <a:cs typeface="Arial Rounded MT Bold"/>
              </a:rPr>
              <a:t>continuous</a:t>
            </a:r>
            <a:r>
              <a:rPr sz="1800" spc="35" dirty="0">
                <a:latin typeface="Arial Rounded MT Bold"/>
                <a:cs typeface="Arial Rounded MT Bold"/>
              </a:rPr>
              <a:t> </a:t>
            </a:r>
            <a:r>
              <a:rPr sz="1800" spc="-15" dirty="0">
                <a:latin typeface="Arial Rounded MT Bold"/>
                <a:cs typeface="Arial Rounded MT Bold"/>
              </a:rPr>
              <a:t>improvement.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93389" y="436879"/>
            <a:ext cx="3044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PARTNERING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940" y="222250"/>
            <a:ext cx="6548119" cy="553998"/>
          </a:xfrm>
        </p:spPr>
        <p:txBody>
          <a:bodyPr/>
          <a:lstStyle/>
          <a:p>
            <a:r>
              <a:rPr lang="en-US" spc="-20" dirty="0" smtClean="0"/>
              <a:t>LONG-TERM</a:t>
            </a:r>
            <a:r>
              <a:rPr lang="en-US" spc="-30" dirty="0" smtClean="0"/>
              <a:t> </a:t>
            </a:r>
            <a:r>
              <a:rPr lang="en-US" spc="-15" dirty="0" smtClean="0"/>
              <a:t>COMMITMENT: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230" y="2204720"/>
            <a:ext cx="8765539" cy="3077766"/>
          </a:xfrm>
        </p:spPr>
        <p:txBody>
          <a:bodyPr/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000" dirty="0" smtClean="0"/>
              <a:t>Total organization involvement is necessary, CEO to the workers.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n-US" sz="2000" dirty="0" smtClean="0"/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000" dirty="0" smtClean="0"/>
              <a:t>Each party contributes its unique strengths to the process.</a:t>
            </a:r>
          </a:p>
          <a:p>
            <a:pPr marL="457200" indent="-457200" algn="just">
              <a:buFont typeface="Wingdings" pitchFamily="2" charset="2"/>
              <a:buNone/>
            </a:pPr>
            <a:endParaRPr lang="en-US" sz="2000" dirty="0" smtClean="0"/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000" dirty="0" smtClean="0"/>
              <a:t>A supplier may only take risks in a long-term commitment.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n-US" sz="2000" dirty="0" smtClean="0"/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000" dirty="0" smtClean="0"/>
              <a:t>Dependency appears as a national consequence in a long term commitment, it is not a sign of weakness, but a sign of strength of the relationship and is necessary for competitive advantage.  </a:t>
            </a:r>
          </a:p>
          <a:p>
            <a:pPr algn="just"/>
            <a:endParaRPr lang="en-US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43679" y="2204720"/>
            <a:ext cx="5093970" cy="381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2590" y="1719579"/>
            <a:ext cx="5096510" cy="488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4719" indent="-343535">
              <a:lnSpc>
                <a:spcPts val="2360"/>
              </a:lnSpc>
              <a:spcBef>
                <a:spcPts val="100"/>
              </a:spcBef>
              <a:buFont typeface="Symbol"/>
              <a:buChar char=""/>
              <a:tabLst>
                <a:tab pos="934085" algn="l"/>
                <a:tab pos="934719" algn="l"/>
              </a:tabLst>
            </a:pPr>
            <a:r>
              <a:rPr sz="2000" spc="-40" dirty="0">
                <a:solidFill>
                  <a:srgbClr val="A42F0F"/>
                </a:solidFill>
                <a:latin typeface="Arial Rounded MT Bold"/>
                <a:cs typeface="Arial Rounded MT Bold"/>
              </a:rPr>
              <a:t>Key </a:t>
            </a:r>
            <a:r>
              <a:rPr sz="2000" spc="-5" dirty="0">
                <a:solidFill>
                  <a:srgbClr val="A42F0F"/>
                </a:solidFill>
                <a:latin typeface="Arial Rounded MT Bold"/>
                <a:cs typeface="Arial Rounded MT Bold"/>
              </a:rPr>
              <a:t>Elements </a:t>
            </a:r>
            <a:r>
              <a:rPr sz="2000" dirty="0">
                <a:solidFill>
                  <a:srgbClr val="A42F0F"/>
                </a:solidFill>
                <a:latin typeface="Arial Rounded MT Bold"/>
                <a:cs typeface="Arial Rounded MT Bold"/>
              </a:rPr>
              <a:t>to a</a:t>
            </a:r>
            <a:r>
              <a:rPr sz="2000" spc="35" dirty="0">
                <a:solidFill>
                  <a:srgbClr val="A42F0F"/>
                </a:solidFill>
                <a:latin typeface="Arial Rounded MT Bold"/>
                <a:cs typeface="Arial Rounded MT Bold"/>
              </a:rPr>
              <a:t> </a:t>
            </a:r>
            <a:r>
              <a:rPr sz="2000" spc="-5" dirty="0">
                <a:solidFill>
                  <a:srgbClr val="A42F0F"/>
                </a:solidFill>
                <a:latin typeface="Arial Rounded MT Bold"/>
                <a:cs typeface="Arial Rounded MT Bold"/>
              </a:rPr>
              <a:t>partnering</a:t>
            </a:r>
            <a:endParaRPr sz="2000">
              <a:latin typeface="Arial Rounded MT Bold"/>
              <a:cs typeface="Arial Rounded MT Bold"/>
            </a:endParaRPr>
          </a:p>
          <a:p>
            <a:pPr marL="1917700">
              <a:lnSpc>
                <a:spcPts val="2360"/>
              </a:lnSpc>
            </a:pPr>
            <a:r>
              <a:rPr sz="2000" spc="-10" dirty="0">
                <a:solidFill>
                  <a:srgbClr val="A42F0F"/>
                </a:solidFill>
                <a:latin typeface="Arial Rounded MT Bold"/>
                <a:cs typeface="Arial Rounded MT Bold"/>
              </a:rPr>
              <a:t>Relationship:</a:t>
            </a:r>
            <a:endParaRPr sz="2000">
              <a:latin typeface="Arial Rounded MT Bold"/>
              <a:cs typeface="Arial Rounded MT Bold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  <a:tabLst>
                <a:tab pos="354965" algn="l"/>
              </a:tabLst>
            </a:pPr>
            <a:r>
              <a:rPr sz="3000" spc="247" baseline="4166" dirty="0">
                <a:solidFill>
                  <a:srgbClr val="A42F0F"/>
                </a:solidFill>
                <a:latin typeface="Symbol"/>
                <a:cs typeface="Symbol"/>
              </a:rPr>
              <a:t></a:t>
            </a:r>
            <a:r>
              <a:rPr sz="3000" spc="247" baseline="4166" dirty="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sz="2000" spc="-30" dirty="0">
                <a:latin typeface="Arial Rounded MT Bold"/>
                <a:cs typeface="Arial Rounded MT Bold"/>
              </a:rPr>
              <a:t>TRUST:</a:t>
            </a:r>
            <a:endParaRPr sz="2000">
              <a:latin typeface="Arial Rounded MT Bold"/>
              <a:cs typeface="Arial Rounded MT Bold"/>
            </a:endParaRPr>
          </a:p>
          <a:p>
            <a:pPr marL="355600" marR="5080" algn="just">
              <a:lnSpc>
                <a:spcPct val="193400"/>
              </a:lnSpc>
              <a:spcBef>
                <a:spcPts val="990"/>
              </a:spcBef>
            </a:pPr>
            <a:r>
              <a:rPr sz="1800" spc="-25" dirty="0">
                <a:latin typeface="Arial Rounded MT Bold"/>
                <a:cs typeface="Arial Rounded MT Bold"/>
              </a:rPr>
              <a:t>Trust </a:t>
            </a:r>
            <a:r>
              <a:rPr sz="1800" spc="-10" dirty="0">
                <a:latin typeface="Arial Rounded MT Bold"/>
                <a:cs typeface="Arial Rounded MT Bold"/>
              </a:rPr>
              <a:t>enables </a:t>
            </a:r>
            <a:r>
              <a:rPr sz="1800" dirty="0">
                <a:latin typeface="Arial Rounded MT Bold"/>
                <a:cs typeface="Arial Rounded MT Bold"/>
              </a:rPr>
              <a:t>the </a:t>
            </a:r>
            <a:r>
              <a:rPr sz="1800" spc="-15" dirty="0">
                <a:latin typeface="Arial Rounded MT Bold"/>
                <a:cs typeface="Arial Rounded MT Bold"/>
              </a:rPr>
              <a:t>resources </a:t>
            </a:r>
            <a:r>
              <a:rPr sz="1800" spc="-5" dirty="0">
                <a:latin typeface="Arial Rounded MT Bold"/>
                <a:cs typeface="Arial Rounded MT Bold"/>
              </a:rPr>
              <a:t>and  </a:t>
            </a:r>
            <a:r>
              <a:rPr sz="1800" spc="-10" dirty="0">
                <a:latin typeface="Arial Rounded MT Bold"/>
                <a:cs typeface="Arial Rounded MT Bold"/>
              </a:rPr>
              <a:t>knowledge </a:t>
            </a:r>
            <a:r>
              <a:rPr sz="1800" dirty="0">
                <a:latin typeface="Arial Rounded MT Bold"/>
                <a:cs typeface="Arial Rounded MT Bold"/>
              </a:rPr>
              <a:t>of </a:t>
            </a:r>
            <a:r>
              <a:rPr sz="1800" spc="-20" dirty="0">
                <a:latin typeface="Arial Rounded MT Bold"/>
                <a:cs typeface="Arial Rounded MT Bold"/>
              </a:rPr>
              <a:t>each </a:t>
            </a:r>
            <a:r>
              <a:rPr sz="1800" dirty="0">
                <a:latin typeface="Arial Rounded MT Bold"/>
                <a:cs typeface="Arial Rounded MT Bold"/>
              </a:rPr>
              <a:t>partner to </a:t>
            </a:r>
            <a:r>
              <a:rPr sz="1800" spc="-5" dirty="0">
                <a:latin typeface="Arial Rounded MT Bold"/>
                <a:cs typeface="Arial Rounded MT Bold"/>
              </a:rPr>
              <a:t>be  combined </a:t>
            </a:r>
            <a:r>
              <a:rPr sz="1800" dirty="0">
                <a:latin typeface="Arial Rounded MT Bold"/>
                <a:cs typeface="Arial Rounded MT Bold"/>
              </a:rPr>
              <a:t>to </a:t>
            </a:r>
            <a:r>
              <a:rPr sz="1800" spc="-10" dirty="0">
                <a:latin typeface="Arial Rounded MT Bold"/>
                <a:cs typeface="Arial Rounded MT Bold"/>
              </a:rPr>
              <a:t>eliminate </a:t>
            </a:r>
            <a:r>
              <a:rPr sz="1800" spc="-5" dirty="0">
                <a:latin typeface="Arial Rounded MT Bold"/>
                <a:cs typeface="Arial Rounded MT Bold"/>
              </a:rPr>
              <a:t>an </a:t>
            </a:r>
            <a:r>
              <a:rPr sz="1800" spc="-15" dirty="0">
                <a:latin typeface="Arial Rounded MT Bold"/>
                <a:cs typeface="Arial Rounded MT Bold"/>
              </a:rPr>
              <a:t>adversarial  relationship. Partners </a:t>
            </a:r>
            <a:r>
              <a:rPr sz="1800" spc="-20" dirty="0">
                <a:latin typeface="Arial Rounded MT Bold"/>
                <a:cs typeface="Arial Rounded MT Bold"/>
              </a:rPr>
              <a:t>are </a:t>
            </a:r>
            <a:r>
              <a:rPr sz="1800" spc="-5" dirty="0">
                <a:latin typeface="Arial Rounded MT Bold"/>
                <a:cs typeface="Arial Rounded MT Bold"/>
              </a:rPr>
              <a:t>then </a:t>
            </a:r>
            <a:r>
              <a:rPr sz="1800" spc="-15" dirty="0">
                <a:latin typeface="Arial Rounded MT Bold"/>
                <a:cs typeface="Arial Rounded MT Bold"/>
              </a:rPr>
              <a:t>able </a:t>
            </a:r>
            <a:r>
              <a:rPr sz="1800" dirty="0">
                <a:latin typeface="Arial Rounded MT Bold"/>
                <a:cs typeface="Arial Rounded MT Bold"/>
              </a:rPr>
              <a:t>to  </a:t>
            </a:r>
            <a:r>
              <a:rPr sz="1800" spc="-15" dirty="0">
                <a:latin typeface="Arial Rounded MT Bold"/>
                <a:cs typeface="Arial Rounded MT Bold"/>
              </a:rPr>
              <a:t>share </a:t>
            </a:r>
            <a:r>
              <a:rPr sz="1800" spc="-10" dirty="0">
                <a:latin typeface="Arial Rounded MT Bold"/>
                <a:cs typeface="Arial Rounded MT Bold"/>
              </a:rPr>
              <a:t>information </a:t>
            </a:r>
            <a:r>
              <a:rPr sz="1800" spc="-5" dirty="0">
                <a:latin typeface="Arial Rounded MT Bold"/>
                <a:cs typeface="Arial Rounded MT Bold"/>
              </a:rPr>
              <a:t>and </a:t>
            </a:r>
            <a:r>
              <a:rPr sz="1800" spc="-10" dirty="0">
                <a:latin typeface="Arial Rounded MT Bold"/>
                <a:cs typeface="Arial Rounded MT Bold"/>
              </a:rPr>
              <a:t>accept reduced  control. </a:t>
            </a:r>
            <a:r>
              <a:rPr sz="1800" spc="-5" dirty="0">
                <a:latin typeface="Arial Rounded MT Bold"/>
                <a:cs typeface="Arial Rounded MT Bold"/>
              </a:rPr>
              <a:t>Mutual </a:t>
            </a:r>
            <a:r>
              <a:rPr sz="1800" spc="-15" dirty="0">
                <a:latin typeface="Arial Rounded MT Bold"/>
                <a:cs typeface="Arial Rounded MT Bold"/>
              </a:rPr>
              <a:t>trust </a:t>
            </a:r>
            <a:r>
              <a:rPr sz="1800" spc="-5" dirty="0">
                <a:latin typeface="Arial Rounded MT Bold"/>
                <a:cs typeface="Arial Rounded MT Bold"/>
              </a:rPr>
              <a:t>forms </a:t>
            </a:r>
            <a:r>
              <a:rPr sz="1800" dirty="0">
                <a:latin typeface="Arial Rounded MT Bold"/>
                <a:cs typeface="Arial Rounded MT Bold"/>
              </a:rPr>
              <a:t>the </a:t>
            </a:r>
            <a:r>
              <a:rPr sz="1800" spc="-5" dirty="0">
                <a:latin typeface="Arial Rounded MT Bold"/>
                <a:cs typeface="Arial Rounded MT Bold"/>
              </a:rPr>
              <a:t>basis </a:t>
            </a:r>
            <a:r>
              <a:rPr sz="1800" spc="-10" dirty="0">
                <a:latin typeface="Arial Rounded MT Bold"/>
                <a:cs typeface="Arial Rounded MT Bold"/>
              </a:rPr>
              <a:t>for </a:t>
            </a:r>
            <a:r>
              <a:rPr sz="1800" dirty="0">
                <a:latin typeface="Arial Rounded MT Bold"/>
                <a:cs typeface="Arial Rounded MT Bold"/>
              </a:rPr>
              <a:t>a  </a:t>
            </a:r>
            <a:r>
              <a:rPr sz="1800" spc="-15" dirty="0">
                <a:latin typeface="Arial Rounded MT Bold"/>
                <a:cs typeface="Arial Rounded MT Bold"/>
              </a:rPr>
              <a:t>strong </a:t>
            </a:r>
            <a:r>
              <a:rPr sz="1800" spc="-20" dirty="0">
                <a:latin typeface="Arial Rounded MT Bold"/>
                <a:cs typeface="Arial Rounded MT Bold"/>
              </a:rPr>
              <a:t>working</a:t>
            </a:r>
            <a:r>
              <a:rPr sz="1800" spc="20" dirty="0">
                <a:latin typeface="Arial Rounded MT Bold"/>
                <a:cs typeface="Arial Rounded MT Bold"/>
              </a:rPr>
              <a:t> </a:t>
            </a:r>
            <a:r>
              <a:rPr sz="1800" spc="-15" dirty="0">
                <a:latin typeface="Arial Rounded MT Bold"/>
                <a:cs typeface="Arial Rounded MT Bold"/>
              </a:rPr>
              <a:t>relationship.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93389" y="436879"/>
            <a:ext cx="3044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PARTNERING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940" y="222250"/>
            <a:ext cx="6548119" cy="553998"/>
          </a:xfrm>
        </p:spPr>
        <p:txBody>
          <a:bodyPr/>
          <a:lstStyle/>
          <a:p>
            <a:r>
              <a:rPr lang="en-US" dirty="0" smtClean="0"/>
              <a:t>              </a:t>
            </a:r>
            <a:r>
              <a:rPr lang="en-US" spc="-55" dirty="0" smtClean="0"/>
              <a:t>PARTNERING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230" y="1524000"/>
            <a:ext cx="8765539" cy="5874449"/>
          </a:xfrm>
        </p:spPr>
        <p:txBody>
          <a:bodyPr/>
          <a:lstStyle/>
          <a:p>
            <a:pPr marL="934719" indent="-343535">
              <a:lnSpc>
                <a:spcPts val="2360"/>
              </a:lnSpc>
              <a:spcBef>
                <a:spcPts val="100"/>
              </a:spcBef>
              <a:buFont typeface="Symbol"/>
              <a:buChar char=""/>
              <a:tabLst>
                <a:tab pos="934085" algn="l"/>
                <a:tab pos="934719" algn="l"/>
              </a:tabLst>
            </a:pPr>
            <a:r>
              <a:rPr lang="en-US" spc="-40" dirty="0" smtClean="0">
                <a:solidFill>
                  <a:srgbClr val="A42F0F"/>
                </a:solidFill>
              </a:rPr>
              <a:t>Key </a:t>
            </a:r>
            <a:r>
              <a:rPr lang="en-US" spc="-5" dirty="0" smtClean="0">
                <a:solidFill>
                  <a:srgbClr val="A42F0F"/>
                </a:solidFill>
              </a:rPr>
              <a:t>Elements </a:t>
            </a:r>
            <a:r>
              <a:rPr lang="en-US" dirty="0" smtClean="0">
                <a:solidFill>
                  <a:srgbClr val="A42F0F"/>
                </a:solidFill>
              </a:rPr>
              <a:t>to a</a:t>
            </a:r>
            <a:r>
              <a:rPr lang="en-US" spc="35" dirty="0" smtClean="0">
                <a:solidFill>
                  <a:srgbClr val="A42F0F"/>
                </a:solidFill>
              </a:rPr>
              <a:t> </a:t>
            </a:r>
            <a:r>
              <a:rPr lang="en-US" spc="-5" dirty="0" smtClean="0">
                <a:solidFill>
                  <a:srgbClr val="A42F0F"/>
                </a:solidFill>
              </a:rPr>
              <a:t>partnering</a:t>
            </a:r>
            <a:endParaRPr lang="en-US" dirty="0" smtClean="0"/>
          </a:p>
          <a:p>
            <a:pPr marL="1917700">
              <a:lnSpc>
                <a:spcPts val="2360"/>
              </a:lnSpc>
            </a:pPr>
            <a:r>
              <a:rPr lang="en-US" spc="-10" dirty="0" smtClean="0">
                <a:solidFill>
                  <a:srgbClr val="A42F0F"/>
                </a:solidFill>
              </a:rPr>
              <a:t>Relationship:</a:t>
            </a:r>
            <a:endParaRPr lang="en-US" dirty="0" smtClean="0"/>
          </a:p>
          <a:p>
            <a:pPr marL="12700">
              <a:lnSpc>
                <a:spcPct val="100000"/>
              </a:lnSpc>
              <a:spcBef>
                <a:spcPts val="910"/>
              </a:spcBef>
              <a:tabLst>
                <a:tab pos="354965" algn="l"/>
              </a:tabLst>
            </a:pPr>
            <a:r>
              <a:rPr lang="en-US" sz="2800" spc="247" baseline="4166" dirty="0" smtClean="0">
                <a:solidFill>
                  <a:srgbClr val="A42F0F"/>
                </a:solidFill>
                <a:latin typeface="Symbol"/>
                <a:cs typeface="Symbol"/>
              </a:rPr>
              <a:t></a:t>
            </a:r>
            <a:r>
              <a:rPr lang="en-US" sz="2800" spc="247" baseline="4166" dirty="0" smtClean="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lang="en-US" spc="-30" dirty="0" smtClean="0"/>
              <a:t>TRUST:</a:t>
            </a:r>
            <a:endParaRPr lang="en-US" dirty="0" smtClean="0"/>
          </a:p>
          <a:p>
            <a:pPr marL="457200" indent="-457200" algn="just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</a:pPr>
            <a:endParaRPr lang="en-US" dirty="0" smtClean="0"/>
          </a:p>
          <a:p>
            <a:pPr marL="457200" indent="-457200" algn="just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</a:pPr>
            <a:r>
              <a:rPr lang="en-US" dirty="0" smtClean="0"/>
              <a:t>Open </a:t>
            </a:r>
            <a:r>
              <a:rPr lang="en-US" dirty="0" smtClean="0"/>
              <a:t>and frequent communication avoids misdirection, disputes and strengthens the relationship. </a:t>
            </a:r>
          </a:p>
          <a:p>
            <a:pPr marL="457200" indent="-457200" algn="just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Ø"/>
            </a:pPr>
            <a:r>
              <a:rPr lang="en-US" dirty="0" smtClean="0"/>
              <a:t>The parties may share or integrate resources such as training activities, administrative systems and equipment</a:t>
            </a:r>
            <a:r>
              <a:rPr lang="en-US" dirty="0" smtClean="0"/>
              <a:t>.</a:t>
            </a:r>
          </a:p>
          <a:p>
            <a:pPr marL="457200" indent="-457200" algn="just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Ø"/>
            </a:pPr>
            <a:r>
              <a:rPr lang="en-US" dirty="0" smtClean="0"/>
              <a:t>The purchasing function of the organization must be subordinate to the overall relationship goals and objectives.</a:t>
            </a:r>
          </a:p>
          <a:p>
            <a:pPr marL="457200" indent="-457200" algn="just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Ø"/>
            </a:pPr>
            <a:r>
              <a:rPr lang="en-US" dirty="0" smtClean="0"/>
              <a:t>The strength of partnering is based on fairness and parity. Both parties become mutually motivated when “win-win” solutions are sought rather than “win-lose” solution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73450" y="2349500"/>
            <a:ext cx="5670550" cy="377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53554" y="1504950"/>
            <a:ext cx="2399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0875" algn="l"/>
                <a:tab pos="1205230" algn="l"/>
              </a:tabLst>
            </a:pPr>
            <a:r>
              <a:rPr sz="1800" dirty="0">
                <a:solidFill>
                  <a:srgbClr val="A42F0F"/>
                </a:solidFill>
                <a:latin typeface="Arial Rounded MT Bold"/>
                <a:cs typeface="Arial Rounded MT Bold"/>
              </a:rPr>
              <a:t>to	a	p</a:t>
            </a:r>
            <a:r>
              <a:rPr sz="1800" spc="-5" dirty="0">
                <a:solidFill>
                  <a:srgbClr val="A42F0F"/>
                </a:solidFill>
                <a:latin typeface="Arial Rounded MT Bold"/>
                <a:cs typeface="Arial Rounded MT Bold"/>
              </a:rPr>
              <a:t>a</a:t>
            </a:r>
            <a:r>
              <a:rPr sz="1800" spc="20" dirty="0">
                <a:solidFill>
                  <a:srgbClr val="A42F0F"/>
                </a:solidFill>
                <a:latin typeface="Arial Rounded MT Bold"/>
                <a:cs typeface="Arial Rounded MT Bold"/>
              </a:rPr>
              <a:t>r</a:t>
            </a:r>
            <a:r>
              <a:rPr sz="1800" dirty="0">
                <a:solidFill>
                  <a:srgbClr val="A42F0F"/>
                </a:solidFill>
                <a:latin typeface="Arial Rounded MT Bold"/>
                <a:cs typeface="Arial Rounded MT Bold"/>
              </a:rPr>
              <a:t>tn</a:t>
            </a:r>
            <a:r>
              <a:rPr sz="1800" spc="-5" dirty="0">
                <a:solidFill>
                  <a:srgbClr val="A42F0F"/>
                </a:solidFill>
                <a:latin typeface="Arial Rounded MT Bold"/>
                <a:cs typeface="Arial Rounded MT Bold"/>
              </a:rPr>
              <a:t>e</a:t>
            </a:r>
            <a:r>
              <a:rPr sz="1800" dirty="0">
                <a:solidFill>
                  <a:srgbClr val="A42F0F"/>
                </a:solidFill>
                <a:latin typeface="Arial Rounded MT Bold"/>
                <a:cs typeface="Arial Rounded MT Bold"/>
              </a:rPr>
              <a:t>ring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1504950"/>
            <a:ext cx="2492375" cy="98679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54330" marR="266700" indent="-341630">
              <a:lnSpc>
                <a:spcPts val="2090"/>
              </a:lnSpc>
              <a:spcBef>
                <a:spcPts val="225"/>
              </a:spcBef>
              <a:buFont typeface="Symbol"/>
              <a:buChar char=""/>
              <a:tabLst>
                <a:tab pos="353695" algn="l"/>
                <a:tab pos="354330" algn="l"/>
                <a:tab pos="1186815" algn="l"/>
              </a:tabLst>
            </a:pPr>
            <a:r>
              <a:rPr sz="1800" spc="-65" dirty="0">
                <a:solidFill>
                  <a:srgbClr val="A42F0F"/>
                </a:solidFill>
                <a:latin typeface="Arial Rounded MT Bold"/>
                <a:cs typeface="Arial Rounded MT Bold"/>
              </a:rPr>
              <a:t>K</a:t>
            </a:r>
            <a:r>
              <a:rPr sz="1800" spc="-60" dirty="0">
                <a:solidFill>
                  <a:srgbClr val="A42F0F"/>
                </a:solidFill>
                <a:latin typeface="Arial Rounded MT Bold"/>
                <a:cs typeface="Arial Rounded MT Bold"/>
              </a:rPr>
              <a:t>e</a:t>
            </a:r>
            <a:r>
              <a:rPr sz="1800" dirty="0">
                <a:solidFill>
                  <a:srgbClr val="A42F0F"/>
                </a:solidFill>
                <a:latin typeface="Arial Rounded MT Bold"/>
                <a:cs typeface="Arial Rounded MT Bold"/>
              </a:rPr>
              <a:t>y	</a:t>
            </a:r>
            <a:r>
              <a:rPr sz="1800" spc="-5" dirty="0">
                <a:solidFill>
                  <a:srgbClr val="A42F0F"/>
                </a:solidFill>
                <a:latin typeface="Arial Rounded MT Bold"/>
                <a:cs typeface="Arial Rounded MT Bold"/>
              </a:rPr>
              <a:t>E</a:t>
            </a:r>
            <a:r>
              <a:rPr sz="1800" dirty="0">
                <a:solidFill>
                  <a:srgbClr val="A42F0F"/>
                </a:solidFill>
                <a:latin typeface="Arial Rounded MT Bold"/>
                <a:cs typeface="Arial Rounded MT Bold"/>
              </a:rPr>
              <a:t>l</a:t>
            </a:r>
            <a:r>
              <a:rPr sz="1800" spc="-5" dirty="0">
                <a:solidFill>
                  <a:srgbClr val="A42F0F"/>
                </a:solidFill>
                <a:latin typeface="Arial Rounded MT Bold"/>
                <a:cs typeface="Arial Rounded MT Bold"/>
              </a:rPr>
              <a:t>eme</a:t>
            </a:r>
            <a:r>
              <a:rPr sz="1800" dirty="0">
                <a:solidFill>
                  <a:srgbClr val="A42F0F"/>
                </a:solidFill>
                <a:latin typeface="Arial Rounded MT Bold"/>
                <a:cs typeface="Arial Rounded MT Bold"/>
              </a:rPr>
              <a:t>nts  </a:t>
            </a:r>
            <a:r>
              <a:rPr sz="1800" spc="-10" dirty="0">
                <a:solidFill>
                  <a:srgbClr val="A42F0F"/>
                </a:solidFill>
                <a:latin typeface="Arial Rounded MT Bold"/>
                <a:cs typeface="Arial Rounded MT Bold"/>
              </a:rPr>
              <a:t>Relationship:</a:t>
            </a:r>
            <a:endParaRPr sz="1800">
              <a:latin typeface="Arial Rounded MT Bold"/>
              <a:cs typeface="Arial Rounded MT Bold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353695" algn="l"/>
              </a:tabLst>
            </a:pPr>
            <a:r>
              <a:rPr sz="3000" spc="247" baseline="4166" dirty="0">
                <a:solidFill>
                  <a:srgbClr val="A42F0F"/>
                </a:solidFill>
                <a:latin typeface="Symbol"/>
                <a:cs typeface="Symbol"/>
              </a:rPr>
              <a:t></a:t>
            </a:r>
            <a:r>
              <a:rPr sz="3000" spc="247" baseline="4166" dirty="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 Rounded MT Bold"/>
                <a:cs typeface="Arial Rounded MT Bold"/>
              </a:rPr>
              <a:t>SHARED</a:t>
            </a:r>
            <a:r>
              <a:rPr sz="2000" spc="-60" dirty="0">
                <a:latin typeface="Arial Rounded MT Bold"/>
                <a:cs typeface="Arial Rounded MT Bold"/>
              </a:rPr>
              <a:t> </a:t>
            </a:r>
            <a:r>
              <a:rPr sz="2000" spc="-5" dirty="0">
                <a:latin typeface="Arial Rounded MT Bold"/>
                <a:cs typeface="Arial Rounded MT Bold"/>
              </a:rPr>
              <a:t>VISION:</a:t>
            </a:r>
            <a:endParaRPr sz="20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800" y="2590800"/>
            <a:ext cx="5024755" cy="4877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indent="-341630">
              <a:lnSpc>
                <a:spcPct val="100000"/>
              </a:lnSpc>
              <a:spcBef>
                <a:spcPts val="100"/>
              </a:spcBef>
              <a:buClr>
                <a:srgbClr val="A42F0F"/>
              </a:buClr>
              <a:buFont typeface="Symbol"/>
              <a:buChar char=""/>
              <a:tabLst>
                <a:tab pos="353695" algn="l"/>
                <a:tab pos="354330" algn="l"/>
                <a:tab pos="1116330" algn="l"/>
                <a:tab pos="1562735" algn="l"/>
                <a:tab pos="2124075" algn="l"/>
                <a:tab pos="3510279" algn="l"/>
              </a:tabLst>
            </a:pPr>
            <a:r>
              <a:rPr sz="1800" spc="-20" dirty="0">
                <a:latin typeface="Arial Rounded MT Bold"/>
                <a:cs typeface="Arial Rounded MT Bold"/>
              </a:rPr>
              <a:t>Each	</a:t>
            </a:r>
            <a:r>
              <a:rPr sz="1800" dirty="0">
                <a:latin typeface="Arial Rounded MT Bold"/>
                <a:cs typeface="Arial Rounded MT Bold"/>
              </a:rPr>
              <a:t>of	the	partnering	</a:t>
            </a:r>
            <a:r>
              <a:rPr sz="1800" spc="-15" dirty="0">
                <a:latin typeface="Arial Rounded MT Bold"/>
                <a:cs typeface="Arial Rounded MT Bold"/>
              </a:rPr>
              <a:t>organizations</a:t>
            </a:r>
            <a:endParaRPr sz="1800">
              <a:latin typeface="Arial Rounded MT Bold"/>
              <a:cs typeface="Arial Rounded MT Bold"/>
            </a:endParaRPr>
          </a:p>
          <a:p>
            <a:pPr marL="354330" marR="5080" algn="just">
              <a:lnSpc>
                <a:spcPct val="208100"/>
              </a:lnSpc>
              <a:spcBef>
                <a:spcPts val="5"/>
              </a:spcBef>
            </a:pPr>
            <a:r>
              <a:rPr sz="1800" spc="-10" dirty="0">
                <a:latin typeface="Arial Rounded MT Bold"/>
                <a:cs typeface="Arial Rounded MT Bold"/>
              </a:rPr>
              <a:t>must understand </a:t>
            </a:r>
            <a:r>
              <a:rPr sz="1800" spc="-5" dirty="0">
                <a:latin typeface="Arial Rounded MT Bold"/>
                <a:cs typeface="Arial Rounded MT Bold"/>
              </a:rPr>
              <a:t>the need </a:t>
            </a:r>
            <a:r>
              <a:rPr sz="1800" dirty="0">
                <a:latin typeface="Arial Rounded MT Bold"/>
                <a:cs typeface="Arial Rounded MT Bold"/>
              </a:rPr>
              <a:t>to </a:t>
            </a:r>
            <a:r>
              <a:rPr sz="1800" spc="-10" dirty="0">
                <a:latin typeface="Arial Rounded MT Bold"/>
                <a:cs typeface="Arial Rounded MT Bold"/>
              </a:rPr>
              <a:t>satisfy </a:t>
            </a:r>
            <a:r>
              <a:rPr sz="1800" dirty="0">
                <a:latin typeface="Arial Rounded MT Bold"/>
                <a:cs typeface="Arial Rounded MT Bold"/>
              </a:rPr>
              <a:t>the  final </a:t>
            </a:r>
            <a:r>
              <a:rPr sz="1800" spc="-30" dirty="0">
                <a:latin typeface="Arial Rounded MT Bold"/>
                <a:cs typeface="Arial Rounded MT Bold"/>
              </a:rPr>
              <a:t>customer. </a:t>
            </a:r>
            <a:r>
              <a:rPr sz="1800" spc="-10" dirty="0">
                <a:latin typeface="Arial Rounded MT Bold"/>
                <a:cs typeface="Arial Rounded MT Bold"/>
              </a:rPr>
              <a:t>Shared goals </a:t>
            </a:r>
            <a:r>
              <a:rPr sz="1800" spc="-5" dirty="0">
                <a:latin typeface="Arial Rounded MT Bold"/>
                <a:cs typeface="Arial Rounded MT Bold"/>
              </a:rPr>
              <a:t>and  objectives </a:t>
            </a:r>
            <a:r>
              <a:rPr sz="1800" spc="-10" dirty="0">
                <a:latin typeface="Arial Rounded MT Bold"/>
                <a:cs typeface="Arial Rounded MT Bold"/>
              </a:rPr>
              <a:t>ensure </a:t>
            </a:r>
            <a:r>
              <a:rPr sz="1800" dirty="0">
                <a:latin typeface="Arial Rounded MT Bold"/>
                <a:cs typeface="Arial Rounded MT Bold"/>
              </a:rPr>
              <a:t>a </a:t>
            </a:r>
            <a:r>
              <a:rPr sz="1800" spc="-5" dirty="0">
                <a:latin typeface="Arial Rounded MT Bold"/>
                <a:cs typeface="Arial Rounded MT Bold"/>
              </a:rPr>
              <a:t>common </a:t>
            </a:r>
            <a:r>
              <a:rPr sz="1800" spc="-10" dirty="0">
                <a:latin typeface="Arial Rounded MT Bold"/>
                <a:cs typeface="Arial Rounded MT Bold"/>
              </a:rPr>
              <a:t>direction  </a:t>
            </a:r>
            <a:r>
              <a:rPr sz="1800" spc="-5" dirty="0">
                <a:latin typeface="Arial Rounded MT Bold"/>
                <a:cs typeface="Arial Rounded MT Bold"/>
              </a:rPr>
              <a:t>and </a:t>
            </a:r>
            <a:r>
              <a:rPr sz="1800" spc="-10" dirty="0">
                <a:latin typeface="Arial Rounded MT Bold"/>
                <a:cs typeface="Arial Rounded MT Bold"/>
              </a:rPr>
              <a:t>must </a:t>
            </a:r>
            <a:r>
              <a:rPr sz="1800" spc="-5" dirty="0">
                <a:latin typeface="Arial Rounded MT Bold"/>
                <a:cs typeface="Arial Rounded MT Bold"/>
              </a:rPr>
              <a:t>be aligned with </a:t>
            </a:r>
            <a:r>
              <a:rPr sz="1800" spc="-20" dirty="0">
                <a:latin typeface="Arial Rounded MT Bold"/>
                <a:cs typeface="Arial Rounded MT Bold"/>
              </a:rPr>
              <a:t>each </a:t>
            </a:r>
            <a:r>
              <a:rPr sz="1800">
                <a:latin typeface="Arial Rounded MT Bold"/>
                <a:cs typeface="Arial Rounded MT Bold"/>
              </a:rPr>
              <a:t>party  </a:t>
            </a:r>
            <a:r>
              <a:rPr sz="1800" smtClean="0">
                <a:latin typeface="Arial Rounded MT Bold"/>
                <a:cs typeface="Arial Rounded MT Bold"/>
              </a:rPr>
              <a:t>mission</a:t>
            </a:r>
            <a:r>
              <a:rPr sz="1800" i="1" smtClean="0">
                <a:solidFill>
                  <a:srgbClr val="3F3F3F"/>
                </a:solidFill>
                <a:latin typeface="Century Gothic"/>
                <a:cs typeface="Century Gothic"/>
              </a:rPr>
              <a:t>.</a:t>
            </a:r>
            <a:r>
              <a:rPr lang="en-US" b="1" dirty="0" smtClean="0"/>
              <a:t>Partners must understand each other’s business so that equitable decisions are made.</a:t>
            </a:r>
          </a:p>
          <a:p>
            <a:pPr marL="457200" indent="-457200" algn="just"/>
            <a:r>
              <a:rPr lang="en-US" b="1" dirty="0" smtClean="0"/>
              <a:t>These decisions must be formulated and implemented as a team. </a:t>
            </a:r>
          </a:p>
          <a:p>
            <a:pPr marL="354330" marR="5080" algn="just">
              <a:lnSpc>
                <a:spcPct val="208100"/>
              </a:lnSpc>
              <a:spcBef>
                <a:spcPts val="5"/>
              </a:spcBef>
            </a:pPr>
            <a:endParaRPr sz="1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93389" y="436879"/>
            <a:ext cx="3044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PARTNERING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1970" y="293370"/>
            <a:ext cx="2552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SO</a:t>
            </a:r>
            <a:r>
              <a:rPr dirty="0"/>
              <a:t>U</a:t>
            </a:r>
            <a:r>
              <a:rPr spc="-50" dirty="0"/>
              <a:t>R</a:t>
            </a:r>
            <a:r>
              <a:rPr dirty="0"/>
              <a:t>C</a:t>
            </a:r>
            <a:r>
              <a:rPr spc="-10" dirty="0"/>
              <a:t>I</a:t>
            </a:r>
            <a:r>
              <a:rPr dirty="0"/>
              <a:t>NG</a:t>
            </a:r>
          </a:p>
        </p:txBody>
      </p:sp>
      <p:sp>
        <p:nvSpPr>
          <p:cNvPr id="3" name="object 3"/>
          <p:cNvSpPr/>
          <p:nvPr/>
        </p:nvSpPr>
        <p:spPr>
          <a:xfrm>
            <a:off x="1042669" y="1341119"/>
            <a:ext cx="7345680" cy="5364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25979" y="1412239"/>
            <a:ext cx="7018020" cy="52565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54679" y="293370"/>
            <a:ext cx="31165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S</a:t>
            </a:r>
            <a:r>
              <a:rPr sz="4400" spc="5" dirty="0"/>
              <a:t>O</a:t>
            </a:r>
            <a:r>
              <a:rPr sz="4400" spc="-5" dirty="0"/>
              <a:t>U</a:t>
            </a:r>
            <a:r>
              <a:rPr sz="4400" spc="-60" dirty="0"/>
              <a:t>R</a:t>
            </a:r>
            <a:r>
              <a:rPr sz="4400" spc="5" dirty="0"/>
              <a:t>C</a:t>
            </a:r>
            <a:r>
              <a:rPr sz="4400" dirty="0"/>
              <a:t>I</a:t>
            </a:r>
            <a:r>
              <a:rPr sz="4400" spc="-5" dirty="0"/>
              <a:t>NG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750569" y="1338761"/>
            <a:ext cx="5330190" cy="215900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44"/>
              </a:spcBef>
            </a:pPr>
            <a:r>
              <a:rPr sz="3600" spc="727" baseline="5787" dirty="0">
                <a:solidFill>
                  <a:srgbClr val="A42F0F"/>
                </a:solidFill>
                <a:latin typeface="Symbol"/>
                <a:cs typeface="Symbol"/>
              </a:rPr>
              <a:t></a:t>
            </a:r>
            <a:r>
              <a:rPr sz="3600" spc="727" baseline="5787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 Rounded MT Bold"/>
                <a:cs typeface="Arial Rounded MT Bold"/>
              </a:rPr>
              <a:t>There are </a:t>
            </a:r>
            <a:r>
              <a:rPr sz="2400" spc="-15" dirty="0">
                <a:latin typeface="Arial Rounded MT Bold"/>
                <a:cs typeface="Arial Rounded MT Bold"/>
              </a:rPr>
              <a:t>three </a:t>
            </a:r>
            <a:r>
              <a:rPr sz="2400" dirty="0">
                <a:latin typeface="Arial Rounded MT Bold"/>
                <a:cs typeface="Arial Rounded MT Bold"/>
              </a:rPr>
              <a:t>types</a:t>
            </a:r>
            <a:r>
              <a:rPr sz="2400" spc="-365" dirty="0">
                <a:latin typeface="Arial Rounded MT Bold"/>
                <a:cs typeface="Arial Rounded MT Bold"/>
              </a:rPr>
              <a:t> </a:t>
            </a:r>
            <a:r>
              <a:rPr sz="2400" dirty="0">
                <a:latin typeface="Arial Rounded MT Bold"/>
                <a:cs typeface="Arial Rounded MT Bold"/>
              </a:rPr>
              <a:t>of </a:t>
            </a:r>
            <a:r>
              <a:rPr sz="2400" spc="-10" dirty="0">
                <a:latin typeface="Arial Rounded MT Bold"/>
                <a:cs typeface="Arial Rounded MT Bold"/>
              </a:rPr>
              <a:t>sourcing</a:t>
            </a:r>
            <a:endParaRPr sz="2400">
              <a:latin typeface="Arial Rounded MT Bold"/>
              <a:cs typeface="Arial Rounded MT Bold"/>
            </a:endParaRPr>
          </a:p>
          <a:p>
            <a:pPr marL="367030" indent="-341630">
              <a:lnSpc>
                <a:spcPct val="100000"/>
              </a:lnSpc>
              <a:spcBef>
                <a:spcPts val="990"/>
              </a:spcBef>
              <a:buClr>
                <a:srgbClr val="A42F0F"/>
              </a:buClr>
              <a:buFont typeface="Symbol"/>
              <a:buChar char=""/>
              <a:tabLst>
                <a:tab pos="367030" algn="l"/>
              </a:tabLst>
            </a:pPr>
            <a:r>
              <a:rPr sz="2800" spc="-5" dirty="0">
                <a:latin typeface="Arial Rounded MT Bold"/>
                <a:cs typeface="Arial Rounded MT Bold"/>
              </a:rPr>
              <a:t>Sole</a:t>
            </a:r>
            <a:endParaRPr sz="2800">
              <a:latin typeface="Arial Rounded MT Bold"/>
              <a:cs typeface="Arial Rounded MT Bold"/>
            </a:endParaRPr>
          </a:p>
          <a:p>
            <a:pPr marL="367030" indent="-341630">
              <a:lnSpc>
                <a:spcPct val="100000"/>
              </a:lnSpc>
              <a:spcBef>
                <a:spcPts val="1000"/>
              </a:spcBef>
              <a:buClr>
                <a:srgbClr val="A42F0F"/>
              </a:buClr>
              <a:buFont typeface="Symbol"/>
              <a:buChar char=""/>
              <a:tabLst>
                <a:tab pos="367030" algn="l"/>
              </a:tabLst>
            </a:pPr>
            <a:r>
              <a:rPr sz="2800" spc="-5" dirty="0">
                <a:latin typeface="Arial Rounded MT Bold"/>
                <a:cs typeface="Arial Rounded MT Bold"/>
              </a:rPr>
              <a:t>Multiple</a:t>
            </a:r>
            <a:endParaRPr sz="2800">
              <a:latin typeface="Arial Rounded MT Bold"/>
              <a:cs typeface="Arial Rounded MT Bold"/>
            </a:endParaRPr>
          </a:p>
          <a:p>
            <a:pPr marL="367030" indent="-341630">
              <a:lnSpc>
                <a:spcPct val="100000"/>
              </a:lnSpc>
              <a:spcBef>
                <a:spcPts val="1000"/>
              </a:spcBef>
              <a:buClr>
                <a:srgbClr val="A42F0F"/>
              </a:buClr>
              <a:buFont typeface="Symbol"/>
              <a:buChar char=""/>
              <a:tabLst>
                <a:tab pos="367030" algn="l"/>
              </a:tabLst>
            </a:pPr>
            <a:r>
              <a:rPr sz="2800" spc="-15" dirty="0">
                <a:latin typeface="Arial Rounded MT Bold"/>
                <a:cs typeface="Arial Rounded MT Bold"/>
              </a:rPr>
              <a:t>Single</a:t>
            </a:r>
            <a:endParaRPr sz="28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00879" y="2113279"/>
            <a:ext cx="4535170" cy="3627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65020" y="261620"/>
            <a:ext cx="59944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69135" algn="l"/>
                <a:tab pos="2889885" algn="l"/>
              </a:tabLst>
            </a:pPr>
            <a:r>
              <a:rPr sz="4400" dirty="0"/>
              <a:t>TYPES	</a:t>
            </a:r>
            <a:r>
              <a:rPr sz="4400" spc="5" dirty="0"/>
              <a:t>O</a:t>
            </a:r>
            <a:r>
              <a:rPr sz="4400" dirty="0"/>
              <a:t>F	S</a:t>
            </a:r>
            <a:r>
              <a:rPr sz="4400" spc="5" dirty="0"/>
              <a:t>O</a:t>
            </a:r>
            <a:r>
              <a:rPr sz="4400" spc="-5" dirty="0"/>
              <a:t>U</a:t>
            </a:r>
            <a:r>
              <a:rPr sz="4400" spc="-60" dirty="0"/>
              <a:t>R</a:t>
            </a:r>
            <a:r>
              <a:rPr sz="4400" spc="5" dirty="0"/>
              <a:t>C</a:t>
            </a:r>
            <a:r>
              <a:rPr sz="4400" dirty="0"/>
              <a:t>I</a:t>
            </a:r>
            <a:r>
              <a:rPr sz="4400" spc="-5" dirty="0"/>
              <a:t>NG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186689" y="1280159"/>
            <a:ext cx="4232910" cy="58133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120" baseline="5208" dirty="0">
                <a:solidFill>
                  <a:srgbClr val="A42F0F"/>
                </a:solidFill>
                <a:latin typeface="Symbol"/>
                <a:cs typeface="Symbol"/>
              </a:rPr>
              <a:t></a:t>
            </a:r>
            <a:r>
              <a:rPr sz="3200" spc="80" dirty="0">
                <a:latin typeface="Arial Rounded MT Bold"/>
                <a:cs typeface="Arial Rounded MT Bold"/>
              </a:rPr>
              <a:t>SOLE</a:t>
            </a:r>
            <a:endParaRPr sz="3200">
              <a:latin typeface="Arial Rounded MT Bold"/>
              <a:cs typeface="Arial Rounded MT Bold"/>
            </a:endParaRPr>
          </a:p>
          <a:p>
            <a:pPr marL="355600" marR="5080" lvl="1" indent="-342900" algn="just">
              <a:lnSpc>
                <a:spcPct val="150000"/>
              </a:lnSpc>
              <a:spcBef>
                <a:spcPts val="1000"/>
              </a:spcBef>
              <a:buClr>
                <a:srgbClr val="A42F0F"/>
              </a:buClr>
              <a:buFont typeface="Symbol"/>
              <a:buChar char=""/>
              <a:tabLst>
                <a:tab pos="355600" algn="l"/>
              </a:tabLst>
            </a:pPr>
            <a:r>
              <a:rPr sz="1800" dirty="0">
                <a:latin typeface="Arial Rounded MT Bold"/>
                <a:cs typeface="Arial Rounded MT Bold"/>
              </a:rPr>
              <a:t>A sole </a:t>
            </a:r>
            <a:r>
              <a:rPr sz="1800" spc="-10" dirty="0">
                <a:latin typeface="Arial Rounded MT Bold"/>
                <a:cs typeface="Arial Rounded MT Bold"/>
              </a:rPr>
              <a:t>source </a:t>
            </a:r>
            <a:r>
              <a:rPr sz="1800" dirty="0">
                <a:latin typeface="Arial Rounded MT Bold"/>
                <a:cs typeface="Arial Rounded MT Bold"/>
              </a:rPr>
              <a:t>of supply </a:t>
            </a:r>
            <a:r>
              <a:rPr sz="1800" spc="-5" dirty="0">
                <a:latin typeface="Arial Rounded MT Bold"/>
                <a:cs typeface="Arial Rounded MT Bold"/>
              </a:rPr>
              <a:t>implies  </a:t>
            </a:r>
            <a:r>
              <a:rPr sz="1800" spc="-15" dirty="0">
                <a:latin typeface="Arial Rounded MT Bold"/>
                <a:cs typeface="Arial Rounded MT Bold"/>
              </a:rPr>
              <a:t>that </a:t>
            </a:r>
            <a:r>
              <a:rPr sz="1800" dirty="0">
                <a:latin typeface="Arial Rounded MT Bold"/>
                <a:cs typeface="Arial Rounded MT Bold"/>
              </a:rPr>
              <a:t>the </a:t>
            </a:r>
            <a:r>
              <a:rPr sz="1800" spc="-15" dirty="0">
                <a:latin typeface="Arial Rounded MT Bold"/>
                <a:cs typeface="Arial Rounded MT Bold"/>
              </a:rPr>
              <a:t>organization </a:t>
            </a:r>
            <a:r>
              <a:rPr sz="1800" dirty="0">
                <a:latin typeface="Arial Rounded MT Bold"/>
                <a:cs typeface="Arial Rounded MT Bold"/>
              </a:rPr>
              <a:t>is </a:t>
            </a:r>
            <a:r>
              <a:rPr sz="1800" spc="-15" dirty="0">
                <a:latin typeface="Arial Rounded MT Bold"/>
                <a:cs typeface="Arial Rounded MT Bold"/>
              </a:rPr>
              <a:t>forced </a:t>
            </a:r>
            <a:r>
              <a:rPr sz="1800" dirty="0">
                <a:latin typeface="Arial Rounded MT Bold"/>
                <a:cs typeface="Arial Rounded MT Bold"/>
              </a:rPr>
              <a:t>to  </a:t>
            </a:r>
            <a:r>
              <a:rPr sz="1800" spc="-5" dirty="0">
                <a:latin typeface="Arial Rounded MT Bold"/>
                <a:cs typeface="Arial Rounded MT Bold"/>
              </a:rPr>
              <a:t>use </a:t>
            </a:r>
            <a:r>
              <a:rPr sz="1800" dirty="0">
                <a:latin typeface="Arial Rounded MT Bold"/>
                <a:cs typeface="Arial Rounded MT Bold"/>
              </a:rPr>
              <a:t>only one </a:t>
            </a:r>
            <a:r>
              <a:rPr sz="1800" spc="-30" dirty="0">
                <a:latin typeface="Arial Rounded MT Bold"/>
                <a:cs typeface="Arial Rounded MT Bold"/>
              </a:rPr>
              <a:t>supplier. </a:t>
            </a:r>
            <a:r>
              <a:rPr sz="1800" spc="-5" dirty="0">
                <a:latin typeface="Arial Rounded MT Bold"/>
                <a:cs typeface="Arial Rounded MT Bold"/>
              </a:rPr>
              <a:t>This  </a:t>
            </a:r>
            <a:r>
              <a:rPr sz="1800" spc="-10" dirty="0">
                <a:latin typeface="Arial Rounded MT Bold"/>
                <a:cs typeface="Arial Rounded MT Bold"/>
              </a:rPr>
              <a:t>situation </a:t>
            </a:r>
            <a:r>
              <a:rPr sz="1800" spc="5" dirty="0">
                <a:latin typeface="Arial Rounded MT Bold"/>
                <a:cs typeface="Arial Rounded MT Bold"/>
              </a:rPr>
              <a:t>is </a:t>
            </a:r>
            <a:r>
              <a:rPr sz="1800" dirty="0">
                <a:latin typeface="Arial Rounded MT Bold"/>
                <a:cs typeface="Arial Rounded MT Bold"/>
              </a:rPr>
              <a:t>due to </a:t>
            </a:r>
            <a:r>
              <a:rPr sz="1800" spc="-15" dirty="0">
                <a:latin typeface="Arial Rounded MT Bold"/>
                <a:cs typeface="Arial Rounded MT Bold"/>
              </a:rPr>
              <a:t>factors such </a:t>
            </a:r>
            <a:r>
              <a:rPr sz="1800" spc="-5" dirty="0">
                <a:latin typeface="Arial Rounded MT Bold"/>
                <a:cs typeface="Arial Rounded MT Bold"/>
              </a:rPr>
              <a:t>as  </a:t>
            </a:r>
            <a:r>
              <a:rPr sz="1800" spc="-20" dirty="0">
                <a:latin typeface="Arial Rounded MT Bold"/>
                <a:cs typeface="Arial Rounded MT Bold"/>
              </a:rPr>
              <a:t>patents, </a:t>
            </a:r>
            <a:r>
              <a:rPr sz="1800" spc="-10" dirty="0">
                <a:latin typeface="Arial Rounded MT Bold"/>
                <a:cs typeface="Arial Rounded MT Bold"/>
              </a:rPr>
              <a:t>technical </a:t>
            </a:r>
            <a:r>
              <a:rPr sz="1800" spc="-5" dirty="0">
                <a:latin typeface="Arial Rounded MT Bold"/>
                <a:cs typeface="Arial Rounded MT Bold"/>
              </a:rPr>
              <a:t>specification,  </a:t>
            </a:r>
            <a:r>
              <a:rPr sz="1800" spc="-35" dirty="0">
                <a:latin typeface="Arial Rounded MT Bold"/>
                <a:cs typeface="Arial Rounded MT Bold"/>
              </a:rPr>
              <a:t>raw </a:t>
            </a:r>
            <a:r>
              <a:rPr sz="1800" spc="-10" dirty="0">
                <a:latin typeface="Arial Rounded MT Bold"/>
                <a:cs typeface="Arial Rounded MT Bold"/>
              </a:rPr>
              <a:t>material location, </a:t>
            </a:r>
            <a:r>
              <a:rPr sz="1800" dirty="0">
                <a:latin typeface="Arial Rounded MT Bold"/>
                <a:cs typeface="Arial Rounded MT Bold"/>
              </a:rPr>
              <a:t>only one  </a:t>
            </a:r>
            <a:r>
              <a:rPr sz="1800" spc="-15" dirty="0">
                <a:latin typeface="Arial Rounded MT Bold"/>
                <a:cs typeface="Arial Rounded MT Bold"/>
              </a:rPr>
              <a:t>organization </a:t>
            </a:r>
            <a:r>
              <a:rPr sz="1800" spc="-10" dirty="0">
                <a:latin typeface="Arial Rounded MT Bold"/>
                <a:cs typeface="Arial Rounded MT Bold"/>
              </a:rPr>
              <a:t>producing </a:t>
            </a:r>
            <a:r>
              <a:rPr sz="1800" dirty="0">
                <a:latin typeface="Arial Rounded MT Bold"/>
                <a:cs typeface="Arial Rounded MT Bold"/>
              </a:rPr>
              <a:t>the </a:t>
            </a:r>
            <a:r>
              <a:rPr sz="1800" spc="-5" dirty="0">
                <a:latin typeface="Arial Rounded MT Bold"/>
                <a:cs typeface="Arial Rounded MT Bold"/>
              </a:rPr>
              <a:t>item,  </a:t>
            </a:r>
            <a:r>
              <a:rPr sz="1800" dirty="0">
                <a:latin typeface="Arial Rounded MT Bold"/>
                <a:cs typeface="Arial Rounded MT Bold"/>
              </a:rPr>
              <a:t>or </a:t>
            </a:r>
            <a:r>
              <a:rPr sz="1800" spc="-5" dirty="0">
                <a:latin typeface="Arial Rounded MT Bold"/>
                <a:cs typeface="Arial Rounded MT Bold"/>
              </a:rPr>
              <a:t>the item being </a:t>
            </a:r>
            <a:r>
              <a:rPr sz="1800" spc="-10" dirty="0">
                <a:latin typeface="Arial Rounded MT Bold"/>
                <a:cs typeface="Arial Rounded MT Bold"/>
              </a:rPr>
              <a:t>producing by  </a:t>
            </a:r>
            <a:r>
              <a:rPr sz="1800" spc="-5" dirty="0">
                <a:latin typeface="Arial Rounded MT Bold"/>
                <a:cs typeface="Arial Rounded MT Bold"/>
              </a:rPr>
              <a:t>another plant </a:t>
            </a:r>
            <a:r>
              <a:rPr sz="1800" spc="5" dirty="0">
                <a:latin typeface="Arial Rounded MT Bold"/>
                <a:cs typeface="Arial Rounded MT Bold"/>
              </a:rPr>
              <a:t>or </a:t>
            </a:r>
            <a:r>
              <a:rPr sz="1800" spc="-5" dirty="0">
                <a:latin typeface="Arial Rounded MT Bold"/>
                <a:cs typeface="Arial Rounded MT Bold"/>
              </a:rPr>
              <a:t>division </a:t>
            </a:r>
            <a:r>
              <a:rPr sz="1800" spc="5" dirty="0">
                <a:latin typeface="Arial Rounded MT Bold"/>
                <a:cs typeface="Arial Rounded MT Bold"/>
              </a:rPr>
              <a:t>of </a:t>
            </a:r>
            <a:r>
              <a:rPr sz="1800" spc="-5" dirty="0">
                <a:latin typeface="Arial Rounded MT Bold"/>
                <a:cs typeface="Arial Rounded MT Bold"/>
              </a:rPr>
              <a:t>the  </a:t>
            </a:r>
            <a:r>
              <a:rPr sz="1800" spc="-15">
                <a:latin typeface="Arial Rounded MT Bold"/>
                <a:cs typeface="Arial Rounded MT Bold"/>
              </a:rPr>
              <a:t>organization</a:t>
            </a:r>
            <a:r>
              <a:rPr sz="1800" spc="-15" smtClean="0">
                <a:latin typeface="Arial Rounded MT Bold"/>
                <a:cs typeface="Arial Rounded MT Bold"/>
              </a:rPr>
              <a:t>.</a:t>
            </a:r>
            <a:r>
              <a:rPr lang="en-US" dirty="0" smtClean="0"/>
              <a:t> </a:t>
            </a:r>
            <a:r>
              <a:rPr lang="en-US" b="1" dirty="0" smtClean="0"/>
              <a:t>Partnering is a natural consequence, to benefit the end user.</a:t>
            </a:r>
          </a:p>
          <a:p>
            <a:pPr marL="355600" marR="5080" indent="-342900" algn="just">
              <a:lnSpc>
                <a:spcPct val="150000"/>
              </a:lnSpc>
              <a:spcBef>
                <a:spcPts val="1000"/>
              </a:spcBef>
              <a:buClr>
                <a:srgbClr val="A42F0F"/>
              </a:buClr>
              <a:buFont typeface="Symbol"/>
              <a:buChar char=""/>
              <a:tabLst>
                <a:tab pos="355600" algn="l"/>
              </a:tabLst>
            </a:pPr>
            <a:endParaRPr sz="18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46220" y="1700529"/>
            <a:ext cx="5097780" cy="381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8490" y="1569720"/>
            <a:ext cx="4016375" cy="429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352" baseline="3968" dirty="0">
                <a:solidFill>
                  <a:srgbClr val="A42F0F"/>
                </a:solidFill>
                <a:latin typeface="Symbol"/>
                <a:cs typeface="Symbol"/>
              </a:rPr>
              <a:t></a:t>
            </a:r>
            <a:r>
              <a:rPr sz="4200" spc="-359" baseline="3968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Arial Rounded MT Bold"/>
                <a:cs typeface="Arial Rounded MT Bold"/>
              </a:rPr>
              <a:t>MULTIPLE:</a:t>
            </a:r>
            <a:endParaRPr sz="2800">
              <a:latin typeface="Arial Rounded MT Bold"/>
              <a:cs typeface="Arial Rounded MT Bold"/>
            </a:endParaRPr>
          </a:p>
          <a:p>
            <a:pPr marL="355600" marR="5080" indent="-342900" algn="just">
              <a:lnSpc>
                <a:spcPct val="193400"/>
              </a:lnSpc>
              <a:spcBef>
                <a:spcPts val="1000"/>
              </a:spcBef>
              <a:buClr>
                <a:srgbClr val="A42F0F"/>
              </a:buClr>
              <a:buFont typeface="Symbol"/>
              <a:buChar char=""/>
              <a:tabLst>
                <a:tab pos="355600" algn="l"/>
              </a:tabLst>
            </a:pPr>
            <a:r>
              <a:rPr sz="1800" dirty="0">
                <a:latin typeface="Arial Rounded MT Bold"/>
                <a:cs typeface="Arial Rounded MT Bold"/>
              </a:rPr>
              <a:t>Multiple </a:t>
            </a:r>
            <a:r>
              <a:rPr sz="1800" spc="-10" dirty="0">
                <a:latin typeface="Arial Rounded MT Bold"/>
                <a:cs typeface="Arial Rounded MT Bold"/>
              </a:rPr>
              <a:t>sourcing </a:t>
            </a:r>
            <a:r>
              <a:rPr sz="1800" spc="5" dirty="0">
                <a:latin typeface="Arial Rounded MT Bold"/>
                <a:cs typeface="Arial Rounded MT Bold"/>
              </a:rPr>
              <a:t>is </a:t>
            </a:r>
            <a:r>
              <a:rPr sz="1800" spc="-5" dirty="0">
                <a:latin typeface="Arial Rounded MT Bold"/>
                <a:cs typeface="Arial Rounded MT Bold"/>
              </a:rPr>
              <a:t>the use </a:t>
            </a:r>
            <a:r>
              <a:rPr sz="1800" dirty="0">
                <a:latin typeface="Arial Rounded MT Bold"/>
                <a:cs typeface="Arial Rounded MT Bold"/>
              </a:rPr>
              <a:t>of  </a:t>
            </a:r>
            <a:r>
              <a:rPr sz="1800" spc="-15" dirty="0">
                <a:latin typeface="Arial Rounded MT Bold"/>
                <a:cs typeface="Arial Rounded MT Bold"/>
              </a:rPr>
              <a:t>two </a:t>
            </a:r>
            <a:r>
              <a:rPr sz="1800" dirty="0">
                <a:latin typeface="Arial Rounded MT Bold"/>
                <a:cs typeface="Arial Rounded MT Bold"/>
              </a:rPr>
              <a:t>or </a:t>
            </a:r>
            <a:r>
              <a:rPr sz="1800" spc="-15" dirty="0">
                <a:latin typeface="Arial Rounded MT Bold"/>
                <a:cs typeface="Arial Rounded MT Bold"/>
              </a:rPr>
              <a:t>more </a:t>
            </a:r>
            <a:r>
              <a:rPr sz="1800" spc="-10" dirty="0">
                <a:latin typeface="Arial Rounded MT Bold"/>
                <a:cs typeface="Arial Rounded MT Bold"/>
              </a:rPr>
              <a:t>suppliers for </a:t>
            </a:r>
            <a:r>
              <a:rPr sz="1800" spc="-5" dirty="0">
                <a:latin typeface="Arial Rounded MT Bold"/>
                <a:cs typeface="Arial Rounded MT Bold"/>
              </a:rPr>
              <a:t>an  item. Usually </a:t>
            </a:r>
            <a:r>
              <a:rPr sz="1800" spc="-10" dirty="0">
                <a:latin typeface="Arial Rounded MT Bold"/>
                <a:cs typeface="Arial Rounded MT Bold"/>
              </a:rPr>
              <a:t>three suppliers </a:t>
            </a:r>
            <a:r>
              <a:rPr sz="1800" spc="-20" dirty="0">
                <a:latin typeface="Arial Rounded MT Bold"/>
                <a:cs typeface="Arial Rounded MT Bold"/>
              </a:rPr>
              <a:t>are  </a:t>
            </a:r>
            <a:r>
              <a:rPr sz="1800" spc="-10" dirty="0">
                <a:latin typeface="Arial Rounded MT Bold"/>
                <a:cs typeface="Arial Rounded MT Bold"/>
              </a:rPr>
              <a:t>chosen, </a:t>
            </a:r>
            <a:r>
              <a:rPr sz="1800" spc="-5" dirty="0">
                <a:latin typeface="Arial Rounded MT Bold"/>
                <a:cs typeface="Arial Rounded MT Bold"/>
              </a:rPr>
              <a:t>and their </a:t>
            </a:r>
            <a:r>
              <a:rPr sz="1800" dirty="0">
                <a:latin typeface="Arial Rounded MT Bold"/>
                <a:cs typeface="Arial Rounded MT Bold"/>
              </a:rPr>
              <a:t>portion of the  </a:t>
            </a:r>
            <a:r>
              <a:rPr sz="1800" spc="-5" dirty="0">
                <a:latin typeface="Arial Rounded MT Bold"/>
                <a:cs typeface="Arial Rounded MT Bold"/>
              </a:rPr>
              <a:t>business </a:t>
            </a:r>
            <a:r>
              <a:rPr sz="1800" dirty="0">
                <a:latin typeface="Arial Rounded MT Bold"/>
                <a:cs typeface="Arial Rounded MT Bold"/>
              </a:rPr>
              <a:t>is a function of </a:t>
            </a:r>
            <a:r>
              <a:rPr sz="1800" spc="-5" dirty="0">
                <a:latin typeface="Arial Rounded MT Bold"/>
                <a:cs typeface="Arial Rounded MT Bold"/>
              </a:rPr>
              <a:t>their  performance </a:t>
            </a:r>
            <a:r>
              <a:rPr sz="1800" dirty="0">
                <a:latin typeface="Arial Rounded MT Bold"/>
                <a:cs typeface="Arial Rounded MT Bold"/>
              </a:rPr>
              <a:t>in </a:t>
            </a:r>
            <a:r>
              <a:rPr sz="1800" spc="-5" dirty="0">
                <a:latin typeface="Arial Rounded MT Bold"/>
                <a:cs typeface="Arial Rounded MT Bold"/>
              </a:rPr>
              <a:t>term </a:t>
            </a:r>
            <a:r>
              <a:rPr sz="1800" spc="5" dirty="0">
                <a:latin typeface="Arial Rounded MT Bold"/>
                <a:cs typeface="Arial Rounded MT Bold"/>
              </a:rPr>
              <a:t>of </a:t>
            </a:r>
            <a:r>
              <a:rPr sz="1800" spc="-15" dirty="0">
                <a:latin typeface="Arial Rounded MT Bold"/>
                <a:cs typeface="Arial Rounded MT Bold"/>
              </a:rPr>
              <a:t>price,  </a:t>
            </a:r>
            <a:r>
              <a:rPr sz="1800" spc="-20" dirty="0">
                <a:latin typeface="Arial Rounded MT Bold"/>
                <a:cs typeface="Arial Rounded MT Bold"/>
              </a:rPr>
              <a:t>quality, </a:t>
            </a:r>
            <a:r>
              <a:rPr sz="1800" dirty="0">
                <a:latin typeface="Arial Rounded MT Bold"/>
                <a:cs typeface="Arial Rounded MT Bold"/>
              </a:rPr>
              <a:t>and</a:t>
            </a:r>
            <a:r>
              <a:rPr sz="1800" spc="15" dirty="0">
                <a:latin typeface="Arial Rounded MT Bold"/>
                <a:cs typeface="Arial Rounded MT Bold"/>
              </a:rPr>
              <a:t> </a:t>
            </a:r>
            <a:r>
              <a:rPr sz="1800" spc="-25" dirty="0">
                <a:latin typeface="Arial Rounded MT Bold"/>
                <a:cs typeface="Arial Rounded MT Bold"/>
              </a:rPr>
              <a:t>delivery.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65020" y="261620"/>
            <a:ext cx="59944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69135" algn="l"/>
                <a:tab pos="2889885" algn="l"/>
              </a:tabLst>
            </a:pPr>
            <a:r>
              <a:rPr sz="4400" dirty="0"/>
              <a:t>TYPES	</a:t>
            </a:r>
            <a:r>
              <a:rPr sz="4400" spc="5" dirty="0"/>
              <a:t>O</a:t>
            </a:r>
            <a:r>
              <a:rPr sz="4400" dirty="0"/>
              <a:t>F	S</a:t>
            </a:r>
            <a:r>
              <a:rPr sz="4400" spc="5" dirty="0"/>
              <a:t>O</a:t>
            </a:r>
            <a:r>
              <a:rPr sz="4400" spc="-5" dirty="0"/>
              <a:t>U</a:t>
            </a:r>
            <a:r>
              <a:rPr sz="4400" spc="-60" dirty="0"/>
              <a:t>R</a:t>
            </a:r>
            <a:r>
              <a:rPr sz="4400" spc="5" dirty="0"/>
              <a:t>C</a:t>
            </a:r>
            <a:r>
              <a:rPr sz="4400" dirty="0"/>
              <a:t>I</a:t>
            </a:r>
            <a:r>
              <a:rPr sz="4400" spc="-5" dirty="0"/>
              <a:t>NG</a:t>
            </a:r>
            <a:endParaRPr sz="440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990600" y="5943600"/>
            <a:ext cx="7924800" cy="1449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buFont typeface="Arial" pitchFamily="34" charset="0"/>
              <a:buChar char="•"/>
              <a:tabLst>
                <a:tab pos="1969135" algn="l"/>
                <a:tab pos="2889885" algn="l"/>
              </a:tabLst>
            </a:pPr>
            <a:r>
              <a:rPr lang="en-US" b="1" dirty="0" smtClean="0"/>
              <a:t>Competition will result in better quality, lower costs and better service.</a:t>
            </a:r>
          </a:p>
          <a:p>
            <a:pPr marL="12700" lvl="1">
              <a:spcBef>
                <a:spcPts val="100"/>
              </a:spcBef>
              <a:buFont typeface="Arial" pitchFamily="34" charset="0"/>
              <a:buChar char="•"/>
              <a:tabLst>
                <a:tab pos="1969135" algn="l"/>
                <a:tab pos="2889885" algn="l"/>
              </a:tabLst>
            </a:pPr>
            <a:r>
              <a:rPr lang="en-US" b="1" dirty="0" smtClean="0"/>
              <a:t>It eliminates disruption of supply due to strikes etc.</a:t>
            </a:r>
          </a:p>
          <a:p>
            <a:pPr marL="12700">
              <a:spcBef>
                <a:spcPts val="100"/>
              </a:spcBef>
              <a:tabLst>
                <a:tab pos="1969135" algn="l"/>
                <a:tab pos="2889885" algn="l"/>
              </a:tabLst>
            </a:pPr>
            <a:endParaRPr lang="en-US" b="0" dirty="0" smtClean="0"/>
          </a:p>
          <a:p>
            <a:pPr marL="12700">
              <a:spcBef>
                <a:spcPts val="100"/>
              </a:spcBef>
              <a:tabLst>
                <a:tab pos="1969135" algn="l"/>
                <a:tab pos="2889885" algn="l"/>
              </a:tabLst>
            </a:pPr>
            <a:endParaRPr lang="en-US" b="0" dirty="0" smtClean="0"/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69135" algn="l"/>
                <a:tab pos="2889885" algn="l"/>
              </a:tabLst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A42F0F"/>
              </a:solidFill>
              <a:effectLst/>
              <a:uLnTx/>
              <a:uFillTx/>
              <a:latin typeface="Arial Rounded MT Bold"/>
              <a:ea typeface="+mj-ea"/>
              <a:cs typeface="Arial Rounded MT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9550" y="582929"/>
            <a:ext cx="36715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09600">
              <a:lnSpc>
                <a:spcPct val="100000"/>
              </a:lnSpc>
              <a:spcBef>
                <a:spcPts val="100"/>
              </a:spcBef>
            </a:pPr>
            <a:r>
              <a:rPr b="1" spc="254" dirty="0">
                <a:latin typeface="Arial Rounded MT Bold"/>
                <a:cs typeface="Arial Rounded MT Bold"/>
              </a:rPr>
              <a:t>SUPPLIER  </a:t>
            </a:r>
            <a:r>
              <a:rPr b="1" spc="-30" dirty="0">
                <a:latin typeface="Arial Rounded MT Bold"/>
                <a:cs typeface="Arial Rounded MT Bold"/>
              </a:rPr>
              <a:t>P</a:t>
            </a:r>
            <a:r>
              <a:rPr b="1" spc="300" dirty="0">
                <a:latin typeface="Arial Rounded MT Bold"/>
                <a:cs typeface="Arial Rounded MT Bold"/>
              </a:rPr>
              <a:t>A</a:t>
            </a:r>
            <a:r>
              <a:rPr b="1" spc="110" dirty="0">
                <a:latin typeface="Arial Rounded MT Bold"/>
                <a:cs typeface="Arial Rounded MT Bold"/>
              </a:rPr>
              <a:t>R</a:t>
            </a:r>
            <a:r>
              <a:rPr b="1" spc="300" dirty="0">
                <a:latin typeface="Arial Rounded MT Bold"/>
                <a:cs typeface="Arial Rounded MT Bold"/>
              </a:rPr>
              <a:t>T</a:t>
            </a:r>
            <a:r>
              <a:rPr b="1" spc="285" dirty="0">
                <a:latin typeface="Arial Rounded MT Bold"/>
                <a:cs typeface="Arial Rounded MT Bold"/>
              </a:rPr>
              <a:t>N</a:t>
            </a:r>
            <a:r>
              <a:rPr b="1" spc="290" dirty="0">
                <a:latin typeface="Arial Rounded MT Bold"/>
                <a:cs typeface="Arial Rounded MT Bold"/>
              </a:rPr>
              <a:t>ERSHI</a:t>
            </a:r>
            <a:r>
              <a:rPr b="1" spc="-5" dirty="0">
                <a:latin typeface="Arial Rounded MT Bold"/>
                <a:cs typeface="Arial Rounded MT Bold"/>
              </a:rPr>
              <a:t>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8129" y="2242820"/>
            <a:ext cx="13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45" dirty="0">
                <a:solidFill>
                  <a:srgbClr val="A42F0F"/>
                </a:solidFill>
                <a:latin typeface="Symbol"/>
                <a:cs typeface="Symbol"/>
              </a:rPr>
              <a:t>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1030" y="2273300"/>
            <a:ext cx="1914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 Rounded MT Bold"/>
                <a:cs typeface="Arial Rounded MT Bold"/>
              </a:rPr>
              <a:t>DEFINITION:</a:t>
            </a:r>
            <a:endParaRPr sz="2400">
              <a:latin typeface="Arial Rounded MT Bold"/>
              <a:cs typeface="Arial Rounded MT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400" y="2971800"/>
            <a:ext cx="8543925" cy="1872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100"/>
              </a:spcBef>
              <a:tabLst>
                <a:tab pos="621030" algn="l"/>
                <a:tab pos="2056764" algn="l"/>
                <a:tab pos="2490470" algn="l"/>
                <a:tab pos="4108450" algn="l"/>
                <a:tab pos="4772660" algn="l"/>
                <a:tab pos="5495290" algn="l"/>
                <a:tab pos="6291580" algn="l"/>
                <a:tab pos="7964805" algn="l"/>
              </a:tabLst>
            </a:pPr>
            <a:r>
              <a:rPr lang="en-US" sz="2000" spc="-5" dirty="0" smtClean="0">
                <a:latin typeface="Arial Rounded MT Bold"/>
                <a:cs typeface="Arial Rounded MT Bold"/>
              </a:rPr>
              <a:t>Supplier</a:t>
            </a:r>
            <a:r>
              <a:rPr lang="en-US" sz="2000" spc="275" dirty="0" smtClean="0">
                <a:latin typeface="Arial Rounded MT Bold"/>
                <a:cs typeface="Arial Rounded MT Bold"/>
              </a:rPr>
              <a:t> </a:t>
            </a:r>
            <a:r>
              <a:rPr lang="en-US" sz="2000" spc="-10" dirty="0" smtClean="0">
                <a:latin typeface="Arial Rounded MT Bold"/>
                <a:cs typeface="Arial Rounded MT Bold"/>
              </a:rPr>
              <a:t>Partnership</a:t>
            </a:r>
            <a:r>
              <a:rPr lang="en-US" sz="2000" spc="270" dirty="0" smtClean="0">
                <a:latin typeface="Arial Rounded MT Bold"/>
                <a:cs typeface="Arial Rounded MT Bold"/>
              </a:rPr>
              <a:t> </a:t>
            </a:r>
            <a:r>
              <a:rPr lang="en-US" sz="2000" spc="-5" dirty="0" smtClean="0">
                <a:latin typeface="Arial Rounded MT Bold"/>
                <a:cs typeface="Arial Rounded MT Bold"/>
              </a:rPr>
              <a:t>is</a:t>
            </a:r>
            <a:r>
              <a:rPr lang="en-US" sz="2000" spc="285" dirty="0" smtClean="0">
                <a:latin typeface="Arial Rounded MT Bold"/>
                <a:cs typeface="Arial Rounded MT Bold"/>
              </a:rPr>
              <a:t> </a:t>
            </a:r>
            <a:r>
              <a:rPr lang="en-US" sz="2000" dirty="0" smtClean="0">
                <a:latin typeface="Arial Rounded MT Bold"/>
                <a:cs typeface="Arial Rounded MT Bold"/>
              </a:rPr>
              <a:t>the</a:t>
            </a:r>
            <a:r>
              <a:rPr lang="en-US" sz="2000" spc="280" dirty="0" smtClean="0">
                <a:latin typeface="Arial Rounded MT Bold"/>
                <a:cs typeface="Arial Rounded MT Bold"/>
              </a:rPr>
              <a:t> </a:t>
            </a:r>
            <a:r>
              <a:rPr lang="en-US" sz="2000" spc="-5" dirty="0" smtClean="0">
                <a:latin typeface="Arial Rounded MT Bold"/>
                <a:cs typeface="Arial Rounded MT Bold"/>
              </a:rPr>
              <a:t>discipline</a:t>
            </a:r>
            <a:r>
              <a:rPr lang="en-US" sz="2000" spc="275" dirty="0" smtClean="0">
                <a:latin typeface="Arial Rounded MT Bold"/>
                <a:cs typeface="Arial Rounded MT Bold"/>
              </a:rPr>
              <a:t> </a:t>
            </a:r>
            <a:r>
              <a:rPr lang="en-US" sz="2000" spc="-5" dirty="0" smtClean="0">
                <a:latin typeface="Arial Rounded MT Bold"/>
                <a:cs typeface="Arial Rounded MT Bold"/>
              </a:rPr>
              <a:t>of</a:t>
            </a:r>
            <a:r>
              <a:rPr lang="en-US" sz="2000" spc="280" dirty="0" smtClean="0">
                <a:latin typeface="Arial Rounded MT Bold"/>
                <a:cs typeface="Arial Rounded MT Bold"/>
              </a:rPr>
              <a:t> </a:t>
            </a:r>
            <a:r>
              <a:rPr lang="en-US" sz="2000" spc="-15" dirty="0" smtClean="0">
                <a:latin typeface="Arial Rounded MT Bold"/>
                <a:cs typeface="Arial Rounded MT Bold"/>
              </a:rPr>
              <a:t>strategically</a:t>
            </a:r>
            <a:r>
              <a:rPr lang="en-US" sz="2000" spc="285" dirty="0" smtClean="0">
                <a:latin typeface="Arial Rounded MT Bold"/>
                <a:cs typeface="Arial Rounded MT Bold"/>
              </a:rPr>
              <a:t> </a:t>
            </a:r>
            <a:r>
              <a:rPr lang="en-US" sz="2000" spc="-5" dirty="0" smtClean="0">
                <a:latin typeface="Arial Rounded MT Bold"/>
                <a:cs typeface="Arial Rounded MT Bold"/>
              </a:rPr>
              <a:t>planning</a:t>
            </a:r>
            <a:r>
              <a:rPr lang="en-US" sz="2000" spc="270" dirty="0" smtClean="0">
                <a:latin typeface="Arial Rounded MT Bold"/>
                <a:cs typeface="Arial Rounded MT Bold"/>
              </a:rPr>
              <a:t> </a:t>
            </a:r>
            <a:r>
              <a:rPr lang="en-US" sz="2000" spc="-65" dirty="0" smtClean="0">
                <a:latin typeface="Arial Rounded MT Bold"/>
                <a:cs typeface="Arial Rounded MT Bold"/>
              </a:rPr>
              <a:t>for,</a:t>
            </a:r>
            <a:endParaRPr lang="en-US" sz="2000" dirty="0" smtClean="0">
              <a:latin typeface="Arial Rounded MT Bold"/>
              <a:cs typeface="Arial Rounded MT Bold"/>
            </a:endParaRPr>
          </a:p>
          <a:p>
            <a:pPr marL="12700" algn="just">
              <a:lnSpc>
                <a:spcPct val="150000"/>
              </a:lnSpc>
              <a:spcBef>
                <a:spcPts val="100"/>
              </a:spcBef>
              <a:tabLst>
                <a:tab pos="621030" algn="l"/>
                <a:tab pos="2056764" algn="l"/>
                <a:tab pos="2490470" algn="l"/>
                <a:tab pos="4108450" algn="l"/>
                <a:tab pos="4772660" algn="l"/>
                <a:tab pos="5495290" algn="l"/>
                <a:tab pos="6291580" algn="l"/>
                <a:tab pos="7964805" algn="l"/>
              </a:tabLst>
            </a:pPr>
            <a:r>
              <a:rPr sz="2000" spc="-5" smtClean="0">
                <a:latin typeface="Arial Rounded MT Bold"/>
                <a:cs typeface="Arial Rounded MT Bold"/>
              </a:rPr>
              <a:t>an</a:t>
            </a:r>
            <a:r>
              <a:rPr sz="2000" smtClean="0">
                <a:latin typeface="Arial Rounded MT Bold"/>
                <a:cs typeface="Arial Rounded MT Bold"/>
              </a:rPr>
              <a:t>d</a:t>
            </a:r>
            <a:r>
              <a:rPr sz="2000" dirty="0">
                <a:latin typeface="Arial Rounded MT Bold"/>
                <a:cs typeface="Arial Rounded MT Bold"/>
              </a:rPr>
              <a:t>	</a:t>
            </a:r>
            <a:r>
              <a:rPr sz="2000" spc="5" dirty="0">
                <a:latin typeface="Arial Rounded MT Bold"/>
                <a:cs typeface="Arial Rounded MT Bold"/>
              </a:rPr>
              <a:t>m</a:t>
            </a:r>
            <a:r>
              <a:rPr sz="2000" spc="-10" dirty="0">
                <a:latin typeface="Arial Rounded MT Bold"/>
                <a:cs typeface="Arial Rounded MT Bold"/>
              </a:rPr>
              <a:t>a</a:t>
            </a:r>
            <a:r>
              <a:rPr sz="2000" spc="10" dirty="0">
                <a:latin typeface="Arial Rounded MT Bold"/>
                <a:cs typeface="Arial Rounded MT Bold"/>
              </a:rPr>
              <a:t>n</a:t>
            </a:r>
            <a:r>
              <a:rPr sz="2000" spc="-30" dirty="0">
                <a:latin typeface="Arial Rounded MT Bold"/>
                <a:cs typeface="Arial Rounded MT Bold"/>
              </a:rPr>
              <a:t>a</a:t>
            </a:r>
            <a:r>
              <a:rPr sz="2000" dirty="0">
                <a:latin typeface="Arial Rounded MT Bold"/>
                <a:cs typeface="Arial Rounded MT Bold"/>
              </a:rPr>
              <a:t>gin</a:t>
            </a:r>
            <a:r>
              <a:rPr sz="2000" spc="-50" dirty="0">
                <a:latin typeface="Arial Rounded MT Bold"/>
                <a:cs typeface="Arial Rounded MT Bold"/>
              </a:rPr>
              <a:t>g</a:t>
            </a:r>
            <a:r>
              <a:rPr sz="2000" dirty="0">
                <a:latin typeface="Arial Rounded MT Bold"/>
                <a:cs typeface="Arial Rounded MT Bold"/>
              </a:rPr>
              <a:t>,	</a:t>
            </a:r>
            <a:r>
              <a:rPr sz="2000" spc="-5" dirty="0">
                <a:latin typeface="Arial Rounded MT Bold"/>
                <a:cs typeface="Arial Rounded MT Bold"/>
              </a:rPr>
              <a:t>al</a:t>
            </a:r>
            <a:r>
              <a:rPr sz="2000" dirty="0">
                <a:latin typeface="Arial Rounded MT Bold"/>
                <a:cs typeface="Arial Rounded MT Bold"/>
              </a:rPr>
              <a:t>l	</a:t>
            </a:r>
            <a:r>
              <a:rPr sz="2000" spc="-5" dirty="0">
                <a:latin typeface="Arial Rounded MT Bold"/>
                <a:cs typeface="Arial Rounded MT Bold"/>
              </a:rPr>
              <a:t>inte</a:t>
            </a:r>
            <a:r>
              <a:rPr sz="2000" spc="-50" dirty="0">
                <a:latin typeface="Arial Rounded MT Bold"/>
                <a:cs typeface="Arial Rounded MT Bold"/>
              </a:rPr>
              <a:t>r</a:t>
            </a:r>
            <a:r>
              <a:rPr sz="2000" spc="-10" dirty="0">
                <a:latin typeface="Arial Rounded MT Bold"/>
                <a:cs typeface="Arial Rounded MT Bold"/>
              </a:rPr>
              <a:t>a</a:t>
            </a:r>
            <a:r>
              <a:rPr sz="2000" spc="-5" dirty="0">
                <a:latin typeface="Arial Rounded MT Bold"/>
                <a:cs typeface="Arial Rounded MT Bold"/>
              </a:rPr>
              <a:t>ction</a:t>
            </a:r>
            <a:r>
              <a:rPr sz="2000" dirty="0">
                <a:latin typeface="Arial Rounded MT Bold"/>
                <a:cs typeface="Arial Rounded MT Bold"/>
              </a:rPr>
              <a:t>s	w</a:t>
            </a:r>
            <a:r>
              <a:rPr sz="2000" spc="5" dirty="0">
                <a:latin typeface="Arial Rounded MT Bold"/>
                <a:cs typeface="Arial Rounded MT Bold"/>
              </a:rPr>
              <a:t>i</a:t>
            </a:r>
            <a:r>
              <a:rPr sz="2000" spc="-10" dirty="0">
                <a:latin typeface="Arial Rounded MT Bold"/>
                <a:cs typeface="Arial Rounded MT Bold"/>
              </a:rPr>
              <a:t>t</a:t>
            </a:r>
            <a:r>
              <a:rPr sz="2000" dirty="0">
                <a:latin typeface="Arial Rounded MT Bold"/>
                <a:cs typeface="Arial Rounded MT Bold"/>
              </a:rPr>
              <a:t>h	thi</a:t>
            </a:r>
            <a:r>
              <a:rPr sz="2000" spc="-45" dirty="0">
                <a:latin typeface="Arial Rounded MT Bold"/>
                <a:cs typeface="Arial Rounded MT Bold"/>
              </a:rPr>
              <a:t>r</a:t>
            </a:r>
            <a:r>
              <a:rPr sz="2000" dirty="0">
                <a:latin typeface="Arial Rounded MT Bold"/>
                <a:cs typeface="Arial Rounded MT Bold"/>
              </a:rPr>
              <a:t>d	</a:t>
            </a:r>
            <a:r>
              <a:rPr sz="2000" spc="-10" dirty="0">
                <a:latin typeface="Arial Rounded MT Bold"/>
                <a:cs typeface="Arial Rounded MT Bold"/>
              </a:rPr>
              <a:t>p</a:t>
            </a:r>
            <a:r>
              <a:rPr sz="2000" spc="-5" dirty="0">
                <a:latin typeface="Arial Rounded MT Bold"/>
                <a:cs typeface="Arial Rounded MT Bold"/>
              </a:rPr>
              <a:t>a</a:t>
            </a:r>
            <a:r>
              <a:rPr sz="2000" spc="20" dirty="0">
                <a:latin typeface="Arial Rounded MT Bold"/>
                <a:cs typeface="Arial Rounded MT Bold"/>
              </a:rPr>
              <a:t>r</a:t>
            </a:r>
            <a:r>
              <a:rPr sz="2000" dirty="0">
                <a:latin typeface="Arial Rounded MT Bold"/>
                <a:cs typeface="Arial Rounded MT Bold"/>
              </a:rPr>
              <a:t>ty	o</a:t>
            </a:r>
            <a:r>
              <a:rPr sz="2000" spc="-45" dirty="0">
                <a:latin typeface="Arial Rounded MT Bold"/>
                <a:cs typeface="Arial Rounded MT Bold"/>
              </a:rPr>
              <a:t>r</a:t>
            </a:r>
            <a:r>
              <a:rPr sz="2000" spc="-50" dirty="0">
                <a:latin typeface="Arial Rounded MT Bold"/>
                <a:cs typeface="Arial Rounded MT Bold"/>
              </a:rPr>
              <a:t>g</a:t>
            </a:r>
            <a:r>
              <a:rPr sz="2000" spc="-5" dirty="0">
                <a:latin typeface="Arial Rounded MT Bold"/>
                <a:cs typeface="Arial Rounded MT Bold"/>
              </a:rPr>
              <a:t>aniz</a:t>
            </a:r>
            <a:r>
              <a:rPr sz="2000" spc="-50" dirty="0">
                <a:latin typeface="Arial Rounded MT Bold"/>
                <a:cs typeface="Arial Rounded MT Bold"/>
              </a:rPr>
              <a:t>a</a:t>
            </a:r>
            <a:r>
              <a:rPr sz="2000" dirty="0">
                <a:latin typeface="Arial Rounded MT Bold"/>
                <a:cs typeface="Arial Rounded MT Bold"/>
              </a:rPr>
              <a:t>tion	th</a:t>
            </a:r>
            <a:r>
              <a:rPr sz="2000" spc="-50" dirty="0">
                <a:latin typeface="Arial Rounded MT Bold"/>
                <a:cs typeface="Arial Rounded MT Bold"/>
              </a:rPr>
              <a:t>a</a:t>
            </a:r>
            <a:r>
              <a:rPr sz="2000" dirty="0">
                <a:latin typeface="Arial Rounded MT Bold"/>
                <a:cs typeface="Arial Rounded MT Bold"/>
              </a:rPr>
              <a:t>t</a:t>
            </a:r>
            <a:endParaRPr sz="2000">
              <a:latin typeface="Arial Rounded MT Bold"/>
              <a:cs typeface="Arial Rounded MT Bold"/>
            </a:endParaRPr>
          </a:p>
          <a:p>
            <a:pPr marL="12700" marR="5080" algn="just">
              <a:lnSpc>
                <a:spcPct val="150000"/>
              </a:lnSpc>
              <a:tabLst>
                <a:tab pos="1003935" algn="l"/>
                <a:tab pos="1795145" algn="l"/>
                <a:tab pos="2433320" algn="l"/>
                <a:tab pos="2943225" algn="l"/>
                <a:tab pos="4023995" algn="l"/>
                <a:tab pos="4440555" algn="l"/>
                <a:tab pos="5168900" algn="l"/>
                <a:tab pos="6949440" algn="l"/>
                <a:tab pos="7346315" algn="l"/>
                <a:tab pos="8199120" algn="l"/>
              </a:tabLst>
            </a:pPr>
            <a:r>
              <a:rPr sz="2000" dirty="0">
                <a:latin typeface="Arial Rounded MT Bold"/>
                <a:cs typeface="Arial Rounded MT Bold"/>
              </a:rPr>
              <a:t>s</a:t>
            </a:r>
            <a:r>
              <a:rPr sz="2000" spc="10" dirty="0">
                <a:latin typeface="Arial Rounded MT Bold"/>
                <a:cs typeface="Arial Rounded MT Bold"/>
              </a:rPr>
              <a:t>u</a:t>
            </a:r>
            <a:r>
              <a:rPr sz="2000" spc="-10" dirty="0">
                <a:latin typeface="Arial Rounded MT Bold"/>
                <a:cs typeface="Arial Rounded MT Bold"/>
              </a:rPr>
              <a:t>p</a:t>
            </a:r>
            <a:r>
              <a:rPr sz="2000" dirty="0">
                <a:latin typeface="Arial Rounded MT Bold"/>
                <a:cs typeface="Arial Rounded MT Bold"/>
              </a:rPr>
              <a:t>ply	</a:t>
            </a:r>
            <a:r>
              <a:rPr sz="2000" spc="-50" dirty="0">
                <a:latin typeface="Arial Rounded MT Bold"/>
                <a:cs typeface="Arial Rounded MT Bold"/>
              </a:rPr>
              <a:t>g</a:t>
            </a:r>
            <a:r>
              <a:rPr sz="2000" dirty="0">
                <a:latin typeface="Arial Rounded MT Bold"/>
                <a:cs typeface="Arial Rounded MT Bold"/>
              </a:rPr>
              <a:t>ood	</a:t>
            </a:r>
            <a:r>
              <a:rPr sz="2000" spc="-5" dirty="0">
                <a:latin typeface="Arial Rounded MT Bold"/>
                <a:cs typeface="Arial Rounded MT Bold"/>
              </a:rPr>
              <a:t>an</a:t>
            </a:r>
            <a:r>
              <a:rPr sz="2000" dirty="0">
                <a:latin typeface="Arial Rounded MT Bold"/>
                <a:cs typeface="Arial Rounded MT Bold"/>
              </a:rPr>
              <a:t>d	or/	</a:t>
            </a:r>
            <a:r>
              <a:rPr sz="2000" spc="10" dirty="0">
                <a:latin typeface="Arial Rounded MT Bold"/>
                <a:cs typeface="Arial Rounded MT Bold"/>
              </a:rPr>
              <a:t>s</a:t>
            </a:r>
            <a:r>
              <a:rPr sz="2000" spc="-10" dirty="0">
                <a:latin typeface="Arial Rounded MT Bold"/>
                <a:cs typeface="Arial Rounded MT Bold"/>
              </a:rPr>
              <a:t>e</a:t>
            </a:r>
            <a:r>
              <a:rPr sz="2000" spc="-30" dirty="0">
                <a:latin typeface="Arial Rounded MT Bold"/>
                <a:cs typeface="Arial Rounded MT Bold"/>
              </a:rPr>
              <a:t>r</a:t>
            </a:r>
            <a:r>
              <a:rPr sz="2000" spc="10" dirty="0">
                <a:latin typeface="Arial Rounded MT Bold"/>
                <a:cs typeface="Arial Rounded MT Bold"/>
              </a:rPr>
              <a:t>v</a:t>
            </a:r>
            <a:r>
              <a:rPr sz="2000" spc="-5" dirty="0">
                <a:latin typeface="Arial Rounded MT Bold"/>
                <a:cs typeface="Arial Rounded MT Bold"/>
              </a:rPr>
              <a:t>i</a:t>
            </a:r>
            <a:r>
              <a:rPr sz="2000" spc="-10" dirty="0">
                <a:latin typeface="Arial Rounded MT Bold"/>
                <a:cs typeface="Arial Rounded MT Bold"/>
              </a:rPr>
              <a:t>c</a:t>
            </a:r>
            <a:r>
              <a:rPr sz="2000" dirty="0">
                <a:latin typeface="Arial Rounded MT Bold"/>
                <a:cs typeface="Arial Rounded MT Bold"/>
              </a:rPr>
              <a:t>e	to	</a:t>
            </a:r>
            <a:r>
              <a:rPr sz="2000" spc="-15" dirty="0">
                <a:latin typeface="Arial Rounded MT Bold"/>
                <a:cs typeface="Arial Rounded MT Bold"/>
              </a:rPr>
              <a:t>y</a:t>
            </a:r>
            <a:r>
              <a:rPr sz="2000" dirty="0">
                <a:latin typeface="Arial Rounded MT Bold"/>
                <a:cs typeface="Arial Rounded MT Bold"/>
              </a:rPr>
              <a:t>our	</a:t>
            </a:r>
            <a:r>
              <a:rPr sz="2000" spc="10" dirty="0">
                <a:latin typeface="Arial Rounded MT Bold"/>
                <a:cs typeface="Arial Rounded MT Bold"/>
              </a:rPr>
              <a:t>o</a:t>
            </a:r>
            <a:r>
              <a:rPr sz="2000" spc="-60" dirty="0">
                <a:latin typeface="Arial Rounded MT Bold"/>
                <a:cs typeface="Arial Rounded MT Bold"/>
              </a:rPr>
              <a:t>r</a:t>
            </a:r>
            <a:r>
              <a:rPr sz="2000" spc="-50" dirty="0">
                <a:latin typeface="Arial Rounded MT Bold"/>
                <a:cs typeface="Arial Rounded MT Bold"/>
              </a:rPr>
              <a:t>g</a:t>
            </a:r>
            <a:r>
              <a:rPr sz="2000" spc="-5" dirty="0">
                <a:latin typeface="Arial Rounded MT Bold"/>
                <a:cs typeface="Arial Rounded MT Bold"/>
              </a:rPr>
              <a:t>ani</a:t>
            </a:r>
            <a:r>
              <a:rPr sz="2000" spc="5" dirty="0">
                <a:latin typeface="Arial Rounded MT Bold"/>
                <a:cs typeface="Arial Rounded MT Bold"/>
              </a:rPr>
              <a:t>z</a:t>
            </a:r>
            <a:r>
              <a:rPr sz="2000" spc="-50" dirty="0">
                <a:latin typeface="Arial Rounded MT Bold"/>
                <a:cs typeface="Arial Rounded MT Bold"/>
              </a:rPr>
              <a:t>a</a:t>
            </a:r>
            <a:r>
              <a:rPr sz="2000" spc="-10" dirty="0">
                <a:latin typeface="Arial Rounded MT Bold"/>
                <a:cs typeface="Arial Rounded MT Bold"/>
              </a:rPr>
              <a:t>t</a:t>
            </a:r>
            <a:r>
              <a:rPr sz="2000" spc="5" dirty="0">
                <a:latin typeface="Arial Rounded MT Bold"/>
                <a:cs typeface="Arial Rounded MT Bold"/>
              </a:rPr>
              <a:t>i</a:t>
            </a:r>
            <a:r>
              <a:rPr sz="2000" dirty="0">
                <a:latin typeface="Arial Rounded MT Bold"/>
                <a:cs typeface="Arial Rounded MT Bold"/>
              </a:rPr>
              <a:t>on,	</a:t>
            </a:r>
            <a:r>
              <a:rPr sz="2000" spc="-5" dirty="0">
                <a:latin typeface="Arial Rounded MT Bold"/>
                <a:cs typeface="Arial Rounded MT Bold"/>
              </a:rPr>
              <a:t>i</a:t>
            </a:r>
            <a:r>
              <a:rPr sz="2000" dirty="0">
                <a:latin typeface="Arial Rounded MT Bold"/>
                <a:cs typeface="Arial Rounded MT Bold"/>
              </a:rPr>
              <a:t>n	o</a:t>
            </a:r>
            <a:r>
              <a:rPr sz="2000" spc="-45" dirty="0">
                <a:latin typeface="Arial Rounded MT Bold"/>
                <a:cs typeface="Arial Rounded MT Bold"/>
              </a:rPr>
              <a:t>r</a:t>
            </a:r>
            <a:r>
              <a:rPr sz="2000" dirty="0">
                <a:latin typeface="Arial Rounded MT Bold"/>
                <a:cs typeface="Arial Rounded MT Bold"/>
              </a:rPr>
              <a:t>d</a:t>
            </a:r>
            <a:r>
              <a:rPr sz="2000" spc="-10" dirty="0">
                <a:latin typeface="Arial Rounded MT Bold"/>
                <a:cs typeface="Arial Rounded MT Bold"/>
              </a:rPr>
              <a:t>e</a:t>
            </a:r>
            <a:r>
              <a:rPr sz="2000" dirty="0">
                <a:latin typeface="Arial Rounded MT Bold"/>
                <a:cs typeface="Arial Rounded MT Bold"/>
              </a:rPr>
              <a:t>r	to  </a:t>
            </a:r>
            <a:r>
              <a:rPr sz="2000" spc="-10" dirty="0">
                <a:latin typeface="Arial Rounded MT Bold"/>
                <a:cs typeface="Arial Rounded MT Bold"/>
              </a:rPr>
              <a:t>maximize </a:t>
            </a:r>
            <a:r>
              <a:rPr sz="2000" dirty="0">
                <a:latin typeface="Arial Rounded MT Bold"/>
                <a:cs typeface="Arial Rounded MT Bold"/>
              </a:rPr>
              <a:t>the </a:t>
            </a:r>
            <a:r>
              <a:rPr sz="2000" spc="-5" dirty="0">
                <a:latin typeface="Arial Rounded MT Bold"/>
                <a:cs typeface="Arial Rounded MT Bold"/>
              </a:rPr>
              <a:t>values </a:t>
            </a:r>
            <a:r>
              <a:rPr sz="2000" dirty="0">
                <a:latin typeface="Arial Rounded MT Bold"/>
                <a:cs typeface="Arial Rounded MT Bold"/>
              </a:rPr>
              <a:t>of those</a:t>
            </a:r>
            <a:r>
              <a:rPr sz="2000" spc="-245" dirty="0">
                <a:latin typeface="Arial Rounded MT Bold"/>
                <a:cs typeface="Arial Rounded MT Bold"/>
              </a:rPr>
              <a:t> </a:t>
            </a:r>
            <a:r>
              <a:rPr sz="2000" spc="-15" dirty="0">
                <a:latin typeface="Arial Rounded MT Bold"/>
                <a:cs typeface="Arial Rounded MT Bold"/>
              </a:rPr>
              <a:t>interactions.</a:t>
            </a:r>
            <a:endParaRPr sz="20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6909" y="1342390"/>
            <a:ext cx="18542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4200" spc="352" baseline="5952" dirty="0">
                <a:solidFill>
                  <a:srgbClr val="A42F0F"/>
                </a:solidFill>
                <a:latin typeface="Symbol"/>
                <a:cs typeface="Symbol"/>
              </a:rPr>
              <a:t></a:t>
            </a:r>
            <a:r>
              <a:rPr sz="4200" spc="-457" baseline="5952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 Rounded MT Bold"/>
                <a:cs typeface="Arial Rounded MT Bold"/>
              </a:rPr>
              <a:t>SINGLE:</a:t>
            </a:r>
            <a:endParaRPr sz="28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2510" y="1905000"/>
            <a:ext cx="7916545" cy="54861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200000"/>
              </a:lnSpc>
              <a:spcBef>
                <a:spcPts val="100"/>
              </a:spcBef>
              <a:buFont typeface="Wingdings" pitchFamily="2" charset="2"/>
              <a:buChar char="v"/>
            </a:pPr>
            <a:r>
              <a:rPr lang="en-US" sz="2400" spc="-5" dirty="0" smtClean="0">
                <a:latin typeface="Arial Rounded MT Bold"/>
                <a:cs typeface="Arial Rounded MT Bold"/>
              </a:rPr>
              <a:t>Single sourcing is a planned decision by the organization to select one </a:t>
            </a:r>
            <a:r>
              <a:rPr sz="2400" spc="-5" smtClean="0">
                <a:latin typeface="Arial Rounded MT Bold"/>
                <a:cs typeface="Arial Rounded MT Bold"/>
              </a:rPr>
              <a:t>supplier </a:t>
            </a:r>
            <a:r>
              <a:rPr sz="2400" spc="-10" dirty="0">
                <a:latin typeface="Arial Rounded MT Bold"/>
                <a:cs typeface="Arial Rounded MT Bold"/>
              </a:rPr>
              <a:t>for </a:t>
            </a:r>
            <a:r>
              <a:rPr sz="2400" spc="-5" dirty="0">
                <a:latin typeface="Arial Rounded MT Bold"/>
                <a:cs typeface="Arial Rounded MT Bold"/>
              </a:rPr>
              <a:t>an item </a:t>
            </a:r>
            <a:r>
              <a:rPr sz="2400" dirty="0">
                <a:latin typeface="Arial Rounded MT Bold"/>
                <a:cs typeface="Arial Rounded MT Bold"/>
              </a:rPr>
              <a:t>when </a:t>
            </a:r>
            <a:r>
              <a:rPr sz="2400" spc="-25" dirty="0">
                <a:latin typeface="Arial Rounded MT Bold"/>
                <a:cs typeface="Arial Rounded MT Bold"/>
              </a:rPr>
              <a:t>several </a:t>
            </a:r>
            <a:r>
              <a:rPr sz="2400" spc="-10" dirty="0">
                <a:latin typeface="Arial Rounded MT Bold"/>
                <a:cs typeface="Arial Rounded MT Bold"/>
              </a:rPr>
              <a:t>sources </a:t>
            </a:r>
            <a:r>
              <a:rPr sz="2400" spc="-20" dirty="0">
                <a:latin typeface="Arial Rounded MT Bold"/>
                <a:cs typeface="Arial Rounded MT Bold"/>
              </a:rPr>
              <a:t>are </a:t>
            </a:r>
            <a:r>
              <a:rPr sz="2400" spc="-25">
                <a:latin typeface="Arial Rounded MT Bold"/>
                <a:cs typeface="Arial Rounded MT Bold"/>
              </a:rPr>
              <a:t>available</a:t>
            </a:r>
            <a:r>
              <a:rPr sz="2400" spc="-25" smtClean="0">
                <a:latin typeface="Arial Rounded MT Bold"/>
                <a:cs typeface="Arial Rounded MT Bold"/>
              </a:rPr>
              <a:t>.</a:t>
            </a:r>
            <a:endParaRPr lang="en-US" sz="2400" spc="-25" dirty="0" smtClean="0">
              <a:latin typeface="Arial Rounded MT Bold"/>
              <a:cs typeface="Arial Rounded MT Bold"/>
            </a:endParaRPr>
          </a:p>
          <a:p>
            <a:pPr marL="12700" algn="just">
              <a:lnSpc>
                <a:spcPct val="200000"/>
              </a:lnSpc>
              <a:spcBef>
                <a:spcPts val="100"/>
              </a:spcBef>
              <a:buFont typeface="Wingdings" pitchFamily="2" charset="2"/>
              <a:buChar char="v"/>
            </a:pPr>
            <a:r>
              <a:rPr sz="2400" spc="-25" smtClean="0">
                <a:latin typeface="Arial Rounded MT Bold"/>
                <a:cs typeface="Arial Rounded MT Bold"/>
              </a:rPr>
              <a:t> </a:t>
            </a:r>
            <a:r>
              <a:rPr sz="2400" spc="-5" dirty="0">
                <a:latin typeface="Arial Rounded MT Bold"/>
                <a:cs typeface="Arial Rounded MT Bold"/>
              </a:rPr>
              <a:t>It </a:t>
            </a:r>
            <a:r>
              <a:rPr sz="2400" spc="-10">
                <a:latin typeface="Arial Rounded MT Bold"/>
                <a:cs typeface="Arial Rounded MT Bold"/>
              </a:rPr>
              <a:t>results</a:t>
            </a:r>
            <a:r>
              <a:rPr sz="2400" spc="400">
                <a:latin typeface="Arial Rounded MT Bold"/>
                <a:cs typeface="Arial Rounded MT Bold"/>
              </a:rPr>
              <a:t> </a:t>
            </a:r>
            <a:r>
              <a:rPr sz="2400" smtClean="0">
                <a:latin typeface="Arial Rounded MT Bold"/>
                <a:cs typeface="Arial Rounded MT Bold"/>
              </a:rPr>
              <a:t>in</a:t>
            </a:r>
            <a:r>
              <a:rPr sz="2400" spc="-30" smtClean="0">
                <a:latin typeface="Arial Rounded MT Bold"/>
                <a:cs typeface="Arial Rounded MT Bold"/>
              </a:rPr>
              <a:t>large</a:t>
            </a:r>
            <a:r>
              <a:rPr sz="2400" spc="-30" dirty="0">
                <a:latin typeface="Arial Rounded MT Bold"/>
                <a:cs typeface="Arial Rounded MT Bold"/>
              </a:rPr>
              <a:t>, </a:t>
            </a:r>
            <a:r>
              <a:rPr sz="2400" dirty="0">
                <a:latin typeface="Arial Rounded MT Bold"/>
                <a:cs typeface="Arial Rounded MT Bold"/>
              </a:rPr>
              <a:t>long </a:t>
            </a:r>
            <a:r>
              <a:rPr sz="2400" spc="-5" dirty="0">
                <a:latin typeface="Arial Rounded MT Bold"/>
                <a:cs typeface="Arial Rounded MT Bold"/>
              </a:rPr>
              <a:t>term </a:t>
            </a:r>
            <a:r>
              <a:rPr sz="2400" spc="-10" dirty="0">
                <a:latin typeface="Arial Rounded MT Bold"/>
                <a:cs typeface="Arial Rounded MT Bold"/>
              </a:rPr>
              <a:t>contracts </a:t>
            </a:r>
            <a:r>
              <a:rPr sz="2400" spc="-5" dirty="0">
                <a:latin typeface="Arial Rounded MT Bold"/>
                <a:cs typeface="Arial Rounded MT Bold"/>
              </a:rPr>
              <a:t>and </a:t>
            </a:r>
            <a:r>
              <a:rPr sz="2400" dirty="0">
                <a:latin typeface="Arial Rounded MT Bold"/>
                <a:cs typeface="Arial Rounded MT Bold"/>
              </a:rPr>
              <a:t>a partnering</a:t>
            </a:r>
            <a:r>
              <a:rPr sz="2400" spc="60" dirty="0">
                <a:latin typeface="Arial Rounded MT Bold"/>
                <a:cs typeface="Arial Rounded MT Bold"/>
              </a:rPr>
              <a:t> </a:t>
            </a:r>
            <a:r>
              <a:rPr sz="2400" spc="-15">
                <a:latin typeface="Arial Rounded MT Bold"/>
                <a:cs typeface="Arial Rounded MT Bold"/>
              </a:rPr>
              <a:t>relationship</a:t>
            </a:r>
            <a:r>
              <a:rPr sz="2400" spc="-15" smtClean="0">
                <a:latin typeface="Arial Rounded MT Bold"/>
                <a:cs typeface="Arial Rounded MT Bold"/>
              </a:rPr>
              <a:t>.</a:t>
            </a:r>
            <a:endParaRPr lang="en-US" sz="2400" spc="-15" dirty="0" smtClean="0">
              <a:latin typeface="Arial Rounded MT Bold"/>
              <a:cs typeface="Arial Rounded MT Bold"/>
            </a:endParaRPr>
          </a:p>
          <a:p>
            <a:pPr marL="12700" algn="just">
              <a:lnSpc>
                <a:spcPct val="200000"/>
              </a:lnSpc>
              <a:spcBef>
                <a:spcPts val="100"/>
              </a:spcBef>
              <a:buFont typeface="Wingdings" pitchFamily="2" charset="2"/>
              <a:buChar char="v"/>
            </a:pPr>
            <a:r>
              <a:rPr lang="en-US" sz="2400" spc="-15" dirty="0" smtClean="0">
                <a:latin typeface="Arial Rounded MT Bold"/>
                <a:cs typeface="Arial Rounded MT Bold"/>
              </a:rPr>
              <a:t>It has allowed organization to reduce their supplier base.</a:t>
            </a:r>
            <a:endParaRPr lang="en-US" sz="2400" spc="-15" dirty="0" smtClean="0">
              <a:latin typeface="Arial Rounded MT Bold"/>
              <a:cs typeface="Arial Rounded MT Bold"/>
            </a:endParaRPr>
          </a:p>
          <a:p>
            <a:pPr marL="12700">
              <a:lnSpc>
                <a:spcPct val="100000"/>
              </a:lnSpc>
            </a:pP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65020" y="261620"/>
            <a:ext cx="59944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69135" algn="l"/>
                <a:tab pos="2889885" algn="l"/>
              </a:tabLst>
            </a:pPr>
            <a:r>
              <a:rPr sz="4400" dirty="0"/>
              <a:t>TYPES	</a:t>
            </a:r>
            <a:r>
              <a:rPr sz="4400" spc="5" dirty="0"/>
              <a:t>O</a:t>
            </a:r>
            <a:r>
              <a:rPr sz="4400" dirty="0"/>
              <a:t>F	S</a:t>
            </a:r>
            <a:r>
              <a:rPr sz="4400" spc="5" dirty="0"/>
              <a:t>O</a:t>
            </a:r>
            <a:r>
              <a:rPr sz="4400" spc="-5" dirty="0"/>
              <a:t>U</a:t>
            </a:r>
            <a:r>
              <a:rPr sz="4400" spc="-60" dirty="0"/>
              <a:t>R</a:t>
            </a:r>
            <a:r>
              <a:rPr sz="4400" spc="5" dirty="0"/>
              <a:t>C</a:t>
            </a:r>
            <a:r>
              <a:rPr sz="4400" dirty="0"/>
              <a:t>I</a:t>
            </a:r>
            <a:r>
              <a:rPr sz="4400" spc="-5" dirty="0"/>
              <a:t>NG</a:t>
            </a:r>
            <a:endParaRPr sz="4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5640" y="1668779"/>
            <a:ext cx="31311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7B230B"/>
                </a:solidFill>
              </a:rPr>
              <a:t>Benefits </a:t>
            </a:r>
            <a:r>
              <a:rPr sz="2000" spc="-10" dirty="0">
                <a:solidFill>
                  <a:srgbClr val="7B230B"/>
                </a:solidFill>
              </a:rPr>
              <a:t>for</a:t>
            </a:r>
            <a:r>
              <a:rPr sz="2000" spc="-45" dirty="0">
                <a:solidFill>
                  <a:srgbClr val="7B230B"/>
                </a:solidFill>
              </a:rPr>
              <a:t> </a:t>
            </a:r>
            <a:r>
              <a:rPr sz="2000" spc="-15" dirty="0">
                <a:solidFill>
                  <a:srgbClr val="7B230B"/>
                </a:solidFill>
              </a:rPr>
              <a:t>organization: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554990" y="2237740"/>
            <a:ext cx="4671695" cy="3549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2700" spc="-82" baseline="6172" dirty="0">
                <a:solidFill>
                  <a:srgbClr val="A42F0F"/>
                </a:solidFill>
                <a:latin typeface="Symbol"/>
                <a:cs typeface="Symbol"/>
              </a:rPr>
              <a:t></a:t>
            </a:r>
            <a:r>
              <a:rPr sz="1800" spc="-55" dirty="0">
                <a:latin typeface="Arial Rounded MT Bold"/>
                <a:cs typeface="Arial Rounded MT Bold"/>
              </a:rPr>
              <a:t>Reduced </a:t>
            </a:r>
            <a:r>
              <a:rPr sz="1800" spc="-5" dirty="0">
                <a:latin typeface="Arial Rounded MT Bold"/>
                <a:cs typeface="Arial Rounded MT Bold"/>
              </a:rPr>
              <a:t>business and </a:t>
            </a:r>
            <a:r>
              <a:rPr sz="1800" spc="-10" dirty="0">
                <a:latin typeface="Arial Rounded MT Bold"/>
                <a:cs typeface="Arial Rounded MT Bold"/>
              </a:rPr>
              <a:t>production</a:t>
            </a:r>
            <a:r>
              <a:rPr sz="1800" spc="60" dirty="0">
                <a:latin typeface="Arial Rounded MT Bold"/>
                <a:cs typeface="Arial Rounded MT Bold"/>
              </a:rPr>
              <a:t> </a:t>
            </a:r>
            <a:r>
              <a:rPr sz="1800" spc="-5" dirty="0">
                <a:latin typeface="Arial Rounded MT Bold"/>
                <a:cs typeface="Arial Rounded MT Bold"/>
              </a:rPr>
              <a:t>costs</a:t>
            </a:r>
            <a:endParaRPr sz="180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</a:pPr>
            <a:r>
              <a:rPr sz="2700" spc="-97" baseline="6172" dirty="0">
                <a:solidFill>
                  <a:srgbClr val="A42F0F"/>
                </a:solidFill>
                <a:latin typeface="Symbol"/>
                <a:cs typeface="Symbol"/>
              </a:rPr>
              <a:t></a:t>
            </a:r>
            <a:r>
              <a:rPr sz="1800" spc="-65" dirty="0">
                <a:latin typeface="Arial Rounded MT Bold"/>
                <a:cs typeface="Arial Rounded MT Bold"/>
              </a:rPr>
              <a:t>Complete</a:t>
            </a:r>
            <a:r>
              <a:rPr sz="1800" spc="-10" dirty="0">
                <a:latin typeface="Arial Rounded MT Bold"/>
                <a:cs typeface="Arial Rounded MT Bold"/>
              </a:rPr>
              <a:t> </a:t>
            </a:r>
            <a:r>
              <a:rPr sz="1800" spc="-5" dirty="0">
                <a:latin typeface="Arial Rounded MT Bold"/>
                <a:cs typeface="Arial Rounded MT Bold"/>
              </a:rPr>
              <a:t>accountability</a:t>
            </a:r>
            <a:endParaRPr sz="180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</a:pPr>
            <a:r>
              <a:rPr sz="2700" spc="-97" baseline="6172" dirty="0">
                <a:solidFill>
                  <a:srgbClr val="A42F0F"/>
                </a:solidFill>
                <a:latin typeface="Symbol"/>
                <a:cs typeface="Symbol"/>
              </a:rPr>
              <a:t></a:t>
            </a:r>
            <a:r>
              <a:rPr sz="1800" spc="-65" dirty="0">
                <a:latin typeface="Arial Rounded MT Bold"/>
                <a:cs typeface="Arial Rounded MT Bold"/>
              </a:rPr>
              <a:t>Supplier</a:t>
            </a:r>
            <a:r>
              <a:rPr sz="1800" spc="5" dirty="0">
                <a:latin typeface="Arial Rounded MT Bold"/>
                <a:cs typeface="Arial Rounded MT Bold"/>
              </a:rPr>
              <a:t> </a:t>
            </a:r>
            <a:r>
              <a:rPr sz="1800" spc="-10" dirty="0">
                <a:latin typeface="Arial Rounded MT Bold"/>
                <a:cs typeface="Arial Rounded MT Bold"/>
              </a:rPr>
              <a:t>loyalty</a:t>
            </a:r>
            <a:endParaRPr sz="180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</a:pPr>
            <a:r>
              <a:rPr sz="2700" spc="-127" baseline="6172" dirty="0">
                <a:solidFill>
                  <a:srgbClr val="A42F0F"/>
                </a:solidFill>
                <a:latin typeface="Symbol"/>
                <a:cs typeface="Symbol"/>
              </a:rPr>
              <a:t></a:t>
            </a:r>
            <a:r>
              <a:rPr sz="1800" spc="-85" dirty="0">
                <a:latin typeface="Arial Rounded MT Bold"/>
                <a:cs typeface="Arial Rounded MT Bold"/>
              </a:rPr>
              <a:t>Better </a:t>
            </a:r>
            <a:r>
              <a:rPr sz="1800" spc="-5" dirty="0">
                <a:latin typeface="Arial Rounded MT Bold"/>
                <a:cs typeface="Arial Rounded MT Bold"/>
              </a:rPr>
              <a:t>end </a:t>
            </a:r>
            <a:r>
              <a:rPr sz="1800" spc="-15" dirty="0">
                <a:latin typeface="Arial Rounded MT Bold"/>
                <a:cs typeface="Arial Rounded MT Bold"/>
              </a:rPr>
              <a:t>product </a:t>
            </a:r>
            <a:r>
              <a:rPr sz="1800" spc="-5" dirty="0">
                <a:latin typeface="Arial Rounded MT Bold"/>
                <a:cs typeface="Arial Rounded MT Bold"/>
              </a:rPr>
              <a:t>with less</a:t>
            </a:r>
            <a:r>
              <a:rPr sz="1800" spc="155" dirty="0">
                <a:latin typeface="Arial Rounded MT Bold"/>
                <a:cs typeface="Arial Rounded MT Bold"/>
              </a:rPr>
              <a:t> </a:t>
            </a:r>
            <a:r>
              <a:rPr sz="1800" spc="-10" dirty="0">
                <a:latin typeface="Arial Rounded MT Bold"/>
                <a:cs typeface="Arial Rounded MT Bold"/>
              </a:rPr>
              <a:t>variability</a:t>
            </a:r>
            <a:endParaRPr sz="1800">
              <a:latin typeface="Arial Rounded MT Bold"/>
              <a:cs typeface="Arial Rounded MT Bold"/>
            </a:endParaRPr>
          </a:p>
          <a:p>
            <a:pPr marL="76200">
              <a:lnSpc>
                <a:spcPct val="100000"/>
              </a:lnSpc>
              <a:spcBef>
                <a:spcPts val="990"/>
              </a:spcBef>
            </a:pPr>
            <a:r>
              <a:rPr sz="3000" spc="-67" baseline="5555" dirty="0">
                <a:solidFill>
                  <a:srgbClr val="A42F0F"/>
                </a:solidFill>
                <a:latin typeface="Symbol"/>
                <a:cs typeface="Symbol"/>
              </a:rPr>
              <a:t></a:t>
            </a:r>
            <a:r>
              <a:rPr sz="2000" spc="-45" dirty="0">
                <a:solidFill>
                  <a:srgbClr val="7B230B"/>
                </a:solidFill>
                <a:latin typeface="Arial Rounded MT Bold"/>
                <a:cs typeface="Arial Rounded MT Bold"/>
              </a:rPr>
              <a:t>Benefits </a:t>
            </a:r>
            <a:r>
              <a:rPr sz="2000" spc="-10" dirty="0">
                <a:solidFill>
                  <a:srgbClr val="7B230B"/>
                </a:solidFill>
                <a:latin typeface="Arial Rounded MT Bold"/>
                <a:cs typeface="Arial Rounded MT Bold"/>
              </a:rPr>
              <a:t>for</a:t>
            </a:r>
            <a:r>
              <a:rPr sz="2000" spc="40" dirty="0">
                <a:solidFill>
                  <a:srgbClr val="7B230B"/>
                </a:solidFill>
                <a:latin typeface="Arial Rounded MT Bold"/>
                <a:cs typeface="Arial Rounded MT Bold"/>
              </a:rPr>
              <a:t> </a:t>
            </a:r>
            <a:r>
              <a:rPr sz="2000" spc="-5" dirty="0">
                <a:solidFill>
                  <a:srgbClr val="7B230B"/>
                </a:solidFill>
                <a:latin typeface="Arial Rounded MT Bold"/>
                <a:cs typeface="Arial Rounded MT Bold"/>
              </a:rPr>
              <a:t>supplier</a:t>
            </a:r>
            <a:endParaRPr sz="2000">
              <a:latin typeface="Arial Rounded MT Bold"/>
              <a:cs typeface="Arial Rounded MT Bold"/>
            </a:endParaRPr>
          </a:p>
          <a:p>
            <a:pPr marL="76200">
              <a:lnSpc>
                <a:spcPct val="100000"/>
              </a:lnSpc>
              <a:spcBef>
                <a:spcPts val="1000"/>
              </a:spcBef>
            </a:pPr>
            <a:r>
              <a:rPr sz="2700" spc="-217" baseline="6172" dirty="0">
                <a:solidFill>
                  <a:srgbClr val="A42F0F"/>
                </a:solidFill>
                <a:latin typeface="Symbol"/>
                <a:cs typeface="Symbol"/>
              </a:rPr>
              <a:t></a:t>
            </a:r>
            <a:r>
              <a:rPr sz="1800" spc="-145" dirty="0">
                <a:latin typeface="Arial Rounded MT Bold"/>
                <a:cs typeface="Arial Rounded MT Bold"/>
              </a:rPr>
              <a:t>New </a:t>
            </a:r>
            <a:r>
              <a:rPr sz="1800" spc="-5" dirty="0">
                <a:latin typeface="Arial Rounded MT Bold"/>
                <a:cs typeface="Arial Rounded MT Bold"/>
              </a:rPr>
              <a:t>business </a:t>
            </a:r>
            <a:r>
              <a:rPr sz="1800" spc="-15" dirty="0">
                <a:latin typeface="Arial Rounded MT Bold"/>
                <a:cs typeface="Arial Rounded MT Bold"/>
              </a:rPr>
              <a:t>from </a:t>
            </a:r>
            <a:r>
              <a:rPr sz="1800" spc="-5" dirty="0">
                <a:latin typeface="Arial Rounded MT Bold"/>
                <a:cs typeface="Arial Rounded MT Bold"/>
              </a:rPr>
              <a:t>the</a:t>
            </a:r>
            <a:r>
              <a:rPr sz="1800" spc="-140" dirty="0">
                <a:latin typeface="Arial Rounded MT Bold"/>
                <a:cs typeface="Arial Rounded MT Bold"/>
              </a:rPr>
              <a:t> </a:t>
            </a:r>
            <a:r>
              <a:rPr sz="1800" spc="-5" dirty="0">
                <a:latin typeface="Arial Rounded MT Bold"/>
                <a:cs typeface="Arial Rounded MT Bold"/>
              </a:rPr>
              <a:t>customer</a:t>
            </a:r>
            <a:endParaRPr sz="1800">
              <a:latin typeface="Arial Rounded MT Bold"/>
              <a:cs typeface="Arial Rounded MT Bold"/>
            </a:endParaRPr>
          </a:p>
          <a:p>
            <a:pPr marL="76200">
              <a:lnSpc>
                <a:spcPct val="100000"/>
              </a:lnSpc>
              <a:spcBef>
                <a:spcPts val="1000"/>
              </a:spcBef>
            </a:pPr>
            <a:r>
              <a:rPr sz="2700" spc="-120" baseline="6172" dirty="0">
                <a:solidFill>
                  <a:srgbClr val="A42F0F"/>
                </a:solidFill>
                <a:latin typeface="Symbol"/>
                <a:cs typeface="Symbol"/>
              </a:rPr>
              <a:t></a:t>
            </a:r>
            <a:r>
              <a:rPr sz="1800" spc="-80" dirty="0">
                <a:latin typeface="Arial Rounded MT Bold"/>
                <a:cs typeface="Arial Rounded MT Bold"/>
              </a:rPr>
              <a:t>Reduced </a:t>
            </a:r>
            <a:r>
              <a:rPr sz="1800" spc="-5" dirty="0">
                <a:latin typeface="Arial Rounded MT Bold"/>
                <a:cs typeface="Arial Rounded MT Bold"/>
              </a:rPr>
              <a:t>the cost </a:t>
            </a:r>
            <a:r>
              <a:rPr sz="1800" dirty="0">
                <a:latin typeface="Arial Rounded MT Bold"/>
                <a:cs typeface="Arial Rounded MT Bold"/>
              </a:rPr>
              <a:t>of</a:t>
            </a:r>
            <a:r>
              <a:rPr sz="1800" spc="305" dirty="0">
                <a:latin typeface="Arial Rounded MT Bold"/>
                <a:cs typeface="Arial Rounded MT Bold"/>
              </a:rPr>
              <a:t> </a:t>
            </a:r>
            <a:r>
              <a:rPr sz="1800" spc="-5" dirty="0">
                <a:latin typeface="Arial Rounded MT Bold"/>
                <a:cs typeface="Arial Rounded MT Bold"/>
              </a:rPr>
              <a:t>business</a:t>
            </a:r>
            <a:endParaRPr sz="1800">
              <a:latin typeface="Arial Rounded MT Bold"/>
              <a:cs typeface="Arial Rounded MT Bold"/>
            </a:endParaRPr>
          </a:p>
          <a:p>
            <a:pPr marL="76200">
              <a:lnSpc>
                <a:spcPct val="100000"/>
              </a:lnSpc>
              <a:spcBef>
                <a:spcPts val="1000"/>
              </a:spcBef>
            </a:pPr>
            <a:r>
              <a:rPr sz="2700" spc="-89" baseline="6172" dirty="0">
                <a:solidFill>
                  <a:srgbClr val="A42F0F"/>
                </a:solidFill>
                <a:latin typeface="Symbol"/>
                <a:cs typeface="Symbol"/>
              </a:rPr>
              <a:t></a:t>
            </a:r>
            <a:r>
              <a:rPr sz="1800" spc="-60" dirty="0">
                <a:latin typeface="Arial Rounded MT Bold"/>
                <a:cs typeface="Arial Rounded MT Bold"/>
              </a:rPr>
              <a:t>Production</a:t>
            </a:r>
            <a:r>
              <a:rPr sz="1800" spc="5" dirty="0">
                <a:latin typeface="Arial Rounded MT Bold"/>
                <a:cs typeface="Arial Rounded MT Bold"/>
              </a:rPr>
              <a:t> </a:t>
            </a:r>
            <a:r>
              <a:rPr sz="1800" spc="-15" dirty="0">
                <a:latin typeface="Arial Rounded MT Bold"/>
                <a:cs typeface="Arial Rounded MT Bold"/>
              </a:rPr>
              <a:t>processes</a:t>
            </a:r>
            <a:endParaRPr sz="18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5979" y="365759"/>
            <a:ext cx="56800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solidFill>
                  <a:srgbClr val="7B230B"/>
                </a:solidFill>
              </a:rPr>
              <a:t>SUPPLIER</a:t>
            </a:r>
            <a:r>
              <a:rPr sz="4000" spc="-70" dirty="0">
                <a:solidFill>
                  <a:srgbClr val="7B230B"/>
                </a:solidFill>
              </a:rPr>
              <a:t> </a:t>
            </a:r>
            <a:r>
              <a:rPr sz="4000" spc="-5" dirty="0">
                <a:solidFill>
                  <a:srgbClr val="7B230B"/>
                </a:solidFill>
              </a:rPr>
              <a:t>SELECTION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89609" y="1633220"/>
            <a:ext cx="109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35" dirty="0">
                <a:solidFill>
                  <a:srgbClr val="A42F0F"/>
                </a:solidFill>
                <a:latin typeface="Symbol"/>
                <a:cs typeface="Symbol"/>
              </a:rPr>
              <a:t>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2510" y="1656079"/>
            <a:ext cx="7844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 Rounded MT Bold"/>
                <a:cs typeface="Arial Rounded MT Bold"/>
              </a:rPr>
              <a:t>Before</a:t>
            </a:r>
            <a:r>
              <a:rPr sz="1800" spc="335" dirty="0">
                <a:latin typeface="Arial Rounded MT Bold"/>
                <a:cs typeface="Arial Rounded MT Bold"/>
              </a:rPr>
              <a:t> </a:t>
            </a:r>
            <a:r>
              <a:rPr sz="1800" spc="-5" dirty="0">
                <a:latin typeface="Arial Rounded MT Bold"/>
                <a:cs typeface="Arial Rounded MT Bold"/>
              </a:rPr>
              <a:t>discussing</a:t>
            </a:r>
            <a:r>
              <a:rPr sz="1800" spc="350" dirty="0">
                <a:latin typeface="Arial Rounded MT Bold"/>
                <a:cs typeface="Arial Rounded MT Bold"/>
              </a:rPr>
              <a:t> </a:t>
            </a:r>
            <a:r>
              <a:rPr sz="1800" spc="-5" dirty="0">
                <a:latin typeface="Arial Rounded MT Bold"/>
                <a:cs typeface="Arial Rounded MT Bold"/>
              </a:rPr>
              <a:t>supplier</a:t>
            </a:r>
            <a:r>
              <a:rPr sz="1800" spc="335" dirty="0">
                <a:latin typeface="Arial Rounded MT Bold"/>
                <a:cs typeface="Arial Rounded MT Bold"/>
              </a:rPr>
              <a:t> </a:t>
            </a:r>
            <a:r>
              <a:rPr sz="1800" spc="-10" dirty="0">
                <a:latin typeface="Arial Rounded MT Bold"/>
                <a:cs typeface="Arial Rounded MT Bold"/>
              </a:rPr>
              <a:t>activities.</a:t>
            </a:r>
            <a:r>
              <a:rPr sz="1800" spc="345" dirty="0">
                <a:latin typeface="Arial Rounded MT Bold"/>
                <a:cs typeface="Arial Rounded MT Bold"/>
              </a:rPr>
              <a:t> </a:t>
            </a:r>
            <a:r>
              <a:rPr sz="1800" spc="-5" dirty="0">
                <a:latin typeface="Arial Rounded MT Bold"/>
                <a:cs typeface="Arial Rounded MT Bold"/>
              </a:rPr>
              <a:t>It</a:t>
            </a:r>
            <a:r>
              <a:rPr sz="1800" spc="340" dirty="0">
                <a:latin typeface="Arial Rounded MT Bold"/>
                <a:cs typeface="Arial Rounded MT Bold"/>
              </a:rPr>
              <a:t> </a:t>
            </a:r>
            <a:r>
              <a:rPr sz="1800" spc="-10" dirty="0">
                <a:latin typeface="Arial Rounded MT Bold"/>
                <a:cs typeface="Arial Rounded MT Bold"/>
              </a:rPr>
              <a:t>must</a:t>
            </a:r>
            <a:r>
              <a:rPr sz="1800" spc="340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be</a:t>
            </a:r>
            <a:r>
              <a:rPr sz="1800" spc="350" dirty="0">
                <a:latin typeface="Arial Rounded MT Bold"/>
                <a:cs typeface="Arial Rounded MT Bold"/>
              </a:rPr>
              <a:t> </a:t>
            </a:r>
            <a:r>
              <a:rPr sz="1800" spc="-5" dirty="0">
                <a:latin typeface="Arial Rounded MT Bold"/>
                <a:cs typeface="Arial Rounded MT Bold"/>
              </a:rPr>
              <a:t>decided</a:t>
            </a:r>
            <a:r>
              <a:rPr sz="1800" spc="340" dirty="0">
                <a:latin typeface="Arial Rounded MT Bold"/>
                <a:cs typeface="Arial Rounded MT Bold"/>
              </a:rPr>
              <a:t> </a:t>
            </a:r>
            <a:r>
              <a:rPr sz="1800" spc="-5" dirty="0">
                <a:latin typeface="Arial Rounded MT Bold"/>
                <a:cs typeface="Arial Rounded MT Bold"/>
              </a:rPr>
              <a:t>whether</a:t>
            </a:r>
            <a:r>
              <a:rPr sz="1800" spc="335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to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5344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produce </a:t>
            </a:r>
            <a:r>
              <a:rPr spc="5" dirty="0"/>
              <a:t>or </a:t>
            </a:r>
            <a:r>
              <a:rPr spc="-10" dirty="0"/>
              <a:t>outsource </a:t>
            </a:r>
            <a:r>
              <a:rPr dirty="0"/>
              <a:t>a particular</a:t>
            </a:r>
            <a:r>
              <a:rPr spc="20" dirty="0"/>
              <a:t> </a:t>
            </a:r>
            <a:r>
              <a:rPr spc="-5" dirty="0"/>
              <a:t>item.</a:t>
            </a:r>
          </a:p>
          <a:p>
            <a:pPr marL="410845">
              <a:lnSpc>
                <a:spcPct val="100000"/>
              </a:lnSpc>
              <a:spcBef>
                <a:spcPts val="55"/>
              </a:spcBef>
            </a:pPr>
            <a:endParaRPr sz="2700">
              <a:latin typeface="Times New Roman"/>
              <a:cs typeface="Times New Roman"/>
            </a:endParaRPr>
          </a:p>
          <a:p>
            <a:pPr marL="855344" indent="-342900">
              <a:lnSpc>
                <a:spcPct val="100000"/>
              </a:lnSpc>
              <a:buClr>
                <a:srgbClr val="A42F0F"/>
              </a:buClr>
              <a:buFont typeface="Symbol"/>
              <a:buChar char=""/>
              <a:tabLst>
                <a:tab pos="855344" algn="l"/>
                <a:tab pos="855980" algn="l"/>
              </a:tabLst>
            </a:pPr>
            <a:r>
              <a:rPr sz="1800" spc="-10" dirty="0"/>
              <a:t>The </a:t>
            </a:r>
            <a:r>
              <a:rPr sz="1800" spc="-5" dirty="0"/>
              <a:t>following </a:t>
            </a:r>
            <a:r>
              <a:rPr sz="1800" spc="-15" dirty="0"/>
              <a:t>three </a:t>
            </a:r>
            <a:r>
              <a:rPr sz="1800" spc="-5" dirty="0"/>
              <a:t>questions need </a:t>
            </a:r>
            <a:r>
              <a:rPr sz="1800" dirty="0"/>
              <a:t>to be</a:t>
            </a:r>
            <a:r>
              <a:rPr sz="1800" spc="50" dirty="0"/>
              <a:t> </a:t>
            </a:r>
            <a:r>
              <a:rPr sz="1800" spc="-20" dirty="0"/>
              <a:t>answered:</a:t>
            </a:r>
            <a:endParaRPr sz="1800"/>
          </a:p>
          <a:p>
            <a:pPr marL="410845">
              <a:lnSpc>
                <a:spcPct val="100000"/>
              </a:lnSpc>
              <a:spcBef>
                <a:spcPts val="55"/>
              </a:spcBef>
            </a:pPr>
            <a:endParaRPr sz="2700">
              <a:latin typeface="Times New Roman"/>
              <a:cs typeface="Times New Roman"/>
            </a:endParaRPr>
          </a:p>
          <a:p>
            <a:pPr marL="855344" indent="-342900">
              <a:lnSpc>
                <a:spcPct val="100000"/>
              </a:lnSpc>
              <a:buClr>
                <a:srgbClr val="A42F0F"/>
              </a:buClr>
              <a:buFont typeface="Symbol"/>
              <a:buChar char=""/>
              <a:tabLst>
                <a:tab pos="855344" algn="l"/>
                <a:tab pos="855980" algn="l"/>
              </a:tabLst>
            </a:pPr>
            <a:r>
              <a:rPr sz="1800" dirty="0"/>
              <a:t>How </a:t>
            </a:r>
            <a:r>
              <a:rPr sz="1800" spc="-5" dirty="0"/>
              <a:t>critical </a:t>
            </a:r>
            <a:r>
              <a:rPr sz="1800" dirty="0"/>
              <a:t>is </a:t>
            </a:r>
            <a:r>
              <a:rPr sz="1800" spc="-5" dirty="0"/>
              <a:t>the item to </a:t>
            </a:r>
            <a:r>
              <a:rPr sz="1800" dirty="0"/>
              <a:t>the </a:t>
            </a:r>
            <a:r>
              <a:rPr sz="1800" spc="-5" dirty="0"/>
              <a:t>design </a:t>
            </a:r>
            <a:r>
              <a:rPr sz="1800" dirty="0"/>
              <a:t>of the </a:t>
            </a:r>
            <a:r>
              <a:rPr sz="1800" spc="-15" dirty="0"/>
              <a:t>product </a:t>
            </a:r>
            <a:r>
              <a:rPr sz="1800" dirty="0"/>
              <a:t>or</a:t>
            </a:r>
            <a:r>
              <a:rPr sz="1800" spc="-155" dirty="0"/>
              <a:t> </a:t>
            </a:r>
            <a:r>
              <a:rPr sz="1800" spc="-10" dirty="0"/>
              <a:t>service?</a:t>
            </a:r>
            <a:endParaRPr sz="1800"/>
          </a:p>
          <a:p>
            <a:pPr marL="855344" marR="81280" indent="-342900">
              <a:lnSpc>
                <a:spcPct val="200000"/>
              </a:lnSpc>
              <a:spcBef>
                <a:spcPts val="1000"/>
              </a:spcBef>
              <a:buClr>
                <a:srgbClr val="A42F0F"/>
              </a:buClr>
              <a:buFont typeface="Symbol"/>
              <a:buChar char=""/>
              <a:tabLst>
                <a:tab pos="855344" algn="l"/>
                <a:tab pos="855980" algn="l"/>
              </a:tabLst>
            </a:pPr>
            <a:r>
              <a:rPr sz="1800" spc="-5" dirty="0"/>
              <a:t>Does </a:t>
            </a:r>
            <a:r>
              <a:rPr sz="1800" dirty="0"/>
              <a:t>the </a:t>
            </a:r>
            <a:r>
              <a:rPr sz="1800" spc="-15" dirty="0"/>
              <a:t>organization </a:t>
            </a:r>
            <a:r>
              <a:rPr sz="1800" spc="-20" dirty="0"/>
              <a:t>have </a:t>
            </a:r>
            <a:r>
              <a:rPr sz="1800" spc="-5" dirty="0"/>
              <a:t>the </a:t>
            </a:r>
            <a:r>
              <a:rPr sz="1800" spc="-10" dirty="0"/>
              <a:t>technical knowledge </a:t>
            </a:r>
            <a:r>
              <a:rPr sz="1800" dirty="0"/>
              <a:t>to </a:t>
            </a:r>
            <a:r>
              <a:rPr sz="1800" spc="-10" dirty="0"/>
              <a:t>produce </a:t>
            </a:r>
            <a:r>
              <a:rPr sz="1800" dirty="0"/>
              <a:t>the  </a:t>
            </a:r>
            <a:r>
              <a:rPr sz="1800" spc="-5" dirty="0"/>
              <a:t>items internally? If </a:t>
            </a:r>
            <a:r>
              <a:rPr sz="1800" dirty="0"/>
              <a:t>not, should </a:t>
            </a:r>
            <a:r>
              <a:rPr sz="1800" spc="-15" dirty="0"/>
              <a:t>that </a:t>
            </a:r>
            <a:r>
              <a:rPr sz="1800" spc="-10" dirty="0"/>
              <a:t>knowledge </a:t>
            </a:r>
            <a:r>
              <a:rPr sz="1800" dirty="0"/>
              <a:t>be</a:t>
            </a:r>
            <a:r>
              <a:rPr sz="1800" spc="-175" dirty="0"/>
              <a:t> </a:t>
            </a:r>
            <a:r>
              <a:rPr sz="1800" spc="-15" dirty="0"/>
              <a:t>develop?</a:t>
            </a:r>
            <a:endParaRPr sz="1800"/>
          </a:p>
          <a:p>
            <a:pPr marL="855344" marR="83185" indent="-342900">
              <a:lnSpc>
                <a:spcPct val="200000"/>
              </a:lnSpc>
              <a:spcBef>
                <a:spcPts val="1000"/>
              </a:spcBef>
              <a:buClr>
                <a:srgbClr val="A42F0F"/>
              </a:buClr>
              <a:buFont typeface="Symbol"/>
              <a:buChar char=""/>
              <a:tabLst>
                <a:tab pos="855344" algn="l"/>
                <a:tab pos="855980" algn="l"/>
              </a:tabLst>
            </a:pPr>
            <a:r>
              <a:rPr sz="1800" spc="-20" dirty="0"/>
              <a:t>Are </a:t>
            </a:r>
            <a:r>
              <a:rPr sz="1800" spc="-15" dirty="0"/>
              <a:t>there </a:t>
            </a:r>
            <a:r>
              <a:rPr sz="1800" spc="-10" dirty="0"/>
              <a:t>suppliers </a:t>
            </a:r>
            <a:r>
              <a:rPr sz="1800" dirty="0"/>
              <a:t>who </a:t>
            </a:r>
            <a:r>
              <a:rPr sz="1800" spc="-5" dirty="0"/>
              <a:t>specialize </a:t>
            </a:r>
            <a:r>
              <a:rPr sz="1800" dirty="0"/>
              <a:t>in </a:t>
            </a:r>
            <a:r>
              <a:rPr sz="1800" spc="-10" dirty="0"/>
              <a:t>producing </a:t>
            </a:r>
            <a:r>
              <a:rPr sz="1800" dirty="0"/>
              <a:t>the </a:t>
            </a:r>
            <a:r>
              <a:rPr sz="1800" spc="-5" dirty="0"/>
              <a:t>item? If not, </a:t>
            </a:r>
            <a:r>
              <a:rPr sz="1800" dirty="0"/>
              <a:t>is </a:t>
            </a:r>
            <a:r>
              <a:rPr sz="1800" spc="-5" dirty="0"/>
              <a:t>the  </a:t>
            </a:r>
            <a:r>
              <a:rPr sz="1800" spc="-15" dirty="0"/>
              <a:t>organization </a:t>
            </a:r>
            <a:r>
              <a:rPr sz="1800" dirty="0"/>
              <a:t>willing to </a:t>
            </a:r>
            <a:r>
              <a:rPr sz="1800" spc="-15" dirty="0"/>
              <a:t>develop such </a:t>
            </a:r>
            <a:r>
              <a:rPr sz="1800" dirty="0"/>
              <a:t>a </a:t>
            </a:r>
            <a:r>
              <a:rPr sz="1800" spc="-5" dirty="0"/>
              <a:t>specialized</a:t>
            </a:r>
            <a:r>
              <a:rPr sz="1800" spc="80" dirty="0"/>
              <a:t> </a:t>
            </a:r>
            <a:r>
              <a:rPr sz="1800" spc="-5" dirty="0"/>
              <a:t>supplier?</a:t>
            </a:r>
            <a:endParaRPr sz="1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4850" y="45720"/>
            <a:ext cx="587121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4010" marR="5080" indent="-159131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CONDITION </a:t>
            </a:r>
            <a:r>
              <a:rPr dirty="0"/>
              <a:t>OF</a:t>
            </a:r>
            <a:r>
              <a:rPr spc="-50" dirty="0"/>
              <a:t> </a:t>
            </a:r>
            <a:r>
              <a:rPr spc="-10" dirty="0"/>
              <a:t>SUPPLIER  </a:t>
            </a:r>
            <a:r>
              <a:rPr spc="-5" dirty="0"/>
              <a:t>SELECTION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5290" y="1489709"/>
            <a:ext cx="8705215" cy="5048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7530" indent="-341630">
              <a:lnSpc>
                <a:spcPct val="100000"/>
              </a:lnSpc>
              <a:spcBef>
                <a:spcPts val="100"/>
              </a:spcBef>
              <a:buClr>
                <a:srgbClr val="A42F0F"/>
              </a:buClr>
              <a:buFont typeface="Symbol"/>
              <a:buChar char=""/>
              <a:tabLst>
                <a:tab pos="556895" algn="l"/>
                <a:tab pos="557530" algn="l"/>
              </a:tabLst>
            </a:pPr>
            <a:r>
              <a:rPr sz="1800" spc="-15" dirty="0">
                <a:latin typeface="Arial Rounded MT Bold"/>
                <a:cs typeface="Arial Rounded MT Bold"/>
              </a:rPr>
              <a:t>There </a:t>
            </a:r>
            <a:r>
              <a:rPr sz="1800" spc="-20" dirty="0">
                <a:latin typeface="Arial Rounded MT Bold"/>
                <a:cs typeface="Arial Rounded MT Bold"/>
              </a:rPr>
              <a:t>are </a:t>
            </a:r>
            <a:r>
              <a:rPr sz="1800" spc="-5" dirty="0">
                <a:latin typeface="Arial Rounded MT Bold"/>
                <a:cs typeface="Arial Rounded MT Bold"/>
              </a:rPr>
              <a:t>following condition </a:t>
            </a:r>
            <a:r>
              <a:rPr sz="1800" spc="-10" dirty="0">
                <a:latin typeface="Arial Rounded MT Bold"/>
                <a:cs typeface="Arial Rounded MT Bold"/>
              </a:rPr>
              <a:t>for </a:t>
            </a:r>
            <a:r>
              <a:rPr sz="1800" spc="-5" dirty="0">
                <a:latin typeface="Arial Rounded MT Bold"/>
                <a:cs typeface="Arial Rounded MT Bold"/>
              </a:rPr>
              <a:t>selection </a:t>
            </a:r>
            <a:r>
              <a:rPr sz="1800" dirty="0">
                <a:latin typeface="Arial Rounded MT Bold"/>
                <a:cs typeface="Arial Rounded MT Bold"/>
              </a:rPr>
              <a:t>of</a:t>
            </a:r>
            <a:r>
              <a:rPr sz="1800" spc="290" dirty="0">
                <a:latin typeface="Arial Rounded MT Bold"/>
                <a:cs typeface="Arial Rounded MT Bold"/>
              </a:rPr>
              <a:t> </a:t>
            </a:r>
            <a:r>
              <a:rPr sz="1800" spc="-5" dirty="0">
                <a:latin typeface="Arial Rounded MT Bold"/>
                <a:cs typeface="Arial Rounded MT Bold"/>
              </a:rPr>
              <a:t>supplier</a:t>
            </a:r>
            <a:endParaRPr sz="1800">
              <a:latin typeface="Arial Rounded MT Bold"/>
              <a:cs typeface="Arial Rounded MT Bold"/>
            </a:endParaRPr>
          </a:p>
          <a:p>
            <a:pPr marL="556895" marR="94615" indent="-341630">
              <a:lnSpc>
                <a:spcPct val="150000"/>
              </a:lnSpc>
              <a:spcBef>
                <a:spcPts val="990"/>
              </a:spcBef>
              <a:buClr>
                <a:srgbClr val="A42F0F"/>
              </a:buClr>
              <a:buFont typeface="Symbol"/>
              <a:buChar char=""/>
              <a:tabLst>
                <a:tab pos="556895" algn="l"/>
                <a:tab pos="557530" algn="l"/>
              </a:tabLst>
            </a:pPr>
            <a:r>
              <a:rPr sz="1800" spc="-5" dirty="0">
                <a:latin typeface="Arial Rounded MT Bold"/>
                <a:cs typeface="Arial Rounded MT Bold"/>
              </a:rPr>
              <a:t>The supplier </a:t>
            </a:r>
            <a:r>
              <a:rPr sz="1800" spc="-10" dirty="0">
                <a:latin typeface="Arial Rounded MT Bold"/>
                <a:cs typeface="Arial Rounded MT Bold"/>
              </a:rPr>
              <a:t>understand </a:t>
            </a:r>
            <a:r>
              <a:rPr sz="1800" spc="-5" dirty="0">
                <a:latin typeface="Arial Rounded MT Bold"/>
                <a:cs typeface="Arial Rounded MT Bold"/>
              </a:rPr>
              <a:t>and </a:t>
            </a:r>
            <a:r>
              <a:rPr sz="1800" spc="-15" dirty="0">
                <a:latin typeface="Arial Rounded MT Bold"/>
                <a:cs typeface="Arial Rounded MT Bold"/>
              </a:rPr>
              <a:t>appreciate </a:t>
            </a:r>
            <a:r>
              <a:rPr sz="1800" dirty="0">
                <a:latin typeface="Arial Rounded MT Bold"/>
                <a:cs typeface="Arial Rounded MT Bold"/>
              </a:rPr>
              <a:t>the </a:t>
            </a:r>
            <a:r>
              <a:rPr sz="1800" spc="-10" dirty="0">
                <a:latin typeface="Arial Rounded MT Bold"/>
                <a:cs typeface="Arial Rounded MT Bold"/>
              </a:rPr>
              <a:t>management </a:t>
            </a:r>
            <a:r>
              <a:rPr sz="1800" dirty="0">
                <a:latin typeface="Arial Rounded MT Bold"/>
                <a:cs typeface="Arial Rounded MT Bold"/>
              </a:rPr>
              <a:t>philosophy of  the </a:t>
            </a:r>
            <a:r>
              <a:rPr sz="1800" spc="-15" dirty="0">
                <a:latin typeface="Arial Rounded MT Bold"/>
                <a:cs typeface="Arial Rounded MT Bold"/>
              </a:rPr>
              <a:t>organization.</a:t>
            </a:r>
            <a:endParaRPr sz="1800">
              <a:latin typeface="Arial Rounded MT Bold"/>
              <a:cs typeface="Arial Rounded MT Bold"/>
            </a:endParaRPr>
          </a:p>
          <a:p>
            <a:pPr marL="556895" marR="68580" indent="-341630">
              <a:lnSpc>
                <a:spcPct val="150000"/>
              </a:lnSpc>
              <a:spcBef>
                <a:spcPts val="1000"/>
              </a:spcBef>
              <a:buClr>
                <a:srgbClr val="A42F0F"/>
              </a:buClr>
              <a:buFont typeface="Symbol"/>
              <a:buChar char=""/>
              <a:tabLst>
                <a:tab pos="556895" algn="l"/>
                <a:tab pos="557530" algn="l"/>
              </a:tabLst>
            </a:pPr>
            <a:r>
              <a:rPr sz="1800" spc="-5" dirty="0">
                <a:latin typeface="Arial Rounded MT Bold"/>
                <a:cs typeface="Arial Rounded MT Bold"/>
              </a:rPr>
              <a:t>The supplier has </a:t>
            </a:r>
            <a:r>
              <a:rPr sz="1800" dirty="0">
                <a:latin typeface="Arial Rounded MT Bold"/>
                <a:cs typeface="Arial Rounded MT Bold"/>
              </a:rPr>
              <a:t>a </a:t>
            </a:r>
            <a:r>
              <a:rPr sz="1800" spc="-10" dirty="0">
                <a:latin typeface="Arial Rounded MT Bold"/>
                <a:cs typeface="Arial Rounded MT Bold"/>
              </a:rPr>
              <a:t>stable management system. </a:t>
            </a:r>
            <a:r>
              <a:rPr sz="1800" dirty="0">
                <a:latin typeface="Arial Rounded MT Bold"/>
                <a:cs typeface="Arial Rounded MT Bold"/>
              </a:rPr>
              <a:t>And </a:t>
            </a:r>
            <a:r>
              <a:rPr sz="1800" spc="-5" dirty="0">
                <a:latin typeface="Arial Rounded MT Bold"/>
                <a:cs typeface="Arial Rounded MT Bold"/>
              </a:rPr>
              <a:t>ask </a:t>
            </a:r>
            <a:r>
              <a:rPr sz="1800" spc="-25" dirty="0">
                <a:latin typeface="Arial Rounded MT Bold"/>
                <a:cs typeface="Arial Rounded MT Bold"/>
              </a:rPr>
              <a:t>several </a:t>
            </a:r>
            <a:r>
              <a:rPr sz="1800" spc="-5" dirty="0">
                <a:latin typeface="Arial Rounded MT Bold"/>
                <a:cs typeface="Arial Rounded MT Bold"/>
              </a:rPr>
              <a:t>question  </a:t>
            </a:r>
            <a:r>
              <a:rPr sz="1800" dirty="0">
                <a:latin typeface="Arial Rounded MT Bold"/>
                <a:cs typeface="Arial Rounded MT Bold"/>
              </a:rPr>
              <a:t>should be </a:t>
            </a:r>
            <a:r>
              <a:rPr sz="1800" spc="-15" dirty="0">
                <a:latin typeface="Arial Rounded MT Bold"/>
                <a:cs typeface="Arial Rounded MT Bold"/>
              </a:rPr>
              <a:t>asked:</a:t>
            </a:r>
            <a:endParaRPr sz="1800">
              <a:latin typeface="Arial Rounded MT Bold"/>
              <a:cs typeface="Arial Rounded MT Bold"/>
            </a:endParaRPr>
          </a:p>
          <a:p>
            <a:pPr marL="556895" marR="68580" indent="-341630">
              <a:lnSpc>
                <a:spcPct val="150000"/>
              </a:lnSpc>
              <a:spcBef>
                <a:spcPts val="1000"/>
              </a:spcBef>
              <a:buClr>
                <a:srgbClr val="A42F0F"/>
              </a:buClr>
              <a:buFont typeface="Symbol"/>
              <a:buChar char=""/>
              <a:tabLst>
                <a:tab pos="556895" algn="l"/>
                <a:tab pos="557530" algn="l"/>
              </a:tabLst>
            </a:pPr>
            <a:r>
              <a:rPr sz="1800" dirty="0">
                <a:latin typeface="Arial Rounded MT Bold"/>
                <a:cs typeface="Arial Rounded MT Bold"/>
              </a:rPr>
              <a:t>Is </a:t>
            </a:r>
            <a:r>
              <a:rPr sz="1800" spc="-15" dirty="0">
                <a:latin typeface="Arial Rounded MT Bold"/>
                <a:cs typeface="Arial Rounded MT Bold"/>
              </a:rPr>
              <a:t>there </a:t>
            </a:r>
            <a:r>
              <a:rPr sz="1800" dirty="0">
                <a:latin typeface="Arial Rounded MT Bold"/>
                <a:cs typeface="Arial Rounded MT Bold"/>
              </a:rPr>
              <a:t>a </a:t>
            </a:r>
            <a:r>
              <a:rPr sz="1800" spc="-5" dirty="0">
                <a:latin typeface="Arial Rounded MT Bold"/>
                <a:cs typeface="Arial Rounded MT Bold"/>
              </a:rPr>
              <a:t>quality </a:t>
            </a:r>
            <a:r>
              <a:rPr sz="1800" spc="-10" dirty="0">
                <a:latin typeface="Arial Rounded MT Bold"/>
                <a:cs typeface="Arial Rounded MT Bold"/>
              </a:rPr>
              <a:t>policy statement </a:t>
            </a:r>
            <a:r>
              <a:rPr sz="1800" spc="-15" dirty="0">
                <a:latin typeface="Arial Rounded MT Bold"/>
                <a:cs typeface="Arial Rounded MT Bold"/>
              </a:rPr>
              <a:t>that </a:t>
            </a:r>
            <a:r>
              <a:rPr sz="1800" spc="-10" dirty="0">
                <a:latin typeface="Arial Rounded MT Bold"/>
                <a:cs typeface="Arial Rounded MT Bold"/>
              </a:rPr>
              <a:t>includes </a:t>
            </a:r>
            <a:r>
              <a:rPr sz="1800" spc="-5" dirty="0">
                <a:latin typeface="Arial Rounded MT Bold"/>
                <a:cs typeface="Arial Rounded MT Bold"/>
              </a:rPr>
              <a:t>objectives </a:t>
            </a:r>
            <a:r>
              <a:rPr sz="1800" spc="-10" dirty="0">
                <a:latin typeface="Arial Rounded MT Bold"/>
                <a:cs typeface="Arial Rounded MT Bold"/>
              </a:rPr>
              <a:t>for </a:t>
            </a:r>
            <a:r>
              <a:rPr sz="1800" spc="-5" dirty="0">
                <a:latin typeface="Arial Rounded MT Bold"/>
                <a:cs typeface="Arial Rounded MT Bold"/>
              </a:rPr>
              <a:t>quality and  </a:t>
            </a:r>
            <a:r>
              <a:rPr sz="1800" dirty="0">
                <a:latin typeface="Arial Rounded MT Bold"/>
                <a:cs typeface="Arial Rounded MT Bold"/>
              </a:rPr>
              <a:t>its </a:t>
            </a:r>
            <a:r>
              <a:rPr sz="1800" spc="-5" dirty="0">
                <a:latin typeface="Arial Rounded MT Bold"/>
                <a:cs typeface="Arial Rounded MT Bold"/>
              </a:rPr>
              <a:t>commitment to</a:t>
            </a:r>
            <a:r>
              <a:rPr sz="1800" spc="10" dirty="0">
                <a:latin typeface="Arial Rounded MT Bold"/>
                <a:cs typeface="Arial Rounded MT Bold"/>
              </a:rPr>
              <a:t> </a:t>
            </a:r>
            <a:r>
              <a:rPr sz="1800" spc="-5" dirty="0">
                <a:latin typeface="Arial Rounded MT Bold"/>
                <a:cs typeface="Arial Rounded MT Bold"/>
              </a:rPr>
              <a:t>quality?</a:t>
            </a:r>
            <a:endParaRPr sz="1800">
              <a:latin typeface="Arial Rounded MT Bold"/>
              <a:cs typeface="Arial Rounded MT Bold"/>
            </a:endParaRPr>
          </a:p>
          <a:p>
            <a:pPr marL="556895" marR="68580" indent="-341630">
              <a:lnSpc>
                <a:spcPct val="150000"/>
              </a:lnSpc>
              <a:spcBef>
                <a:spcPts val="1000"/>
              </a:spcBef>
              <a:buClr>
                <a:srgbClr val="A42F0F"/>
              </a:buClr>
              <a:buFont typeface="Symbol"/>
              <a:buChar char=""/>
              <a:tabLst>
                <a:tab pos="556895" algn="l"/>
                <a:tab pos="557530" algn="l"/>
                <a:tab pos="955675" algn="l"/>
                <a:tab pos="1513840" algn="l"/>
                <a:tab pos="2376170" algn="l"/>
                <a:tab pos="4020185" algn="l"/>
                <a:tab pos="4640580" algn="l"/>
                <a:tab pos="6116955" algn="l"/>
                <a:tab pos="6530975" algn="l"/>
                <a:tab pos="6993890" algn="l"/>
                <a:tab pos="7830184" algn="l"/>
                <a:tab pos="8272780" algn="l"/>
              </a:tabLst>
            </a:pPr>
            <a:r>
              <a:rPr sz="1800" spc="5" dirty="0">
                <a:latin typeface="Arial Rounded MT Bold"/>
                <a:cs typeface="Arial Rounded MT Bold"/>
              </a:rPr>
              <a:t>I</a:t>
            </a:r>
            <a:r>
              <a:rPr sz="1800" dirty="0">
                <a:latin typeface="Arial Rounded MT Bold"/>
                <a:cs typeface="Arial Rounded MT Bold"/>
              </a:rPr>
              <a:t>s	the	poli</a:t>
            </a:r>
            <a:r>
              <a:rPr sz="1800" spc="-50" dirty="0">
                <a:latin typeface="Arial Rounded MT Bold"/>
                <a:cs typeface="Arial Rounded MT Bold"/>
              </a:rPr>
              <a:t>c</a:t>
            </a:r>
            <a:r>
              <a:rPr sz="1800" dirty="0">
                <a:latin typeface="Arial Rounded MT Bold"/>
                <a:cs typeface="Arial Rounded MT Bold"/>
              </a:rPr>
              <a:t>y	i</a:t>
            </a:r>
            <a:r>
              <a:rPr sz="1800" spc="-5" dirty="0">
                <a:latin typeface="Arial Rounded MT Bold"/>
                <a:cs typeface="Arial Rounded MT Bold"/>
              </a:rPr>
              <a:t>m</a:t>
            </a:r>
            <a:r>
              <a:rPr sz="1800" dirty="0">
                <a:latin typeface="Arial Rounded MT Bold"/>
                <a:cs typeface="Arial Rounded MT Bold"/>
              </a:rPr>
              <a:t>pl</a:t>
            </a:r>
            <a:r>
              <a:rPr sz="1800" spc="-5" dirty="0">
                <a:latin typeface="Arial Rounded MT Bold"/>
                <a:cs typeface="Arial Rounded MT Bold"/>
              </a:rPr>
              <a:t>e</a:t>
            </a:r>
            <a:r>
              <a:rPr sz="1800" spc="5" dirty="0">
                <a:latin typeface="Arial Rounded MT Bold"/>
                <a:cs typeface="Arial Rounded MT Bold"/>
              </a:rPr>
              <a:t>m</a:t>
            </a:r>
            <a:r>
              <a:rPr sz="1800" spc="-5" dirty="0">
                <a:latin typeface="Arial Rounded MT Bold"/>
                <a:cs typeface="Arial Rounded MT Bold"/>
              </a:rPr>
              <a:t>e</a:t>
            </a:r>
            <a:r>
              <a:rPr sz="1800" dirty="0">
                <a:latin typeface="Arial Rounded MT Bold"/>
                <a:cs typeface="Arial Rounded MT Bold"/>
              </a:rPr>
              <a:t>n</a:t>
            </a:r>
            <a:r>
              <a:rPr sz="1800" spc="-10" dirty="0">
                <a:latin typeface="Arial Rounded MT Bold"/>
                <a:cs typeface="Arial Rounded MT Bold"/>
              </a:rPr>
              <a:t>t</a:t>
            </a:r>
            <a:r>
              <a:rPr sz="1800" spc="-5" dirty="0">
                <a:latin typeface="Arial Rounded MT Bold"/>
                <a:cs typeface="Arial Rounded MT Bold"/>
              </a:rPr>
              <a:t>e</a:t>
            </a:r>
            <a:r>
              <a:rPr sz="1800" dirty="0">
                <a:latin typeface="Arial Rounded MT Bold"/>
                <a:cs typeface="Arial Rounded MT Bold"/>
              </a:rPr>
              <a:t>d	</a:t>
            </a:r>
            <a:r>
              <a:rPr sz="1800" spc="-5" dirty="0">
                <a:latin typeface="Arial Rounded MT Bold"/>
                <a:cs typeface="Arial Rounded MT Bold"/>
              </a:rPr>
              <a:t>a</a:t>
            </a:r>
            <a:r>
              <a:rPr sz="1800" dirty="0">
                <a:latin typeface="Arial Rounded MT Bold"/>
                <a:cs typeface="Arial Rounded MT Bold"/>
              </a:rPr>
              <a:t>nd	und</a:t>
            </a:r>
            <a:r>
              <a:rPr sz="1800" spc="-5" dirty="0">
                <a:latin typeface="Arial Rounded MT Bold"/>
                <a:cs typeface="Arial Rounded MT Bold"/>
              </a:rPr>
              <a:t>e</a:t>
            </a:r>
            <a:r>
              <a:rPr sz="1800" spc="-50" dirty="0">
                <a:latin typeface="Arial Rounded MT Bold"/>
                <a:cs typeface="Arial Rounded MT Bold"/>
              </a:rPr>
              <a:t>r</a:t>
            </a:r>
            <a:r>
              <a:rPr sz="1800" dirty="0">
                <a:latin typeface="Arial Rounded MT Bold"/>
                <a:cs typeface="Arial Rounded MT Bold"/>
              </a:rPr>
              <a:t>s</a:t>
            </a:r>
            <a:r>
              <a:rPr sz="1800" spc="-10" dirty="0">
                <a:latin typeface="Arial Rounded MT Bold"/>
                <a:cs typeface="Arial Rounded MT Bold"/>
              </a:rPr>
              <a:t>t</a:t>
            </a:r>
            <a:r>
              <a:rPr sz="1800" spc="10" dirty="0">
                <a:latin typeface="Arial Rounded MT Bold"/>
                <a:cs typeface="Arial Rounded MT Bold"/>
              </a:rPr>
              <a:t>o</a:t>
            </a:r>
            <a:r>
              <a:rPr sz="1800" dirty="0">
                <a:latin typeface="Arial Rounded MT Bold"/>
                <a:cs typeface="Arial Rounded MT Bold"/>
              </a:rPr>
              <a:t>od	</a:t>
            </a:r>
            <a:r>
              <a:rPr sz="1800" spc="-50" dirty="0">
                <a:latin typeface="Arial Rounded MT Bold"/>
                <a:cs typeface="Arial Rounded MT Bold"/>
              </a:rPr>
              <a:t>a</a:t>
            </a:r>
            <a:r>
              <a:rPr sz="1800" dirty="0">
                <a:latin typeface="Arial Rounded MT Bold"/>
                <a:cs typeface="Arial Rounded MT Bold"/>
              </a:rPr>
              <a:t>t	</a:t>
            </a:r>
            <a:r>
              <a:rPr sz="1800" spc="-5" dirty="0">
                <a:latin typeface="Arial Rounded MT Bold"/>
                <a:cs typeface="Arial Rounded MT Bold"/>
              </a:rPr>
              <a:t>a</a:t>
            </a:r>
            <a:r>
              <a:rPr sz="1800" dirty="0">
                <a:latin typeface="Arial Rounded MT Bold"/>
                <a:cs typeface="Arial Rounded MT Bold"/>
              </a:rPr>
              <a:t>ll	l</a:t>
            </a:r>
            <a:r>
              <a:rPr sz="1800" spc="-50" dirty="0">
                <a:latin typeface="Arial Rounded MT Bold"/>
                <a:cs typeface="Arial Rounded MT Bold"/>
              </a:rPr>
              <a:t>e</a:t>
            </a:r>
            <a:r>
              <a:rPr sz="1800" spc="-30" dirty="0">
                <a:latin typeface="Arial Rounded MT Bold"/>
                <a:cs typeface="Arial Rounded MT Bold"/>
              </a:rPr>
              <a:t>v</a:t>
            </a:r>
            <a:r>
              <a:rPr sz="1800" spc="-5" dirty="0">
                <a:latin typeface="Arial Rounded MT Bold"/>
                <a:cs typeface="Arial Rounded MT Bold"/>
              </a:rPr>
              <a:t>e</a:t>
            </a:r>
            <a:r>
              <a:rPr sz="1800" dirty="0">
                <a:latin typeface="Arial Rounded MT Bold"/>
                <a:cs typeface="Arial Rounded MT Bold"/>
              </a:rPr>
              <a:t>ls	of	the  </a:t>
            </a:r>
            <a:r>
              <a:rPr sz="1800" spc="-15" dirty="0">
                <a:latin typeface="Arial Rounded MT Bold"/>
                <a:cs typeface="Arial Rounded MT Bold"/>
              </a:rPr>
              <a:t>organization?</a:t>
            </a:r>
            <a:endParaRPr sz="1800">
              <a:latin typeface="Arial Rounded MT Bold"/>
              <a:cs typeface="Arial Rounded MT Bold"/>
            </a:endParaRPr>
          </a:p>
          <a:p>
            <a:pPr marL="556895" marR="66675" indent="-341630">
              <a:lnSpc>
                <a:spcPct val="150000"/>
              </a:lnSpc>
              <a:spcBef>
                <a:spcPts val="1000"/>
              </a:spcBef>
              <a:buClr>
                <a:srgbClr val="A42F0F"/>
              </a:buClr>
              <a:buFont typeface="Symbol"/>
              <a:buChar char=""/>
              <a:tabLst>
                <a:tab pos="556895" algn="l"/>
                <a:tab pos="557530" algn="l"/>
              </a:tabLst>
            </a:pPr>
            <a:r>
              <a:rPr sz="1800" dirty="0">
                <a:latin typeface="Arial Rounded MT Bold"/>
                <a:cs typeface="Arial Rounded MT Bold"/>
              </a:rPr>
              <a:t>Is </a:t>
            </a:r>
            <a:r>
              <a:rPr sz="1800" spc="-15" dirty="0">
                <a:latin typeface="Arial Rounded MT Bold"/>
                <a:cs typeface="Arial Rounded MT Bold"/>
              </a:rPr>
              <a:t>there </a:t>
            </a:r>
            <a:r>
              <a:rPr sz="1800" spc="-5" dirty="0">
                <a:latin typeface="Arial Rounded MT Bold"/>
                <a:cs typeface="Arial Rounded MT Bold"/>
              </a:rPr>
              <a:t>documentation </a:t>
            </a:r>
            <a:r>
              <a:rPr sz="1800" spc="-15" dirty="0">
                <a:latin typeface="Arial Rounded MT Bold"/>
                <a:cs typeface="Arial Rounded MT Bold"/>
              </a:rPr>
              <a:t>that </a:t>
            </a:r>
            <a:r>
              <a:rPr sz="1800" spc="-10" dirty="0">
                <a:latin typeface="Arial Rounded MT Bold"/>
                <a:cs typeface="Arial Rounded MT Bold"/>
              </a:rPr>
              <a:t>indicates </a:t>
            </a:r>
            <a:r>
              <a:rPr sz="1800" spc="-5" dirty="0">
                <a:latin typeface="Arial Rounded MT Bold"/>
                <a:cs typeface="Arial Rounded MT Bold"/>
              </a:rPr>
              <a:t>who </a:t>
            </a:r>
            <a:r>
              <a:rPr sz="1800" dirty="0">
                <a:latin typeface="Arial Rounded MT Bold"/>
                <a:cs typeface="Arial Rounded MT Bold"/>
              </a:rPr>
              <a:t>is in </a:t>
            </a:r>
            <a:r>
              <a:rPr sz="1800" spc="-25" dirty="0">
                <a:latin typeface="Arial Rounded MT Bold"/>
                <a:cs typeface="Arial Rounded MT Bold"/>
              </a:rPr>
              <a:t>charge </a:t>
            </a:r>
            <a:r>
              <a:rPr sz="1800" dirty="0">
                <a:latin typeface="Arial Rounded MT Bold"/>
                <a:cs typeface="Arial Rounded MT Bold"/>
              </a:rPr>
              <a:t>and </a:t>
            </a:r>
            <a:r>
              <a:rPr sz="1800" spc="-10" dirty="0">
                <a:latin typeface="Arial Rounded MT Bold"/>
                <a:cs typeface="Arial Rounded MT Bold"/>
              </a:rPr>
              <a:t>responsible  for </a:t>
            </a:r>
            <a:r>
              <a:rPr sz="1800" spc="-5" dirty="0">
                <a:latin typeface="Arial Rounded MT Bold"/>
                <a:cs typeface="Arial Rounded MT Bold"/>
              </a:rPr>
              <a:t>quality </a:t>
            </a:r>
            <a:r>
              <a:rPr sz="1800" dirty="0">
                <a:latin typeface="Arial Rounded MT Bold"/>
                <a:cs typeface="Arial Rounded MT Bold"/>
              </a:rPr>
              <a:t>in </a:t>
            </a:r>
            <a:r>
              <a:rPr sz="1800" spc="-5" dirty="0">
                <a:latin typeface="Arial Rounded MT Bold"/>
                <a:cs typeface="Arial Rounded MT Bold"/>
              </a:rPr>
              <a:t>the</a:t>
            </a:r>
            <a:r>
              <a:rPr sz="1800" spc="35" dirty="0">
                <a:latin typeface="Arial Rounded MT Bold"/>
                <a:cs typeface="Arial Rounded MT Bold"/>
              </a:rPr>
              <a:t> </a:t>
            </a:r>
            <a:r>
              <a:rPr sz="1800" spc="-15" dirty="0">
                <a:latin typeface="Arial Rounded MT Bold"/>
                <a:cs typeface="Arial Rounded MT Bold"/>
              </a:rPr>
              <a:t>organization?</a:t>
            </a:r>
            <a:endParaRPr sz="18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6769" y="2237739"/>
            <a:ext cx="6913880" cy="4554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369" y="1502409"/>
            <a:ext cx="8484235" cy="829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3695" algn="l"/>
              </a:tabLst>
            </a:pPr>
            <a:r>
              <a:rPr sz="2700" spc="1019" baseline="4629" dirty="0">
                <a:solidFill>
                  <a:srgbClr val="A42F0F"/>
                </a:solidFill>
                <a:latin typeface="Symbol"/>
                <a:cs typeface="Symbol"/>
              </a:rPr>
              <a:t></a:t>
            </a:r>
            <a:r>
              <a:rPr sz="2700" spc="1019" baseline="4629" dirty="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latin typeface="Arial Rounded MT Bold"/>
                <a:cs typeface="Arial Rounded MT Bold"/>
              </a:rPr>
              <a:t>The</a:t>
            </a:r>
            <a:r>
              <a:rPr sz="1800" spc="50" dirty="0">
                <a:latin typeface="Arial Rounded MT Bold"/>
                <a:cs typeface="Arial Rounded MT Bold"/>
              </a:rPr>
              <a:t> </a:t>
            </a:r>
            <a:r>
              <a:rPr sz="1800" spc="-5" dirty="0">
                <a:latin typeface="Arial Rounded MT Bold"/>
                <a:cs typeface="Arial Rounded MT Bold"/>
              </a:rPr>
              <a:t>supplier</a:t>
            </a:r>
            <a:r>
              <a:rPr sz="1800" spc="60" dirty="0">
                <a:latin typeface="Arial Rounded MT Bold"/>
                <a:cs typeface="Arial Rounded MT Bold"/>
              </a:rPr>
              <a:t> </a:t>
            </a:r>
            <a:r>
              <a:rPr sz="1800" spc="-5" dirty="0">
                <a:latin typeface="Arial Rounded MT Bold"/>
                <a:cs typeface="Arial Rounded MT Bold"/>
              </a:rPr>
              <a:t>maintains</a:t>
            </a:r>
            <a:r>
              <a:rPr sz="1800" spc="50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high</a:t>
            </a:r>
            <a:r>
              <a:rPr sz="1800" spc="55" dirty="0">
                <a:latin typeface="Arial Rounded MT Bold"/>
                <a:cs typeface="Arial Rounded MT Bold"/>
              </a:rPr>
              <a:t> </a:t>
            </a:r>
            <a:r>
              <a:rPr sz="1800" spc="-10" dirty="0">
                <a:latin typeface="Arial Rounded MT Bold"/>
                <a:cs typeface="Arial Rounded MT Bold"/>
              </a:rPr>
              <a:t>technical</a:t>
            </a:r>
            <a:r>
              <a:rPr sz="1800" spc="55" dirty="0">
                <a:latin typeface="Arial Rounded MT Bold"/>
                <a:cs typeface="Arial Rounded MT Bold"/>
              </a:rPr>
              <a:t> </a:t>
            </a:r>
            <a:r>
              <a:rPr sz="1800" spc="-10" dirty="0">
                <a:latin typeface="Arial Rounded MT Bold"/>
                <a:cs typeface="Arial Rounded MT Bold"/>
              </a:rPr>
              <a:t>standards</a:t>
            </a:r>
            <a:r>
              <a:rPr sz="1800" spc="50" dirty="0">
                <a:latin typeface="Arial Rounded MT Bold"/>
                <a:cs typeface="Arial Rounded MT Bold"/>
              </a:rPr>
              <a:t> </a:t>
            </a:r>
            <a:r>
              <a:rPr sz="1800" spc="-5" dirty="0">
                <a:latin typeface="Arial Rounded MT Bold"/>
                <a:cs typeface="Arial Rounded MT Bold"/>
              </a:rPr>
              <a:t>and</a:t>
            </a:r>
            <a:r>
              <a:rPr sz="1800" spc="55" dirty="0">
                <a:latin typeface="Arial Rounded MT Bold"/>
                <a:cs typeface="Arial Rounded MT Bold"/>
              </a:rPr>
              <a:t> </a:t>
            </a:r>
            <a:r>
              <a:rPr sz="1800" spc="-5" dirty="0">
                <a:latin typeface="Arial Rounded MT Bold"/>
                <a:cs typeface="Arial Rounded MT Bold"/>
              </a:rPr>
              <a:t>has</a:t>
            </a:r>
            <a:r>
              <a:rPr sz="1800" spc="45" dirty="0">
                <a:latin typeface="Arial Rounded MT Bold"/>
                <a:cs typeface="Arial Rounded MT Bold"/>
              </a:rPr>
              <a:t> </a:t>
            </a:r>
            <a:r>
              <a:rPr sz="1800" spc="-5" dirty="0">
                <a:latin typeface="Arial Rounded MT Bold"/>
                <a:cs typeface="Arial Rounded MT Bold"/>
              </a:rPr>
              <a:t>the</a:t>
            </a:r>
            <a:r>
              <a:rPr sz="1800" spc="50" dirty="0">
                <a:latin typeface="Arial Rounded MT Bold"/>
                <a:cs typeface="Arial Rounded MT Bold"/>
              </a:rPr>
              <a:t> </a:t>
            </a:r>
            <a:r>
              <a:rPr sz="1800" spc="-10" dirty="0">
                <a:latin typeface="Arial Rounded MT Bold"/>
                <a:cs typeface="Arial Rounded MT Bold"/>
              </a:rPr>
              <a:t>capability</a:t>
            </a:r>
            <a:r>
              <a:rPr sz="1800" spc="50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of</a:t>
            </a:r>
            <a:endParaRPr sz="180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>
              <a:latin typeface="Times New Roman"/>
              <a:cs typeface="Times New Roman"/>
            </a:endParaRPr>
          </a:p>
          <a:p>
            <a:pPr marL="354330">
              <a:lnSpc>
                <a:spcPct val="100000"/>
              </a:lnSpc>
            </a:pPr>
            <a:r>
              <a:rPr sz="1800" spc="-5" dirty="0">
                <a:latin typeface="Arial Rounded MT Bold"/>
                <a:cs typeface="Arial Rounded MT Bold"/>
              </a:rPr>
              <a:t>dealing with </a:t>
            </a:r>
            <a:r>
              <a:rPr sz="1800" spc="-20" dirty="0">
                <a:latin typeface="Arial Rounded MT Bold"/>
                <a:cs typeface="Arial Rounded MT Bold"/>
              </a:rPr>
              <a:t>feature </a:t>
            </a:r>
            <a:r>
              <a:rPr sz="1800" spc="-5" dirty="0">
                <a:latin typeface="Arial Rounded MT Bold"/>
                <a:cs typeface="Arial Rounded MT Bold"/>
              </a:rPr>
              <a:t>technological</a:t>
            </a:r>
            <a:r>
              <a:rPr sz="1800" spc="60" dirty="0">
                <a:latin typeface="Arial Rounded MT Bold"/>
                <a:cs typeface="Arial Rounded MT Bold"/>
              </a:rPr>
              <a:t> </a:t>
            </a:r>
            <a:r>
              <a:rPr sz="1800" spc="-20" dirty="0">
                <a:latin typeface="Arial Rounded MT Bold"/>
                <a:cs typeface="Arial Rounded MT Bold"/>
              </a:rPr>
              <a:t>innovations.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0285" marR="5080" indent="-159131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CONDITION </a:t>
            </a:r>
            <a:r>
              <a:rPr dirty="0"/>
              <a:t>OF</a:t>
            </a:r>
            <a:r>
              <a:rPr spc="-50" dirty="0"/>
              <a:t> </a:t>
            </a:r>
            <a:r>
              <a:rPr spc="-10" dirty="0"/>
              <a:t>SUPPLIER  </a:t>
            </a:r>
            <a:r>
              <a:rPr spc="-5" dirty="0"/>
              <a:t>SELECTION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4029" y="2275839"/>
            <a:ext cx="4974590" cy="43929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8490" y="1502409"/>
            <a:ext cx="8114665" cy="829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3695" algn="l"/>
              </a:tabLst>
            </a:pPr>
            <a:r>
              <a:rPr sz="2700" spc="1019" baseline="4629" dirty="0">
                <a:solidFill>
                  <a:srgbClr val="A42F0F"/>
                </a:solidFill>
                <a:latin typeface="Symbol"/>
                <a:cs typeface="Symbol"/>
              </a:rPr>
              <a:t></a:t>
            </a:r>
            <a:r>
              <a:rPr sz="2700" spc="1019" baseline="4629" dirty="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latin typeface="Arial Rounded MT Bold"/>
                <a:cs typeface="Arial Rounded MT Bold"/>
              </a:rPr>
              <a:t>The</a:t>
            </a:r>
            <a:r>
              <a:rPr sz="1800" spc="170" dirty="0">
                <a:latin typeface="Arial Rounded MT Bold"/>
                <a:cs typeface="Arial Rounded MT Bold"/>
              </a:rPr>
              <a:t> </a:t>
            </a:r>
            <a:r>
              <a:rPr sz="1800" spc="-10" dirty="0">
                <a:latin typeface="Arial Rounded MT Bold"/>
                <a:cs typeface="Arial Rounded MT Bold"/>
              </a:rPr>
              <a:t>suppliers</a:t>
            </a:r>
            <a:r>
              <a:rPr sz="1800" spc="165" dirty="0">
                <a:latin typeface="Arial Rounded MT Bold"/>
                <a:cs typeface="Arial Rounded MT Bold"/>
              </a:rPr>
              <a:t> </a:t>
            </a:r>
            <a:r>
              <a:rPr sz="1800" spc="-5" dirty="0">
                <a:latin typeface="Arial Rounded MT Bold"/>
                <a:cs typeface="Arial Rounded MT Bold"/>
              </a:rPr>
              <a:t>can</a:t>
            </a:r>
            <a:r>
              <a:rPr sz="1800" spc="180" dirty="0">
                <a:latin typeface="Arial Rounded MT Bold"/>
                <a:cs typeface="Arial Rounded MT Bold"/>
              </a:rPr>
              <a:t> </a:t>
            </a:r>
            <a:r>
              <a:rPr sz="1800" spc="-20" dirty="0">
                <a:latin typeface="Arial Rounded MT Bold"/>
                <a:cs typeface="Arial Rounded MT Bold"/>
              </a:rPr>
              <a:t>provide</a:t>
            </a:r>
            <a:r>
              <a:rPr sz="1800" spc="185" dirty="0">
                <a:latin typeface="Arial Rounded MT Bold"/>
                <a:cs typeface="Arial Rounded MT Bold"/>
              </a:rPr>
              <a:t> </a:t>
            </a:r>
            <a:r>
              <a:rPr sz="1800" spc="-5" dirty="0">
                <a:latin typeface="Arial Rounded MT Bold"/>
                <a:cs typeface="Arial Rounded MT Bold"/>
              </a:rPr>
              <a:t>those</a:t>
            </a:r>
            <a:r>
              <a:rPr sz="1800" spc="170" dirty="0">
                <a:latin typeface="Arial Rounded MT Bold"/>
                <a:cs typeface="Arial Rounded MT Bold"/>
              </a:rPr>
              <a:t> </a:t>
            </a:r>
            <a:r>
              <a:rPr sz="1800" spc="-30" dirty="0">
                <a:latin typeface="Arial Rounded MT Bold"/>
                <a:cs typeface="Arial Rounded MT Bold"/>
              </a:rPr>
              <a:t>raw</a:t>
            </a:r>
            <a:r>
              <a:rPr sz="1800" spc="165" dirty="0">
                <a:latin typeface="Arial Rounded MT Bold"/>
                <a:cs typeface="Arial Rounded MT Bold"/>
              </a:rPr>
              <a:t> </a:t>
            </a:r>
            <a:r>
              <a:rPr sz="1800" spc="-10" dirty="0">
                <a:latin typeface="Arial Rounded MT Bold"/>
                <a:cs typeface="Arial Rounded MT Bold"/>
              </a:rPr>
              <a:t>materials</a:t>
            </a:r>
            <a:r>
              <a:rPr sz="1800" spc="170" dirty="0">
                <a:latin typeface="Arial Rounded MT Bold"/>
                <a:cs typeface="Arial Rounded MT Bold"/>
              </a:rPr>
              <a:t> </a:t>
            </a:r>
            <a:r>
              <a:rPr sz="1800" spc="-5" dirty="0">
                <a:latin typeface="Arial Rounded MT Bold"/>
                <a:cs typeface="Arial Rounded MT Bold"/>
              </a:rPr>
              <a:t>and</a:t>
            </a:r>
            <a:r>
              <a:rPr sz="1800" spc="180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parts</a:t>
            </a:r>
            <a:r>
              <a:rPr sz="1800" spc="165" dirty="0">
                <a:latin typeface="Arial Rounded MT Bold"/>
                <a:cs typeface="Arial Rounded MT Bold"/>
              </a:rPr>
              <a:t> </a:t>
            </a:r>
            <a:r>
              <a:rPr sz="1800" spc="-15" dirty="0">
                <a:latin typeface="Arial Rounded MT Bold"/>
                <a:cs typeface="Arial Rounded MT Bold"/>
              </a:rPr>
              <a:t>required</a:t>
            </a:r>
            <a:r>
              <a:rPr sz="1800" spc="175" dirty="0">
                <a:latin typeface="Arial Rounded MT Bold"/>
                <a:cs typeface="Arial Rounded MT Bold"/>
              </a:rPr>
              <a:t> </a:t>
            </a:r>
            <a:r>
              <a:rPr sz="1800" spc="-10" dirty="0">
                <a:latin typeface="Arial Rounded MT Bold"/>
                <a:cs typeface="Arial Rounded MT Bold"/>
              </a:rPr>
              <a:t>by</a:t>
            </a:r>
            <a:endParaRPr sz="180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>
              <a:latin typeface="Times New Roman"/>
              <a:cs typeface="Times New Roman"/>
            </a:endParaRPr>
          </a:p>
          <a:p>
            <a:pPr marL="353695">
              <a:lnSpc>
                <a:spcPct val="100000"/>
              </a:lnSpc>
            </a:pPr>
            <a:r>
              <a:rPr sz="1800" dirty="0">
                <a:latin typeface="Arial Rounded MT Bold"/>
                <a:cs typeface="Arial Rounded MT Bold"/>
              </a:rPr>
              <a:t>the </a:t>
            </a:r>
            <a:r>
              <a:rPr sz="1800" spc="-15" dirty="0">
                <a:latin typeface="Arial Rounded MT Bold"/>
                <a:cs typeface="Arial Rounded MT Bold"/>
              </a:rPr>
              <a:t>purchaser </a:t>
            </a:r>
            <a:r>
              <a:rPr sz="1800" spc="-5" dirty="0">
                <a:latin typeface="Arial Rounded MT Bold"/>
                <a:cs typeface="Arial Rounded MT Bold"/>
              </a:rPr>
              <a:t>and those supplied meet quality</a:t>
            </a:r>
            <a:r>
              <a:rPr sz="1800" spc="65" dirty="0">
                <a:latin typeface="Arial Rounded MT Bold"/>
                <a:cs typeface="Arial Rounded MT Bold"/>
              </a:rPr>
              <a:t> </a:t>
            </a:r>
            <a:r>
              <a:rPr sz="1800" spc="-10" dirty="0">
                <a:latin typeface="Arial Rounded MT Bold"/>
                <a:cs typeface="Arial Rounded MT Bold"/>
              </a:rPr>
              <a:t>specifications.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0285" marR="5080" indent="-159131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CONDITION </a:t>
            </a:r>
            <a:r>
              <a:rPr dirty="0"/>
              <a:t>OF</a:t>
            </a:r>
            <a:r>
              <a:rPr spc="-50" dirty="0"/>
              <a:t> </a:t>
            </a:r>
            <a:r>
              <a:rPr spc="-10" dirty="0"/>
              <a:t>SUPPLIER  </a:t>
            </a:r>
            <a:r>
              <a:rPr spc="-5" dirty="0"/>
              <a:t>SELECTION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7450" y="2420620"/>
            <a:ext cx="6049009" cy="4344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79169" y="1648459"/>
            <a:ext cx="7869555" cy="918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43610" algn="l"/>
                <a:tab pos="2083435" algn="l"/>
                <a:tab pos="2655570" algn="l"/>
                <a:tab pos="3178810" algn="l"/>
                <a:tab pos="4507230" algn="l"/>
                <a:tab pos="4881245" algn="l"/>
                <a:tab pos="6038215" algn="l"/>
                <a:tab pos="6562090" algn="l"/>
                <a:tab pos="7618095" algn="l"/>
              </a:tabLst>
            </a:pPr>
            <a:r>
              <a:rPr sz="3000" spc="1132" baseline="4166" dirty="0">
                <a:solidFill>
                  <a:srgbClr val="A42F0F"/>
                </a:solidFill>
                <a:latin typeface="Symbol"/>
                <a:cs typeface="Symbol"/>
              </a:rPr>
              <a:t></a:t>
            </a:r>
            <a:r>
              <a:rPr sz="3000" spc="1132" baseline="4166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3000" spc="-157" baseline="4166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Arial Rounded MT Bold"/>
                <a:cs typeface="Arial Rounded MT Bold"/>
              </a:rPr>
              <a:t>T</a:t>
            </a:r>
            <a:r>
              <a:rPr sz="2000" dirty="0">
                <a:latin typeface="Arial Rounded MT Bold"/>
                <a:cs typeface="Arial Rounded MT Bold"/>
              </a:rPr>
              <a:t>he	</a:t>
            </a:r>
            <a:r>
              <a:rPr sz="2000" spc="10" dirty="0">
                <a:latin typeface="Arial Rounded MT Bold"/>
                <a:cs typeface="Arial Rounded MT Bold"/>
              </a:rPr>
              <a:t>s</a:t>
            </a:r>
            <a:r>
              <a:rPr sz="2000" dirty="0">
                <a:latin typeface="Arial Rounded MT Bold"/>
                <a:cs typeface="Arial Rounded MT Bold"/>
              </a:rPr>
              <a:t>upp</a:t>
            </a:r>
            <a:r>
              <a:rPr sz="2000" spc="-10" dirty="0">
                <a:latin typeface="Arial Rounded MT Bold"/>
                <a:cs typeface="Arial Rounded MT Bold"/>
              </a:rPr>
              <a:t>l</a:t>
            </a:r>
            <a:r>
              <a:rPr sz="2000" spc="5" dirty="0">
                <a:latin typeface="Arial Rounded MT Bold"/>
                <a:cs typeface="Arial Rounded MT Bold"/>
              </a:rPr>
              <a:t>i</a:t>
            </a:r>
            <a:r>
              <a:rPr sz="2000" spc="-10" dirty="0">
                <a:latin typeface="Arial Rounded MT Bold"/>
                <a:cs typeface="Arial Rounded MT Bold"/>
              </a:rPr>
              <a:t>e</a:t>
            </a:r>
            <a:r>
              <a:rPr sz="2000" dirty="0">
                <a:latin typeface="Arial Rounded MT Bold"/>
                <a:cs typeface="Arial Rounded MT Bold"/>
              </a:rPr>
              <a:t>r	h</a:t>
            </a:r>
            <a:r>
              <a:rPr sz="2000" spc="-10" dirty="0">
                <a:latin typeface="Arial Rounded MT Bold"/>
                <a:cs typeface="Arial Rounded MT Bold"/>
              </a:rPr>
              <a:t>a</a:t>
            </a:r>
            <a:r>
              <a:rPr sz="2000" dirty="0">
                <a:latin typeface="Arial Rounded MT Bold"/>
                <a:cs typeface="Arial Rounded MT Bold"/>
              </a:rPr>
              <a:t>s	the	</a:t>
            </a:r>
            <a:r>
              <a:rPr sz="2000" spc="-5" dirty="0">
                <a:latin typeface="Arial Rounded MT Bold"/>
                <a:cs typeface="Arial Rounded MT Bold"/>
              </a:rPr>
              <a:t>c</a:t>
            </a:r>
            <a:r>
              <a:rPr sz="2000" spc="-20" dirty="0">
                <a:latin typeface="Arial Rounded MT Bold"/>
                <a:cs typeface="Arial Rounded MT Bold"/>
              </a:rPr>
              <a:t>a</a:t>
            </a:r>
            <a:r>
              <a:rPr sz="2000" spc="-10" dirty="0">
                <a:latin typeface="Arial Rounded MT Bold"/>
                <a:cs typeface="Arial Rounded MT Bold"/>
              </a:rPr>
              <a:t>p</a:t>
            </a:r>
            <a:r>
              <a:rPr sz="2000" spc="-20" dirty="0">
                <a:latin typeface="Arial Rounded MT Bold"/>
                <a:cs typeface="Arial Rounded MT Bold"/>
              </a:rPr>
              <a:t>a</a:t>
            </a:r>
            <a:r>
              <a:rPr sz="2000" dirty="0">
                <a:latin typeface="Arial Rounded MT Bold"/>
                <a:cs typeface="Arial Rounded MT Bold"/>
              </a:rPr>
              <a:t>bility	to	</a:t>
            </a:r>
            <a:r>
              <a:rPr sz="2000" spc="-10" dirty="0">
                <a:latin typeface="Arial Rounded MT Bold"/>
                <a:cs typeface="Arial Rounded MT Bold"/>
              </a:rPr>
              <a:t>p</a:t>
            </a:r>
            <a:r>
              <a:rPr sz="2000" spc="-70" dirty="0">
                <a:latin typeface="Arial Rounded MT Bold"/>
                <a:cs typeface="Arial Rounded MT Bold"/>
              </a:rPr>
              <a:t>r</a:t>
            </a:r>
            <a:r>
              <a:rPr sz="2000" dirty="0">
                <a:latin typeface="Arial Rounded MT Bold"/>
                <a:cs typeface="Arial Rounded MT Bold"/>
              </a:rPr>
              <a:t>oduce	the	</a:t>
            </a:r>
            <a:r>
              <a:rPr sz="2000" spc="-5" dirty="0">
                <a:latin typeface="Arial Rounded MT Bold"/>
                <a:cs typeface="Arial Rounded MT Bold"/>
              </a:rPr>
              <a:t>am</a:t>
            </a:r>
            <a:r>
              <a:rPr sz="2000" spc="5" dirty="0">
                <a:latin typeface="Arial Rounded MT Bold"/>
                <a:cs typeface="Arial Rounded MT Bold"/>
              </a:rPr>
              <a:t>o</a:t>
            </a:r>
            <a:r>
              <a:rPr sz="2000" dirty="0">
                <a:latin typeface="Arial Rounded MT Bold"/>
                <a:cs typeface="Arial Rounded MT Bold"/>
              </a:rPr>
              <a:t>unt	of</a:t>
            </a:r>
            <a:endParaRPr sz="200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spc="-10" dirty="0">
                <a:latin typeface="Arial Rounded MT Bold"/>
                <a:cs typeface="Arial Rounded MT Bold"/>
              </a:rPr>
              <a:t>production</a:t>
            </a:r>
            <a:r>
              <a:rPr sz="2000" spc="-5" dirty="0">
                <a:latin typeface="Arial Rounded MT Bold"/>
                <a:cs typeface="Arial Rounded MT Bold"/>
              </a:rPr>
              <a:t> </a:t>
            </a:r>
            <a:r>
              <a:rPr sz="2000" dirty="0">
                <a:latin typeface="Arial Rounded MT Bold"/>
                <a:cs typeface="Arial Rounded MT Bold"/>
              </a:rPr>
              <a:t>needed.</a:t>
            </a:r>
            <a:endParaRPr sz="20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0285" marR="5080" indent="-159131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CONDITION </a:t>
            </a:r>
            <a:r>
              <a:rPr dirty="0"/>
              <a:t>OF</a:t>
            </a:r>
            <a:r>
              <a:rPr spc="-50" dirty="0"/>
              <a:t> </a:t>
            </a:r>
            <a:r>
              <a:rPr spc="-10" dirty="0"/>
              <a:t>SUPPLIER  </a:t>
            </a:r>
            <a:r>
              <a:rPr spc="-5" dirty="0"/>
              <a:t>SELECTION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2250"/>
            <a:ext cx="6858000" cy="1122680"/>
          </a:xfrm>
        </p:spPr>
        <p:txBody>
          <a:bodyPr/>
          <a:lstStyle/>
          <a:p>
            <a:r>
              <a:rPr lang="en-US" spc="-5" dirty="0" smtClean="0"/>
              <a:t>CONDITION </a:t>
            </a:r>
            <a:r>
              <a:rPr lang="en-US" dirty="0" smtClean="0"/>
              <a:t>OF</a:t>
            </a:r>
            <a:r>
              <a:rPr lang="en-US" spc="-50" dirty="0" smtClean="0"/>
              <a:t> </a:t>
            </a:r>
            <a:r>
              <a:rPr lang="en-US" spc="-10" dirty="0" smtClean="0"/>
              <a:t>SUPPLIER  </a:t>
            </a:r>
            <a:r>
              <a:rPr lang="en-US" spc="-5" dirty="0" smtClean="0"/>
              <a:t>SELECTION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231" y="1752600"/>
            <a:ext cx="8954769" cy="1107996"/>
          </a:xfrm>
        </p:spPr>
        <p:txBody>
          <a:bodyPr anchor="ctr"/>
          <a:lstStyle/>
          <a:p>
            <a:pPr algn="ctr"/>
            <a:r>
              <a:rPr lang="en-US" spc="-30" dirty="0" smtClean="0"/>
              <a:t>T</a:t>
            </a:r>
            <a:r>
              <a:rPr lang="en-US" dirty="0" smtClean="0"/>
              <a:t>he</a:t>
            </a:r>
            <a:r>
              <a:rPr lang="en-US" spc="-45" dirty="0" smtClean="0"/>
              <a:t>r</a:t>
            </a:r>
            <a:r>
              <a:rPr lang="en-US" dirty="0" smtClean="0"/>
              <a:t>e	</a:t>
            </a:r>
            <a:r>
              <a:rPr lang="en-US" spc="-5" dirty="0" smtClean="0"/>
              <a:t>i</a:t>
            </a:r>
            <a:r>
              <a:rPr lang="en-US" dirty="0" smtClean="0"/>
              <a:t>s	</a:t>
            </a:r>
            <a:r>
              <a:rPr lang="en-US" spc="10" dirty="0" smtClean="0"/>
              <a:t>n</a:t>
            </a:r>
            <a:r>
              <a:rPr lang="en-US" dirty="0" smtClean="0"/>
              <a:t>o	</a:t>
            </a:r>
            <a:r>
              <a:rPr lang="en-US" spc="-10" dirty="0" smtClean="0"/>
              <a:t>d</a:t>
            </a:r>
            <a:r>
              <a:rPr lang="en-US" spc="-5" dirty="0" smtClean="0"/>
              <a:t>an</a:t>
            </a:r>
            <a:r>
              <a:rPr lang="en-US" spc="-55" dirty="0" smtClean="0"/>
              <a:t>g</a:t>
            </a:r>
            <a:r>
              <a:rPr lang="en-US" spc="-5" dirty="0" smtClean="0"/>
              <a:t>e</a:t>
            </a:r>
            <a:r>
              <a:rPr lang="en-US" dirty="0" smtClean="0"/>
              <a:t>r	of	</a:t>
            </a:r>
            <a:r>
              <a:rPr lang="en-US" dirty="0" smtClean="0"/>
              <a:t>the supplier </a:t>
            </a:r>
            <a:r>
              <a:rPr lang="en-US" dirty="0" smtClean="0"/>
              <a:t>	</a:t>
            </a:r>
            <a:r>
              <a:rPr lang="en-US" spc="-10" dirty="0" smtClean="0"/>
              <a:t>b</a:t>
            </a:r>
            <a:r>
              <a:rPr lang="en-US" spc="-50" dirty="0" smtClean="0"/>
              <a:t>r</a:t>
            </a:r>
            <a:r>
              <a:rPr lang="en-US" spc="-5" dirty="0" smtClean="0"/>
              <a:t>ea</a:t>
            </a:r>
            <a:r>
              <a:rPr lang="en-US" spc="-50" dirty="0" smtClean="0"/>
              <a:t>c</a:t>
            </a:r>
            <a:r>
              <a:rPr lang="en-US" dirty="0" smtClean="0"/>
              <a:t>hing	</a:t>
            </a:r>
            <a:r>
              <a:rPr lang="en-US" spc="-5" dirty="0" smtClean="0"/>
              <a:t>co</a:t>
            </a:r>
            <a:r>
              <a:rPr lang="en-US" spc="-25" dirty="0" smtClean="0"/>
              <a:t>r</a:t>
            </a:r>
            <a:r>
              <a:rPr lang="en-US" dirty="0" smtClean="0"/>
              <a:t>po</a:t>
            </a:r>
            <a:r>
              <a:rPr lang="en-US" spc="-45" dirty="0" smtClean="0"/>
              <a:t>r</a:t>
            </a:r>
            <a:r>
              <a:rPr lang="en-US" spc="-50" dirty="0" smtClean="0"/>
              <a:t>a</a:t>
            </a:r>
            <a:r>
              <a:rPr lang="en-US" dirty="0" smtClean="0"/>
              <a:t>te  </a:t>
            </a:r>
            <a:r>
              <a:rPr lang="en-US" spc="-20" dirty="0" smtClean="0"/>
              <a:t>secrets.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228600" y="2667000"/>
            <a:ext cx="8915400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8569" y="2971800"/>
            <a:ext cx="6121400" cy="3796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9609" y="1503679"/>
            <a:ext cx="8118475" cy="763029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0"/>
              </a:spcBef>
              <a:buClr>
                <a:srgbClr val="A42F0F"/>
              </a:buClr>
              <a:buFont typeface="Symbol"/>
              <a:buChar char=""/>
              <a:tabLst>
                <a:tab pos="355600" algn="l"/>
              </a:tabLst>
            </a:pPr>
            <a:r>
              <a:rPr sz="2000" spc="-10" smtClean="0">
                <a:latin typeface="Arial Rounded MT Bold"/>
                <a:cs typeface="Arial Rounded MT Bold"/>
              </a:rPr>
              <a:t>The </a:t>
            </a:r>
            <a:r>
              <a:rPr sz="2000" spc="-5" dirty="0">
                <a:latin typeface="Arial Rounded MT Bold"/>
                <a:cs typeface="Arial Rounded MT Bold"/>
              </a:rPr>
              <a:t>price is right and delivery </a:t>
            </a:r>
            <a:r>
              <a:rPr sz="2000" spc="-10" dirty="0">
                <a:latin typeface="Arial Rounded MT Bold"/>
                <a:cs typeface="Arial Rounded MT Bold"/>
              </a:rPr>
              <a:t>dates </a:t>
            </a:r>
            <a:r>
              <a:rPr sz="2000" spc="-5" dirty="0">
                <a:latin typeface="Arial Rounded MT Bold"/>
                <a:cs typeface="Arial Rounded MT Bold"/>
              </a:rPr>
              <a:t>can </a:t>
            </a:r>
            <a:r>
              <a:rPr sz="2000" dirty="0">
                <a:latin typeface="Arial Rounded MT Bold"/>
                <a:cs typeface="Arial Rounded MT Bold"/>
              </a:rPr>
              <a:t>be</a:t>
            </a:r>
            <a:r>
              <a:rPr sz="2000" spc="50" dirty="0">
                <a:latin typeface="Arial Rounded MT Bold"/>
                <a:cs typeface="Arial Rounded MT Bold"/>
              </a:rPr>
              <a:t> </a:t>
            </a:r>
            <a:r>
              <a:rPr sz="2000" spc="-5" dirty="0">
                <a:latin typeface="Arial Rounded MT Bold"/>
                <a:cs typeface="Arial Rounded MT Bold"/>
              </a:rPr>
              <a:t>meet.</a:t>
            </a:r>
            <a:endParaRPr sz="2000">
              <a:latin typeface="Arial Rounded MT Bold"/>
              <a:cs typeface="Arial Rounded MT Bold"/>
            </a:endParaRPr>
          </a:p>
          <a:p>
            <a:pPr marL="355600" indent="-342900">
              <a:lnSpc>
                <a:spcPct val="100000"/>
              </a:lnSpc>
              <a:spcBef>
                <a:spcPts val="450"/>
              </a:spcBef>
              <a:buClr>
                <a:srgbClr val="A42F0F"/>
              </a:buClr>
              <a:buFont typeface="Symbol"/>
              <a:buChar char=""/>
              <a:tabLst>
                <a:tab pos="355600" algn="l"/>
              </a:tabLst>
            </a:pPr>
            <a:r>
              <a:rPr sz="2000" spc="-10" dirty="0">
                <a:latin typeface="Arial Rounded MT Bold"/>
                <a:cs typeface="Arial Rounded MT Bold"/>
              </a:rPr>
              <a:t>The </a:t>
            </a:r>
            <a:r>
              <a:rPr sz="2000" dirty="0">
                <a:latin typeface="Arial Rounded MT Bold"/>
                <a:cs typeface="Arial Rounded MT Bold"/>
              </a:rPr>
              <a:t>supplier </a:t>
            </a:r>
            <a:r>
              <a:rPr sz="2000" spc="-5" dirty="0">
                <a:latin typeface="Arial Rounded MT Bold"/>
                <a:cs typeface="Arial Rounded MT Bold"/>
              </a:rPr>
              <a:t>implements </a:t>
            </a:r>
            <a:r>
              <a:rPr sz="2000" spc="-10" dirty="0">
                <a:latin typeface="Arial Rounded MT Bold"/>
                <a:cs typeface="Arial Rounded MT Bold"/>
              </a:rPr>
              <a:t>contract</a:t>
            </a:r>
            <a:r>
              <a:rPr sz="2000" spc="20" dirty="0">
                <a:latin typeface="Arial Rounded MT Bold"/>
                <a:cs typeface="Arial Rounded MT Bold"/>
              </a:rPr>
              <a:t> </a:t>
            </a:r>
            <a:r>
              <a:rPr sz="2000" spc="-20" dirty="0">
                <a:latin typeface="Arial Rounded MT Bold"/>
                <a:cs typeface="Arial Rounded MT Bold"/>
              </a:rPr>
              <a:t>provisions.</a:t>
            </a:r>
            <a:endParaRPr sz="20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57679" y="438150"/>
            <a:ext cx="58705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5280" marR="5080" indent="-15925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CONDITION </a:t>
            </a:r>
            <a:r>
              <a:rPr dirty="0"/>
              <a:t>OF</a:t>
            </a:r>
            <a:r>
              <a:rPr spc="-40" dirty="0"/>
              <a:t> </a:t>
            </a:r>
            <a:r>
              <a:rPr spc="-10" dirty="0"/>
              <a:t>SUPPLIER  </a:t>
            </a:r>
            <a:r>
              <a:rPr spc="-5" dirty="0"/>
              <a:t>SELECTION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650" y="2729229"/>
            <a:ext cx="8249920" cy="4103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0559" y="1699259"/>
            <a:ext cx="1187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70" dirty="0">
                <a:solidFill>
                  <a:srgbClr val="A42F0F"/>
                </a:solidFill>
                <a:latin typeface="Symbol"/>
                <a:cs typeface="Symbol"/>
              </a:rPr>
              <a:t>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3460" y="438150"/>
            <a:ext cx="7701280" cy="2049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00" marR="1091565" indent="-15925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CONDITION </a:t>
            </a:r>
            <a:r>
              <a:rPr dirty="0"/>
              <a:t>OF</a:t>
            </a:r>
            <a:r>
              <a:rPr spc="-40" dirty="0"/>
              <a:t> </a:t>
            </a:r>
            <a:r>
              <a:rPr spc="-10" dirty="0"/>
              <a:t>SUPPLIER  </a:t>
            </a:r>
            <a:r>
              <a:rPr spc="-5" dirty="0"/>
              <a:t>SELECTION</a:t>
            </a:r>
          </a:p>
          <a:p>
            <a:pPr marL="12700" marR="5080">
              <a:lnSpc>
                <a:spcPct val="144600"/>
              </a:lnSpc>
              <a:spcBef>
                <a:spcPts val="359"/>
              </a:spcBef>
            </a:pPr>
            <a:r>
              <a:rPr sz="2000" spc="-10" dirty="0">
                <a:solidFill>
                  <a:srgbClr val="000000"/>
                </a:solidFill>
              </a:rPr>
              <a:t>The </a:t>
            </a:r>
            <a:r>
              <a:rPr sz="2000" dirty="0">
                <a:solidFill>
                  <a:srgbClr val="000000"/>
                </a:solidFill>
              </a:rPr>
              <a:t>supplier has </a:t>
            </a:r>
            <a:r>
              <a:rPr sz="2000" spc="-5" dirty="0">
                <a:solidFill>
                  <a:srgbClr val="000000"/>
                </a:solidFill>
              </a:rPr>
              <a:t>an </a:t>
            </a:r>
            <a:r>
              <a:rPr sz="2000" dirty="0">
                <a:solidFill>
                  <a:srgbClr val="000000"/>
                </a:solidFill>
              </a:rPr>
              <a:t>effective quality </a:t>
            </a:r>
            <a:r>
              <a:rPr sz="2000" spc="-5" dirty="0">
                <a:solidFill>
                  <a:srgbClr val="000000"/>
                </a:solidFill>
              </a:rPr>
              <a:t>system and </a:t>
            </a:r>
            <a:r>
              <a:rPr sz="2000" spc="-15" dirty="0">
                <a:solidFill>
                  <a:srgbClr val="000000"/>
                </a:solidFill>
              </a:rPr>
              <a:t>improvement  </a:t>
            </a:r>
            <a:r>
              <a:rPr sz="2000" spc="-25" dirty="0">
                <a:solidFill>
                  <a:srgbClr val="000000"/>
                </a:solidFill>
              </a:rPr>
              <a:t>program </a:t>
            </a:r>
            <a:r>
              <a:rPr sz="2000" spc="-10" dirty="0">
                <a:solidFill>
                  <a:srgbClr val="000000"/>
                </a:solidFill>
              </a:rPr>
              <a:t>such </a:t>
            </a:r>
            <a:r>
              <a:rPr sz="2000" spc="-5" dirty="0">
                <a:solidFill>
                  <a:srgbClr val="000000"/>
                </a:solidFill>
              </a:rPr>
              <a:t>as ISO/QS</a:t>
            </a:r>
            <a:r>
              <a:rPr sz="2000" spc="4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9000.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2780" y="1021079"/>
            <a:ext cx="300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910" dirty="0">
                <a:solidFill>
                  <a:srgbClr val="A42F0F"/>
                </a:solidFill>
                <a:latin typeface="Symbol"/>
                <a:cs typeface="Symbol"/>
              </a:rPr>
              <a:t>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240028"/>
            <a:ext cx="8305800" cy="1782539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265680" algn="l">
              <a:lnSpc>
                <a:spcPct val="100000"/>
              </a:lnSpc>
              <a:spcBef>
                <a:spcPts val="540"/>
              </a:spcBef>
            </a:pPr>
            <a:r>
              <a:rPr b="1" spc="254" smtClean="0">
                <a:latin typeface="Arial Rounded MT Bold"/>
                <a:cs typeface="Arial Rounded MT Bold"/>
              </a:rPr>
              <a:t>SUPPLIER</a:t>
            </a:r>
            <a:r>
              <a:rPr lang="en-US" b="1" spc="254" dirty="0" smtClean="0">
                <a:latin typeface="Arial Rounded MT Bold"/>
                <a:cs typeface="Arial Rounded MT Bold"/>
              </a:rPr>
              <a:t> PARTNERSHIP</a:t>
            </a:r>
            <a:endParaRPr b="1" spc="254" smtClean="0">
              <a:latin typeface="Arial Rounded MT Bold"/>
              <a:cs typeface="Arial Rounded MT Bold"/>
            </a:endParaRPr>
          </a:p>
          <a:p>
            <a:pPr marL="25400">
              <a:lnSpc>
                <a:spcPct val="100000"/>
              </a:lnSpc>
              <a:spcBef>
                <a:spcPts val="440"/>
              </a:spcBef>
              <a:tabLst>
                <a:tab pos="2993390" algn="l"/>
              </a:tabLst>
            </a:pPr>
            <a:endParaRPr sz="5400" baseline="6944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2780" y="1696720"/>
            <a:ext cx="13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45" dirty="0">
                <a:solidFill>
                  <a:srgbClr val="A42F0F"/>
                </a:solidFill>
                <a:latin typeface="Symbol"/>
                <a:cs typeface="Symbol"/>
              </a:rPr>
              <a:t>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5680" y="1545590"/>
            <a:ext cx="8066405" cy="111569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540"/>
              </a:spcBef>
              <a:tabLst>
                <a:tab pos="795655" algn="l"/>
                <a:tab pos="3020695" algn="l"/>
                <a:tab pos="3838575" algn="l"/>
                <a:tab pos="5743575" algn="l"/>
                <a:tab pos="7686040" algn="l"/>
              </a:tabLst>
            </a:pPr>
            <a:r>
              <a:rPr sz="2400" dirty="0">
                <a:latin typeface="Arial Rounded MT Bold"/>
                <a:cs typeface="Arial Rounded MT Bold"/>
              </a:rPr>
              <a:t>An	o</a:t>
            </a:r>
            <a:r>
              <a:rPr sz="2400" spc="-60" dirty="0">
                <a:latin typeface="Arial Rounded MT Bold"/>
                <a:cs typeface="Arial Rounded MT Bold"/>
              </a:rPr>
              <a:t>rg</a:t>
            </a:r>
            <a:r>
              <a:rPr sz="2400" dirty="0">
                <a:latin typeface="Arial Rounded MT Bold"/>
                <a:cs typeface="Arial Rounded MT Bold"/>
              </a:rPr>
              <a:t>aniz</a:t>
            </a:r>
            <a:r>
              <a:rPr sz="2400" spc="-60" dirty="0">
                <a:latin typeface="Arial Rounded MT Bold"/>
                <a:cs typeface="Arial Rounded MT Bold"/>
              </a:rPr>
              <a:t>a</a:t>
            </a:r>
            <a:r>
              <a:rPr sz="2400" dirty="0">
                <a:latin typeface="Arial Rounded MT Bold"/>
                <a:cs typeface="Arial Rounded MT Bold"/>
              </a:rPr>
              <a:t>tion	(or	cu</a:t>
            </a:r>
            <a:r>
              <a:rPr sz="2400" spc="-10" dirty="0">
                <a:latin typeface="Arial Rounded MT Bold"/>
                <a:cs typeface="Arial Rounded MT Bold"/>
              </a:rPr>
              <a:t>s</a:t>
            </a:r>
            <a:r>
              <a:rPr sz="2400" spc="5" dirty="0">
                <a:latin typeface="Arial Rounded MT Bold"/>
                <a:cs typeface="Arial Rounded MT Bold"/>
              </a:rPr>
              <a:t>t</a:t>
            </a:r>
            <a:r>
              <a:rPr sz="2400" dirty="0">
                <a:latin typeface="Arial Rounded MT Bold"/>
                <a:cs typeface="Arial Rounded MT Bold"/>
              </a:rPr>
              <a:t>o</a:t>
            </a:r>
            <a:r>
              <a:rPr sz="2400" spc="-5" dirty="0">
                <a:latin typeface="Arial Rounded MT Bold"/>
                <a:cs typeface="Arial Rounded MT Bold"/>
              </a:rPr>
              <a:t>m</a:t>
            </a:r>
            <a:r>
              <a:rPr sz="2400" dirty="0">
                <a:latin typeface="Arial Rounded MT Bold"/>
                <a:cs typeface="Arial Rounded MT Bold"/>
              </a:rPr>
              <a:t>e</a:t>
            </a:r>
            <a:r>
              <a:rPr sz="2400" spc="-5" dirty="0">
                <a:latin typeface="Arial Rounded MT Bold"/>
                <a:cs typeface="Arial Rounded MT Bold"/>
              </a:rPr>
              <a:t>r</a:t>
            </a:r>
            <a:r>
              <a:rPr sz="2400" dirty="0">
                <a:latin typeface="Arial Rounded MT Bold"/>
                <a:cs typeface="Arial Rounded MT Bold"/>
              </a:rPr>
              <a:t>)	pu</a:t>
            </a:r>
            <a:r>
              <a:rPr sz="2400" spc="-50" dirty="0">
                <a:latin typeface="Arial Rounded MT Bold"/>
                <a:cs typeface="Arial Rounded MT Bold"/>
              </a:rPr>
              <a:t>r</a:t>
            </a:r>
            <a:r>
              <a:rPr sz="2400" spc="-60" dirty="0">
                <a:latin typeface="Arial Rounded MT Bold"/>
                <a:cs typeface="Arial Rounded MT Bold"/>
              </a:rPr>
              <a:t>c</a:t>
            </a:r>
            <a:r>
              <a:rPr sz="2400" dirty="0">
                <a:latin typeface="Arial Rounded MT Bold"/>
                <a:cs typeface="Arial Rounded MT Bold"/>
              </a:rPr>
              <a:t>ha</a:t>
            </a:r>
            <a:r>
              <a:rPr sz="2400" spc="-15" dirty="0">
                <a:latin typeface="Arial Rounded MT Bold"/>
                <a:cs typeface="Arial Rounded MT Bold"/>
              </a:rPr>
              <a:t>s</a:t>
            </a:r>
            <a:r>
              <a:rPr sz="2400" dirty="0">
                <a:latin typeface="Arial Rounded MT Bold"/>
                <a:cs typeface="Arial Rounded MT Bold"/>
              </a:rPr>
              <a:t>es</a:t>
            </a:r>
            <a:r>
              <a:rPr sz="2400">
                <a:latin typeface="Arial Rounded MT Bold"/>
                <a:cs typeface="Arial Rounded MT Bold"/>
              </a:rPr>
              <a:t>	</a:t>
            </a:r>
            <a:r>
              <a:rPr sz="2400" spc="-5" smtClean="0">
                <a:latin typeface="Arial Rounded MT Bold"/>
                <a:cs typeface="Arial Rounded MT Bold"/>
              </a:rPr>
              <a:t>its</a:t>
            </a:r>
            <a:r>
              <a:rPr lang="en-US" sz="2400" spc="-5" dirty="0" smtClean="0">
                <a:latin typeface="Arial Rounded MT Bold"/>
                <a:cs typeface="Arial Rounded MT Bold"/>
              </a:rPr>
              <a:t> </a:t>
            </a:r>
            <a:endParaRPr sz="2400" smtClean="0">
              <a:latin typeface="Arial Rounded MT Bold"/>
              <a:cs typeface="Arial Rounded MT Bold"/>
            </a:endParaRPr>
          </a:p>
          <a:p>
            <a:pPr marR="5715" algn="r">
              <a:lnSpc>
                <a:spcPct val="100000"/>
              </a:lnSpc>
              <a:spcBef>
                <a:spcPts val="1440"/>
              </a:spcBef>
            </a:pPr>
            <a:r>
              <a:rPr sz="2400" smtClean="0">
                <a:latin typeface="Arial Rounded MT Bold"/>
                <a:cs typeface="Arial Rounded MT Bold"/>
              </a:rPr>
              <a:t>and</a:t>
            </a:r>
            <a:endParaRPr sz="2400">
              <a:latin typeface="Arial Rounded MT Bold"/>
              <a:cs typeface="Arial Rounded MT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5680" y="2094229"/>
            <a:ext cx="71361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2451100" algn="l"/>
                <a:tab pos="3372485" algn="l"/>
                <a:tab pos="5206365" algn="l"/>
              </a:tabLst>
            </a:pPr>
            <a:r>
              <a:rPr sz="2400" spc="-55" dirty="0">
                <a:latin typeface="Arial Rounded MT Bold"/>
                <a:cs typeface="Arial Rounded MT Bold"/>
              </a:rPr>
              <a:t>r</a:t>
            </a:r>
            <a:r>
              <a:rPr sz="2400" dirty="0">
                <a:latin typeface="Arial Rounded MT Bold"/>
                <a:cs typeface="Arial Rounded MT Bold"/>
              </a:rPr>
              <a:t>equi</a:t>
            </a:r>
            <a:r>
              <a:rPr sz="2400" spc="-60" dirty="0">
                <a:latin typeface="Arial Rounded MT Bold"/>
                <a:cs typeface="Arial Rounded MT Bold"/>
              </a:rPr>
              <a:t>r</a:t>
            </a:r>
            <a:r>
              <a:rPr sz="2400" dirty="0">
                <a:latin typeface="Arial Rounded MT Bold"/>
                <a:cs typeface="Arial Rounded MT Bold"/>
              </a:rPr>
              <a:t>e</a:t>
            </a:r>
            <a:r>
              <a:rPr sz="2400" spc="5" dirty="0">
                <a:latin typeface="Arial Rounded MT Bold"/>
                <a:cs typeface="Arial Rounded MT Bold"/>
              </a:rPr>
              <a:t>m</a:t>
            </a:r>
            <a:r>
              <a:rPr sz="2400" spc="-10" dirty="0">
                <a:latin typeface="Arial Rounded MT Bold"/>
                <a:cs typeface="Arial Rounded MT Bold"/>
              </a:rPr>
              <a:t>e</a:t>
            </a:r>
            <a:r>
              <a:rPr sz="2400" spc="5" dirty="0">
                <a:latin typeface="Arial Rounded MT Bold"/>
                <a:cs typeface="Arial Rounded MT Bold"/>
              </a:rPr>
              <a:t>n</a:t>
            </a:r>
            <a:r>
              <a:rPr sz="2400" dirty="0">
                <a:latin typeface="Arial Rounded MT Bold"/>
                <a:cs typeface="Arial Rounded MT Bold"/>
              </a:rPr>
              <a:t>t</a:t>
            </a:r>
            <a:r>
              <a:rPr sz="2400" spc="-100" dirty="0">
                <a:latin typeface="Arial Rounded MT Bold"/>
                <a:cs typeface="Arial Rounded MT Bold"/>
              </a:rPr>
              <a:t>s</a:t>
            </a:r>
            <a:r>
              <a:rPr sz="2400" dirty="0">
                <a:latin typeface="Arial Rounded MT Bold"/>
                <a:cs typeface="Arial Rounded MT Bold"/>
              </a:rPr>
              <a:t>,	</a:t>
            </a:r>
            <a:r>
              <a:rPr sz="2400" spc="-60" dirty="0">
                <a:latin typeface="Arial Rounded MT Bold"/>
                <a:cs typeface="Arial Rounded MT Bold"/>
              </a:rPr>
              <a:t>ra</a:t>
            </a:r>
            <a:r>
              <a:rPr sz="2400" dirty="0">
                <a:latin typeface="Arial Rounded MT Bold"/>
                <a:cs typeface="Arial Rounded MT Bold"/>
              </a:rPr>
              <a:t>w	</a:t>
            </a:r>
            <a:r>
              <a:rPr sz="2400" spc="5" dirty="0">
                <a:latin typeface="Arial Rounded MT Bold"/>
                <a:cs typeface="Arial Rounded MT Bold"/>
              </a:rPr>
              <a:t>m</a:t>
            </a:r>
            <a:r>
              <a:rPr sz="2400" spc="-70" dirty="0">
                <a:latin typeface="Arial Rounded MT Bold"/>
                <a:cs typeface="Arial Rounded MT Bold"/>
              </a:rPr>
              <a:t>a</a:t>
            </a:r>
            <a:r>
              <a:rPr sz="2400" spc="5" dirty="0">
                <a:latin typeface="Arial Rounded MT Bold"/>
                <a:cs typeface="Arial Rounded MT Bold"/>
              </a:rPr>
              <a:t>t</a:t>
            </a:r>
            <a:r>
              <a:rPr sz="2400" spc="-10" dirty="0">
                <a:latin typeface="Arial Rounded MT Bold"/>
                <a:cs typeface="Arial Rounded MT Bold"/>
              </a:rPr>
              <a:t>e</a:t>
            </a:r>
            <a:r>
              <a:rPr sz="2400" spc="5" dirty="0">
                <a:latin typeface="Arial Rounded MT Bold"/>
                <a:cs typeface="Arial Rounded MT Bold"/>
              </a:rPr>
              <a:t>r</a:t>
            </a:r>
            <a:r>
              <a:rPr sz="2400" spc="-5" dirty="0">
                <a:latin typeface="Arial Rounded MT Bold"/>
                <a:cs typeface="Arial Rounded MT Bold"/>
              </a:rPr>
              <a:t>i</a:t>
            </a:r>
            <a:r>
              <a:rPr sz="2400" dirty="0">
                <a:latin typeface="Arial Rounded MT Bold"/>
                <a:cs typeface="Arial Rounded MT Bold"/>
              </a:rPr>
              <a:t>a</a:t>
            </a:r>
            <a:r>
              <a:rPr sz="2400" spc="-10" dirty="0">
                <a:latin typeface="Arial Rounded MT Bold"/>
                <a:cs typeface="Arial Rounded MT Bold"/>
              </a:rPr>
              <a:t>l</a:t>
            </a:r>
            <a:r>
              <a:rPr sz="2400" spc="-105" dirty="0">
                <a:latin typeface="Arial Rounded MT Bold"/>
                <a:cs typeface="Arial Rounded MT Bold"/>
              </a:rPr>
              <a:t>s</a:t>
            </a:r>
            <a:r>
              <a:rPr sz="2400" dirty="0">
                <a:latin typeface="Arial Rounded MT Bold"/>
                <a:cs typeface="Arial Rounded MT Bold"/>
              </a:rPr>
              <a:t>,	co</a:t>
            </a:r>
            <a:r>
              <a:rPr sz="2400" spc="5" dirty="0">
                <a:latin typeface="Arial Rounded MT Bold"/>
                <a:cs typeface="Arial Rounded MT Bold"/>
              </a:rPr>
              <a:t>m</a:t>
            </a:r>
            <a:r>
              <a:rPr sz="2400" dirty="0">
                <a:latin typeface="Arial Rounded MT Bold"/>
                <a:cs typeface="Arial Rounded MT Bold"/>
              </a:rPr>
              <a:t>ponent</a:t>
            </a:r>
            <a:r>
              <a:rPr sz="2400" spc="-100" dirty="0">
                <a:latin typeface="Arial Rounded MT Bold"/>
                <a:cs typeface="Arial Rounded MT Bold"/>
              </a:rPr>
              <a:t>s</a:t>
            </a:r>
            <a:r>
              <a:rPr sz="2400">
                <a:latin typeface="Arial Rounded MT Bold"/>
                <a:cs typeface="Arial Rounded MT Bold"/>
              </a:rPr>
              <a:t>,  </a:t>
            </a:r>
            <a:r>
              <a:rPr sz="2400" spc="-20" smtClean="0">
                <a:latin typeface="Arial Rounded MT Bold"/>
                <a:cs typeface="Arial Rounded MT Bold"/>
              </a:rPr>
              <a:t>services, </a:t>
            </a:r>
            <a:r>
              <a:rPr sz="2400" spc="-25" smtClean="0">
                <a:latin typeface="Arial Rounded MT Bold"/>
                <a:cs typeface="Arial Rounded MT Bold"/>
              </a:rPr>
              <a:t>from</a:t>
            </a:r>
            <a:r>
              <a:rPr sz="2400" spc="5" smtClean="0">
                <a:latin typeface="Arial Rounded MT Bold"/>
                <a:cs typeface="Arial Rounded MT Bold"/>
              </a:rPr>
              <a:t> </a:t>
            </a:r>
            <a:r>
              <a:rPr sz="2400" spc="-40" smtClean="0">
                <a:latin typeface="Arial Rounded MT Bold"/>
                <a:cs typeface="Arial Rounded MT Bold"/>
              </a:rPr>
              <a:t>supplier.</a:t>
            </a:r>
            <a:endParaRPr sz="2400">
              <a:latin typeface="Arial Rounded MT Bold"/>
              <a:cs typeface="Arial Rounded MT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2780" y="3469640"/>
            <a:ext cx="13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45" dirty="0">
                <a:solidFill>
                  <a:srgbClr val="A42F0F"/>
                </a:solidFill>
                <a:latin typeface="Symbol"/>
                <a:cs typeface="Symbol"/>
              </a:rPr>
              <a:t>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5680" y="3500120"/>
            <a:ext cx="75152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Rounded MT Bold"/>
                <a:cs typeface="Arial Rounded MT Bold"/>
              </a:rPr>
              <a:t>Better </a:t>
            </a:r>
            <a:r>
              <a:rPr sz="2400" spc="-15" dirty="0">
                <a:latin typeface="Arial Rounded MT Bold"/>
                <a:cs typeface="Arial Rounded MT Bold"/>
              </a:rPr>
              <a:t>supplier’s </a:t>
            </a:r>
            <a:r>
              <a:rPr sz="2400" spc="-5">
                <a:latin typeface="Arial Rounded MT Bold"/>
                <a:cs typeface="Arial Rounded MT Bold"/>
              </a:rPr>
              <a:t>quality </a:t>
            </a:r>
            <a:r>
              <a:rPr lang="en-US" sz="2400" dirty="0" smtClean="0">
                <a:cs typeface="Times New Roman" pitchFamily="18" charset="0"/>
                <a:sym typeface="Wingdings" pitchFamily="2" charset="2"/>
              </a:rPr>
              <a:t></a:t>
            </a:r>
            <a:r>
              <a:rPr sz="2400" spc="65" smtClean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 Rounded MT Bold"/>
                <a:cs typeface="Arial Rounded MT Bold"/>
              </a:rPr>
              <a:t>Better </a:t>
            </a:r>
            <a:r>
              <a:rPr sz="2400" spc="-15" dirty="0">
                <a:latin typeface="Arial Rounded MT Bold"/>
                <a:cs typeface="Arial Rounded MT Bold"/>
              </a:rPr>
              <a:t>product’s </a:t>
            </a:r>
            <a:r>
              <a:rPr sz="2400" spc="-5" dirty="0">
                <a:latin typeface="Arial Rounded MT Bold"/>
                <a:cs typeface="Arial Rounded MT Bold"/>
              </a:rPr>
              <a:t>quality</a:t>
            </a:r>
            <a:endParaRPr sz="2400">
              <a:latin typeface="Arial Rounded MT Bold"/>
              <a:cs typeface="Arial Rounded MT 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51050" y="3933190"/>
            <a:ext cx="5328920" cy="2924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669" y="2448560"/>
            <a:ext cx="5891531" cy="4409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2609" y="1703070"/>
            <a:ext cx="1187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70" dirty="0">
                <a:solidFill>
                  <a:srgbClr val="A42F0F"/>
                </a:solidFill>
                <a:latin typeface="Symbol"/>
                <a:cs typeface="Symbol"/>
              </a:rPr>
              <a:t>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5510" y="1719579"/>
            <a:ext cx="7917815" cy="6248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2320"/>
              </a:lnSpc>
              <a:spcBef>
                <a:spcPts val="240"/>
              </a:spcBef>
              <a:tabLst>
                <a:tab pos="4607560" algn="l"/>
              </a:tabLst>
            </a:pPr>
            <a:r>
              <a:rPr sz="2000" spc="-10" dirty="0">
                <a:latin typeface="Arial Rounded MT Bold"/>
                <a:cs typeface="Arial Rounded MT Bold"/>
              </a:rPr>
              <a:t>The  </a:t>
            </a:r>
            <a:r>
              <a:rPr sz="2000" dirty="0">
                <a:latin typeface="Arial Rounded MT Bold"/>
                <a:cs typeface="Arial Rounded MT Bold"/>
              </a:rPr>
              <a:t>supplier  has  a  </a:t>
            </a:r>
            <a:r>
              <a:rPr sz="2000" spc="-30" dirty="0">
                <a:latin typeface="Arial Rounded MT Bold"/>
                <a:cs typeface="Arial Rounded MT Bold"/>
              </a:rPr>
              <a:t>track</a:t>
            </a:r>
            <a:r>
              <a:rPr sz="2000" spc="75" dirty="0">
                <a:latin typeface="Arial Rounded MT Bold"/>
                <a:cs typeface="Arial Rounded MT Bold"/>
              </a:rPr>
              <a:t> </a:t>
            </a:r>
            <a:r>
              <a:rPr sz="2000" spc="-20" dirty="0">
                <a:latin typeface="Arial Rounded MT Bold"/>
                <a:cs typeface="Arial Rounded MT Bold"/>
              </a:rPr>
              <a:t>record</a:t>
            </a:r>
            <a:r>
              <a:rPr sz="2000" spc="400" dirty="0">
                <a:latin typeface="Arial Rounded MT Bold"/>
                <a:cs typeface="Arial Rounded MT Bold"/>
              </a:rPr>
              <a:t> </a:t>
            </a:r>
            <a:r>
              <a:rPr sz="2000" spc="5" dirty="0">
                <a:latin typeface="Arial Rounded MT Bold"/>
                <a:cs typeface="Arial Rounded MT Bold"/>
              </a:rPr>
              <a:t>of	</a:t>
            </a:r>
            <a:r>
              <a:rPr sz="2000" dirty="0">
                <a:latin typeface="Arial Rounded MT Bold"/>
                <a:cs typeface="Arial Rounded MT Bold"/>
              </a:rPr>
              <a:t>customer </a:t>
            </a:r>
            <a:r>
              <a:rPr sz="2000" spc="-10" dirty="0">
                <a:latin typeface="Arial Rounded MT Bold"/>
                <a:cs typeface="Arial Rounded MT Bold"/>
              </a:rPr>
              <a:t>satisfaction </a:t>
            </a:r>
            <a:r>
              <a:rPr sz="2000" spc="-5" dirty="0">
                <a:latin typeface="Arial Rounded MT Bold"/>
                <a:cs typeface="Arial Rounded MT Bold"/>
              </a:rPr>
              <a:t>and  </a:t>
            </a:r>
            <a:r>
              <a:rPr sz="2000" spc="-15" dirty="0">
                <a:latin typeface="Arial Rounded MT Bold"/>
                <a:cs typeface="Arial Rounded MT Bold"/>
              </a:rPr>
              <a:t>organization</a:t>
            </a:r>
            <a:r>
              <a:rPr sz="2000" dirty="0">
                <a:latin typeface="Arial Rounded MT Bold"/>
                <a:cs typeface="Arial Rounded MT Bold"/>
              </a:rPr>
              <a:t> </a:t>
            </a:r>
            <a:r>
              <a:rPr sz="2000" spc="-20" dirty="0">
                <a:latin typeface="Arial Rounded MT Bold"/>
                <a:cs typeface="Arial Rounded MT Bold"/>
              </a:rPr>
              <a:t>credibility.</a:t>
            </a:r>
            <a:endParaRPr sz="20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57679" y="294640"/>
            <a:ext cx="58705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5280" marR="5080" indent="-15925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CONDITION </a:t>
            </a:r>
            <a:r>
              <a:rPr dirty="0"/>
              <a:t>OF</a:t>
            </a:r>
            <a:r>
              <a:rPr spc="-40" dirty="0"/>
              <a:t> </a:t>
            </a:r>
            <a:r>
              <a:rPr spc="-10" dirty="0"/>
              <a:t>SUPPLIER  </a:t>
            </a:r>
            <a:r>
              <a:rPr spc="-5" dirty="0"/>
              <a:t>SELECTION</a:t>
            </a:r>
          </a:p>
        </p:txBody>
      </p:sp>
      <p:sp>
        <p:nvSpPr>
          <p:cNvPr id="6" name="object 4"/>
          <p:cNvSpPr/>
          <p:nvPr/>
        </p:nvSpPr>
        <p:spPr>
          <a:xfrm>
            <a:off x="6934200" y="2438400"/>
            <a:ext cx="1997963" cy="426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940" y="222250"/>
            <a:ext cx="7541260" cy="1122680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spc="-5" dirty="0" smtClean="0"/>
              <a:t>is </a:t>
            </a:r>
            <a:r>
              <a:rPr lang="en-US" dirty="0" smtClean="0"/>
              <a:t>Supplier</a:t>
            </a:r>
            <a:r>
              <a:rPr lang="en-US" spc="-95" dirty="0" smtClean="0"/>
              <a:t> </a:t>
            </a:r>
            <a:r>
              <a:rPr lang="en-US" spc="-5" dirty="0" smtClean="0"/>
              <a:t>certification?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230" y="2204720"/>
            <a:ext cx="8765539" cy="1513235"/>
          </a:xfrm>
        </p:spPr>
        <p:txBody>
          <a:bodyPr/>
          <a:lstStyle/>
          <a:p>
            <a:pPr marL="355600" marR="224790" indent="-342900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80555"/>
              <a:buFont typeface="Wingdings" pitchFamily="2" charset="2"/>
              <a:buChar char="q"/>
              <a:tabLst>
                <a:tab pos="354965" algn="l"/>
                <a:tab pos="355600" algn="l"/>
              </a:tabLst>
            </a:pPr>
            <a:r>
              <a:rPr lang="en-US" b="1" spc="-5" dirty="0" smtClean="0">
                <a:latin typeface="Trebuchet MS"/>
                <a:cs typeface="Trebuchet MS"/>
              </a:rPr>
              <a:t>After </a:t>
            </a:r>
            <a:r>
              <a:rPr lang="en-US" b="1" dirty="0" smtClean="0">
                <a:latin typeface="Trebuchet MS"/>
                <a:cs typeface="Trebuchet MS"/>
              </a:rPr>
              <a:t>supplier </a:t>
            </a:r>
            <a:r>
              <a:rPr lang="en-US" b="1" spc="-5" dirty="0" smtClean="0">
                <a:latin typeface="Trebuchet MS"/>
                <a:cs typeface="Trebuchet MS"/>
              </a:rPr>
              <a:t>selection and approval, the next step is </a:t>
            </a:r>
            <a:r>
              <a:rPr lang="en-US" b="1" spc="-10" dirty="0" smtClean="0">
                <a:latin typeface="Trebuchet MS"/>
                <a:cs typeface="Trebuchet MS"/>
              </a:rPr>
              <a:t>certification </a:t>
            </a:r>
            <a:r>
              <a:rPr lang="en-US" b="1" spc="-5" dirty="0" smtClean="0">
                <a:latin typeface="Trebuchet MS"/>
                <a:cs typeface="Trebuchet MS"/>
              </a:rPr>
              <a:t>process,  which starts after the </a:t>
            </a:r>
            <a:r>
              <a:rPr lang="en-US" b="1" dirty="0" smtClean="0">
                <a:latin typeface="Trebuchet MS"/>
                <a:cs typeface="Trebuchet MS"/>
              </a:rPr>
              <a:t>suppliers </a:t>
            </a:r>
            <a:r>
              <a:rPr lang="en-US" b="1" spc="-5" dirty="0" smtClean="0">
                <a:latin typeface="Trebuchet MS"/>
                <a:cs typeface="Trebuchet MS"/>
              </a:rPr>
              <a:t>begin shipment of the</a:t>
            </a:r>
            <a:r>
              <a:rPr lang="en-US" b="1" spc="-20" dirty="0" smtClean="0">
                <a:latin typeface="Trebuchet MS"/>
                <a:cs typeface="Trebuchet MS"/>
              </a:rPr>
              <a:t> </a:t>
            </a:r>
            <a:r>
              <a:rPr lang="en-US" b="1" spc="-5" dirty="0" smtClean="0">
                <a:latin typeface="Trebuchet MS"/>
                <a:cs typeface="Trebuchet MS"/>
              </a:rPr>
              <a:t>product.</a:t>
            </a:r>
            <a:endParaRPr lang="en-US" b="1" dirty="0" smtClean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" pitchFamily="2" charset="2"/>
              <a:buChar char="q"/>
              <a:tabLst>
                <a:tab pos="354965" algn="l"/>
                <a:tab pos="355600" algn="l"/>
              </a:tabLst>
            </a:pPr>
            <a:r>
              <a:rPr lang="en-US" b="1" dirty="0" smtClean="0">
                <a:latin typeface="Trebuchet MS"/>
                <a:cs typeface="Trebuchet MS"/>
              </a:rPr>
              <a:t>This </a:t>
            </a:r>
            <a:r>
              <a:rPr lang="en-US" b="1" spc="-5" dirty="0" smtClean="0">
                <a:latin typeface="Trebuchet MS"/>
                <a:cs typeface="Trebuchet MS"/>
              </a:rPr>
              <a:t>process has </a:t>
            </a:r>
            <a:r>
              <a:rPr lang="en-US" b="1" dirty="0" smtClean="0">
                <a:latin typeface="Trebuchet MS"/>
                <a:cs typeface="Trebuchet MS"/>
              </a:rPr>
              <a:t>been </a:t>
            </a:r>
            <a:r>
              <a:rPr lang="en-US" b="1" spc="-5" dirty="0" smtClean="0">
                <a:latin typeface="Trebuchet MS"/>
                <a:cs typeface="Trebuchet MS"/>
              </a:rPr>
              <a:t>described by customer/supplier technical committee</a:t>
            </a:r>
            <a:r>
              <a:rPr lang="en-US" b="1" spc="-30" dirty="0" smtClean="0">
                <a:latin typeface="Trebuchet MS"/>
                <a:cs typeface="Trebuchet MS"/>
              </a:rPr>
              <a:t> </a:t>
            </a:r>
            <a:r>
              <a:rPr lang="en-US" b="1" spc="-5" dirty="0" smtClean="0">
                <a:latin typeface="Trebuchet MS"/>
                <a:cs typeface="Trebuchet MS"/>
              </a:rPr>
              <a:t>of</a:t>
            </a:r>
            <a:endParaRPr lang="en-US" b="1" dirty="0" smtClean="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lang="en-US" b="1" spc="-5" dirty="0" smtClean="0">
                <a:latin typeface="Trebuchet MS"/>
                <a:cs typeface="Trebuchet MS"/>
              </a:rPr>
              <a:t>ASQ, which developed the following eight </a:t>
            </a:r>
            <a:r>
              <a:rPr lang="en-US" b="1" spc="-10" dirty="0" smtClean="0">
                <a:latin typeface="Trebuchet MS"/>
                <a:cs typeface="Trebuchet MS"/>
              </a:rPr>
              <a:t>certification</a:t>
            </a:r>
            <a:r>
              <a:rPr lang="en-US" b="1" spc="15" dirty="0" smtClean="0">
                <a:latin typeface="Trebuchet MS"/>
                <a:cs typeface="Trebuchet MS"/>
              </a:rPr>
              <a:t> </a:t>
            </a:r>
            <a:r>
              <a:rPr lang="en-US" b="1" spc="-10" dirty="0" smtClean="0">
                <a:latin typeface="Trebuchet MS"/>
                <a:cs typeface="Trebuchet MS"/>
              </a:rPr>
              <a:t>criteria:</a:t>
            </a:r>
            <a:endParaRPr lang="en-US" b="1" dirty="0" smtClean="0">
              <a:latin typeface="Trebuchet MS"/>
              <a:cs typeface="Trebuchet MS"/>
            </a:endParaRPr>
          </a:p>
          <a:p>
            <a:endParaRPr lang="en-US" dirty="0"/>
          </a:p>
        </p:txBody>
      </p:sp>
      <p:sp>
        <p:nvSpPr>
          <p:cNvPr id="4" name="object 4"/>
          <p:cNvSpPr/>
          <p:nvPr/>
        </p:nvSpPr>
        <p:spPr>
          <a:xfrm>
            <a:off x="1676400" y="3505200"/>
            <a:ext cx="6477000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940" y="222250"/>
            <a:ext cx="6548119" cy="553998"/>
          </a:xfrm>
        </p:spPr>
        <p:txBody>
          <a:bodyPr/>
          <a:lstStyle/>
          <a:p>
            <a:r>
              <a:rPr lang="en-US" spc="-5" dirty="0" smtClean="0"/>
              <a:t>             Why</a:t>
            </a:r>
            <a:r>
              <a:rPr lang="en-US" spc="-65" dirty="0" smtClean="0"/>
              <a:t> </a:t>
            </a:r>
            <a:r>
              <a:rPr lang="en-US" spc="-10" dirty="0" smtClean="0"/>
              <a:t>certify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230" y="2204720"/>
            <a:ext cx="8765539" cy="3917996"/>
          </a:xfrm>
        </p:spPr>
        <p:txBody>
          <a:bodyPr/>
          <a:lstStyle/>
          <a:p>
            <a:pPr marL="527685" marR="5080" indent="-515620">
              <a:lnSpc>
                <a:spcPct val="80000"/>
              </a:lnSpc>
              <a:spcBef>
                <a:spcPts val="620"/>
              </a:spcBef>
              <a:buClr>
                <a:srgbClr val="90C225"/>
              </a:buClr>
              <a:buSzPct val="79545"/>
              <a:buAutoNum type="romanUcPeriod"/>
              <a:tabLst>
                <a:tab pos="527685" algn="l"/>
                <a:tab pos="528320" algn="l"/>
              </a:tabLst>
            </a:pPr>
            <a:r>
              <a:rPr lang="en-US" sz="2800" b="1" spc="-45" dirty="0" smtClean="0">
                <a:latin typeface="Trebuchet MS"/>
                <a:cs typeface="Trebuchet MS"/>
              </a:rPr>
              <a:t>Way </a:t>
            </a:r>
            <a:r>
              <a:rPr lang="en-US" sz="2800" b="1" spc="-5" dirty="0" smtClean="0">
                <a:latin typeface="Trebuchet MS"/>
                <a:cs typeface="Trebuchet MS"/>
              </a:rPr>
              <a:t>to determine </a:t>
            </a:r>
            <a:r>
              <a:rPr lang="en-US" sz="2800" b="1" spc="-10" dirty="0" smtClean="0">
                <a:latin typeface="Trebuchet MS"/>
                <a:cs typeface="Trebuchet MS"/>
              </a:rPr>
              <a:t>which </a:t>
            </a:r>
            <a:r>
              <a:rPr lang="en-US" sz="2800" b="1" spc="-5" dirty="0" smtClean="0">
                <a:latin typeface="Trebuchet MS"/>
                <a:cs typeface="Trebuchet MS"/>
              </a:rPr>
              <a:t>suppliers meet the </a:t>
            </a:r>
            <a:r>
              <a:rPr lang="en-US" sz="2800" b="1" spc="-20" dirty="0" smtClean="0">
                <a:latin typeface="Trebuchet MS"/>
                <a:cs typeface="Trebuchet MS"/>
              </a:rPr>
              <a:t>company’s  </a:t>
            </a:r>
            <a:r>
              <a:rPr lang="en-US" sz="2800" b="1" spc="-10" dirty="0" smtClean="0">
                <a:latin typeface="Trebuchet MS"/>
                <a:cs typeface="Trebuchet MS"/>
              </a:rPr>
              <a:t>needs</a:t>
            </a:r>
            <a:endParaRPr lang="en-US" sz="2800" b="1" dirty="0" smtClean="0">
              <a:latin typeface="Trebuchet MS"/>
              <a:cs typeface="Trebuchet MS"/>
            </a:endParaRPr>
          </a:p>
          <a:p>
            <a:pPr marL="546100" indent="-533400">
              <a:lnSpc>
                <a:spcPct val="100000"/>
              </a:lnSpc>
              <a:spcBef>
                <a:spcPts val="475"/>
              </a:spcBef>
              <a:buClr>
                <a:srgbClr val="90C225"/>
              </a:buClr>
              <a:buSzPct val="79545"/>
              <a:buAutoNum type="romanUcPeriod"/>
              <a:tabLst>
                <a:tab pos="545465" algn="l"/>
                <a:tab pos="546100" algn="l"/>
              </a:tabLst>
            </a:pPr>
            <a:r>
              <a:rPr lang="en-US" sz="2800" b="1" spc="-5" dirty="0" smtClean="0">
                <a:latin typeface="Trebuchet MS"/>
                <a:cs typeface="Trebuchet MS"/>
              </a:rPr>
              <a:t>Develop supplier</a:t>
            </a:r>
            <a:r>
              <a:rPr lang="en-US" sz="2800" b="1" dirty="0" smtClean="0">
                <a:latin typeface="Trebuchet MS"/>
                <a:cs typeface="Trebuchet MS"/>
              </a:rPr>
              <a:t> </a:t>
            </a:r>
            <a:r>
              <a:rPr lang="en-US" sz="2800" b="1" spc="-10" dirty="0" smtClean="0">
                <a:latin typeface="Trebuchet MS"/>
                <a:cs typeface="Trebuchet MS"/>
              </a:rPr>
              <a:t>capabilities</a:t>
            </a:r>
            <a:endParaRPr lang="en-US" sz="2800" b="1" dirty="0" smtClean="0">
              <a:latin typeface="Trebuchet MS"/>
              <a:cs typeface="Trebuchet MS"/>
            </a:endParaRPr>
          </a:p>
          <a:p>
            <a:pPr marL="546100" indent="-533400">
              <a:lnSpc>
                <a:spcPct val="100000"/>
              </a:lnSpc>
              <a:spcBef>
                <a:spcPts val="480"/>
              </a:spcBef>
              <a:buClr>
                <a:srgbClr val="90C225"/>
              </a:buClr>
              <a:buSzPct val="79545"/>
              <a:buAutoNum type="romanUcPeriod"/>
              <a:tabLst>
                <a:tab pos="545465" algn="l"/>
                <a:tab pos="546100" algn="l"/>
              </a:tabLst>
            </a:pPr>
            <a:r>
              <a:rPr lang="en-US" sz="2800" b="1" spc="-5" dirty="0" smtClean="0">
                <a:latin typeface="Trebuchet MS"/>
                <a:cs typeface="Trebuchet MS"/>
              </a:rPr>
              <a:t>Build stronger </a:t>
            </a:r>
            <a:r>
              <a:rPr lang="en-US" sz="2800" b="1" spc="-10" dirty="0" smtClean="0">
                <a:latin typeface="Trebuchet MS"/>
                <a:cs typeface="Trebuchet MS"/>
              </a:rPr>
              <a:t>and </a:t>
            </a:r>
            <a:r>
              <a:rPr lang="en-US" sz="2800" b="1" spc="-5" dirty="0" smtClean="0">
                <a:latin typeface="Trebuchet MS"/>
                <a:cs typeface="Trebuchet MS"/>
              </a:rPr>
              <a:t>open</a:t>
            </a:r>
            <a:r>
              <a:rPr lang="en-US" sz="2800" b="1" dirty="0" smtClean="0">
                <a:latin typeface="Trebuchet MS"/>
                <a:cs typeface="Trebuchet MS"/>
              </a:rPr>
              <a:t> </a:t>
            </a:r>
            <a:r>
              <a:rPr lang="en-US" sz="2800" b="1" spc="-5" dirty="0" smtClean="0">
                <a:latin typeface="Trebuchet MS"/>
                <a:cs typeface="Trebuchet MS"/>
              </a:rPr>
              <a:t>relationships</a:t>
            </a:r>
            <a:endParaRPr lang="en-US" sz="2800" b="1" dirty="0" smtClean="0">
              <a:latin typeface="Trebuchet MS"/>
              <a:cs typeface="Trebuchet MS"/>
            </a:endParaRPr>
          </a:p>
          <a:p>
            <a:pPr marL="546100" indent="-533400">
              <a:lnSpc>
                <a:spcPct val="100000"/>
              </a:lnSpc>
              <a:spcBef>
                <a:spcPts val="465"/>
              </a:spcBef>
              <a:buClr>
                <a:srgbClr val="90C225"/>
              </a:buClr>
              <a:buSzPct val="79545"/>
              <a:buAutoNum type="romanUcPeriod"/>
              <a:tabLst>
                <a:tab pos="545465" algn="l"/>
                <a:tab pos="546100" algn="l"/>
              </a:tabLst>
            </a:pPr>
            <a:r>
              <a:rPr lang="en-US" sz="2800" b="1" spc="-5" dirty="0" smtClean="0">
                <a:latin typeface="Trebuchet MS"/>
                <a:cs typeface="Trebuchet MS"/>
              </a:rPr>
              <a:t>Better </a:t>
            </a:r>
            <a:r>
              <a:rPr lang="en-US" sz="2800" b="1" spc="-10" dirty="0" smtClean="0">
                <a:latin typeface="Trebuchet MS"/>
                <a:cs typeface="Trebuchet MS"/>
              </a:rPr>
              <a:t>communication and </a:t>
            </a:r>
            <a:r>
              <a:rPr lang="en-US" sz="2800" b="1" spc="-5" dirty="0" smtClean="0">
                <a:latin typeface="Trebuchet MS"/>
                <a:cs typeface="Trebuchet MS"/>
              </a:rPr>
              <a:t>sharing of</a:t>
            </a:r>
            <a:r>
              <a:rPr lang="en-US" sz="2800" b="1" spc="5" dirty="0" smtClean="0">
                <a:latin typeface="Trebuchet MS"/>
                <a:cs typeface="Trebuchet MS"/>
              </a:rPr>
              <a:t> </a:t>
            </a:r>
            <a:r>
              <a:rPr lang="en-US" sz="2800" b="1" spc="-10" dirty="0" smtClean="0">
                <a:latin typeface="Trebuchet MS"/>
                <a:cs typeface="Trebuchet MS"/>
              </a:rPr>
              <a:t>information</a:t>
            </a:r>
            <a:endParaRPr lang="en-US" sz="2800" b="1" dirty="0" smtClean="0">
              <a:latin typeface="Trebuchet MS"/>
              <a:cs typeface="Trebuchet MS"/>
            </a:endParaRPr>
          </a:p>
          <a:p>
            <a:pPr marL="546100" indent="-533400">
              <a:lnSpc>
                <a:spcPct val="100000"/>
              </a:lnSpc>
              <a:spcBef>
                <a:spcPts val="470"/>
              </a:spcBef>
              <a:buClr>
                <a:srgbClr val="90C225"/>
              </a:buClr>
              <a:buSzPct val="79545"/>
              <a:buAutoNum type="romanUcPeriod"/>
              <a:tabLst>
                <a:tab pos="545465" algn="l"/>
                <a:tab pos="546100" algn="l"/>
              </a:tabLst>
            </a:pPr>
            <a:r>
              <a:rPr lang="en-US" sz="2800" b="1" spc="-5" dirty="0" smtClean="0">
                <a:latin typeface="Trebuchet MS"/>
                <a:cs typeface="Trebuchet MS"/>
              </a:rPr>
              <a:t>Better </a:t>
            </a:r>
            <a:r>
              <a:rPr lang="en-US" sz="2800" b="1" spc="-10" dirty="0" smtClean="0">
                <a:latin typeface="Trebuchet MS"/>
                <a:cs typeface="Trebuchet MS"/>
              </a:rPr>
              <a:t>serve </a:t>
            </a:r>
            <a:r>
              <a:rPr lang="en-US" sz="2800" b="1" spc="-5" dirty="0" smtClean="0">
                <a:latin typeface="Trebuchet MS"/>
                <a:cs typeface="Trebuchet MS"/>
              </a:rPr>
              <a:t>our </a:t>
            </a:r>
            <a:r>
              <a:rPr lang="en-US" sz="2800" b="1" spc="-10" dirty="0" smtClean="0">
                <a:latin typeface="Trebuchet MS"/>
                <a:cs typeface="Trebuchet MS"/>
              </a:rPr>
              <a:t>customers</a:t>
            </a:r>
            <a:endParaRPr lang="en-US" sz="2800" b="1" dirty="0" smtClean="0">
              <a:latin typeface="Trebuchet MS"/>
              <a:cs typeface="Trebuchet MS"/>
            </a:endParaRPr>
          </a:p>
          <a:p>
            <a:pPr marL="546100" marR="764540" indent="-533400">
              <a:lnSpc>
                <a:spcPct val="80000"/>
              </a:lnSpc>
              <a:spcBef>
                <a:spcPts val="1010"/>
              </a:spcBef>
              <a:buClr>
                <a:srgbClr val="90C225"/>
              </a:buClr>
              <a:buSzPct val="79545"/>
              <a:buAutoNum type="romanUcPeriod"/>
              <a:tabLst>
                <a:tab pos="545465" algn="l"/>
                <a:tab pos="546100" algn="l"/>
              </a:tabLst>
            </a:pPr>
            <a:r>
              <a:rPr lang="en-US" sz="2800" b="1" spc="-5" dirty="0" smtClean="0">
                <a:latin typeface="Trebuchet MS"/>
                <a:cs typeface="Trebuchet MS"/>
              </a:rPr>
              <a:t>Meet corporate </a:t>
            </a:r>
            <a:r>
              <a:rPr lang="en-US" sz="2800" b="1" spc="-10" dirty="0" smtClean="0">
                <a:latin typeface="Trebuchet MS"/>
                <a:cs typeface="Trebuchet MS"/>
              </a:rPr>
              <a:t>improvement </a:t>
            </a:r>
            <a:r>
              <a:rPr lang="en-US" sz="2800" b="1" spc="-5" dirty="0" smtClean="0">
                <a:latin typeface="Trebuchet MS"/>
                <a:cs typeface="Trebuchet MS"/>
              </a:rPr>
              <a:t>objectives </a:t>
            </a:r>
            <a:r>
              <a:rPr lang="en-US" sz="2800" b="1" spc="-10" dirty="0" smtClean="0">
                <a:latin typeface="Trebuchet MS"/>
                <a:cs typeface="Trebuchet MS"/>
              </a:rPr>
              <a:t>through  collaboration</a:t>
            </a:r>
            <a:endParaRPr lang="en-US" sz="2800" b="1" dirty="0" smtClean="0">
              <a:latin typeface="Trebuchet MS"/>
              <a:cs typeface="Trebuchet MS"/>
            </a:endParaRP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940" y="222250"/>
            <a:ext cx="6548119" cy="553998"/>
          </a:xfrm>
        </p:spPr>
        <p:txBody>
          <a:bodyPr/>
          <a:lstStyle/>
          <a:p>
            <a:r>
              <a:rPr lang="en-US" spc="-5" dirty="0" smtClean="0"/>
              <a:t>     1.Certification</a:t>
            </a:r>
            <a:r>
              <a:rPr lang="en-US" spc="-75" dirty="0" smtClean="0"/>
              <a:t> </a:t>
            </a:r>
            <a:r>
              <a:rPr lang="en-US" spc="-5" dirty="0" smtClean="0"/>
              <a:t>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230" y="2204720"/>
            <a:ext cx="8765539" cy="892552"/>
          </a:xfrm>
        </p:spPr>
        <p:txBody>
          <a:bodyPr/>
          <a:lstStyle/>
          <a:p>
            <a:r>
              <a:rPr lang="en-US" sz="2000" b="1" dirty="0" smtClean="0">
                <a:latin typeface="Trebuchet MS"/>
                <a:cs typeface="Trebuchet MS"/>
              </a:rPr>
              <a:t>The </a:t>
            </a:r>
            <a:r>
              <a:rPr lang="en-US" sz="2000" b="1" spc="-5" dirty="0" smtClean="0">
                <a:latin typeface="Trebuchet MS"/>
                <a:cs typeface="Trebuchet MS"/>
              </a:rPr>
              <a:t>customer and </a:t>
            </a:r>
            <a:r>
              <a:rPr lang="en-US" sz="2000" b="1" dirty="0" smtClean="0">
                <a:latin typeface="Trebuchet MS"/>
                <a:cs typeface="Trebuchet MS"/>
              </a:rPr>
              <a:t>supplier shall </a:t>
            </a:r>
            <a:r>
              <a:rPr lang="en-US" sz="2000" b="1" spc="-5" dirty="0" smtClean="0">
                <a:latin typeface="Trebuchet MS"/>
                <a:cs typeface="Trebuchet MS"/>
              </a:rPr>
              <a:t>have agreed on</a:t>
            </a:r>
            <a:r>
              <a:rPr lang="en-US" sz="2000" b="1" spc="-70" dirty="0" smtClean="0">
                <a:latin typeface="Trebuchet MS"/>
                <a:cs typeface="Trebuchet MS"/>
              </a:rPr>
              <a:t> </a:t>
            </a:r>
            <a:r>
              <a:rPr lang="en-US" sz="2000" b="1" spc="-5" dirty="0" smtClean="0">
                <a:latin typeface="Trebuchet MS"/>
                <a:cs typeface="Trebuchet MS"/>
              </a:rPr>
              <a:t>specifications that are mutually developed, justifiable and not ambiguous.</a:t>
            </a:r>
            <a:endParaRPr lang="en-US" sz="2000" b="1" dirty="0" smtClean="0">
              <a:latin typeface="Trebuchet MS"/>
              <a:cs typeface="Trebuchet MS"/>
            </a:endParaRPr>
          </a:p>
          <a:p>
            <a:endParaRPr lang="en-US" dirty="0"/>
          </a:p>
        </p:txBody>
      </p:sp>
      <p:sp>
        <p:nvSpPr>
          <p:cNvPr id="4" name="object 4"/>
          <p:cNvSpPr/>
          <p:nvPr/>
        </p:nvSpPr>
        <p:spPr>
          <a:xfrm>
            <a:off x="1981200" y="3200400"/>
            <a:ext cx="6096000" cy="3081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940" y="222250"/>
            <a:ext cx="6548119" cy="553998"/>
          </a:xfrm>
        </p:spPr>
        <p:txBody>
          <a:bodyPr/>
          <a:lstStyle/>
          <a:p>
            <a:r>
              <a:rPr lang="en-US" spc="-5" dirty="0" smtClean="0"/>
              <a:t>2.Certification</a:t>
            </a:r>
            <a:r>
              <a:rPr lang="en-US" spc="-75" dirty="0" smtClean="0"/>
              <a:t> </a:t>
            </a:r>
            <a:r>
              <a:rPr lang="en-US" spc="-5" dirty="0" smtClean="0"/>
              <a:t>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230" y="2204720"/>
            <a:ext cx="8765539" cy="1015663"/>
          </a:xfrm>
        </p:spPr>
        <p:txBody>
          <a:bodyPr/>
          <a:lstStyle/>
          <a:p>
            <a:r>
              <a:rPr lang="en-US" sz="2400" b="1" dirty="0" smtClean="0">
                <a:latin typeface="Trebuchet MS"/>
                <a:cs typeface="Trebuchet MS"/>
              </a:rPr>
              <a:t>The supplier shall </a:t>
            </a:r>
            <a:r>
              <a:rPr lang="en-US" sz="2400" b="1" spc="-5" dirty="0" smtClean="0">
                <a:latin typeface="Trebuchet MS"/>
                <a:cs typeface="Trebuchet MS"/>
              </a:rPr>
              <a:t>have no product-related lot rejection for </a:t>
            </a:r>
            <a:r>
              <a:rPr lang="en-US" sz="2400" b="1" dirty="0" smtClean="0">
                <a:latin typeface="Trebuchet MS"/>
                <a:cs typeface="Trebuchet MS"/>
              </a:rPr>
              <a:t>a </a:t>
            </a:r>
            <a:r>
              <a:rPr lang="en-US" sz="2400" b="1" spc="-5" dirty="0" smtClean="0">
                <a:latin typeface="Trebuchet MS"/>
                <a:cs typeface="Trebuchet MS"/>
              </a:rPr>
              <a:t>significant  period of time </a:t>
            </a:r>
            <a:r>
              <a:rPr lang="en-US" sz="2400" b="1" dirty="0" smtClean="0">
                <a:latin typeface="Trebuchet MS"/>
                <a:cs typeface="Trebuchet MS"/>
              </a:rPr>
              <a:t>or </a:t>
            </a:r>
            <a:r>
              <a:rPr lang="en-US" sz="2400" b="1" spc="-5" dirty="0" smtClean="0">
                <a:latin typeface="Trebuchet MS"/>
                <a:cs typeface="Trebuchet MS"/>
              </a:rPr>
              <a:t>significant number of</a:t>
            </a:r>
            <a:r>
              <a:rPr lang="en-US" sz="2400" b="1" spc="-35" dirty="0" smtClean="0">
                <a:latin typeface="Trebuchet MS"/>
                <a:cs typeface="Trebuchet MS"/>
              </a:rPr>
              <a:t> </a:t>
            </a:r>
            <a:r>
              <a:rPr lang="en-US" sz="2400" b="1" spc="-10" dirty="0" smtClean="0">
                <a:latin typeface="Trebuchet MS"/>
                <a:cs typeface="Trebuchet MS"/>
              </a:rPr>
              <a:t>lots.</a:t>
            </a:r>
            <a:endParaRPr lang="en-US" sz="2400" b="1" dirty="0" smtClean="0">
              <a:latin typeface="Trebuchet MS"/>
              <a:cs typeface="Trebuchet MS"/>
            </a:endParaRPr>
          </a:p>
          <a:p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2057400" y="3124199"/>
            <a:ext cx="5855207" cy="32324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940" y="222250"/>
            <a:ext cx="6548119" cy="553998"/>
          </a:xfrm>
        </p:spPr>
        <p:txBody>
          <a:bodyPr/>
          <a:lstStyle/>
          <a:p>
            <a:r>
              <a:rPr lang="en-US" spc="-5" dirty="0" smtClean="0"/>
              <a:t>3.Certification</a:t>
            </a:r>
            <a:r>
              <a:rPr lang="en-US" spc="-75" dirty="0" smtClean="0"/>
              <a:t> </a:t>
            </a:r>
            <a:r>
              <a:rPr lang="en-US" spc="-5" dirty="0" smtClean="0"/>
              <a:t>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230" y="2204720"/>
            <a:ext cx="8765539" cy="892552"/>
          </a:xfrm>
        </p:spPr>
        <p:txBody>
          <a:bodyPr/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80555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lang="en-US" sz="2000" b="1" dirty="0" smtClean="0">
                <a:latin typeface="Trebuchet MS"/>
                <a:cs typeface="Trebuchet MS"/>
              </a:rPr>
              <a:t>The </a:t>
            </a:r>
            <a:r>
              <a:rPr lang="en-US" sz="2000" b="1" spc="-5" dirty="0" smtClean="0">
                <a:latin typeface="Trebuchet MS"/>
                <a:cs typeface="Trebuchet MS"/>
              </a:rPr>
              <a:t>supplier </a:t>
            </a:r>
            <a:r>
              <a:rPr lang="en-US" sz="2000" b="1" dirty="0" smtClean="0">
                <a:latin typeface="Trebuchet MS"/>
                <a:cs typeface="Trebuchet MS"/>
              </a:rPr>
              <a:t>shall </a:t>
            </a:r>
            <a:r>
              <a:rPr lang="en-US" sz="2000" b="1" spc="-5" dirty="0" smtClean="0">
                <a:latin typeface="Trebuchet MS"/>
                <a:cs typeface="Trebuchet MS"/>
              </a:rPr>
              <a:t>have no </a:t>
            </a:r>
            <a:r>
              <a:rPr lang="en-US" sz="2000" b="1" spc="-5" dirty="0" smtClean="0">
                <a:latin typeface="Trebuchet MS"/>
                <a:cs typeface="Trebuchet MS"/>
              </a:rPr>
              <a:t>product-related </a:t>
            </a:r>
            <a:r>
              <a:rPr lang="en-US" sz="2000" b="1" spc="-5" dirty="0" smtClean="0">
                <a:latin typeface="Trebuchet MS"/>
                <a:cs typeface="Trebuchet MS"/>
              </a:rPr>
              <a:t>rejections </a:t>
            </a:r>
            <a:r>
              <a:rPr lang="en-US" sz="2000" b="1" spc="-10" dirty="0" smtClean="0">
                <a:latin typeface="Trebuchet MS"/>
                <a:cs typeface="Trebuchet MS"/>
              </a:rPr>
              <a:t>for </a:t>
            </a:r>
            <a:r>
              <a:rPr lang="en-US" sz="2000" b="1" dirty="0" smtClean="0">
                <a:latin typeface="Trebuchet MS"/>
                <a:cs typeface="Trebuchet MS"/>
              </a:rPr>
              <a:t>a </a:t>
            </a:r>
            <a:r>
              <a:rPr lang="en-US" sz="2000" b="1" spc="-5" dirty="0" smtClean="0">
                <a:latin typeface="Trebuchet MS"/>
                <a:cs typeface="Trebuchet MS"/>
              </a:rPr>
              <a:t>stated</a:t>
            </a:r>
            <a:r>
              <a:rPr lang="en-US" sz="2000" b="1" spc="30" dirty="0" smtClean="0">
                <a:latin typeface="Trebuchet MS"/>
                <a:cs typeface="Trebuchet MS"/>
              </a:rPr>
              <a:t> </a:t>
            </a:r>
            <a:r>
              <a:rPr lang="en-US" sz="2000" b="1" spc="-5" dirty="0" smtClean="0">
                <a:latin typeface="Trebuchet MS"/>
                <a:cs typeface="Trebuchet MS"/>
              </a:rPr>
              <a:t>period of </a:t>
            </a:r>
            <a:r>
              <a:rPr lang="en-US" sz="2000" b="1" dirty="0" smtClean="0">
                <a:latin typeface="Trebuchet MS"/>
                <a:cs typeface="Trebuchet MS"/>
              </a:rPr>
              <a:t>a </a:t>
            </a:r>
            <a:r>
              <a:rPr lang="en-US" sz="2000" b="1" spc="-5" dirty="0" smtClean="0">
                <a:latin typeface="Trebuchet MS"/>
                <a:cs typeface="Trebuchet MS"/>
              </a:rPr>
              <a:t>time </a:t>
            </a:r>
            <a:r>
              <a:rPr lang="en-US" sz="2000" b="1" dirty="0" smtClean="0">
                <a:latin typeface="Trebuchet MS"/>
                <a:cs typeface="Trebuchet MS"/>
              </a:rPr>
              <a:t>or </a:t>
            </a:r>
            <a:r>
              <a:rPr lang="en-US" sz="2000" b="1" spc="-5" dirty="0" smtClean="0">
                <a:latin typeface="Trebuchet MS"/>
                <a:cs typeface="Trebuchet MS"/>
              </a:rPr>
              <a:t>number of</a:t>
            </a:r>
            <a:r>
              <a:rPr lang="en-US" sz="2000" b="1" spc="-25" dirty="0" smtClean="0">
                <a:latin typeface="Trebuchet MS"/>
                <a:cs typeface="Trebuchet MS"/>
              </a:rPr>
              <a:t> </a:t>
            </a:r>
            <a:r>
              <a:rPr lang="en-US" sz="2000" b="1" spc="-10" dirty="0" smtClean="0">
                <a:latin typeface="Trebuchet MS"/>
                <a:cs typeface="Trebuchet MS"/>
              </a:rPr>
              <a:t>lots.</a:t>
            </a:r>
            <a:endParaRPr lang="en-US" sz="2000" b="1" dirty="0" smtClean="0">
              <a:latin typeface="Trebuchet MS"/>
              <a:cs typeface="Trebuchet MS"/>
            </a:endParaRPr>
          </a:p>
          <a:p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1752600" y="3048000"/>
            <a:ext cx="6614159" cy="3553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940" y="222250"/>
            <a:ext cx="6548119" cy="553998"/>
          </a:xfrm>
        </p:spPr>
        <p:txBody>
          <a:bodyPr/>
          <a:lstStyle/>
          <a:p>
            <a:r>
              <a:rPr lang="en-US" spc="-5" dirty="0" smtClean="0"/>
              <a:t>4.Certification</a:t>
            </a:r>
            <a:r>
              <a:rPr lang="en-US" spc="-75" dirty="0" smtClean="0"/>
              <a:t> </a:t>
            </a:r>
            <a:r>
              <a:rPr lang="en-US" spc="-5" dirty="0" smtClean="0"/>
              <a:t>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230" y="2204720"/>
            <a:ext cx="8765539" cy="4339650"/>
          </a:xfrm>
        </p:spPr>
        <p:txBody>
          <a:bodyPr/>
          <a:lstStyle/>
          <a:p>
            <a:pPr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400" b="1" dirty="0" smtClean="0">
                <a:latin typeface="Trebuchet MS"/>
                <a:cs typeface="Trebuchet MS"/>
              </a:rPr>
              <a:t>The supplier shall </a:t>
            </a:r>
            <a:r>
              <a:rPr lang="en-US" sz="2400" b="1" spc="-5" dirty="0" smtClean="0">
                <a:latin typeface="Trebuchet MS"/>
                <a:cs typeface="Trebuchet MS"/>
              </a:rPr>
              <a:t>have no negative non-product-related incidents for </a:t>
            </a:r>
            <a:r>
              <a:rPr lang="en-US" sz="2400" b="1" dirty="0" smtClean="0">
                <a:latin typeface="Trebuchet MS"/>
                <a:cs typeface="Trebuchet MS"/>
              </a:rPr>
              <a:t>a stated  </a:t>
            </a:r>
            <a:r>
              <a:rPr lang="en-US" sz="2400" b="1" spc="-5" dirty="0" smtClean="0">
                <a:latin typeface="Trebuchet MS"/>
                <a:cs typeface="Trebuchet MS"/>
              </a:rPr>
              <a:t>period or number of</a:t>
            </a:r>
            <a:r>
              <a:rPr lang="en-US" sz="2400" b="1" spc="-15" dirty="0" smtClean="0">
                <a:latin typeface="Trebuchet MS"/>
                <a:cs typeface="Trebuchet MS"/>
              </a:rPr>
              <a:t> </a:t>
            </a:r>
            <a:r>
              <a:rPr lang="en-US" sz="2400" b="1" spc="-10" dirty="0" smtClean="0">
                <a:latin typeface="Trebuchet MS"/>
                <a:cs typeface="Trebuchet MS"/>
              </a:rPr>
              <a:t>lots</a:t>
            </a:r>
            <a:r>
              <a:rPr lang="en-US" sz="2400" b="1" spc="-10" dirty="0" smtClean="0">
                <a:latin typeface="Trebuchet MS"/>
                <a:cs typeface="Trebuchet MS"/>
              </a:rPr>
              <a:t>.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400" b="1" spc="-10" dirty="0" smtClean="0">
                <a:latin typeface="Trebuchet MS"/>
                <a:cs typeface="Trebuchet MS"/>
              </a:rPr>
              <a:t>This criterion covers incidents or problems that covers even through inspection and tests showed conformance to specifications.</a:t>
            </a:r>
          </a:p>
          <a:p>
            <a:endParaRPr lang="en-US" sz="2400" b="1" dirty="0" smtClean="0">
              <a:latin typeface="Trebuchet MS"/>
              <a:cs typeface="Trebuchet MS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940" y="222250"/>
            <a:ext cx="6548119" cy="553998"/>
          </a:xfrm>
        </p:spPr>
        <p:txBody>
          <a:bodyPr/>
          <a:lstStyle/>
          <a:p>
            <a:r>
              <a:rPr lang="en-US" spc="-5" dirty="0" smtClean="0"/>
              <a:t>5.Certification</a:t>
            </a:r>
            <a:r>
              <a:rPr lang="en-US" spc="-75" dirty="0" smtClean="0"/>
              <a:t> </a:t>
            </a:r>
            <a:r>
              <a:rPr lang="en-US" spc="-5" dirty="0" smtClean="0"/>
              <a:t>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230" y="2204720"/>
            <a:ext cx="8765539" cy="738664"/>
          </a:xfrm>
        </p:spPr>
        <p:txBody>
          <a:bodyPr/>
          <a:lstStyle/>
          <a:p>
            <a:r>
              <a:rPr lang="en-US" sz="2400" b="1" dirty="0" smtClean="0">
                <a:latin typeface="Trebuchet MS"/>
                <a:cs typeface="Trebuchet MS"/>
              </a:rPr>
              <a:t>The supplier shall </a:t>
            </a:r>
            <a:r>
              <a:rPr lang="en-US" sz="2400" b="1" spc="-5" dirty="0" smtClean="0">
                <a:latin typeface="Trebuchet MS"/>
                <a:cs typeface="Trebuchet MS"/>
              </a:rPr>
              <a:t>have </a:t>
            </a:r>
            <a:r>
              <a:rPr lang="en-US" sz="2400" b="1" dirty="0" smtClean="0">
                <a:latin typeface="Trebuchet MS"/>
                <a:cs typeface="Trebuchet MS"/>
              </a:rPr>
              <a:t>a </a:t>
            </a:r>
            <a:r>
              <a:rPr lang="en-US" sz="2400" b="1" spc="-5" dirty="0" smtClean="0">
                <a:latin typeface="Trebuchet MS"/>
                <a:cs typeface="Trebuchet MS"/>
              </a:rPr>
              <a:t>fully-documented quality</a:t>
            </a:r>
            <a:r>
              <a:rPr lang="en-US" sz="2400" b="1" spc="-70" dirty="0" smtClean="0">
                <a:latin typeface="Trebuchet MS"/>
                <a:cs typeface="Trebuchet MS"/>
              </a:rPr>
              <a:t> </a:t>
            </a:r>
            <a:r>
              <a:rPr lang="en-US" sz="2400" b="1" spc="-5" dirty="0" smtClean="0">
                <a:latin typeface="Trebuchet MS"/>
                <a:cs typeface="Trebuchet MS"/>
              </a:rPr>
              <a:t>system.</a:t>
            </a:r>
            <a:endParaRPr lang="en-US" sz="2400" b="1" dirty="0" smtClean="0">
              <a:latin typeface="Trebuchet MS"/>
              <a:cs typeface="Trebuchet MS"/>
            </a:endParaRPr>
          </a:p>
          <a:p>
            <a:endParaRPr lang="en-US" sz="2400" b="1" dirty="0"/>
          </a:p>
        </p:txBody>
      </p:sp>
      <p:sp>
        <p:nvSpPr>
          <p:cNvPr id="4" name="object 3"/>
          <p:cNvSpPr/>
          <p:nvPr/>
        </p:nvSpPr>
        <p:spPr>
          <a:xfrm>
            <a:off x="2057400" y="3200400"/>
            <a:ext cx="5501639" cy="320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940" y="222250"/>
            <a:ext cx="6548119" cy="553998"/>
          </a:xfrm>
        </p:spPr>
        <p:txBody>
          <a:bodyPr/>
          <a:lstStyle/>
          <a:p>
            <a:r>
              <a:rPr lang="en-US" spc="-5" dirty="0" smtClean="0"/>
              <a:t>6.Certification</a:t>
            </a:r>
            <a:r>
              <a:rPr lang="en-US" spc="-75" dirty="0" smtClean="0"/>
              <a:t> </a:t>
            </a:r>
            <a:r>
              <a:rPr lang="en-US" spc="-5" dirty="0" smtClean="0"/>
              <a:t>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230" y="2204720"/>
            <a:ext cx="8765539" cy="738664"/>
          </a:xfrm>
        </p:spPr>
        <p:txBody>
          <a:bodyPr/>
          <a:lstStyle/>
          <a:p>
            <a:r>
              <a:rPr lang="en-US" sz="2400" b="1" dirty="0" smtClean="0">
                <a:latin typeface="Trebuchet MS"/>
                <a:cs typeface="Trebuchet MS"/>
              </a:rPr>
              <a:t>The supplier shall </a:t>
            </a:r>
            <a:r>
              <a:rPr lang="en-US" sz="2400" b="1" spc="-5" dirty="0" smtClean="0">
                <a:latin typeface="Trebuchet MS"/>
                <a:cs typeface="Trebuchet MS"/>
              </a:rPr>
              <a:t>have successfully passed an on-site system</a:t>
            </a:r>
            <a:r>
              <a:rPr lang="en-US" sz="2400" b="1" spc="20" dirty="0" smtClean="0">
                <a:latin typeface="Trebuchet MS"/>
                <a:cs typeface="Trebuchet MS"/>
              </a:rPr>
              <a:t> </a:t>
            </a:r>
            <a:r>
              <a:rPr lang="en-US" sz="2400" b="1" spc="-10" dirty="0" smtClean="0">
                <a:latin typeface="Trebuchet MS"/>
                <a:cs typeface="Trebuchet MS"/>
              </a:rPr>
              <a:t>evaluation.</a:t>
            </a:r>
            <a:endParaRPr lang="en-US" sz="2400" b="1" dirty="0"/>
          </a:p>
        </p:txBody>
      </p:sp>
      <p:sp>
        <p:nvSpPr>
          <p:cNvPr id="4" name="object 3"/>
          <p:cNvSpPr/>
          <p:nvPr/>
        </p:nvSpPr>
        <p:spPr>
          <a:xfrm>
            <a:off x="2133600" y="3124200"/>
            <a:ext cx="5733287" cy="3310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940" y="222250"/>
            <a:ext cx="6548119" cy="553998"/>
          </a:xfrm>
        </p:spPr>
        <p:txBody>
          <a:bodyPr/>
          <a:lstStyle/>
          <a:p>
            <a:r>
              <a:rPr lang="en-US" spc="-5" dirty="0" smtClean="0"/>
              <a:t>7. Certification</a:t>
            </a:r>
            <a:r>
              <a:rPr lang="en-US" spc="-75" dirty="0" smtClean="0"/>
              <a:t> </a:t>
            </a:r>
            <a:r>
              <a:rPr lang="en-US" spc="-5" dirty="0" smtClean="0"/>
              <a:t>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230" y="2204720"/>
            <a:ext cx="8765539" cy="738664"/>
          </a:xfrm>
        </p:spPr>
        <p:txBody>
          <a:bodyPr/>
          <a:lstStyle/>
          <a:p>
            <a:r>
              <a:rPr lang="en-US" sz="2400" b="1" dirty="0" smtClean="0">
                <a:latin typeface="Trebuchet MS"/>
                <a:cs typeface="Trebuchet MS"/>
              </a:rPr>
              <a:t>The supplier </a:t>
            </a:r>
            <a:r>
              <a:rPr lang="en-US" sz="2400" b="1" spc="-5" dirty="0" smtClean="0">
                <a:latin typeface="Trebuchet MS"/>
                <a:cs typeface="Trebuchet MS"/>
              </a:rPr>
              <a:t>must</a:t>
            </a:r>
            <a:r>
              <a:rPr lang="en-US" sz="2400" b="1" spc="-10" dirty="0" smtClean="0">
                <a:latin typeface="Trebuchet MS"/>
                <a:cs typeface="Trebuchet MS"/>
              </a:rPr>
              <a:t> </a:t>
            </a:r>
            <a:r>
              <a:rPr lang="en-US" sz="2400" b="1" spc="-5" dirty="0" smtClean="0">
                <a:latin typeface="Trebuchet MS"/>
                <a:cs typeface="Trebuchet MS"/>
              </a:rPr>
              <a:t>conduct</a:t>
            </a:r>
            <a:r>
              <a:rPr lang="en-US" sz="2400" b="1" spc="5" dirty="0" smtClean="0">
                <a:latin typeface="Trebuchet MS"/>
                <a:cs typeface="Trebuchet MS"/>
              </a:rPr>
              <a:t> </a:t>
            </a:r>
            <a:r>
              <a:rPr lang="en-US" sz="2400" b="1" spc="-5" dirty="0" smtClean="0">
                <a:latin typeface="Trebuchet MS"/>
                <a:cs typeface="Trebuchet MS"/>
              </a:rPr>
              <a:t>inspections	and</a:t>
            </a:r>
            <a:r>
              <a:rPr lang="en-US" sz="2400" b="1" spc="-85" dirty="0" smtClean="0">
                <a:latin typeface="Trebuchet MS"/>
                <a:cs typeface="Trebuchet MS"/>
              </a:rPr>
              <a:t> </a:t>
            </a:r>
            <a:r>
              <a:rPr lang="en-US" sz="2400" b="1" spc="-5" dirty="0" smtClean="0">
                <a:latin typeface="Trebuchet MS"/>
                <a:cs typeface="Trebuchet MS"/>
              </a:rPr>
              <a:t>tests.</a:t>
            </a:r>
            <a:endParaRPr lang="en-US" sz="2400" b="1" dirty="0" smtClean="0">
              <a:latin typeface="Trebuchet MS"/>
              <a:cs typeface="Trebuchet MS"/>
            </a:endParaRPr>
          </a:p>
          <a:p>
            <a:endParaRPr lang="en-US" sz="2400" b="1" dirty="0"/>
          </a:p>
        </p:txBody>
      </p:sp>
      <p:sp>
        <p:nvSpPr>
          <p:cNvPr id="4" name="object 3"/>
          <p:cNvSpPr/>
          <p:nvPr/>
        </p:nvSpPr>
        <p:spPr>
          <a:xfrm>
            <a:off x="2133600" y="3124200"/>
            <a:ext cx="5257800" cy="2900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9270" y="1915160"/>
            <a:ext cx="4824730" cy="4157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7809" y="961390"/>
            <a:ext cx="123189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390" dirty="0">
                <a:solidFill>
                  <a:srgbClr val="A42F0F"/>
                </a:solidFill>
                <a:latin typeface="Symbol"/>
                <a:cs typeface="Symbol"/>
              </a:rPr>
              <a:t>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0709" y="984250"/>
            <a:ext cx="4968875" cy="2942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latin typeface="Century Gothic"/>
                <a:cs typeface="Century Gothic"/>
              </a:rPr>
              <a:t>A </a:t>
            </a:r>
            <a:r>
              <a:rPr sz="2100" b="1" spc="-5" dirty="0">
                <a:latin typeface="Century Gothic"/>
                <a:cs typeface="Century Gothic"/>
              </a:rPr>
              <a:t>partnership  between  customer</a:t>
            </a:r>
            <a:r>
              <a:rPr sz="2100" b="1" spc="-130" dirty="0">
                <a:latin typeface="Century Gothic"/>
                <a:cs typeface="Century Gothic"/>
              </a:rPr>
              <a:t> </a:t>
            </a:r>
            <a:r>
              <a:rPr sz="2100" b="1" spc="-5" dirty="0">
                <a:latin typeface="Century Gothic"/>
                <a:cs typeface="Century Gothic"/>
              </a:rPr>
              <a:t>and</a:t>
            </a:r>
            <a:endParaRPr sz="2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250">
              <a:latin typeface="Times New Roman"/>
              <a:cs typeface="Times New Roman"/>
            </a:endParaRPr>
          </a:p>
          <a:p>
            <a:pPr marL="12700" indent="114300" algn="just">
              <a:lnSpc>
                <a:spcPct val="100000"/>
              </a:lnSpc>
            </a:pPr>
            <a:r>
              <a:rPr sz="2100" b="1" spc="-5" dirty="0">
                <a:latin typeface="Century Gothic"/>
                <a:cs typeface="Century Gothic"/>
              </a:rPr>
              <a:t>supplier    is    one    of    the    keys</a:t>
            </a:r>
            <a:r>
              <a:rPr sz="2100" b="1" spc="530" dirty="0">
                <a:latin typeface="Century Gothic"/>
                <a:cs typeface="Century Gothic"/>
              </a:rPr>
              <a:t> </a:t>
            </a:r>
            <a:r>
              <a:rPr sz="2100" b="1" spc="-5" dirty="0">
                <a:latin typeface="Century Gothic"/>
                <a:cs typeface="Century Gothic"/>
              </a:rPr>
              <a:t>to</a:t>
            </a:r>
            <a:endParaRPr sz="2100">
              <a:latin typeface="Century Gothic"/>
              <a:cs typeface="Century Gothic"/>
            </a:endParaRPr>
          </a:p>
          <a:p>
            <a:pPr marL="12700" marR="5080" algn="just">
              <a:lnSpc>
                <a:spcPct val="202800"/>
              </a:lnSpc>
              <a:spcBef>
                <a:spcPts val="10"/>
              </a:spcBef>
            </a:pPr>
            <a:r>
              <a:rPr sz="2100" b="1" spc="-5" dirty="0">
                <a:latin typeface="Century Gothic"/>
                <a:cs typeface="Century Gothic"/>
              </a:rPr>
              <a:t>obtaining </a:t>
            </a:r>
            <a:r>
              <a:rPr sz="2100" b="1" dirty="0">
                <a:latin typeface="Century Gothic"/>
                <a:cs typeface="Century Gothic"/>
              </a:rPr>
              <a:t>high </a:t>
            </a:r>
            <a:r>
              <a:rPr sz="2100" b="1" spc="-5" dirty="0">
                <a:latin typeface="Century Gothic"/>
                <a:cs typeface="Century Gothic"/>
              </a:rPr>
              <a:t>quality products and  services. Customers and suppliers  have </a:t>
            </a:r>
            <a:r>
              <a:rPr sz="2100" b="1" spc="130" dirty="0">
                <a:latin typeface="Century Gothic"/>
                <a:cs typeface="Century Gothic"/>
              </a:rPr>
              <a:t> </a:t>
            </a:r>
            <a:r>
              <a:rPr sz="2100" b="1" spc="-5" dirty="0">
                <a:latin typeface="Century Gothic"/>
                <a:cs typeface="Century Gothic"/>
              </a:rPr>
              <a:t>the </a:t>
            </a:r>
            <a:r>
              <a:rPr sz="2100" b="1" spc="125" dirty="0">
                <a:latin typeface="Century Gothic"/>
                <a:cs typeface="Century Gothic"/>
              </a:rPr>
              <a:t> </a:t>
            </a:r>
            <a:r>
              <a:rPr sz="2100" b="1" spc="-5" dirty="0">
                <a:latin typeface="Century Gothic"/>
                <a:cs typeface="Century Gothic"/>
              </a:rPr>
              <a:t>same </a:t>
            </a:r>
            <a:r>
              <a:rPr sz="2100" b="1" spc="130" dirty="0">
                <a:latin typeface="Century Gothic"/>
                <a:cs typeface="Century Gothic"/>
              </a:rPr>
              <a:t> </a:t>
            </a:r>
            <a:r>
              <a:rPr sz="2100" b="1" spc="-5" dirty="0">
                <a:latin typeface="Century Gothic"/>
                <a:cs typeface="Century Gothic"/>
              </a:rPr>
              <a:t>goal </a:t>
            </a:r>
            <a:r>
              <a:rPr sz="2100" b="1" spc="135" dirty="0">
                <a:latin typeface="Century Gothic"/>
                <a:cs typeface="Century Gothic"/>
              </a:rPr>
              <a:t> </a:t>
            </a:r>
            <a:r>
              <a:rPr sz="2100" b="1" spc="-5" dirty="0">
                <a:latin typeface="Century Gothic"/>
                <a:cs typeface="Century Gothic"/>
              </a:rPr>
              <a:t>–to </a:t>
            </a:r>
            <a:r>
              <a:rPr sz="2100" b="1" spc="130" dirty="0">
                <a:latin typeface="Century Gothic"/>
                <a:cs typeface="Century Gothic"/>
              </a:rPr>
              <a:t> </a:t>
            </a:r>
            <a:r>
              <a:rPr sz="2100" b="1" spc="-5" dirty="0">
                <a:latin typeface="Century Gothic"/>
                <a:cs typeface="Century Gothic"/>
              </a:rPr>
              <a:t>satisfy </a:t>
            </a:r>
            <a:r>
              <a:rPr sz="2100" b="1" spc="130" dirty="0">
                <a:latin typeface="Century Gothic"/>
                <a:cs typeface="Century Gothic"/>
              </a:rPr>
              <a:t> </a:t>
            </a:r>
            <a:r>
              <a:rPr sz="2100" b="1" spc="-5" dirty="0">
                <a:latin typeface="Century Gothic"/>
                <a:cs typeface="Century Gothic"/>
              </a:rPr>
              <a:t>the</a:t>
            </a:r>
            <a:endParaRPr sz="21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0709" y="4231640"/>
            <a:ext cx="4970780" cy="2293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latin typeface="Century Gothic"/>
                <a:cs typeface="Century Gothic"/>
              </a:rPr>
              <a:t>end</a:t>
            </a:r>
            <a:r>
              <a:rPr sz="2100" b="1" spc="204" dirty="0">
                <a:latin typeface="Century Gothic"/>
                <a:cs typeface="Century Gothic"/>
              </a:rPr>
              <a:t> </a:t>
            </a:r>
            <a:r>
              <a:rPr sz="2100" b="1" spc="-5" dirty="0">
                <a:latin typeface="Century Gothic"/>
                <a:cs typeface="Century Gothic"/>
              </a:rPr>
              <a:t>user.</a:t>
            </a:r>
            <a:r>
              <a:rPr sz="2100" b="1" spc="210" dirty="0">
                <a:latin typeface="Century Gothic"/>
                <a:cs typeface="Century Gothic"/>
              </a:rPr>
              <a:t> </a:t>
            </a:r>
            <a:r>
              <a:rPr sz="2100" b="1" spc="-5" dirty="0">
                <a:latin typeface="Century Gothic"/>
                <a:cs typeface="Century Gothic"/>
              </a:rPr>
              <a:t>They</a:t>
            </a:r>
            <a:r>
              <a:rPr sz="2100" b="1" spc="204" dirty="0">
                <a:latin typeface="Century Gothic"/>
                <a:cs typeface="Century Gothic"/>
              </a:rPr>
              <a:t> </a:t>
            </a:r>
            <a:r>
              <a:rPr sz="2100" b="1" spc="-5" dirty="0">
                <a:latin typeface="Century Gothic"/>
                <a:cs typeface="Century Gothic"/>
              </a:rPr>
              <a:t>must</a:t>
            </a:r>
            <a:r>
              <a:rPr sz="2100" b="1" spc="204" dirty="0">
                <a:latin typeface="Century Gothic"/>
                <a:cs typeface="Century Gothic"/>
              </a:rPr>
              <a:t> </a:t>
            </a:r>
            <a:r>
              <a:rPr sz="2100" b="1" spc="-5" dirty="0">
                <a:latin typeface="Century Gothic"/>
                <a:cs typeface="Century Gothic"/>
              </a:rPr>
              <a:t>work</a:t>
            </a:r>
            <a:r>
              <a:rPr sz="2100" b="1" spc="204" dirty="0">
                <a:latin typeface="Century Gothic"/>
                <a:cs typeface="Century Gothic"/>
              </a:rPr>
              <a:t> </a:t>
            </a:r>
            <a:r>
              <a:rPr sz="2100" b="1" spc="-5" dirty="0">
                <a:latin typeface="Century Gothic"/>
                <a:cs typeface="Century Gothic"/>
              </a:rPr>
              <a:t>together</a:t>
            </a:r>
            <a:r>
              <a:rPr sz="2100" b="1" spc="204" dirty="0">
                <a:latin typeface="Century Gothic"/>
                <a:cs typeface="Century Gothic"/>
              </a:rPr>
              <a:t> </a:t>
            </a:r>
            <a:r>
              <a:rPr sz="2100" b="1" dirty="0">
                <a:latin typeface="Century Gothic"/>
                <a:cs typeface="Century Gothic"/>
              </a:rPr>
              <a:t>as</a:t>
            </a:r>
            <a:endParaRPr sz="2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245235" algn="l"/>
                <a:tab pos="1677670" algn="l"/>
                <a:tab pos="3108960" algn="l"/>
                <a:tab pos="3701415" algn="l"/>
                <a:tab pos="4623435" algn="l"/>
              </a:tabLst>
            </a:pPr>
            <a:r>
              <a:rPr sz="2100" b="1" dirty="0">
                <a:latin typeface="Century Gothic"/>
                <a:cs typeface="Century Gothic"/>
              </a:rPr>
              <a:t>pa</a:t>
            </a:r>
            <a:r>
              <a:rPr sz="2100" b="1" spc="-5" dirty="0">
                <a:latin typeface="Century Gothic"/>
                <a:cs typeface="Century Gothic"/>
              </a:rPr>
              <a:t>rtn</a:t>
            </a:r>
            <a:r>
              <a:rPr sz="2100" b="1" spc="-10" dirty="0">
                <a:latin typeface="Century Gothic"/>
                <a:cs typeface="Century Gothic"/>
              </a:rPr>
              <a:t>e</a:t>
            </a:r>
            <a:r>
              <a:rPr sz="2100" b="1" spc="-5" dirty="0">
                <a:latin typeface="Century Gothic"/>
                <a:cs typeface="Century Gothic"/>
              </a:rPr>
              <a:t>r</a:t>
            </a:r>
            <a:r>
              <a:rPr sz="2100" b="1" dirty="0">
                <a:latin typeface="Century Gothic"/>
                <a:cs typeface="Century Gothic"/>
              </a:rPr>
              <a:t>s	</a:t>
            </a:r>
            <a:r>
              <a:rPr sz="2100" b="1" spc="-5" dirty="0">
                <a:latin typeface="Century Gothic"/>
                <a:cs typeface="Century Gothic"/>
              </a:rPr>
              <a:t>t</a:t>
            </a:r>
            <a:r>
              <a:rPr sz="2100" b="1" dirty="0">
                <a:latin typeface="Century Gothic"/>
                <a:cs typeface="Century Gothic"/>
              </a:rPr>
              <a:t>o	</a:t>
            </a:r>
            <a:r>
              <a:rPr sz="2100" b="1" spc="-5" dirty="0">
                <a:latin typeface="Century Gothic"/>
                <a:cs typeface="Century Gothic"/>
              </a:rPr>
              <a:t>m</a:t>
            </a:r>
            <a:r>
              <a:rPr sz="2100" b="1" dirty="0">
                <a:latin typeface="Century Gothic"/>
                <a:cs typeface="Century Gothic"/>
              </a:rPr>
              <a:t>ax</a:t>
            </a:r>
            <a:r>
              <a:rPr sz="2100" b="1" spc="-5" dirty="0">
                <a:latin typeface="Century Gothic"/>
                <a:cs typeface="Century Gothic"/>
              </a:rPr>
              <a:t>imi</a:t>
            </a:r>
            <a:r>
              <a:rPr sz="2100" b="1" spc="10" dirty="0">
                <a:latin typeface="Century Gothic"/>
                <a:cs typeface="Century Gothic"/>
              </a:rPr>
              <a:t>z</a:t>
            </a:r>
            <a:r>
              <a:rPr sz="2100" b="1" dirty="0">
                <a:latin typeface="Century Gothic"/>
                <a:cs typeface="Century Gothic"/>
              </a:rPr>
              <a:t>e	</a:t>
            </a:r>
            <a:r>
              <a:rPr sz="2100" b="1" spc="-15" dirty="0">
                <a:latin typeface="Century Gothic"/>
                <a:cs typeface="Century Gothic"/>
              </a:rPr>
              <a:t>t</a:t>
            </a:r>
            <a:r>
              <a:rPr sz="2100" b="1" spc="-5" dirty="0">
                <a:latin typeface="Century Gothic"/>
                <a:cs typeface="Century Gothic"/>
              </a:rPr>
              <a:t>h</a:t>
            </a:r>
            <a:r>
              <a:rPr sz="2100" b="1" dirty="0">
                <a:latin typeface="Century Gothic"/>
                <a:cs typeface="Century Gothic"/>
              </a:rPr>
              <a:t>e	</a:t>
            </a:r>
            <a:r>
              <a:rPr sz="2100" b="1" spc="-5" dirty="0">
                <a:latin typeface="Century Gothic"/>
                <a:cs typeface="Century Gothic"/>
              </a:rPr>
              <a:t>r</a:t>
            </a:r>
            <a:r>
              <a:rPr sz="2100" b="1" spc="-10" dirty="0">
                <a:latin typeface="Century Gothic"/>
                <a:cs typeface="Century Gothic"/>
              </a:rPr>
              <a:t>e</a:t>
            </a:r>
            <a:r>
              <a:rPr sz="2100" b="1" spc="-15" dirty="0">
                <a:latin typeface="Century Gothic"/>
                <a:cs typeface="Century Gothic"/>
              </a:rPr>
              <a:t>t</a:t>
            </a:r>
            <a:r>
              <a:rPr sz="2100" b="1" spc="5" dirty="0">
                <a:latin typeface="Century Gothic"/>
                <a:cs typeface="Century Gothic"/>
              </a:rPr>
              <a:t>u</a:t>
            </a:r>
            <a:r>
              <a:rPr sz="2100" b="1" spc="-5" dirty="0">
                <a:latin typeface="Century Gothic"/>
                <a:cs typeface="Century Gothic"/>
              </a:rPr>
              <a:t>r</a:t>
            </a:r>
            <a:r>
              <a:rPr sz="2100" b="1" dirty="0">
                <a:latin typeface="Century Gothic"/>
                <a:cs typeface="Century Gothic"/>
              </a:rPr>
              <a:t>n	</a:t>
            </a:r>
            <a:r>
              <a:rPr sz="2100" b="1" spc="-5" dirty="0">
                <a:latin typeface="Century Gothic"/>
                <a:cs typeface="Century Gothic"/>
              </a:rPr>
              <a:t>o</a:t>
            </a:r>
            <a:r>
              <a:rPr sz="2100" b="1" dirty="0">
                <a:latin typeface="Century Gothic"/>
                <a:cs typeface="Century Gothic"/>
              </a:rPr>
              <a:t>n</a:t>
            </a:r>
            <a:endParaRPr sz="2100">
              <a:latin typeface="Century Gothic"/>
              <a:cs typeface="Century Gothic"/>
            </a:endParaRPr>
          </a:p>
          <a:p>
            <a:pPr marL="12700" marR="5080">
              <a:lnSpc>
                <a:spcPct val="202800"/>
              </a:lnSpc>
              <a:spcBef>
                <a:spcPts val="10"/>
              </a:spcBef>
            </a:pPr>
            <a:r>
              <a:rPr sz="2100" b="1" spc="-5" dirty="0">
                <a:latin typeface="Century Gothic"/>
                <a:cs typeface="Century Gothic"/>
              </a:rPr>
              <a:t>investment because they have limited  resources.</a:t>
            </a:r>
            <a:endParaRPr sz="21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940" y="222250"/>
            <a:ext cx="6548119" cy="553998"/>
          </a:xfrm>
        </p:spPr>
        <p:txBody>
          <a:bodyPr/>
          <a:lstStyle/>
          <a:p>
            <a:r>
              <a:rPr lang="en-US" spc="-5" dirty="0" smtClean="0"/>
              <a:t>8.Certification</a:t>
            </a:r>
            <a:r>
              <a:rPr lang="en-US" spc="-75" dirty="0" smtClean="0"/>
              <a:t> </a:t>
            </a:r>
            <a:r>
              <a:rPr lang="en-US" spc="-5" dirty="0" smtClean="0"/>
              <a:t>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230" y="2204720"/>
            <a:ext cx="8765539" cy="1015663"/>
          </a:xfrm>
        </p:spPr>
        <p:txBody>
          <a:bodyPr/>
          <a:lstStyle/>
          <a:p>
            <a:r>
              <a:rPr lang="en-US" sz="2400" b="1" dirty="0" smtClean="0">
                <a:latin typeface="Trebuchet MS"/>
                <a:cs typeface="Trebuchet MS"/>
              </a:rPr>
              <a:t>The supplier shall </a:t>
            </a:r>
            <a:r>
              <a:rPr lang="en-US" sz="2400" b="1" spc="-5" dirty="0" smtClean="0">
                <a:latin typeface="Trebuchet MS"/>
                <a:cs typeface="Trebuchet MS"/>
              </a:rPr>
              <a:t>have the ability to provide timely inspection and test</a:t>
            </a:r>
            <a:r>
              <a:rPr lang="en-US" sz="2400" b="1" spc="-60" dirty="0" smtClean="0">
                <a:latin typeface="Trebuchet MS"/>
                <a:cs typeface="Trebuchet MS"/>
              </a:rPr>
              <a:t> </a:t>
            </a:r>
            <a:r>
              <a:rPr lang="en-US" sz="2400" b="1" spc="-5" dirty="0" smtClean="0">
                <a:latin typeface="Trebuchet MS"/>
                <a:cs typeface="Trebuchet MS"/>
              </a:rPr>
              <a:t>data.</a:t>
            </a:r>
            <a:endParaRPr lang="en-US" sz="2400" b="1" dirty="0" smtClean="0">
              <a:latin typeface="Trebuchet MS"/>
              <a:cs typeface="Trebuchet MS"/>
            </a:endParaRPr>
          </a:p>
          <a:p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3109595" y="2286000"/>
            <a:ext cx="4966055" cy="4523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940" y="222250"/>
            <a:ext cx="7388860" cy="553998"/>
          </a:xfrm>
        </p:spPr>
        <p:txBody>
          <a:bodyPr/>
          <a:lstStyle/>
          <a:p>
            <a:r>
              <a:rPr lang="en-US" spc="-5" dirty="0" smtClean="0"/>
              <a:t>Benefits </a:t>
            </a:r>
            <a:r>
              <a:rPr lang="en-US" dirty="0" smtClean="0"/>
              <a:t>of </a:t>
            </a:r>
            <a:r>
              <a:rPr lang="en-US" spc="-5" dirty="0" smtClean="0"/>
              <a:t>Supplier Certification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230" y="2204720"/>
            <a:ext cx="8765539" cy="3703578"/>
          </a:xfrm>
        </p:spPr>
        <p:txBody>
          <a:bodyPr/>
          <a:lstStyle/>
          <a:p>
            <a:pPr marL="355600" indent="-342900">
              <a:lnSpc>
                <a:spcPct val="100000"/>
              </a:lnSpc>
              <a:spcBef>
                <a:spcPts val="109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lang="en-US" sz="3200" b="1" spc="-5" dirty="0" smtClean="0">
                <a:latin typeface="Trebuchet MS"/>
                <a:cs typeface="Trebuchet MS"/>
              </a:rPr>
              <a:t>It </a:t>
            </a:r>
            <a:r>
              <a:rPr lang="en-US" sz="3200" b="1" spc="-5" dirty="0" smtClean="0">
                <a:latin typeface="Trebuchet MS"/>
                <a:cs typeface="Trebuchet MS"/>
              </a:rPr>
              <a:t>eliminates </a:t>
            </a:r>
            <a:r>
              <a:rPr lang="en-US" sz="3200" b="1" dirty="0" smtClean="0">
                <a:latin typeface="Trebuchet MS"/>
                <a:cs typeface="Trebuchet MS"/>
              </a:rPr>
              <a:t>receiving </a:t>
            </a:r>
            <a:r>
              <a:rPr lang="en-US" sz="3200" b="1" spc="-5" dirty="0" smtClean="0">
                <a:latin typeface="Trebuchet MS"/>
                <a:cs typeface="Trebuchet MS"/>
              </a:rPr>
              <a:t>inspection</a:t>
            </a:r>
            <a:endParaRPr lang="en-US" sz="3200" b="1" dirty="0" smtClean="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lang="en-US" sz="3200" b="1" dirty="0" smtClean="0">
                <a:latin typeface="Trebuchet MS"/>
                <a:cs typeface="Trebuchet MS"/>
              </a:rPr>
              <a:t>a </a:t>
            </a:r>
            <a:r>
              <a:rPr lang="en-US" sz="3200" b="1" spc="-5" dirty="0" smtClean="0">
                <a:latin typeface="Trebuchet MS"/>
                <a:cs typeface="Trebuchet MS"/>
              </a:rPr>
              <a:t>customer/supplier partnership is created, with each partner being  responsible for its own appropriate</a:t>
            </a:r>
            <a:r>
              <a:rPr lang="en-US" sz="3200" b="1" spc="-35" dirty="0" smtClean="0">
                <a:latin typeface="Trebuchet MS"/>
                <a:cs typeface="Trebuchet MS"/>
              </a:rPr>
              <a:t> </a:t>
            </a:r>
            <a:r>
              <a:rPr lang="en-US" sz="3200" b="1" spc="-5" dirty="0" smtClean="0">
                <a:latin typeface="Trebuchet MS"/>
                <a:cs typeface="Trebuchet MS"/>
              </a:rPr>
              <a:t>quality</a:t>
            </a:r>
            <a:endParaRPr lang="en-US" sz="3200" b="1" dirty="0" smtClean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lang="en-US" sz="3200" b="1" spc="-5" dirty="0" smtClean="0">
                <a:latin typeface="Trebuchet MS"/>
                <a:cs typeface="Trebuchet MS"/>
              </a:rPr>
              <a:t>the number of </a:t>
            </a:r>
            <a:r>
              <a:rPr lang="en-US" sz="3200" b="1" dirty="0" smtClean="0">
                <a:latin typeface="Trebuchet MS"/>
                <a:cs typeface="Trebuchet MS"/>
              </a:rPr>
              <a:t>suppliers </a:t>
            </a:r>
            <a:r>
              <a:rPr lang="en-US" sz="3200" b="1" spc="-5" dirty="0" smtClean="0">
                <a:latin typeface="Trebuchet MS"/>
                <a:cs typeface="Trebuchet MS"/>
              </a:rPr>
              <a:t>is reduced to manageable</a:t>
            </a:r>
            <a:r>
              <a:rPr lang="en-US" sz="3200" b="1" spc="-35" dirty="0" smtClean="0">
                <a:latin typeface="Trebuchet MS"/>
                <a:cs typeface="Trebuchet MS"/>
              </a:rPr>
              <a:t> </a:t>
            </a:r>
            <a:r>
              <a:rPr lang="en-US" sz="3200" b="1" dirty="0" smtClean="0">
                <a:latin typeface="Trebuchet MS"/>
                <a:cs typeface="Trebuchet MS"/>
              </a:rPr>
              <a:t>level.</a:t>
            </a:r>
            <a:endParaRPr lang="en-US" sz="3200" b="1" dirty="0" smtClean="0">
              <a:latin typeface="Trebuchet MS"/>
              <a:cs typeface="Trebuchet MS"/>
            </a:endParaRPr>
          </a:p>
          <a:p>
            <a:endParaRPr lang="en-US" sz="3200" b="1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940" y="222250"/>
            <a:ext cx="6548119" cy="553998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SUPPLIER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RATING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230" y="1447800"/>
            <a:ext cx="8765539" cy="4616648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85000"/>
              <a:buFont typeface="Wingdings" pitchFamily="2" charset="2"/>
              <a:buNone/>
              <a:defRPr/>
            </a:pPr>
            <a:r>
              <a:rPr lang="en-US" sz="2400" dirty="0" smtClean="0"/>
              <a:t>Supplier rating system is based on quality, delivery and other added services</a:t>
            </a:r>
            <a:r>
              <a:rPr lang="en-US" dirty="0" smtClean="0"/>
              <a:t>. </a:t>
            </a:r>
          </a:p>
          <a:p>
            <a:pPr eaLnBrk="1" hangingPunct="1">
              <a:buClr>
                <a:schemeClr val="tx1"/>
              </a:buClr>
              <a:buSzPct val="85000"/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  <a:r>
              <a:rPr lang="en-US" sz="2600" dirty="0" smtClean="0"/>
              <a:t>The objectives of a rating system are:</a:t>
            </a:r>
          </a:p>
          <a:p>
            <a:pPr eaLnBrk="1" hangingPunct="1">
              <a:buClr>
                <a:schemeClr val="tx1"/>
              </a:buClr>
              <a:buSzPct val="85000"/>
              <a:buFont typeface="Wingdings" pitchFamily="2" charset="2"/>
              <a:buNone/>
              <a:defRPr/>
            </a:pPr>
            <a:endParaRPr lang="en-US" sz="2600" dirty="0" smtClean="0"/>
          </a:p>
          <a:p>
            <a:pPr lvl="1" algn="just" eaLnBrk="1" hangingPunct="1">
              <a:buClr>
                <a:schemeClr val="tx1"/>
              </a:buClr>
              <a:buSzPct val="85000"/>
              <a:buFontTx/>
              <a:buChar char="o"/>
              <a:defRPr/>
            </a:pPr>
            <a:r>
              <a:rPr lang="en-US" sz="2600" dirty="0" smtClean="0"/>
              <a:t>To obtain an overall rating of supplier performance.</a:t>
            </a:r>
          </a:p>
          <a:p>
            <a:pPr lvl="1" algn="just" eaLnBrk="1" hangingPunct="1">
              <a:buClr>
                <a:schemeClr val="tx1"/>
              </a:buClr>
              <a:buSzPct val="85000"/>
              <a:buFontTx/>
              <a:buChar char="o"/>
              <a:defRPr/>
            </a:pPr>
            <a:r>
              <a:rPr lang="en-US" sz="2600" dirty="0" smtClean="0"/>
              <a:t>To ensure communication with suppliers in the areas of quality, service, delivery and other desired measures.</a:t>
            </a:r>
          </a:p>
          <a:p>
            <a:pPr lvl="1" algn="just" eaLnBrk="1" hangingPunct="1">
              <a:buClr>
                <a:schemeClr val="tx1"/>
              </a:buClr>
              <a:buSzPct val="85000"/>
              <a:buFontTx/>
              <a:buChar char="o"/>
              <a:defRPr/>
            </a:pPr>
            <a:r>
              <a:rPr lang="en-US" sz="2600" dirty="0" smtClean="0"/>
              <a:t>To provide supplier with a detailed and factual record of problems for corrective action.</a:t>
            </a:r>
          </a:p>
          <a:p>
            <a:pPr lvl="1" algn="just" eaLnBrk="1" hangingPunct="1">
              <a:buClr>
                <a:schemeClr val="tx1"/>
              </a:buClr>
              <a:buSzPct val="85000"/>
              <a:buFontTx/>
              <a:buChar char="o"/>
              <a:defRPr/>
            </a:pPr>
            <a:r>
              <a:rPr lang="en-US" sz="2600" dirty="0" smtClean="0"/>
              <a:t>To enhance the relationship between the customer and the supplier.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940" y="222250"/>
            <a:ext cx="6548119" cy="553998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SUPPLIER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230" y="2204720"/>
            <a:ext cx="8765539" cy="3724096"/>
          </a:xfrm>
        </p:spPr>
        <p:txBody>
          <a:bodyPr/>
          <a:lstStyle/>
          <a:p>
            <a:r>
              <a:rPr lang="en-US" sz="3200" dirty="0" smtClean="0"/>
              <a:t>Three key factors for a successful supplier rating system: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An internal structure to implement and confirm the rating program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A regular and formal review process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A standard measurement system for all suppliers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940" y="222250"/>
            <a:ext cx="6548119" cy="553998"/>
          </a:xfrm>
        </p:spPr>
        <p:txBody>
          <a:bodyPr/>
          <a:lstStyle/>
          <a:p>
            <a:r>
              <a:rPr lang="en-US" spc="-15" dirty="0" smtClean="0"/>
              <a:t>  Relationship</a:t>
            </a:r>
            <a:r>
              <a:rPr lang="en-US" spc="-50" dirty="0" smtClean="0"/>
              <a:t> </a:t>
            </a:r>
            <a:r>
              <a:rPr lang="en-US" spc="-5" dirty="0" smtClean="0"/>
              <a:t>Development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230" y="2204720"/>
            <a:ext cx="8765539" cy="3467616"/>
          </a:xfrm>
        </p:spPr>
        <p:txBody>
          <a:bodyPr/>
          <a:lstStyle/>
          <a:p>
            <a:pPr marL="355600">
              <a:lnSpc>
                <a:spcPct val="100000"/>
              </a:lnSpc>
              <a:spcBef>
                <a:spcPts val="1095"/>
              </a:spcBef>
            </a:pPr>
            <a:r>
              <a:rPr lang="en-US" sz="3200" spc="-5" dirty="0" smtClean="0">
                <a:latin typeface="Trebuchet MS"/>
                <a:cs typeface="Trebuchet MS"/>
              </a:rPr>
              <a:t>Following are the points of relationship</a:t>
            </a:r>
            <a:r>
              <a:rPr lang="en-US" sz="3200" spc="-50" dirty="0" smtClean="0">
                <a:latin typeface="Trebuchet MS"/>
                <a:cs typeface="Trebuchet MS"/>
              </a:rPr>
              <a:t> </a:t>
            </a:r>
            <a:r>
              <a:rPr lang="en-US" sz="3200" spc="-5" dirty="0" smtClean="0">
                <a:latin typeface="Trebuchet MS"/>
                <a:cs typeface="Trebuchet MS"/>
              </a:rPr>
              <a:t>development.</a:t>
            </a:r>
            <a:endParaRPr lang="en-US" sz="3200" dirty="0" smtClean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lang="en-US" sz="3200" spc="-5" dirty="0" smtClean="0">
                <a:latin typeface="Trebuchet MS"/>
                <a:cs typeface="Trebuchet MS"/>
              </a:rPr>
              <a:t>Inspection</a:t>
            </a:r>
            <a:endParaRPr lang="en-US" sz="3200" dirty="0" smtClean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lang="en-US" sz="3200" spc="-30" dirty="0" smtClean="0">
                <a:latin typeface="Trebuchet MS"/>
                <a:cs typeface="Trebuchet MS"/>
              </a:rPr>
              <a:t>Training</a:t>
            </a:r>
            <a:endParaRPr lang="en-US" sz="3200" dirty="0" smtClean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lang="en-US" sz="3200" spc="-60" dirty="0" smtClean="0">
                <a:latin typeface="Trebuchet MS"/>
                <a:cs typeface="Trebuchet MS"/>
              </a:rPr>
              <a:t>Team</a:t>
            </a:r>
            <a:r>
              <a:rPr lang="en-US" sz="3200" spc="-90" dirty="0" smtClean="0">
                <a:latin typeface="Trebuchet MS"/>
                <a:cs typeface="Trebuchet MS"/>
              </a:rPr>
              <a:t> </a:t>
            </a:r>
            <a:r>
              <a:rPr lang="en-US" sz="3200" spc="-5" dirty="0" smtClean="0">
                <a:latin typeface="Trebuchet MS"/>
                <a:cs typeface="Trebuchet MS"/>
              </a:rPr>
              <a:t>Approach</a:t>
            </a:r>
            <a:endParaRPr lang="en-US" sz="3200" dirty="0" smtClean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lang="en-US" sz="3200" spc="-15" dirty="0" smtClean="0">
                <a:latin typeface="Trebuchet MS"/>
                <a:cs typeface="Trebuchet MS"/>
              </a:rPr>
              <a:t>Recognition</a:t>
            </a:r>
            <a:endParaRPr lang="en-US" sz="32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940" y="222250"/>
            <a:ext cx="6548119" cy="553998"/>
          </a:xfrm>
        </p:spPr>
        <p:txBody>
          <a:bodyPr/>
          <a:lstStyle/>
          <a:p>
            <a:r>
              <a:rPr lang="en-US" spc="-5" dirty="0" smtClean="0"/>
              <a:t>             Inspection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230" y="2204720"/>
            <a:ext cx="8765539" cy="2600712"/>
          </a:xfrm>
        </p:spPr>
        <p:txBody>
          <a:bodyPr/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lang="en-US" sz="2400" b="1" dirty="0" smtClean="0">
                <a:latin typeface="Trebuchet MS"/>
                <a:cs typeface="Trebuchet MS"/>
              </a:rPr>
              <a:t>The </a:t>
            </a:r>
            <a:r>
              <a:rPr lang="en-US" sz="2400" b="1" spc="-5" dirty="0" smtClean="0">
                <a:latin typeface="Trebuchet MS"/>
                <a:cs typeface="Trebuchet MS"/>
              </a:rPr>
              <a:t>goal of inspection is to eliminate </a:t>
            </a:r>
            <a:r>
              <a:rPr lang="en-US" sz="2400" b="1" spc="-10" dirty="0" smtClean="0">
                <a:latin typeface="Trebuchet MS"/>
                <a:cs typeface="Trebuchet MS"/>
              </a:rPr>
              <a:t>good </a:t>
            </a:r>
            <a:r>
              <a:rPr lang="en-US" sz="2400" b="1" spc="-5" dirty="0" smtClean="0">
                <a:latin typeface="Trebuchet MS"/>
                <a:cs typeface="Trebuchet MS"/>
              </a:rPr>
              <a:t>and bad parts .There are</a:t>
            </a:r>
            <a:r>
              <a:rPr lang="en-US" sz="2400" b="1" dirty="0" smtClean="0">
                <a:latin typeface="Trebuchet MS"/>
                <a:cs typeface="Trebuchet MS"/>
              </a:rPr>
              <a:t> </a:t>
            </a:r>
            <a:r>
              <a:rPr lang="en-US" sz="2400" b="1" spc="-10" dirty="0" smtClean="0">
                <a:latin typeface="Trebuchet MS"/>
                <a:cs typeface="Trebuchet MS"/>
              </a:rPr>
              <a:t>three</a:t>
            </a:r>
            <a:endParaRPr lang="en-US" sz="2400" b="1" dirty="0" smtClean="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lang="en-US" sz="2400" b="1" spc="-5" dirty="0" smtClean="0">
                <a:latin typeface="Trebuchet MS"/>
                <a:cs typeface="Trebuchet MS"/>
              </a:rPr>
              <a:t>phases of</a:t>
            </a:r>
            <a:r>
              <a:rPr lang="en-US" sz="2400" b="1" spc="-25" dirty="0" smtClean="0">
                <a:latin typeface="Trebuchet MS"/>
                <a:cs typeface="Trebuchet MS"/>
              </a:rPr>
              <a:t> </a:t>
            </a:r>
            <a:r>
              <a:rPr lang="en-US" sz="2400" b="1" spc="-5" dirty="0" smtClean="0">
                <a:latin typeface="Trebuchet MS"/>
                <a:cs typeface="Trebuchet MS"/>
              </a:rPr>
              <a:t>inspection.</a:t>
            </a:r>
            <a:endParaRPr lang="en-US" sz="2400" b="1" dirty="0" smtClean="0">
              <a:latin typeface="Trebuchet MS"/>
              <a:cs typeface="Trebuchet MS"/>
            </a:endParaRPr>
          </a:p>
          <a:p>
            <a:pPr marL="527685" indent="-51562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AutoNum type="arabicPeriod"/>
              <a:tabLst>
                <a:tab pos="527685" algn="l"/>
                <a:tab pos="528320" algn="l"/>
              </a:tabLst>
            </a:pPr>
            <a:r>
              <a:rPr lang="en-US" sz="2400" b="1" spc="-5" dirty="0" smtClean="0">
                <a:latin typeface="Trebuchet MS"/>
                <a:cs typeface="Trebuchet MS"/>
              </a:rPr>
              <a:t>100%</a:t>
            </a:r>
            <a:r>
              <a:rPr lang="en-US" sz="2400" b="1" spc="-10" dirty="0" smtClean="0">
                <a:latin typeface="Trebuchet MS"/>
                <a:cs typeface="Trebuchet MS"/>
              </a:rPr>
              <a:t> </a:t>
            </a:r>
            <a:r>
              <a:rPr lang="en-US" sz="2400" b="1" spc="-5" dirty="0" smtClean="0">
                <a:latin typeface="Trebuchet MS"/>
                <a:cs typeface="Trebuchet MS"/>
              </a:rPr>
              <a:t>inspection</a:t>
            </a:r>
            <a:endParaRPr lang="en-US" sz="2400" b="1" dirty="0" smtClean="0">
              <a:latin typeface="Trebuchet MS"/>
              <a:cs typeface="Trebuchet MS"/>
            </a:endParaRPr>
          </a:p>
          <a:p>
            <a:pPr marL="527685" indent="-51562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AutoNum type="arabicPeriod"/>
              <a:tabLst>
                <a:tab pos="527685" algn="l"/>
                <a:tab pos="528320" algn="l"/>
              </a:tabLst>
            </a:pPr>
            <a:r>
              <a:rPr lang="en-US" sz="2400" b="1" dirty="0" smtClean="0">
                <a:latin typeface="Trebuchet MS"/>
                <a:cs typeface="Trebuchet MS"/>
              </a:rPr>
              <a:t>Sampling</a:t>
            </a:r>
          </a:p>
          <a:p>
            <a:pPr marL="527685" indent="-51562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AutoNum type="arabicPeriod"/>
              <a:tabLst>
                <a:tab pos="527685" algn="l"/>
                <a:tab pos="528320" algn="l"/>
              </a:tabLst>
            </a:pPr>
            <a:r>
              <a:rPr lang="en-US" sz="2400" b="1" spc="-5" dirty="0" smtClean="0">
                <a:latin typeface="Trebuchet MS"/>
                <a:cs typeface="Trebuchet MS"/>
              </a:rPr>
              <a:t>Audit</a:t>
            </a:r>
            <a:endParaRPr lang="en-US" sz="2400" b="1" dirty="0"/>
          </a:p>
        </p:txBody>
      </p:sp>
      <p:sp>
        <p:nvSpPr>
          <p:cNvPr id="4" name="object 4"/>
          <p:cNvSpPr/>
          <p:nvPr/>
        </p:nvSpPr>
        <p:spPr>
          <a:xfrm>
            <a:off x="4572000" y="2895600"/>
            <a:ext cx="2855976" cy="2659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940" y="222250"/>
            <a:ext cx="6548119" cy="553998"/>
          </a:xfrm>
        </p:spPr>
        <p:txBody>
          <a:bodyPr/>
          <a:lstStyle/>
          <a:p>
            <a:r>
              <a:rPr lang="en-US" spc="-5" dirty="0" smtClean="0"/>
              <a:t>100%</a:t>
            </a:r>
            <a:r>
              <a:rPr lang="en-US" spc="-80" dirty="0" smtClean="0"/>
              <a:t> </a:t>
            </a:r>
            <a:r>
              <a:rPr lang="en-US" spc="-5" dirty="0" smtClean="0"/>
              <a:t>Inspection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230" y="2204720"/>
            <a:ext cx="8765539" cy="738664"/>
          </a:xfrm>
        </p:spPr>
        <p:txBody>
          <a:bodyPr/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lang="en-US" sz="2400" b="1" spc="-5" dirty="0" smtClean="0">
                <a:latin typeface="Trebuchet MS"/>
                <a:cs typeface="Trebuchet MS"/>
              </a:rPr>
              <a:t>In this phase </a:t>
            </a:r>
            <a:r>
              <a:rPr lang="en-US" sz="2400" b="1" dirty="0" smtClean="0">
                <a:latin typeface="Trebuchet MS"/>
                <a:cs typeface="Trebuchet MS"/>
              </a:rPr>
              <a:t>100% </a:t>
            </a:r>
            <a:r>
              <a:rPr lang="en-US" sz="2400" b="1" spc="-5" dirty="0" smtClean="0">
                <a:latin typeface="Trebuchet MS"/>
                <a:cs typeface="Trebuchet MS"/>
              </a:rPr>
              <a:t>inspection is recommended by both customers</a:t>
            </a:r>
            <a:r>
              <a:rPr lang="en-US" sz="2400" b="1" spc="-60" dirty="0" smtClean="0">
                <a:latin typeface="Trebuchet MS"/>
                <a:cs typeface="Trebuchet MS"/>
              </a:rPr>
              <a:t> </a:t>
            </a:r>
            <a:r>
              <a:rPr lang="en-US" sz="2400" b="1" spc="-5" dirty="0" smtClean="0">
                <a:latin typeface="Trebuchet MS"/>
                <a:cs typeface="Trebuchet MS"/>
              </a:rPr>
              <a:t>and suppliers</a:t>
            </a:r>
            <a:endParaRPr lang="en-US" sz="2400" b="1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38400" y="3276600"/>
            <a:ext cx="4914899" cy="3087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940" y="222250"/>
            <a:ext cx="6548119" cy="553998"/>
          </a:xfrm>
        </p:spPr>
        <p:txBody>
          <a:bodyPr/>
          <a:lstStyle/>
          <a:p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230" y="2204720"/>
            <a:ext cx="8765539" cy="1754326"/>
          </a:xfrm>
        </p:spPr>
        <p:txBody>
          <a:bodyPr/>
          <a:lstStyle/>
          <a:p>
            <a:r>
              <a:rPr lang="en-US" sz="2400" b="1" spc="-5" dirty="0" smtClean="0">
                <a:latin typeface="Trebuchet MS"/>
                <a:cs typeface="Trebuchet MS"/>
              </a:rPr>
              <a:t>As the </a:t>
            </a:r>
            <a:r>
              <a:rPr lang="en-US" sz="2400" b="1" dirty="0" smtClean="0">
                <a:latin typeface="Trebuchet MS"/>
                <a:cs typeface="Trebuchet MS"/>
              </a:rPr>
              <a:t>supplier gains </a:t>
            </a:r>
            <a:r>
              <a:rPr lang="en-US" sz="2400" b="1" spc="-5" dirty="0" smtClean="0">
                <a:latin typeface="Trebuchet MS"/>
                <a:cs typeface="Trebuchet MS"/>
              </a:rPr>
              <a:t>confidence in its quality performance </a:t>
            </a:r>
            <a:r>
              <a:rPr lang="en-US" sz="2400" b="1" dirty="0" smtClean="0">
                <a:latin typeface="Trebuchet MS"/>
                <a:cs typeface="Trebuchet MS"/>
              </a:rPr>
              <a:t>, a </a:t>
            </a:r>
            <a:r>
              <a:rPr lang="en-US" sz="2400" b="1" spc="-5" dirty="0" smtClean="0">
                <a:latin typeface="Trebuchet MS"/>
                <a:cs typeface="Trebuchet MS"/>
              </a:rPr>
              <a:t>change to  </a:t>
            </a:r>
            <a:r>
              <a:rPr lang="en-US" sz="2400" b="1" dirty="0" smtClean="0">
                <a:latin typeface="Trebuchet MS"/>
                <a:cs typeface="Trebuchet MS"/>
              </a:rPr>
              <a:t>sampling </a:t>
            </a:r>
            <a:r>
              <a:rPr lang="en-US" sz="2400" b="1" spc="-5" dirty="0" smtClean="0">
                <a:latin typeface="Trebuchet MS"/>
                <a:cs typeface="Trebuchet MS"/>
              </a:rPr>
              <a:t>is recommended </a:t>
            </a:r>
            <a:r>
              <a:rPr lang="en-US" sz="2400" b="1" dirty="0" smtClean="0">
                <a:latin typeface="Trebuchet MS"/>
                <a:cs typeface="Trebuchet MS"/>
              </a:rPr>
              <a:t>, </a:t>
            </a:r>
            <a:r>
              <a:rPr lang="en-US" sz="2400" b="1" spc="-5" dirty="0" smtClean="0">
                <a:latin typeface="Trebuchet MS"/>
                <a:cs typeface="Trebuchet MS"/>
              </a:rPr>
              <a:t>provided there is </a:t>
            </a:r>
            <a:r>
              <a:rPr lang="en-US" sz="2400" b="1" dirty="0" smtClean="0">
                <a:latin typeface="Trebuchet MS"/>
                <a:cs typeface="Trebuchet MS"/>
              </a:rPr>
              <a:t>statistical </a:t>
            </a:r>
            <a:r>
              <a:rPr lang="en-US" sz="2400" b="1" spc="-10" dirty="0" smtClean="0">
                <a:latin typeface="Trebuchet MS"/>
                <a:cs typeface="Trebuchet MS"/>
              </a:rPr>
              <a:t>control </a:t>
            </a:r>
            <a:r>
              <a:rPr lang="en-US" sz="2400" b="1" spc="-5" dirty="0" smtClean="0">
                <a:latin typeface="Trebuchet MS"/>
                <a:cs typeface="Trebuchet MS"/>
              </a:rPr>
              <a:t>of the process  using </a:t>
            </a:r>
            <a:r>
              <a:rPr lang="en-US" sz="2400" b="1" spc="-10" dirty="0" smtClean="0">
                <a:latin typeface="Trebuchet MS"/>
                <a:cs typeface="Trebuchet MS"/>
              </a:rPr>
              <a:t>control </a:t>
            </a:r>
            <a:r>
              <a:rPr lang="en-US" sz="2400" b="1" spc="-5" dirty="0" smtClean="0">
                <a:latin typeface="Trebuchet MS"/>
                <a:cs typeface="Trebuchet MS"/>
              </a:rPr>
              <a:t>charts and process</a:t>
            </a:r>
            <a:r>
              <a:rPr lang="en-US" sz="2400" b="1" spc="-10" dirty="0" smtClean="0">
                <a:latin typeface="Trebuchet MS"/>
                <a:cs typeface="Trebuchet MS"/>
              </a:rPr>
              <a:t> </a:t>
            </a:r>
            <a:r>
              <a:rPr lang="en-US" sz="2400" b="1" spc="-25" dirty="0" smtClean="0">
                <a:latin typeface="Trebuchet MS"/>
                <a:cs typeface="Trebuchet MS"/>
              </a:rPr>
              <a:t>capability.</a:t>
            </a:r>
            <a:endParaRPr lang="en-US" sz="2400" b="1" dirty="0" smtClean="0">
              <a:latin typeface="Trebuchet MS"/>
              <a:cs typeface="Trebuchet MS"/>
            </a:endParaRPr>
          </a:p>
          <a:p>
            <a:endParaRPr lang="en-US" dirty="0"/>
          </a:p>
        </p:txBody>
      </p:sp>
      <p:sp>
        <p:nvSpPr>
          <p:cNvPr id="4" name="object 4"/>
          <p:cNvSpPr/>
          <p:nvPr/>
        </p:nvSpPr>
        <p:spPr>
          <a:xfrm>
            <a:off x="3124200" y="3520440"/>
            <a:ext cx="5318759" cy="3337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940" y="222250"/>
            <a:ext cx="6548119" cy="553998"/>
          </a:xfrm>
        </p:spPr>
        <p:txBody>
          <a:bodyPr/>
          <a:lstStyle/>
          <a:p>
            <a:r>
              <a:rPr lang="en-US" dirty="0" smtClean="0"/>
              <a:t>Audit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230" y="2204720"/>
            <a:ext cx="8765539" cy="1754326"/>
          </a:xfrm>
        </p:spPr>
        <p:txBody>
          <a:bodyPr/>
          <a:lstStyle/>
          <a:p>
            <a:pPr algn="just"/>
            <a:r>
              <a:rPr lang="en-US" sz="2400" b="1" spc="-5" dirty="0" smtClean="0">
                <a:latin typeface="Trebuchet MS"/>
                <a:cs typeface="Trebuchet MS"/>
              </a:rPr>
              <a:t>In the </a:t>
            </a:r>
            <a:r>
              <a:rPr lang="en-US" sz="2400" b="1" dirty="0" smtClean="0">
                <a:latin typeface="Trebuchet MS"/>
                <a:cs typeface="Trebuchet MS"/>
              </a:rPr>
              <a:t>3</a:t>
            </a:r>
            <a:r>
              <a:rPr lang="en-US" sz="2400" b="1" baseline="25462" dirty="0" smtClean="0">
                <a:latin typeface="Trebuchet MS"/>
                <a:cs typeface="Trebuchet MS"/>
              </a:rPr>
              <a:t>rd </a:t>
            </a:r>
            <a:r>
              <a:rPr lang="en-US" sz="2400" b="1" spc="-5" dirty="0" smtClean="0">
                <a:latin typeface="Trebuchet MS"/>
                <a:cs typeface="Trebuchet MS"/>
              </a:rPr>
              <a:t>phase </a:t>
            </a:r>
            <a:r>
              <a:rPr lang="en-US" sz="2400" b="1" dirty="0" smtClean="0">
                <a:latin typeface="Trebuchet MS"/>
                <a:cs typeface="Trebuchet MS"/>
              </a:rPr>
              <a:t>, </a:t>
            </a:r>
            <a:r>
              <a:rPr lang="en-US" sz="2400" b="1" spc="-5" dirty="0" smtClean="0">
                <a:latin typeface="Trebuchet MS"/>
                <a:cs typeface="Trebuchet MS"/>
              </a:rPr>
              <a:t>the supplier continues statistical </a:t>
            </a:r>
            <a:r>
              <a:rPr lang="en-US" sz="2400" b="1" spc="-10" dirty="0" smtClean="0">
                <a:latin typeface="Trebuchet MS"/>
                <a:cs typeface="Trebuchet MS"/>
              </a:rPr>
              <a:t>control </a:t>
            </a:r>
            <a:r>
              <a:rPr lang="en-US" sz="2400" b="1" spc="-5" dirty="0" smtClean="0">
                <a:latin typeface="Trebuchet MS"/>
                <a:cs typeface="Trebuchet MS"/>
              </a:rPr>
              <a:t>of process and  initiate its own auditing </a:t>
            </a:r>
            <a:r>
              <a:rPr lang="en-US" sz="2400" b="1" dirty="0" smtClean="0">
                <a:latin typeface="Trebuchet MS"/>
                <a:cs typeface="Trebuchet MS"/>
              </a:rPr>
              <a:t>. The </a:t>
            </a:r>
            <a:r>
              <a:rPr lang="en-US" sz="2400" b="1" spc="-5" dirty="0" smtClean="0">
                <a:latin typeface="Trebuchet MS"/>
                <a:cs typeface="Trebuchet MS"/>
              </a:rPr>
              <a:t>customer now has complete confidence in the  supplier and initiate identity</a:t>
            </a:r>
            <a:r>
              <a:rPr lang="en-US" sz="2400" b="1" spc="-30" dirty="0" smtClean="0">
                <a:latin typeface="Trebuchet MS"/>
                <a:cs typeface="Trebuchet MS"/>
              </a:rPr>
              <a:t> </a:t>
            </a:r>
            <a:r>
              <a:rPr lang="en-US" sz="2400" b="1" spc="-5" dirty="0" smtClean="0">
                <a:latin typeface="Trebuchet MS"/>
                <a:cs typeface="Trebuchet MS"/>
              </a:rPr>
              <a:t>checks.</a:t>
            </a:r>
            <a:endParaRPr lang="en-US" sz="2400" b="1" dirty="0" smtClean="0">
              <a:latin typeface="Trebuchet MS"/>
              <a:cs typeface="Trebuchet MS"/>
            </a:endParaRPr>
          </a:p>
          <a:p>
            <a:endParaRPr lang="en-US" dirty="0"/>
          </a:p>
        </p:txBody>
      </p:sp>
      <p:sp>
        <p:nvSpPr>
          <p:cNvPr id="4" name="object 4"/>
          <p:cNvSpPr/>
          <p:nvPr/>
        </p:nvSpPr>
        <p:spPr>
          <a:xfrm>
            <a:off x="3048000" y="3505200"/>
            <a:ext cx="4829555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940" y="222250"/>
            <a:ext cx="6548119" cy="1015663"/>
          </a:xfrm>
        </p:spPr>
        <p:txBody>
          <a:bodyPr/>
          <a:lstStyle/>
          <a:p>
            <a:r>
              <a:rPr lang="en-US" sz="6600" spc="-400" dirty="0" smtClean="0"/>
              <a:t>       T</a:t>
            </a:r>
            <a:r>
              <a:rPr lang="en-US" sz="6600" dirty="0" smtClean="0"/>
              <a:t>ra</a:t>
            </a:r>
            <a:r>
              <a:rPr lang="en-US" sz="6600" spc="10" dirty="0" smtClean="0"/>
              <a:t>i</a:t>
            </a:r>
            <a:r>
              <a:rPr lang="en-US" sz="6600" spc="-5" dirty="0" smtClean="0"/>
              <a:t>ni</a:t>
            </a:r>
            <a:r>
              <a:rPr lang="en-US" sz="6600" spc="5" dirty="0" smtClean="0"/>
              <a:t>n</a:t>
            </a:r>
            <a:r>
              <a:rPr lang="en-US" sz="6600" dirty="0" smtClean="0"/>
              <a:t>g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230" y="2204720"/>
            <a:ext cx="8765539" cy="2215991"/>
          </a:xfrm>
        </p:spPr>
        <p:txBody>
          <a:bodyPr/>
          <a:lstStyle/>
          <a:p>
            <a:pPr algn="just"/>
            <a:r>
              <a:rPr lang="en-US" sz="2400" b="1" spc="-5" dirty="0" smtClean="0">
                <a:latin typeface="Trebuchet MS"/>
                <a:cs typeface="Trebuchet MS"/>
              </a:rPr>
              <a:t>In small organizations </a:t>
            </a:r>
            <a:r>
              <a:rPr lang="en-US" sz="2400" b="1" dirty="0" smtClean="0">
                <a:latin typeface="Trebuchet MS"/>
                <a:cs typeface="Trebuchet MS"/>
              </a:rPr>
              <a:t>, </a:t>
            </a:r>
            <a:r>
              <a:rPr lang="en-US" sz="2400" b="1" spc="-5" dirty="0" smtClean="0">
                <a:latin typeface="Trebuchet MS"/>
                <a:cs typeface="Trebuchet MS"/>
              </a:rPr>
              <a:t>the senior managers perform many different  functions. Frequently no one has expertise in quality or ability to train work  force </a:t>
            </a:r>
            <a:r>
              <a:rPr lang="en-US" sz="2400" b="1" dirty="0" smtClean="0">
                <a:latin typeface="Trebuchet MS"/>
                <a:cs typeface="Trebuchet MS"/>
              </a:rPr>
              <a:t>. </a:t>
            </a:r>
            <a:r>
              <a:rPr lang="en-US" sz="2400" b="1" spc="-5" dirty="0" smtClean="0">
                <a:latin typeface="Trebuchet MS"/>
                <a:cs typeface="Trebuchet MS"/>
              </a:rPr>
              <a:t>Therefore the large organizations </a:t>
            </a:r>
            <a:r>
              <a:rPr lang="en-US" sz="2400" b="1" dirty="0" smtClean="0">
                <a:latin typeface="Trebuchet MS"/>
                <a:cs typeface="Trebuchet MS"/>
              </a:rPr>
              <a:t>may </a:t>
            </a:r>
            <a:r>
              <a:rPr lang="en-US" sz="2400" b="1" spc="-5" dirty="0" smtClean="0">
                <a:latin typeface="Trebuchet MS"/>
                <a:cs typeface="Trebuchet MS"/>
              </a:rPr>
              <a:t>invite the </a:t>
            </a:r>
            <a:r>
              <a:rPr lang="en-US" sz="2400" b="1" dirty="0" smtClean="0">
                <a:latin typeface="Trebuchet MS"/>
                <a:cs typeface="Trebuchet MS"/>
              </a:rPr>
              <a:t>supplier </a:t>
            </a:r>
            <a:r>
              <a:rPr lang="en-US" sz="2400" b="1" spc="-5" dirty="0" smtClean="0">
                <a:latin typeface="Trebuchet MS"/>
                <a:cs typeface="Trebuchet MS"/>
              </a:rPr>
              <a:t>to </a:t>
            </a:r>
            <a:r>
              <a:rPr lang="en-US" sz="2400" b="1" spc="-10" dirty="0" smtClean="0">
                <a:latin typeface="Trebuchet MS"/>
                <a:cs typeface="Trebuchet MS"/>
              </a:rPr>
              <a:t>attend  </a:t>
            </a:r>
            <a:r>
              <a:rPr lang="en-US" sz="2400" b="1" spc="-5" dirty="0" smtClean="0">
                <a:latin typeface="Trebuchet MS"/>
                <a:cs typeface="Trebuchet MS"/>
              </a:rPr>
              <a:t>their courses or </a:t>
            </a:r>
            <a:r>
              <a:rPr lang="en-US" sz="2400" b="1" dirty="0" smtClean="0">
                <a:latin typeface="Trebuchet MS"/>
                <a:cs typeface="Trebuchet MS"/>
              </a:rPr>
              <a:t>present </a:t>
            </a:r>
            <a:r>
              <a:rPr lang="en-US" sz="2400" b="1" spc="-5" dirty="0" smtClean="0">
                <a:latin typeface="Trebuchet MS"/>
                <a:cs typeface="Trebuchet MS"/>
              </a:rPr>
              <a:t>the course at the </a:t>
            </a:r>
            <a:r>
              <a:rPr lang="en-US" sz="2400" b="1" spc="-20" dirty="0" smtClean="0">
                <a:latin typeface="Trebuchet MS"/>
                <a:cs typeface="Trebuchet MS"/>
              </a:rPr>
              <a:t>supplier’s </a:t>
            </a:r>
            <a:r>
              <a:rPr lang="en-US" sz="2400" b="1" spc="-5" dirty="0" smtClean="0">
                <a:latin typeface="Trebuchet MS"/>
                <a:cs typeface="Trebuchet MS"/>
              </a:rPr>
              <a:t>end.</a:t>
            </a:r>
            <a:endParaRPr lang="en-US" sz="2400" b="1" dirty="0" smtClean="0">
              <a:latin typeface="Trebuchet MS"/>
              <a:cs typeface="Trebuchet MS"/>
            </a:endParaRPr>
          </a:p>
          <a:p>
            <a:pPr algn="just"/>
            <a:endParaRPr lang="en-US" sz="2400" b="1" dirty="0"/>
          </a:p>
        </p:txBody>
      </p:sp>
      <p:sp>
        <p:nvSpPr>
          <p:cNvPr id="4" name="object 4"/>
          <p:cNvSpPr/>
          <p:nvPr/>
        </p:nvSpPr>
        <p:spPr>
          <a:xfrm>
            <a:off x="2514600" y="4125469"/>
            <a:ext cx="4892040" cy="2732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940" y="222250"/>
            <a:ext cx="6548119" cy="553998"/>
          </a:xfrm>
        </p:spPr>
        <p:txBody>
          <a:bodyPr/>
          <a:lstStyle/>
          <a:p>
            <a:r>
              <a:rPr lang="en-US" dirty="0" smtClean="0"/>
              <a:t>SUPPLIER PARTNERSHIP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230" y="2204720"/>
            <a:ext cx="8765539" cy="4708981"/>
          </a:xfrm>
        </p:spPr>
        <p:txBody>
          <a:bodyPr/>
          <a:lstStyle/>
          <a:p>
            <a:pPr marL="365125" indent="-365125" algn="just">
              <a:buFont typeface="Wingdings" pitchFamily="2" charset="2"/>
              <a:buChar char="q"/>
            </a:pPr>
            <a:r>
              <a:rPr lang="en-US" sz="2400" dirty="0" smtClean="0"/>
              <a:t>Organization and suppliers have the same goal – to satisfy the end user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marL="365125" indent="-365125" algn="just">
              <a:buFont typeface="Wingdings" pitchFamily="2" charset="2"/>
              <a:buChar char="q"/>
            </a:pPr>
            <a:r>
              <a:rPr lang="en-US" sz="2400" dirty="0" smtClean="0"/>
              <a:t>Working with supplier in a partnering atmosphere will yield high quality product and services. </a:t>
            </a:r>
            <a:endParaRPr lang="en-US" sz="2400" dirty="0" smtClean="0"/>
          </a:p>
          <a:p>
            <a:pPr marL="365125" indent="-365125" algn="just">
              <a:buFont typeface="Wingdings" pitchFamily="2" charset="2"/>
              <a:buChar char="q"/>
            </a:pPr>
            <a:r>
              <a:rPr lang="en-US" sz="2400" dirty="0" smtClean="0">
                <a:cs typeface="Tahoma" pitchFamily="34" charset="0"/>
              </a:rPr>
              <a:t>Because </a:t>
            </a:r>
            <a:r>
              <a:rPr lang="en-US" sz="2400" dirty="0" smtClean="0">
                <a:cs typeface="Tahoma" pitchFamily="34" charset="0"/>
              </a:rPr>
              <a:t>both have minimum resources so they must work together to reduce cost.</a:t>
            </a:r>
            <a:endParaRPr lang="en-US" sz="2400" dirty="0" smtClean="0"/>
          </a:p>
          <a:p>
            <a:pPr marL="365125" indent="-365125" algn="just">
              <a:buFont typeface="Wingdings" pitchFamily="2" charset="2"/>
              <a:buChar char="q"/>
            </a:pPr>
            <a:r>
              <a:rPr lang="en-US" sz="2400" dirty="0" smtClean="0"/>
              <a:t>In the 1980s procurement decisions were based on price, awarding contracts to the lowest bidder, sacrificing the quality and timely delivery</a:t>
            </a:r>
          </a:p>
          <a:p>
            <a:pPr marL="365125" indent="-365125" algn="just">
              <a:buFont typeface="Wingdings" pitchFamily="2" charset="2"/>
              <a:buChar char="q"/>
            </a:pPr>
            <a:r>
              <a:rPr lang="en-US" sz="2400" dirty="0" smtClean="0"/>
              <a:t>Deming suggested that long term relationship of loyalty and trust should be developed with the supplier to ensure improved products &amp; services.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940" y="222250"/>
            <a:ext cx="6548119" cy="923330"/>
          </a:xfrm>
        </p:spPr>
        <p:txBody>
          <a:bodyPr/>
          <a:lstStyle/>
          <a:p>
            <a:r>
              <a:rPr lang="en-US" sz="6000" spc="-114" dirty="0" smtClean="0"/>
              <a:t>Team</a:t>
            </a:r>
            <a:r>
              <a:rPr lang="en-US" sz="6000" spc="-300" dirty="0" smtClean="0"/>
              <a:t> </a:t>
            </a:r>
            <a:r>
              <a:rPr lang="en-US" sz="6000" dirty="0" smtClean="0"/>
              <a:t>Approach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230" y="2204720"/>
            <a:ext cx="8765539" cy="2621230"/>
          </a:xfrm>
        </p:spPr>
        <p:txBody>
          <a:bodyPr/>
          <a:lstStyle/>
          <a:p>
            <a:pPr marL="355600" marR="328930" indent="-342900" algn="just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lang="en-US" sz="2400" b="1" spc="-5" dirty="0" smtClean="0">
                <a:latin typeface="Trebuchet MS"/>
                <a:cs typeface="Trebuchet MS"/>
              </a:rPr>
              <a:t>Customer/Supplier teams are established in </a:t>
            </a:r>
            <a:r>
              <a:rPr lang="en-US" sz="2400" b="1" dirty="0" smtClean="0">
                <a:latin typeface="Trebuchet MS"/>
                <a:cs typeface="Trebuchet MS"/>
              </a:rPr>
              <a:t>a </a:t>
            </a:r>
            <a:r>
              <a:rPr lang="en-US" sz="2400" b="1" spc="-5" dirty="0" smtClean="0">
                <a:latin typeface="Trebuchet MS"/>
                <a:cs typeface="Trebuchet MS"/>
              </a:rPr>
              <a:t>number of areas </a:t>
            </a:r>
            <a:r>
              <a:rPr lang="en-US" sz="2400" b="1" dirty="0" smtClean="0">
                <a:latin typeface="Trebuchet MS"/>
                <a:cs typeface="Trebuchet MS"/>
              </a:rPr>
              <a:t>, such </a:t>
            </a:r>
            <a:r>
              <a:rPr lang="en-US" sz="2400" b="1" spc="-5" dirty="0" smtClean="0">
                <a:latin typeface="Trebuchet MS"/>
                <a:cs typeface="Trebuchet MS"/>
              </a:rPr>
              <a:t>as  product </a:t>
            </a:r>
            <a:r>
              <a:rPr lang="en-US" sz="2400" b="1" dirty="0" smtClean="0">
                <a:latin typeface="Trebuchet MS"/>
                <a:cs typeface="Trebuchet MS"/>
              </a:rPr>
              <a:t>design , </a:t>
            </a:r>
            <a:r>
              <a:rPr lang="en-US" sz="2400" b="1" spc="-5" dirty="0" smtClean="0">
                <a:latin typeface="Trebuchet MS"/>
                <a:cs typeface="Trebuchet MS"/>
              </a:rPr>
              <a:t>process design </a:t>
            </a:r>
            <a:r>
              <a:rPr lang="en-US" sz="2400" b="1" dirty="0" smtClean="0">
                <a:latin typeface="Trebuchet MS"/>
                <a:cs typeface="Trebuchet MS"/>
              </a:rPr>
              <a:t>, </a:t>
            </a:r>
            <a:r>
              <a:rPr lang="en-US" sz="2400" b="1" spc="-5" dirty="0" smtClean="0">
                <a:latin typeface="Trebuchet MS"/>
                <a:cs typeface="Trebuchet MS"/>
              </a:rPr>
              <a:t>and the quality</a:t>
            </a:r>
            <a:r>
              <a:rPr lang="en-US" sz="2400" b="1" spc="-80" dirty="0" smtClean="0">
                <a:latin typeface="Trebuchet MS"/>
                <a:cs typeface="Trebuchet MS"/>
              </a:rPr>
              <a:t> </a:t>
            </a:r>
            <a:r>
              <a:rPr lang="en-US" sz="2400" b="1" dirty="0" smtClean="0">
                <a:latin typeface="Trebuchet MS"/>
                <a:cs typeface="Trebuchet MS"/>
              </a:rPr>
              <a:t>system.</a:t>
            </a:r>
          </a:p>
          <a:p>
            <a:pPr marL="355600" indent="-342900" algn="just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lang="en-US" sz="2400" b="1" spc="-60" dirty="0" smtClean="0">
                <a:latin typeface="Trebuchet MS"/>
                <a:cs typeface="Trebuchet MS"/>
              </a:rPr>
              <a:t>Team </a:t>
            </a:r>
            <a:r>
              <a:rPr lang="en-US" sz="2400" b="1" spc="-5" dirty="0" smtClean="0">
                <a:latin typeface="Trebuchet MS"/>
                <a:cs typeface="Trebuchet MS"/>
              </a:rPr>
              <a:t>meetings should occur </a:t>
            </a:r>
            <a:r>
              <a:rPr lang="en-US" sz="2400" b="1" dirty="0" smtClean="0">
                <a:latin typeface="Trebuchet MS"/>
                <a:cs typeface="Trebuchet MS"/>
              </a:rPr>
              <a:t>at </a:t>
            </a:r>
            <a:r>
              <a:rPr lang="en-US" sz="2400" b="1" spc="-5" dirty="0" smtClean="0">
                <a:latin typeface="Trebuchet MS"/>
                <a:cs typeface="Trebuchet MS"/>
              </a:rPr>
              <a:t>both parties plants </a:t>
            </a:r>
            <a:r>
              <a:rPr lang="en-US" sz="2400" b="1" dirty="0" smtClean="0">
                <a:latin typeface="Trebuchet MS"/>
                <a:cs typeface="Trebuchet MS"/>
              </a:rPr>
              <a:t>so </a:t>
            </a:r>
            <a:r>
              <a:rPr lang="en-US" sz="2400" b="1" spc="-5" dirty="0" smtClean="0">
                <a:latin typeface="Trebuchet MS"/>
                <a:cs typeface="Trebuchet MS"/>
              </a:rPr>
              <a:t>they obtain </a:t>
            </a:r>
            <a:r>
              <a:rPr lang="en-US" sz="2400" b="1" dirty="0" smtClean="0">
                <a:latin typeface="Trebuchet MS"/>
                <a:cs typeface="Trebuchet MS"/>
              </a:rPr>
              <a:t>a</a:t>
            </a:r>
            <a:r>
              <a:rPr lang="en-US" sz="2400" b="1" spc="10" dirty="0" smtClean="0">
                <a:latin typeface="Trebuchet MS"/>
                <a:cs typeface="Trebuchet MS"/>
              </a:rPr>
              <a:t> </a:t>
            </a:r>
            <a:r>
              <a:rPr lang="en-US" sz="2400" b="1" spc="-5" dirty="0" smtClean="0">
                <a:latin typeface="Trebuchet MS"/>
                <a:cs typeface="Trebuchet MS"/>
              </a:rPr>
              <a:t>greater</a:t>
            </a:r>
            <a:endParaRPr lang="en-US" sz="2400" b="1" dirty="0" smtClean="0">
              <a:latin typeface="Trebuchet MS"/>
              <a:cs typeface="Trebuchet MS"/>
            </a:endParaRPr>
          </a:p>
          <a:p>
            <a:pPr marL="355600" algn="just">
              <a:lnSpc>
                <a:spcPct val="100000"/>
              </a:lnSpc>
            </a:pPr>
            <a:r>
              <a:rPr lang="en-US" sz="2400" b="1" spc="-5" dirty="0" smtClean="0">
                <a:latin typeface="Trebuchet MS"/>
                <a:cs typeface="Trebuchet MS"/>
              </a:rPr>
              <a:t>understanding of the</a:t>
            </a:r>
            <a:r>
              <a:rPr lang="en-US" sz="2400" b="1" dirty="0" smtClean="0">
                <a:latin typeface="Trebuchet MS"/>
                <a:cs typeface="Trebuchet MS"/>
              </a:rPr>
              <a:t> </a:t>
            </a:r>
            <a:r>
              <a:rPr lang="en-US" sz="2400" b="1" spc="-5" dirty="0" smtClean="0">
                <a:latin typeface="Trebuchet MS"/>
                <a:cs typeface="Trebuchet MS"/>
              </a:rPr>
              <a:t>process.</a:t>
            </a:r>
            <a:endParaRPr lang="en-US" sz="2400" b="1" dirty="0" smtClean="0">
              <a:latin typeface="Trebuchet MS"/>
              <a:cs typeface="Trebuchet MS"/>
            </a:endParaRPr>
          </a:p>
          <a:p>
            <a:endParaRPr lang="en-US" dirty="0"/>
          </a:p>
        </p:txBody>
      </p:sp>
      <p:sp>
        <p:nvSpPr>
          <p:cNvPr id="4" name="object 4"/>
          <p:cNvSpPr/>
          <p:nvPr/>
        </p:nvSpPr>
        <p:spPr>
          <a:xfrm>
            <a:off x="4953000" y="4114800"/>
            <a:ext cx="4191000" cy="2380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940" y="222250"/>
            <a:ext cx="6548119" cy="923330"/>
          </a:xfrm>
        </p:spPr>
        <p:txBody>
          <a:bodyPr/>
          <a:lstStyle/>
          <a:p>
            <a:r>
              <a:rPr lang="en-US" sz="6000" spc="-145" dirty="0" smtClean="0"/>
              <a:t>R</a:t>
            </a:r>
            <a:r>
              <a:rPr lang="en-US" sz="6000" spc="-5" dirty="0" smtClean="0"/>
              <a:t>e</a:t>
            </a:r>
            <a:r>
              <a:rPr lang="en-US" sz="6000" spc="5" dirty="0" smtClean="0"/>
              <a:t>c</a:t>
            </a:r>
            <a:r>
              <a:rPr lang="en-US" sz="6000" dirty="0" smtClean="0"/>
              <a:t>ogn</a:t>
            </a:r>
            <a:r>
              <a:rPr lang="en-US" sz="6000" spc="5" dirty="0" smtClean="0"/>
              <a:t>i</a:t>
            </a:r>
            <a:r>
              <a:rPr lang="en-US" sz="6000" spc="-5" dirty="0" smtClean="0"/>
              <a:t>tion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230" y="2204720"/>
            <a:ext cx="8765539" cy="1754326"/>
          </a:xfrm>
        </p:spPr>
        <p:txBody>
          <a:bodyPr/>
          <a:lstStyle/>
          <a:p>
            <a:r>
              <a:rPr lang="en-US" sz="2400" b="1" spc="-5" dirty="0" smtClean="0">
                <a:latin typeface="Trebuchet MS"/>
                <a:cs typeface="Trebuchet MS"/>
              </a:rPr>
              <a:t>Creating incentives for </a:t>
            </a:r>
            <a:r>
              <a:rPr lang="en-US" sz="2400" b="1" dirty="0" smtClean="0">
                <a:latin typeface="Trebuchet MS"/>
                <a:cs typeface="Trebuchet MS"/>
              </a:rPr>
              <a:t>suppliers </a:t>
            </a:r>
            <a:r>
              <a:rPr lang="en-US" sz="2400" b="1" spc="-5" dirty="0" smtClean="0">
                <a:latin typeface="Trebuchet MS"/>
                <a:cs typeface="Trebuchet MS"/>
              </a:rPr>
              <a:t>is one </a:t>
            </a:r>
            <a:r>
              <a:rPr lang="en-US" sz="2400" b="1" dirty="0" smtClean="0">
                <a:latin typeface="Trebuchet MS"/>
                <a:cs typeface="Trebuchet MS"/>
              </a:rPr>
              <a:t>way </a:t>
            </a:r>
            <a:r>
              <a:rPr lang="en-US" sz="2400" b="1" spc="-5" dirty="0" smtClean="0">
                <a:latin typeface="Trebuchet MS"/>
                <a:cs typeface="Trebuchet MS"/>
              </a:rPr>
              <a:t>to ensure that they remain  committed to </a:t>
            </a:r>
            <a:r>
              <a:rPr lang="en-US" sz="2400" b="1" dirty="0" smtClean="0">
                <a:latin typeface="Trebuchet MS"/>
                <a:cs typeface="Trebuchet MS"/>
              </a:rPr>
              <a:t>a </a:t>
            </a:r>
            <a:r>
              <a:rPr lang="en-US" sz="2400" b="1" spc="-5" dirty="0" smtClean="0">
                <a:latin typeface="Trebuchet MS"/>
                <a:cs typeface="Trebuchet MS"/>
              </a:rPr>
              <a:t>quality improvement strategy </a:t>
            </a:r>
            <a:r>
              <a:rPr lang="en-US" sz="2400" b="1" dirty="0" smtClean="0">
                <a:latin typeface="Trebuchet MS"/>
                <a:cs typeface="Trebuchet MS"/>
              </a:rPr>
              <a:t>. </a:t>
            </a:r>
            <a:r>
              <a:rPr lang="en-US" sz="2400" b="1" spc="-5" dirty="0" smtClean="0">
                <a:latin typeface="Trebuchet MS"/>
                <a:cs typeface="Trebuchet MS"/>
              </a:rPr>
              <a:t>Incentives may </a:t>
            </a:r>
            <a:r>
              <a:rPr lang="en-US" sz="2400" b="1" dirty="0" smtClean="0">
                <a:latin typeface="Trebuchet MS"/>
                <a:cs typeface="Trebuchet MS"/>
              </a:rPr>
              <a:t>be </a:t>
            </a:r>
            <a:r>
              <a:rPr lang="en-US" sz="2400" b="1" spc="-5" dirty="0" smtClean="0">
                <a:latin typeface="Trebuchet MS"/>
                <a:cs typeface="Trebuchet MS"/>
              </a:rPr>
              <a:t>in the form  of </a:t>
            </a:r>
            <a:r>
              <a:rPr lang="en-US" sz="2400" b="1" dirty="0" smtClean="0">
                <a:latin typeface="Trebuchet MS"/>
                <a:cs typeface="Trebuchet MS"/>
              </a:rPr>
              <a:t>a </a:t>
            </a:r>
            <a:r>
              <a:rPr lang="en-US" sz="2400" b="1" spc="-5" dirty="0" smtClean="0">
                <a:latin typeface="Trebuchet MS"/>
                <a:cs typeface="Trebuchet MS"/>
              </a:rPr>
              <a:t>preferred </a:t>
            </a:r>
            <a:r>
              <a:rPr lang="en-US" sz="2400" b="1" dirty="0" smtClean="0">
                <a:latin typeface="Trebuchet MS"/>
                <a:cs typeface="Trebuchet MS"/>
              </a:rPr>
              <a:t>supplier </a:t>
            </a:r>
            <a:r>
              <a:rPr lang="en-US" sz="2400" b="1" spc="-5" dirty="0" smtClean="0">
                <a:latin typeface="Trebuchet MS"/>
                <a:cs typeface="Trebuchet MS"/>
              </a:rPr>
              <a:t>category with its</a:t>
            </a:r>
            <a:r>
              <a:rPr lang="en-US" sz="2400" b="1" spc="-40" dirty="0" smtClean="0">
                <a:latin typeface="Trebuchet MS"/>
                <a:cs typeface="Trebuchet MS"/>
              </a:rPr>
              <a:t> </a:t>
            </a:r>
            <a:r>
              <a:rPr lang="en-US" sz="2400" b="1" dirty="0" smtClean="0">
                <a:latin typeface="Trebuchet MS"/>
                <a:cs typeface="Trebuchet MS"/>
              </a:rPr>
              <a:t>rewards.</a:t>
            </a:r>
          </a:p>
          <a:p>
            <a:endParaRPr lang="en-US" dirty="0"/>
          </a:p>
        </p:txBody>
      </p:sp>
      <p:sp>
        <p:nvSpPr>
          <p:cNvPr id="4" name="object 4"/>
          <p:cNvSpPr/>
          <p:nvPr/>
        </p:nvSpPr>
        <p:spPr>
          <a:xfrm>
            <a:off x="2514600" y="3810000"/>
            <a:ext cx="5791199" cy="2438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1550" y="2225039"/>
            <a:ext cx="6695440" cy="4516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3090" y="365759"/>
            <a:ext cx="6539865" cy="164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97760" marR="30480" indent="-53340">
              <a:lnSpc>
                <a:spcPct val="100000"/>
              </a:lnSpc>
              <a:spcBef>
                <a:spcPts val="100"/>
              </a:spcBef>
              <a:tabLst>
                <a:tab pos="5342890" algn="l"/>
              </a:tabLst>
            </a:pPr>
            <a:r>
              <a:rPr sz="4000" b="1" spc="325" dirty="0">
                <a:latin typeface="Arial Rounded MT Bold"/>
                <a:cs typeface="Arial Rounded MT Bold"/>
              </a:rPr>
              <a:t>R</a:t>
            </a:r>
            <a:r>
              <a:rPr sz="4000" b="1" spc="320" dirty="0">
                <a:latin typeface="Arial Rounded MT Bold"/>
                <a:cs typeface="Arial Rounded MT Bold"/>
              </a:rPr>
              <a:t>E</a:t>
            </a:r>
            <a:r>
              <a:rPr sz="4000" b="1" spc="330" dirty="0">
                <a:latin typeface="Arial Rounded MT Bold"/>
                <a:cs typeface="Arial Rounded MT Bold"/>
              </a:rPr>
              <a:t>A</a:t>
            </a:r>
            <a:r>
              <a:rPr sz="4000" b="1" spc="320" dirty="0">
                <a:latin typeface="Arial Rounded MT Bold"/>
                <a:cs typeface="Arial Rounded MT Bold"/>
              </a:rPr>
              <a:t>SON</a:t>
            </a:r>
            <a:r>
              <a:rPr sz="4000" b="1" spc="-5" dirty="0">
                <a:latin typeface="Arial Rounded MT Bold"/>
                <a:cs typeface="Arial Rounded MT Bold"/>
              </a:rPr>
              <a:t>S</a:t>
            </a:r>
            <a:r>
              <a:rPr sz="4000" b="1" dirty="0">
                <a:latin typeface="Arial Rounded MT Bold"/>
                <a:cs typeface="Arial Rounded MT Bold"/>
              </a:rPr>
              <a:t>	</a:t>
            </a:r>
            <a:r>
              <a:rPr sz="4000" b="1" spc="315" dirty="0">
                <a:latin typeface="Arial Rounded MT Bold"/>
                <a:cs typeface="Arial Rounded MT Bold"/>
              </a:rPr>
              <a:t>F</a:t>
            </a:r>
            <a:r>
              <a:rPr sz="4000" b="1" spc="335" dirty="0">
                <a:latin typeface="Arial Rounded MT Bold"/>
                <a:cs typeface="Arial Rounded MT Bold"/>
              </a:rPr>
              <a:t>O</a:t>
            </a:r>
            <a:r>
              <a:rPr sz="4000" b="1" spc="-5" dirty="0">
                <a:latin typeface="Arial Rounded MT Bold"/>
                <a:cs typeface="Arial Rounded MT Bold"/>
              </a:rPr>
              <a:t>R  </a:t>
            </a:r>
            <a:r>
              <a:rPr sz="4000" b="1" spc="245" dirty="0">
                <a:latin typeface="Arial Rounded MT Bold"/>
                <a:cs typeface="Arial Rounded MT Bold"/>
              </a:rPr>
              <a:t>PARTNERSHIP</a:t>
            </a:r>
            <a:endParaRPr sz="4000">
              <a:latin typeface="Arial Rounded MT Bold"/>
              <a:cs typeface="Arial Rounded MT Bold"/>
            </a:endParaRPr>
          </a:p>
          <a:p>
            <a:pPr marL="38100">
              <a:lnSpc>
                <a:spcPts val="3140"/>
              </a:lnSpc>
            </a:pPr>
            <a:r>
              <a:rPr sz="4200" spc="352" baseline="5952" dirty="0">
                <a:latin typeface="Symbol"/>
                <a:cs typeface="Symbol"/>
              </a:rPr>
              <a:t></a:t>
            </a:r>
            <a:r>
              <a:rPr sz="4200" spc="352" baseline="5952" dirty="0">
                <a:latin typeface="Times New Roman"/>
                <a:cs typeface="Times New Roman"/>
              </a:rPr>
              <a:t> </a:t>
            </a:r>
            <a:r>
              <a:rPr sz="2800" spc="-25" dirty="0"/>
              <a:t>QUALITY </a:t>
            </a:r>
            <a:r>
              <a:rPr sz="2800" spc="-5" dirty="0"/>
              <a:t>AND </a:t>
            </a:r>
            <a:r>
              <a:rPr sz="2800" spc="-65" dirty="0"/>
              <a:t>TIMELY</a:t>
            </a:r>
            <a:r>
              <a:rPr sz="2800" spc="-480" dirty="0"/>
              <a:t> </a:t>
            </a:r>
            <a:r>
              <a:rPr sz="2800" spc="-20" dirty="0"/>
              <a:t>DELIVERY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27170" y="1988820"/>
            <a:ext cx="5116830" cy="3961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7809" y="1569720"/>
            <a:ext cx="4878705" cy="318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150" baseline="4340" dirty="0">
                <a:solidFill>
                  <a:srgbClr val="A42F0F"/>
                </a:solidFill>
                <a:latin typeface="Symbol"/>
                <a:cs typeface="Symbol"/>
              </a:rPr>
              <a:t></a:t>
            </a:r>
            <a:r>
              <a:rPr sz="3200" spc="100" dirty="0">
                <a:solidFill>
                  <a:srgbClr val="A42F0F"/>
                </a:solidFill>
                <a:latin typeface="Arial Rounded MT Bold"/>
                <a:cs typeface="Arial Rounded MT Bold"/>
              </a:rPr>
              <a:t>JIT</a:t>
            </a:r>
            <a:r>
              <a:rPr sz="3200" dirty="0">
                <a:solidFill>
                  <a:srgbClr val="A42F0F"/>
                </a:solidFill>
                <a:latin typeface="Arial Rounded MT Bold"/>
                <a:cs typeface="Arial Rounded MT Bold"/>
              </a:rPr>
              <a:t> </a:t>
            </a:r>
            <a:r>
              <a:rPr sz="3200" spc="-20" dirty="0">
                <a:solidFill>
                  <a:srgbClr val="A42F0F"/>
                </a:solidFill>
                <a:latin typeface="Arial Rounded MT Bold"/>
                <a:cs typeface="Arial Rounded MT Bold"/>
              </a:rPr>
              <a:t>CONCEPT:</a:t>
            </a:r>
            <a:endParaRPr sz="3200">
              <a:latin typeface="Arial Rounded MT Bold"/>
              <a:cs typeface="Arial Rounded MT Bold"/>
            </a:endParaRPr>
          </a:p>
          <a:p>
            <a:pPr marL="354965" marR="5080" indent="-342900" algn="just">
              <a:lnSpc>
                <a:spcPct val="208199"/>
              </a:lnSpc>
              <a:spcBef>
                <a:spcPts val="1010"/>
              </a:spcBef>
              <a:buClr>
                <a:srgbClr val="A42F0F"/>
              </a:buClr>
              <a:buFont typeface="Symbol"/>
              <a:buChar char=""/>
              <a:tabLst>
                <a:tab pos="355600" algn="l"/>
              </a:tabLst>
            </a:pPr>
            <a:r>
              <a:rPr sz="2000" spc="-5" dirty="0">
                <a:latin typeface="Arial Rounded MT Bold"/>
                <a:cs typeface="Arial Rounded MT Bold"/>
              </a:rPr>
              <a:t>It calls </a:t>
            </a:r>
            <a:r>
              <a:rPr sz="2000" spc="-10" dirty="0">
                <a:latin typeface="Arial Rounded MT Bold"/>
                <a:cs typeface="Arial Rounded MT Bold"/>
              </a:rPr>
              <a:t>for </a:t>
            </a:r>
            <a:r>
              <a:rPr sz="2000" spc="-35" dirty="0">
                <a:latin typeface="Arial Rounded MT Bold"/>
                <a:cs typeface="Arial Rounded MT Bold"/>
              </a:rPr>
              <a:t>raw </a:t>
            </a:r>
            <a:r>
              <a:rPr sz="2000" spc="-10" dirty="0">
                <a:latin typeface="Arial Rounded MT Bold"/>
                <a:cs typeface="Arial Rounded MT Bold"/>
              </a:rPr>
              <a:t>materials </a:t>
            </a:r>
            <a:r>
              <a:rPr sz="2000" spc="-5" dirty="0">
                <a:latin typeface="Arial Rounded MT Bold"/>
                <a:cs typeface="Arial Rounded MT Bold"/>
              </a:rPr>
              <a:t>and  components </a:t>
            </a:r>
            <a:r>
              <a:rPr sz="2000" dirty="0">
                <a:latin typeface="Arial Rounded MT Bold"/>
                <a:cs typeface="Arial Rounded MT Bold"/>
              </a:rPr>
              <a:t>to </a:t>
            </a:r>
            <a:r>
              <a:rPr sz="2000" spc="-25" dirty="0">
                <a:latin typeface="Arial Rounded MT Bold"/>
                <a:cs typeface="Arial Rounded MT Bold"/>
              </a:rPr>
              <a:t>reach </a:t>
            </a:r>
            <a:r>
              <a:rPr sz="2000" dirty="0">
                <a:latin typeface="Arial Rounded MT Bold"/>
                <a:cs typeface="Arial Rounded MT Bold"/>
              </a:rPr>
              <a:t>the </a:t>
            </a:r>
            <a:r>
              <a:rPr sz="2000" spc="-10" dirty="0">
                <a:latin typeface="Arial Rounded MT Bold"/>
                <a:cs typeface="Arial Rounded MT Bold"/>
              </a:rPr>
              <a:t>production  </a:t>
            </a:r>
            <a:r>
              <a:rPr sz="2000" spc="-15" dirty="0">
                <a:latin typeface="Arial Rounded MT Bold"/>
                <a:cs typeface="Arial Rounded MT Bold"/>
              </a:rPr>
              <a:t>operation </a:t>
            </a:r>
            <a:r>
              <a:rPr sz="2000" spc="-5" dirty="0">
                <a:latin typeface="Arial Rounded MT Bold"/>
                <a:cs typeface="Arial Rounded MT Bold"/>
              </a:rPr>
              <a:t>in small quantities </a:t>
            </a:r>
            <a:r>
              <a:rPr sz="2000" dirty="0">
                <a:latin typeface="Arial Rounded MT Bold"/>
                <a:cs typeface="Arial Rounded MT Bold"/>
              </a:rPr>
              <a:t>when  </a:t>
            </a:r>
            <a:r>
              <a:rPr sz="2000" spc="-15" dirty="0">
                <a:latin typeface="Arial Rounded MT Bold"/>
                <a:cs typeface="Arial Rounded MT Bold"/>
              </a:rPr>
              <a:t>they </a:t>
            </a:r>
            <a:r>
              <a:rPr sz="2000" spc="-20" dirty="0">
                <a:latin typeface="Arial Rounded MT Bold"/>
                <a:cs typeface="Arial Rounded MT Bold"/>
              </a:rPr>
              <a:t>are </a:t>
            </a:r>
            <a:r>
              <a:rPr sz="2000" dirty="0">
                <a:latin typeface="Arial Rounded MT Bold"/>
                <a:cs typeface="Arial Rounded MT Bold"/>
              </a:rPr>
              <a:t>needed </a:t>
            </a:r>
            <a:r>
              <a:rPr sz="2000" spc="-5" dirty="0">
                <a:latin typeface="Arial Rounded MT Bold"/>
                <a:cs typeface="Arial Rounded MT Bold"/>
              </a:rPr>
              <a:t>and </a:t>
            </a:r>
            <a:r>
              <a:rPr sz="2000" dirty="0">
                <a:latin typeface="Arial Rounded MT Bold"/>
                <a:cs typeface="Arial Rounded MT Bold"/>
              </a:rPr>
              <a:t>not </a:t>
            </a:r>
            <a:r>
              <a:rPr sz="2000" spc="-25" dirty="0">
                <a:latin typeface="Arial Rounded MT Bold"/>
                <a:cs typeface="Arial Rounded MT Bold"/>
              </a:rPr>
              <a:t>before.</a:t>
            </a:r>
            <a:endParaRPr sz="20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86100" y="293370"/>
            <a:ext cx="4183379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 marR="5080" indent="-54610">
              <a:lnSpc>
                <a:spcPct val="100000"/>
              </a:lnSpc>
              <a:spcBef>
                <a:spcPts val="100"/>
              </a:spcBef>
              <a:tabLst>
                <a:tab pos="3011805" algn="l"/>
              </a:tabLst>
            </a:pPr>
            <a:r>
              <a:rPr sz="4000" b="1" spc="330" dirty="0">
                <a:latin typeface="Arial Rounded MT Bold"/>
                <a:cs typeface="Arial Rounded MT Bold"/>
              </a:rPr>
              <a:t>R</a:t>
            </a:r>
            <a:r>
              <a:rPr sz="4000" b="1" spc="320" dirty="0">
                <a:latin typeface="Arial Rounded MT Bold"/>
                <a:cs typeface="Arial Rounded MT Bold"/>
              </a:rPr>
              <a:t>E</a:t>
            </a:r>
            <a:r>
              <a:rPr sz="4000" b="1" spc="325" dirty="0">
                <a:latin typeface="Arial Rounded MT Bold"/>
                <a:cs typeface="Arial Rounded MT Bold"/>
              </a:rPr>
              <a:t>A</a:t>
            </a:r>
            <a:r>
              <a:rPr sz="4000" b="1" spc="320" dirty="0">
                <a:latin typeface="Arial Rounded MT Bold"/>
                <a:cs typeface="Arial Rounded MT Bold"/>
              </a:rPr>
              <a:t>S</a:t>
            </a:r>
            <a:r>
              <a:rPr sz="4000" b="1" spc="335" dirty="0">
                <a:latin typeface="Arial Rounded MT Bold"/>
                <a:cs typeface="Arial Rounded MT Bold"/>
              </a:rPr>
              <a:t>O</a:t>
            </a:r>
            <a:r>
              <a:rPr sz="4000" b="1" spc="320" dirty="0">
                <a:latin typeface="Arial Rounded MT Bold"/>
                <a:cs typeface="Arial Rounded MT Bold"/>
              </a:rPr>
              <a:t>N</a:t>
            </a:r>
            <a:r>
              <a:rPr sz="4000" b="1" spc="-5" dirty="0">
                <a:latin typeface="Arial Rounded MT Bold"/>
                <a:cs typeface="Arial Rounded MT Bold"/>
              </a:rPr>
              <a:t>S</a:t>
            </a:r>
            <a:r>
              <a:rPr sz="4000" b="1" dirty="0">
                <a:latin typeface="Arial Rounded MT Bold"/>
                <a:cs typeface="Arial Rounded MT Bold"/>
              </a:rPr>
              <a:t>	</a:t>
            </a:r>
            <a:r>
              <a:rPr sz="4000" b="1" spc="325" dirty="0">
                <a:latin typeface="Arial Rounded MT Bold"/>
                <a:cs typeface="Arial Rounded MT Bold"/>
              </a:rPr>
              <a:t>F</a:t>
            </a:r>
            <a:r>
              <a:rPr sz="4000" b="1" spc="320" dirty="0">
                <a:latin typeface="Arial Rounded MT Bold"/>
                <a:cs typeface="Arial Rounded MT Bold"/>
              </a:rPr>
              <a:t>O</a:t>
            </a:r>
            <a:r>
              <a:rPr sz="4000" b="1" spc="-5" dirty="0">
                <a:latin typeface="Arial Rounded MT Bold"/>
                <a:cs typeface="Arial Rounded MT Bold"/>
              </a:rPr>
              <a:t>R  </a:t>
            </a:r>
            <a:r>
              <a:rPr sz="4000" b="1" spc="245" dirty="0">
                <a:latin typeface="Arial Rounded MT Bold"/>
                <a:cs typeface="Arial Rounded MT Bold"/>
              </a:rPr>
              <a:t>PARTNERSHIP</a:t>
            </a:r>
            <a:endParaRPr sz="40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92090" y="1628139"/>
            <a:ext cx="3851910" cy="4916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3709" y="1445259"/>
            <a:ext cx="4641215" cy="74295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55600" marR="5080" indent="-342900">
              <a:lnSpc>
                <a:spcPts val="2770"/>
              </a:lnSpc>
              <a:spcBef>
                <a:spcPts val="280"/>
              </a:spcBef>
            </a:pPr>
            <a:r>
              <a:rPr sz="3600" spc="300" baseline="3472" dirty="0">
                <a:solidFill>
                  <a:srgbClr val="A42F0F"/>
                </a:solidFill>
                <a:latin typeface="Symbol"/>
                <a:cs typeface="Symbol"/>
              </a:rPr>
              <a:t></a:t>
            </a:r>
            <a:r>
              <a:rPr sz="3600" spc="300" baseline="3472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A42F0F"/>
                </a:solidFill>
                <a:latin typeface="Arial Rounded MT Bold"/>
                <a:cs typeface="Arial Rounded MT Bold"/>
              </a:rPr>
              <a:t>PRACTICE OF</a:t>
            </a:r>
            <a:r>
              <a:rPr sz="2400" spc="-70" dirty="0">
                <a:solidFill>
                  <a:srgbClr val="A42F0F"/>
                </a:solidFill>
                <a:latin typeface="Arial Rounded MT Bold"/>
                <a:cs typeface="Arial Rounded MT Bold"/>
              </a:rPr>
              <a:t> </a:t>
            </a:r>
            <a:r>
              <a:rPr sz="2400" spc="-5" dirty="0">
                <a:solidFill>
                  <a:srgbClr val="A42F0F"/>
                </a:solidFill>
                <a:latin typeface="Arial Rounded MT Bold"/>
                <a:cs typeface="Arial Rounded MT Bold"/>
              </a:rPr>
              <a:t>CONTINUOUS  </a:t>
            </a:r>
            <a:r>
              <a:rPr sz="2400" spc="-10" dirty="0">
                <a:solidFill>
                  <a:srgbClr val="A42F0F"/>
                </a:solidFill>
                <a:latin typeface="Arial Rounded MT Bold"/>
                <a:cs typeface="Arial Rounded MT Bold"/>
              </a:rPr>
              <a:t>PROCESS</a:t>
            </a:r>
            <a:r>
              <a:rPr sz="2400" spc="-25" dirty="0">
                <a:solidFill>
                  <a:srgbClr val="A42F0F"/>
                </a:solidFill>
                <a:latin typeface="Arial Rounded MT Bold"/>
                <a:cs typeface="Arial Rounded MT Bold"/>
              </a:rPr>
              <a:t> </a:t>
            </a:r>
            <a:r>
              <a:rPr sz="2400" spc="-20" dirty="0">
                <a:solidFill>
                  <a:srgbClr val="A42F0F"/>
                </a:solidFill>
                <a:latin typeface="Arial Rounded MT Bold"/>
                <a:cs typeface="Arial Rounded MT Bold"/>
              </a:rPr>
              <a:t>IMPROVEMENT:</a:t>
            </a:r>
            <a:endParaRPr sz="24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4600" y="2590801"/>
            <a:ext cx="3127999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2140" algn="l"/>
                <a:tab pos="2204720" algn="l"/>
              </a:tabLst>
            </a:pPr>
            <a:r>
              <a:rPr sz="1800" dirty="0">
                <a:latin typeface="Arial Rounded MT Bold"/>
                <a:cs typeface="Arial Rounded MT Bold"/>
              </a:rPr>
              <a:t>of	</a:t>
            </a:r>
            <a:r>
              <a:rPr sz="1800" spc="-5" dirty="0">
                <a:latin typeface="Arial Rounded MT Bold"/>
                <a:cs typeface="Arial Rounded MT Bold"/>
              </a:rPr>
              <a:t>c</a:t>
            </a:r>
            <a:r>
              <a:rPr sz="1800" dirty="0">
                <a:latin typeface="Arial Rounded MT Bold"/>
                <a:cs typeface="Arial Rounded MT Bold"/>
              </a:rPr>
              <a:t>o</a:t>
            </a:r>
            <a:r>
              <a:rPr sz="1800" spc="10" dirty="0">
                <a:latin typeface="Arial Rounded MT Bold"/>
                <a:cs typeface="Arial Rounded MT Bold"/>
              </a:rPr>
              <a:t>n</a:t>
            </a:r>
            <a:r>
              <a:rPr sz="1800" spc="-10" dirty="0">
                <a:latin typeface="Arial Rounded MT Bold"/>
                <a:cs typeface="Arial Rounded MT Bold"/>
              </a:rPr>
              <a:t>t</a:t>
            </a:r>
            <a:r>
              <a:rPr sz="1800" spc="10" dirty="0">
                <a:latin typeface="Arial Rounded MT Bold"/>
                <a:cs typeface="Arial Rounded MT Bold"/>
              </a:rPr>
              <a:t>i</a:t>
            </a:r>
            <a:r>
              <a:rPr sz="1800" spc="-30" dirty="0">
                <a:latin typeface="Arial Rounded MT Bold"/>
                <a:cs typeface="Arial Rounded MT Bold"/>
              </a:rPr>
              <a:t>n</a:t>
            </a:r>
            <a:r>
              <a:rPr sz="1800" spc="10" dirty="0">
                <a:latin typeface="Arial Rounded MT Bold"/>
                <a:cs typeface="Arial Rounded MT Bold"/>
              </a:rPr>
              <a:t>u</a:t>
            </a:r>
            <a:r>
              <a:rPr sz="1800" dirty="0">
                <a:latin typeface="Arial Rounded MT Bold"/>
                <a:cs typeface="Arial Rounded MT Bold"/>
              </a:rPr>
              <a:t>ous	</a:t>
            </a:r>
            <a:r>
              <a:rPr sz="1800" spc="-10" dirty="0">
                <a:latin typeface="Arial Rounded MT Bold"/>
                <a:cs typeface="Arial Rounded MT Bold"/>
              </a:rPr>
              <a:t>p</a:t>
            </a:r>
            <a:r>
              <a:rPr sz="1800" spc="-70" dirty="0">
                <a:latin typeface="Arial Rounded MT Bold"/>
                <a:cs typeface="Arial Rounded MT Bold"/>
              </a:rPr>
              <a:t>r</a:t>
            </a:r>
            <a:r>
              <a:rPr sz="1800" dirty="0">
                <a:latin typeface="Arial Rounded MT Bold"/>
                <a:cs typeface="Arial Rounded MT Bold"/>
              </a:rPr>
              <a:t>o</a:t>
            </a:r>
            <a:r>
              <a:rPr sz="1800" spc="-5" dirty="0">
                <a:latin typeface="Arial Rounded MT Bold"/>
                <a:cs typeface="Arial Rounded MT Bold"/>
              </a:rPr>
              <a:t>ces</a:t>
            </a:r>
            <a:r>
              <a:rPr sz="1800" dirty="0">
                <a:latin typeface="Arial Rounded MT Bold"/>
                <a:cs typeface="Arial Rounded MT Bold"/>
              </a:rPr>
              <a:t>s</a:t>
            </a:r>
            <a:endParaRPr sz="180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  <a:tabLst>
                <a:tab pos="682625" algn="l"/>
                <a:tab pos="1413510" algn="l"/>
                <a:tab pos="2496185" algn="l"/>
              </a:tabLst>
            </a:pPr>
            <a:r>
              <a:rPr sz="1800" spc="10" dirty="0">
                <a:latin typeface="Arial Rounded MT Bold"/>
                <a:cs typeface="Arial Rounded MT Bold"/>
              </a:rPr>
              <a:t>h</a:t>
            </a:r>
            <a:r>
              <a:rPr sz="1800" spc="-10" dirty="0">
                <a:latin typeface="Arial Rounded MT Bold"/>
                <a:cs typeface="Arial Rounded MT Bold"/>
              </a:rPr>
              <a:t>a</a:t>
            </a:r>
            <a:r>
              <a:rPr sz="1800" dirty="0">
                <a:latin typeface="Arial Rounded MT Bold"/>
                <a:cs typeface="Arial Rounded MT Bold"/>
              </a:rPr>
              <a:t>s	</a:t>
            </a:r>
            <a:r>
              <a:rPr sz="1800" spc="-5" dirty="0">
                <a:latin typeface="Arial Rounded MT Bold"/>
                <a:cs typeface="Arial Rounded MT Bold"/>
              </a:rPr>
              <a:t>a</a:t>
            </a:r>
            <a:r>
              <a:rPr sz="1800" dirty="0">
                <a:latin typeface="Arial Rounded MT Bold"/>
                <a:cs typeface="Arial Rounded MT Bold"/>
              </a:rPr>
              <a:t>l</a:t>
            </a:r>
            <a:r>
              <a:rPr sz="1800" spc="-10" dirty="0">
                <a:latin typeface="Arial Rounded MT Bold"/>
                <a:cs typeface="Arial Rounded MT Bold"/>
              </a:rPr>
              <a:t>s</a:t>
            </a:r>
            <a:r>
              <a:rPr sz="1800" dirty="0">
                <a:latin typeface="Arial Rounded MT Bold"/>
                <a:cs typeface="Arial Rounded MT Bold"/>
              </a:rPr>
              <a:t>o	</a:t>
            </a:r>
            <a:r>
              <a:rPr sz="1800" spc="-5" dirty="0">
                <a:latin typeface="Arial Rounded MT Bold"/>
                <a:cs typeface="Arial Rounded MT Bold"/>
              </a:rPr>
              <a:t>c</a:t>
            </a:r>
            <a:r>
              <a:rPr sz="1800" spc="-10" dirty="0">
                <a:latin typeface="Arial Rounded MT Bold"/>
                <a:cs typeface="Arial Rounded MT Bold"/>
              </a:rPr>
              <a:t>a</a:t>
            </a:r>
            <a:r>
              <a:rPr sz="1800" spc="10" dirty="0">
                <a:latin typeface="Arial Rounded MT Bold"/>
                <a:cs typeface="Arial Rounded MT Bold"/>
              </a:rPr>
              <a:t>u</a:t>
            </a:r>
            <a:r>
              <a:rPr sz="1800" spc="-10" dirty="0">
                <a:latin typeface="Arial Rounded MT Bold"/>
                <a:cs typeface="Arial Rounded MT Bold"/>
              </a:rPr>
              <a:t>s</a:t>
            </a:r>
            <a:r>
              <a:rPr sz="1800" spc="-5" dirty="0">
                <a:latin typeface="Arial Rounded MT Bold"/>
                <a:cs typeface="Arial Rounded MT Bold"/>
              </a:rPr>
              <a:t>e</a:t>
            </a:r>
            <a:r>
              <a:rPr sz="1800" dirty="0">
                <a:latin typeface="Arial Rounded MT Bold"/>
                <a:cs typeface="Arial Rounded MT Bold"/>
              </a:rPr>
              <a:t>d	</a:t>
            </a:r>
            <a:r>
              <a:rPr sz="1800" spc="-5" dirty="0">
                <a:latin typeface="Arial Rounded MT Bold"/>
                <a:cs typeface="Arial Rounded MT Bold"/>
              </a:rPr>
              <a:t>ma</a:t>
            </a:r>
            <a:r>
              <a:rPr sz="1800" dirty="0">
                <a:latin typeface="Arial Rounded MT Bold"/>
                <a:cs typeface="Arial Rounded MT Bold"/>
              </a:rPr>
              <a:t>ny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3709" y="2590800"/>
            <a:ext cx="181737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8035" algn="l"/>
              </a:tabLst>
            </a:pPr>
            <a:r>
              <a:rPr sz="1800" spc="-10" dirty="0">
                <a:latin typeface="Arial Rounded MT Bold"/>
                <a:cs typeface="Arial Rounded MT Bold"/>
              </a:rPr>
              <a:t>The</a:t>
            </a:r>
            <a:r>
              <a:rPr sz="1800" spc="-10">
                <a:latin typeface="Arial Rounded MT Bold"/>
                <a:cs typeface="Arial Rounded MT Bold"/>
              </a:rPr>
              <a:t>	</a:t>
            </a:r>
            <a:r>
              <a:rPr sz="1800" spc="-10" smtClean="0">
                <a:latin typeface="Arial Rounded MT Bold"/>
                <a:cs typeface="Arial Rounded MT Bold"/>
              </a:rPr>
              <a:t>practice</a:t>
            </a:r>
            <a:endParaRPr sz="1800" smtClean="0">
              <a:latin typeface="Arial Rounded MT Bold"/>
              <a:cs typeface="Arial Rounded MT Bold"/>
            </a:endParaRPr>
          </a:p>
          <a:p>
            <a:pPr marL="355600" marR="5080">
              <a:lnSpc>
                <a:spcPct val="250000"/>
              </a:lnSpc>
              <a:tabLst>
                <a:tab pos="1579245" algn="l"/>
              </a:tabLst>
            </a:pPr>
            <a:r>
              <a:rPr sz="1800" smtClean="0">
                <a:latin typeface="Arial Rounded MT Bold"/>
                <a:cs typeface="Arial Rounded MT Bold"/>
              </a:rPr>
              <a:t>i</a:t>
            </a:r>
            <a:r>
              <a:rPr sz="1800" spc="5" smtClean="0">
                <a:latin typeface="Arial Rounded MT Bold"/>
                <a:cs typeface="Arial Rounded MT Bold"/>
              </a:rPr>
              <a:t>m</a:t>
            </a:r>
            <a:r>
              <a:rPr sz="1800" smtClean="0">
                <a:latin typeface="Arial Rounded MT Bold"/>
                <a:cs typeface="Arial Rounded MT Bold"/>
              </a:rPr>
              <a:t>p</a:t>
            </a:r>
            <a:r>
              <a:rPr sz="1800" spc="-70" smtClean="0">
                <a:latin typeface="Arial Rounded MT Bold"/>
                <a:cs typeface="Arial Rounded MT Bold"/>
              </a:rPr>
              <a:t>r</a:t>
            </a:r>
            <a:r>
              <a:rPr sz="1800" spc="-30" smtClean="0">
                <a:latin typeface="Arial Rounded MT Bold"/>
                <a:cs typeface="Arial Rounded MT Bold"/>
              </a:rPr>
              <a:t>ov</a:t>
            </a:r>
            <a:r>
              <a:rPr sz="1800" spc="-5" smtClean="0">
                <a:latin typeface="Arial Rounded MT Bold"/>
                <a:cs typeface="Arial Rounded MT Bold"/>
              </a:rPr>
              <a:t>e</a:t>
            </a:r>
            <a:r>
              <a:rPr sz="1800" spc="5" smtClean="0">
                <a:latin typeface="Arial Rounded MT Bold"/>
                <a:cs typeface="Arial Rounded MT Bold"/>
              </a:rPr>
              <a:t>m</a:t>
            </a:r>
            <a:r>
              <a:rPr sz="1800" spc="-10" smtClean="0">
                <a:latin typeface="Arial Rounded MT Bold"/>
                <a:cs typeface="Arial Rounded MT Bold"/>
              </a:rPr>
              <a:t>e</a:t>
            </a:r>
            <a:r>
              <a:rPr sz="1800" spc="10" smtClean="0">
                <a:latin typeface="Arial Rounded MT Bold"/>
                <a:cs typeface="Arial Rounded MT Bold"/>
              </a:rPr>
              <a:t>n</a:t>
            </a:r>
            <a:r>
              <a:rPr sz="1800" smtClean="0">
                <a:latin typeface="Arial Rounded MT Bold"/>
                <a:cs typeface="Arial Rounded MT Bold"/>
              </a:rPr>
              <a:t>t  </a:t>
            </a:r>
            <a:r>
              <a:rPr sz="1800" spc="-10" smtClean="0">
                <a:latin typeface="Arial Rounded MT Bold"/>
                <a:cs typeface="Arial Rounded MT Bold"/>
              </a:rPr>
              <a:t>s</a:t>
            </a:r>
            <a:r>
              <a:rPr sz="1800" smtClean="0">
                <a:latin typeface="Arial Rounded MT Bold"/>
                <a:cs typeface="Arial Rounded MT Bold"/>
              </a:rPr>
              <a:t>uppli</a:t>
            </a:r>
            <a:r>
              <a:rPr sz="1800" spc="-5" smtClean="0">
                <a:latin typeface="Arial Rounded MT Bold"/>
                <a:cs typeface="Arial Rounded MT Bold"/>
              </a:rPr>
              <a:t>e</a:t>
            </a:r>
            <a:r>
              <a:rPr sz="1800" spc="-50" smtClean="0">
                <a:latin typeface="Arial Rounded MT Bold"/>
                <a:cs typeface="Arial Rounded MT Bold"/>
              </a:rPr>
              <a:t>r</a:t>
            </a:r>
            <a:r>
              <a:rPr sz="1800" smtClean="0">
                <a:latin typeface="Arial Rounded MT Bold"/>
                <a:cs typeface="Arial Rounded MT Bold"/>
              </a:rPr>
              <a:t>s	to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38400" y="3886200"/>
            <a:ext cx="3182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82040" algn="l"/>
                <a:tab pos="2702560" algn="l"/>
              </a:tabLst>
            </a:pPr>
            <a:r>
              <a:rPr sz="1800" dirty="0">
                <a:latin typeface="Arial Rounded MT Bold"/>
                <a:cs typeface="Arial Rounded MT Bold"/>
              </a:rPr>
              <a:t>d</a:t>
            </a:r>
            <a:r>
              <a:rPr sz="1800" spc="-60" dirty="0">
                <a:latin typeface="Arial Rounded MT Bold"/>
                <a:cs typeface="Arial Rounded MT Bold"/>
              </a:rPr>
              <a:t>e</a:t>
            </a:r>
            <a:r>
              <a:rPr sz="1800" spc="-30" dirty="0">
                <a:latin typeface="Arial Rounded MT Bold"/>
                <a:cs typeface="Arial Rounded MT Bold"/>
              </a:rPr>
              <a:t>v</a:t>
            </a:r>
            <a:r>
              <a:rPr sz="1800" spc="-5" dirty="0">
                <a:latin typeface="Arial Rounded MT Bold"/>
                <a:cs typeface="Arial Rounded MT Bold"/>
              </a:rPr>
              <a:t>e</a:t>
            </a:r>
            <a:r>
              <a:rPr sz="1800" dirty="0">
                <a:latin typeface="Arial Rounded MT Bold"/>
                <a:cs typeface="Arial Rounded MT Bold"/>
              </a:rPr>
              <a:t>lop	p</a:t>
            </a:r>
            <a:r>
              <a:rPr sz="1800" spc="-5" dirty="0">
                <a:latin typeface="Arial Rounded MT Bold"/>
                <a:cs typeface="Arial Rounded MT Bold"/>
              </a:rPr>
              <a:t>a</a:t>
            </a:r>
            <a:r>
              <a:rPr sz="1800" spc="20" dirty="0">
                <a:latin typeface="Arial Rounded MT Bold"/>
                <a:cs typeface="Arial Rounded MT Bold"/>
              </a:rPr>
              <a:t>r</a:t>
            </a:r>
            <a:r>
              <a:rPr sz="1800" dirty="0">
                <a:latin typeface="Arial Rounded MT Bold"/>
                <a:cs typeface="Arial Rounded MT Bold"/>
              </a:rPr>
              <a:t>tn</a:t>
            </a:r>
            <a:r>
              <a:rPr sz="1800" spc="-5" dirty="0">
                <a:latin typeface="Arial Rounded MT Bold"/>
                <a:cs typeface="Arial Rounded MT Bold"/>
              </a:rPr>
              <a:t>e</a:t>
            </a:r>
            <a:r>
              <a:rPr sz="1800" spc="-40" dirty="0">
                <a:latin typeface="Arial Rounded MT Bold"/>
                <a:cs typeface="Arial Rounded MT Bold"/>
              </a:rPr>
              <a:t>r</a:t>
            </a:r>
            <a:r>
              <a:rPr sz="1800" spc="-20" dirty="0">
                <a:latin typeface="Arial Rounded MT Bold"/>
                <a:cs typeface="Arial Rounded MT Bold"/>
              </a:rPr>
              <a:t>s</a:t>
            </a:r>
            <a:r>
              <a:rPr sz="1800" spc="10" dirty="0">
                <a:latin typeface="Arial Rounded MT Bold"/>
                <a:cs typeface="Arial Rounded MT Bold"/>
              </a:rPr>
              <a:t>h</a:t>
            </a:r>
            <a:r>
              <a:rPr sz="1800" dirty="0">
                <a:latin typeface="Arial Rounded MT Bold"/>
                <a:cs typeface="Arial Rounded MT Bold"/>
              </a:rPr>
              <a:t>ips	</a:t>
            </a:r>
            <a:r>
              <a:rPr sz="1800" spc="-5" dirty="0">
                <a:latin typeface="Arial Rounded MT Bold"/>
                <a:cs typeface="Arial Rounded MT Bold"/>
              </a:rPr>
              <a:t>w</a:t>
            </a:r>
            <a:r>
              <a:rPr sz="1800" dirty="0">
                <a:latin typeface="Arial Rounded MT Bold"/>
                <a:cs typeface="Arial Rounded MT Bold"/>
              </a:rPr>
              <a:t>ith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8200" y="4267200"/>
            <a:ext cx="1698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Rounded MT Bold"/>
                <a:cs typeface="Arial Rounded MT Bold"/>
              </a:rPr>
              <a:t>their</a:t>
            </a:r>
            <a:r>
              <a:rPr sz="1800" spc="-60" dirty="0">
                <a:latin typeface="Arial Rounded MT Bold"/>
                <a:cs typeface="Arial Rounded MT Bold"/>
              </a:rPr>
              <a:t> </a:t>
            </a:r>
            <a:r>
              <a:rPr sz="1800" spc="-30" dirty="0">
                <a:latin typeface="Arial Rounded MT Bold"/>
                <a:cs typeface="Arial Rounded MT Bold"/>
              </a:rPr>
              <a:t>customer.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80360" y="294640"/>
            <a:ext cx="4183379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 marR="5080" indent="-53340">
              <a:lnSpc>
                <a:spcPct val="100000"/>
              </a:lnSpc>
              <a:spcBef>
                <a:spcPts val="100"/>
              </a:spcBef>
              <a:tabLst>
                <a:tab pos="3011805" algn="l"/>
              </a:tabLst>
            </a:pPr>
            <a:r>
              <a:rPr sz="4000" b="1" spc="325" dirty="0">
                <a:latin typeface="Arial Rounded MT Bold"/>
                <a:cs typeface="Arial Rounded MT Bold"/>
              </a:rPr>
              <a:t>R</a:t>
            </a:r>
            <a:r>
              <a:rPr sz="4000" b="1" spc="320" dirty="0">
                <a:latin typeface="Arial Rounded MT Bold"/>
                <a:cs typeface="Arial Rounded MT Bold"/>
              </a:rPr>
              <a:t>E</a:t>
            </a:r>
            <a:r>
              <a:rPr sz="4000" b="1" spc="330" dirty="0">
                <a:latin typeface="Arial Rounded MT Bold"/>
                <a:cs typeface="Arial Rounded MT Bold"/>
              </a:rPr>
              <a:t>A</a:t>
            </a:r>
            <a:r>
              <a:rPr sz="4000" b="1" spc="320" dirty="0">
                <a:latin typeface="Arial Rounded MT Bold"/>
                <a:cs typeface="Arial Rounded MT Bold"/>
              </a:rPr>
              <a:t>SON</a:t>
            </a:r>
            <a:r>
              <a:rPr sz="4000" b="1" spc="-5" dirty="0">
                <a:latin typeface="Arial Rounded MT Bold"/>
                <a:cs typeface="Arial Rounded MT Bold"/>
              </a:rPr>
              <a:t>S</a:t>
            </a:r>
            <a:r>
              <a:rPr sz="4000" b="1" dirty="0">
                <a:latin typeface="Arial Rounded MT Bold"/>
                <a:cs typeface="Arial Rounded MT Bold"/>
              </a:rPr>
              <a:t>	</a:t>
            </a:r>
            <a:r>
              <a:rPr sz="4000" b="1" spc="315" dirty="0">
                <a:latin typeface="Arial Rounded MT Bold"/>
                <a:cs typeface="Arial Rounded MT Bold"/>
              </a:rPr>
              <a:t>F</a:t>
            </a:r>
            <a:r>
              <a:rPr sz="4000" b="1" spc="335" dirty="0">
                <a:latin typeface="Arial Rounded MT Bold"/>
                <a:cs typeface="Arial Rounded MT Bold"/>
              </a:rPr>
              <a:t>O</a:t>
            </a:r>
            <a:r>
              <a:rPr sz="4000" b="1" spc="-5" dirty="0">
                <a:latin typeface="Arial Rounded MT Bold"/>
                <a:cs typeface="Arial Rounded MT Bold"/>
              </a:rPr>
              <a:t>R  </a:t>
            </a:r>
            <a:r>
              <a:rPr sz="4000" b="1" spc="245" dirty="0">
                <a:latin typeface="Arial Rounded MT Bold"/>
                <a:cs typeface="Arial Rounded MT Bold"/>
              </a:rPr>
              <a:t>PARTNERSHIP</a:t>
            </a:r>
            <a:endParaRPr sz="40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1581</Words>
  <Application>Microsoft Office PowerPoint</Application>
  <PresentationFormat>On-screen Show (4:3)</PresentationFormat>
  <Paragraphs>275</Paragraphs>
  <Slides>61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Slide 1</vt:lpstr>
      <vt:lpstr>SUPPLIER  PARTNERSHIP</vt:lpstr>
      <vt:lpstr>SUPPLIER  PARTNERSHIP</vt:lpstr>
      <vt:lpstr>SUPPLIER PARTNERSHIP </vt:lpstr>
      <vt:lpstr>Slide 5</vt:lpstr>
      <vt:lpstr>SUPPLIER PARTNERSHIP</vt:lpstr>
      <vt:lpstr>REASONS FOR  PARTNERSHIP  QUALITY AND TIMELY DELIVERY</vt:lpstr>
      <vt:lpstr>REASONS FOR  PARTNERSHIP</vt:lpstr>
      <vt:lpstr>REASONS FOR  PARTNERSHIP</vt:lpstr>
      <vt:lpstr>REASONS FOR  PARTNERSHIP</vt:lpstr>
      <vt:lpstr>PRINCIPLES OF  CUSTOMER/SUPPLIER RELATIONS</vt:lpstr>
      <vt:lpstr>PRINCIPLES OF  CUSTOMER/SUPPLIER RELATIONS</vt:lpstr>
      <vt:lpstr>PRINCIPLES OF  CUSTOMER/SUPPLIER RELATIONS</vt:lpstr>
      <vt:lpstr>PRINCIPLES OF  CUSTOMER/SUPPLIER RELATIONS</vt:lpstr>
      <vt:lpstr>PRINCIPLES OF  CUSTOMER/SUPPLIER RELATIONS</vt:lpstr>
      <vt:lpstr>PRINCIPLES OF  CUSTOMER/SUPPLIER RELATIONS</vt:lpstr>
      <vt:lpstr>PRINCIPLES OF  CUSTOMER/SUPPLIER RELATIONS</vt:lpstr>
      <vt:lpstr>PRINCIPLES OF  CUSTOMER/SUPPLIER RELATIONS</vt:lpstr>
      <vt:lpstr>PARTNERING</vt:lpstr>
      <vt:lpstr>PARTNERING</vt:lpstr>
      <vt:lpstr>PARTNERING</vt:lpstr>
      <vt:lpstr>LONG-TERM COMMITMENT:</vt:lpstr>
      <vt:lpstr>PARTNERING</vt:lpstr>
      <vt:lpstr>              PARTNERING</vt:lpstr>
      <vt:lpstr>PARTNERING</vt:lpstr>
      <vt:lpstr>SOURCING</vt:lpstr>
      <vt:lpstr>SOURCING</vt:lpstr>
      <vt:lpstr>TYPES OF SOURCING</vt:lpstr>
      <vt:lpstr>TYPES OF SOURCING</vt:lpstr>
      <vt:lpstr>TYPES OF SOURCING</vt:lpstr>
      <vt:lpstr>Benefits for organization:</vt:lpstr>
      <vt:lpstr>SUPPLIER SELECTION</vt:lpstr>
      <vt:lpstr>CONDITION OF SUPPLIER  SELECTION</vt:lpstr>
      <vt:lpstr>CONDITION OF SUPPLIER  SELECTION</vt:lpstr>
      <vt:lpstr>CONDITION OF SUPPLIER  SELECTION</vt:lpstr>
      <vt:lpstr>CONDITION OF SUPPLIER  SELECTION</vt:lpstr>
      <vt:lpstr>CONDITION OF SUPPLIER  SELECTION</vt:lpstr>
      <vt:lpstr>CONDITION OF SUPPLIER  SELECTION</vt:lpstr>
      <vt:lpstr>CONDITION OF SUPPLIER  SELECTION The supplier has an effective quality system and improvement  program such as ISO/QS 9000.</vt:lpstr>
      <vt:lpstr>CONDITION OF SUPPLIER  SELECTION</vt:lpstr>
      <vt:lpstr>What is Supplier certification?</vt:lpstr>
      <vt:lpstr>             Why certify</vt:lpstr>
      <vt:lpstr>     1.Certification process</vt:lpstr>
      <vt:lpstr>2.Certification process</vt:lpstr>
      <vt:lpstr>3.Certification process</vt:lpstr>
      <vt:lpstr>4.Certification process</vt:lpstr>
      <vt:lpstr>5.Certification process</vt:lpstr>
      <vt:lpstr>6.Certification process</vt:lpstr>
      <vt:lpstr>7. Certification process</vt:lpstr>
      <vt:lpstr>8.Certification process</vt:lpstr>
      <vt:lpstr>Benefits of Supplier Certification</vt:lpstr>
      <vt:lpstr>      SUPPLIER RATING</vt:lpstr>
      <vt:lpstr>     SUPPLIER RATING</vt:lpstr>
      <vt:lpstr>  Relationship Development</vt:lpstr>
      <vt:lpstr>             Inspection</vt:lpstr>
      <vt:lpstr>100% Inspection</vt:lpstr>
      <vt:lpstr>Sampling</vt:lpstr>
      <vt:lpstr>Audit</vt:lpstr>
      <vt:lpstr>       Training</vt:lpstr>
      <vt:lpstr>Team Approach</vt:lpstr>
      <vt:lpstr>Recognition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HAIER</dc:creator>
  <cp:lastModifiedBy>HAIER</cp:lastModifiedBy>
  <cp:revision>26</cp:revision>
  <dcterms:created xsi:type="dcterms:W3CDTF">2020-04-06T10:05:06Z</dcterms:created>
  <dcterms:modified xsi:type="dcterms:W3CDTF">2020-04-06T14:20:17Z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2015-06-02T00:00:00Z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2020-04-06T00:00:00Z</vt:filetime>
  </property>
</Properties>
</file>