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1ACDE0-1F47-4E4E-AD34-C8209458806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ACDE0-1F47-4E4E-AD34-C8209458806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ACDE0-1F47-4E4E-AD34-C8209458806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1ACDE0-1F47-4E4E-AD34-C8209458806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ACDE0-1F47-4E4E-AD34-C8209458806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1ACDE0-1F47-4E4E-AD34-C8209458806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1ACDE0-1F47-4E4E-AD34-C82094588067}"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1ACDE0-1F47-4E4E-AD34-C82094588067}"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ACDE0-1F47-4E4E-AD34-C82094588067}"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ACDE0-1F47-4E4E-AD34-C8209458806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1ACDE0-1F47-4E4E-AD34-C8209458806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74E4B7-7D48-4E3E-A5CC-E470540B462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1ACDE0-1F47-4E4E-AD34-C82094588067}" type="datetimeFigureOut">
              <a:rPr lang="en-US" smtClean="0"/>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74E4B7-7D48-4E3E-A5CC-E470540B462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PHYSICAL CHARACTERISTICS OF THE CIRCULATION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b="1" dirty="0">
                <a:solidFill>
                  <a:schemeClr val="accent6">
                    <a:lumMod val="75000"/>
                  </a:schemeClr>
                </a:solidFill>
              </a:rPr>
              <a:t>The circulation is a complete circuit</a:t>
            </a:r>
            <a:r>
              <a:rPr lang="en-US" b="1" dirty="0"/>
              <a:t>. </a:t>
            </a:r>
            <a:r>
              <a:rPr lang="en-US" dirty="0"/>
              <a:t>Contraction of the left heart propels blood into the systemic circulation through the aorta, which empties into smaller arteries, arterioles, and eventually capillaries. </a:t>
            </a:r>
          </a:p>
          <a:p>
            <a:pPr algn="just"/>
            <a:r>
              <a:rPr lang="en-US" dirty="0">
                <a:solidFill>
                  <a:schemeClr val="accent6">
                    <a:lumMod val="75000"/>
                  </a:schemeClr>
                </a:solidFill>
              </a:rPr>
              <a:t>Because the blood vessels </a:t>
            </a:r>
            <a:r>
              <a:rPr lang="en-US" dirty="0"/>
              <a:t>are distensible, each contraction of the heart distends the vessels; during relaxation of the heart, the vessels recoil, thereby continuing flow to the tissues even between heartbeats.</a:t>
            </a:r>
          </a:p>
          <a:p>
            <a:pPr algn="just"/>
            <a:r>
              <a:rPr lang="en-US" dirty="0">
                <a:solidFill>
                  <a:schemeClr val="accent6">
                    <a:lumMod val="75000"/>
                  </a:schemeClr>
                </a:solidFill>
              </a:rPr>
              <a:t>Blood leaving the tissues </a:t>
            </a:r>
            <a:r>
              <a:rPr lang="en-US" dirty="0"/>
              <a:t>enters the </a:t>
            </a:r>
            <a:r>
              <a:rPr lang="en-US" dirty="0" err="1"/>
              <a:t>venules</a:t>
            </a:r>
            <a:r>
              <a:rPr lang="en-US" dirty="0"/>
              <a:t> and then flows into increasingly larger veins, which carry the blood to the right heart.</a:t>
            </a:r>
          </a:p>
          <a:p>
            <a:pPr algn="just"/>
            <a:endParaRPr lang="en-US" dirty="0"/>
          </a:p>
          <a:p>
            <a:endParaRPr lang="en-US" dirty="0"/>
          </a:p>
        </p:txBody>
      </p:sp>
    </p:spTree>
    <p:extLst>
      <p:ext uri="{BB962C8B-B14F-4D97-AF65-F5344CB8AC3E}">
        <p14:creationId xmlns="" xmlns:p14="http://schemas.microsoft.com/office/powerpoint/2010/main" val="1962412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Pressures Vary in the Different Parts of the Circulation</a:t>
            </a:r>
            <a:endParaRPr lang="en-US" dirty="0"/>
          </a:p>
        </p:txBody>
      </p:sp>
      <p:sp>
        <p:nvSpPr>
          <p:cNvPr id="3" name="Content Placeholder 2"/>
          <p:cNvSpPr>
            <a:spLocks noGrp="1"/>
          </p:cNvSpPr>
          <p:nvPr>
            <p:ph idx="1"/>
          </p:nvPr>
        </p:nvSpPr>
        <p:spPr/>
        <p:txBody>
          <a:bodyPr>
            <a:normAutofit lnSpcReduction="10000"/>
          </a:bodyPr>
          <a:lstStyle/>
          <a:p>
            <a:r>
              <a:rPr lang="en-AU" dirty="0"/>
              <a:t> Because the </a:t>
            </a:r>
            <a:r>
              <a:rPr lang="en-AU" dirty="0">
                <a:solidFill>
                  <a:schemeClr val="accent6">
                    <a:lumMod val="75000"/>
                  </a:schemeClr>
                </a:solidFill>
              </a:rPr>
              <a:t>pumping action </a:t>
            </a:r>
            <a:r>
              <a:rPr lang="en-AU" dirty="0"/>
              <a:t>of the heart is pulsatile, the aortic arterial pressure rises to its highest point, the systolic pressure, during systole and falls to its lowest point, the diastolic pressure, at the end of diastole. </a:t>
            </a:r>
          </a:p>
          <a:p>
            <a:r>
              <a:rPr lang="en-AU" dirty="0"/>
              <a:t>In a healthy adult, </a:t>
            </a:r>
            <a:r>
              <a:rPr lang="en-AU" dirty="0">
                <a:solidFill>
                  <a:schemeClr val="accent6">
                    <a:lumMod val="75000"/>
                  </a:schemeClr>
                </a:solidFill>
              </a:rPr>
              <a:t>systolic</a:t>
            </a:r>
            <a:r>
              <a:rPr lang="en-AU" dirty="0"/>
              <a:t> pressure is approximately 120 mm Hg, and </a:t>
            </a:r>
            <a:r>
              <a:rPr lang="en-AU" dirty="0">
                <a:solidFill>
                  <a:schemeClr val="accent6">
                    <a:lumMod val="75000"/>
                  </a:schemeClr>
                </a:solidFill>
              </a:rPr>
              <a:t>diastolic </a:t>
            </a:r>
            <a:r>
              <a:rPr lang="en-AU" dirty="0"/>
              <a:t>pressure is 80 mm Hg. This blood pressure is usually written as 120/80 mm Hg. </a:t>
            </a:r>
          </a:p>
          <a:p>
            <a:endParaRPr lang="en-US" dirty="0"/>
          </a:p>
        </p:txBody>
      </p:sp>
    </p:spTree>
    <p:extLst>
      <p:ext uri="{BB962C8B-B14F-4D97-AF65-F5344CB8AC3E}">
        <p14:creationId xmlns="" xmlns:p14="http://schemas.microsoft.com/office/powerpoint/2010/main" val="145140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Pressures Vary in the Different Parts of the Circulation</a:t>
            </a:r>
            <a:endParaRPr lang="en-US" dirty="0"/>
          </a:p>
        </p:txBody>
      </p:sp>
      <p:sp>
        <p:nvSpPr>
          <p:cNvPr id="3" name="Content Placeholder 2"/>
          <p:cNvSpPr>
            <a:spLocks noGrp="1"/>
          </p:cNvSpPr>
          <p:nvPr>
            <p:ph idx="1"/>
          </p:nvPr>
        </p:nvSpPr>
        <p:spPr/>
        <p:txBody>
          <a:bodyPr/>
          <a:lstStyle/>
          <a:p>
            <a:r>
              <a:rPr lang="en-AU" dirty="0"/>
              <a:t>The difference between </a:t>
            </a:r>
            <a:r>
              <a:rPr lang="en-AU" dirty="0">
                <a:solidFill>
                  <a:schemeClr val="accent6">
                    <a:lumMod val="75000"/>
                  </a:schemeClr>
                </a:solidFill>
              </a:rPr>
              <a:t>systolic</a:t>
            </a:r>
            <a:r>
              <a:rPr lang="en-AU" dirty="0"/>
              <a:t> and </a:t>
            </a:r>
            <a:r>
              <a:rPr lang="en-AU" dirty="0">
                <a:solidFill>
                  <a:schemeClr val="accent6">
                    <a:lumMod val="75000"/>
                  </a:schemeClr>
                </a:solidFill>
              </a:rPr>
              <a:t>diastolic </a:t>
            </a:r>
            <a:r>
              <a:rPr lang="en-AU" dirty="0"/>
              <a:t>pressure is called the pulse pressure (120 - 80 = 40 mm Hg). As blood flows through the systemic circulation, its pressure falls progressively to approximately 0 mm Hg by the time it reaches the termination of the venae </a:t>
            </a:r>
            <a:r>
              <a:rPr lang="en-AU" dirty="0" err="1"/>
              <a:t>cavae</a:t>
            </a:r>
            <a:r>
              <a:rPr lang="en-AU" dirty="0"/>
              <a:t> in the right atrium of the heart.</a:t>
            </a:r>
          </a:p>
          <a:p>
            <a:endParaRPr lang="en-US" dirty="0"/>
          </a:p>
        </p:txBody>
      </p:sp>
    </p:spTree>
    <p:extLst>
      <p:ext uri="{BB962C8B-B14F-4D97-AF65-F5344CB8AC3E}">
        <p14:creationId xmlns="" xmlns:p14="http://schemas.microsoft.com/office/powerpoint/2010/main" val="3584461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Pressures Vary in the Different Parts of the Circulation</a:t>
            </a:r>
            <a:endParaRPr lang="en-US" dirty="0"/>
          </a:p>
        </p:txBody>
      </p:sp>
      <p:sp>
        <p:nvSpPr>
          <p:cNvPr id="3" name="Content Placeholder 2"/>
          <p:cNvSpPr>
            <a:spLocks noGrp="1"/>
          </p:cNvSpPr>
          <p:nvPr>
            <p:ph idx="1"/>
          </p:nvPr>
        </p:nvSpPr>
        <p:spPr/>
        <p:txBody>
          <a:bodyPr/>
          <a:lstStyle/>
          <a:p>
            <a:pPr algn="just"/>
            <a:r>
              <a:rPr lang="en-AU" dirty="0"/>
              <a:t>Pressure in the </a:t>
            </a:r>
            <a:r>
              <a:rPr lang="en-AU" dirty="0">
                <a:solidFill>
                  <a:schemeClr val="accent6">
                    <a:lumMod val="75000"/>
                  </a:schemeClr>
                </a:solidFill>
              </a:rPr>
              <a:t>systemic capillaries </a:t>
            </a:r>
            <a:r>
              <a:rPr lang="en-AU" dirty="0"/>
              <a:t>varies from as high as 35 mm Hg near the arteriolar ends to as low as 10 mm Hg near the venous ends, but the average </a:t>
            </a:r>
            <a:r>
              <a:rPr lang="en-AU" dirty="0">
                <a:solidFill>
                  <a:schemeClr val="accent6">
                    <a:lumMod val="75000"/>
                  </a:schemeClr>
                </a:solidFill>
              </a:rPr>
              <a:t>functional capillary </a:t>
            </a:r>
            <a:r>
              <a:rPr lang="en-AU" dirty="0"/>
              <a:t>pressure is about 17 mm Hg. </a:t>
            </a:r>
          </a:p>
          <a:p>
            <a:pPr algn="just"/>
            <a:r>
              <a:rPr lang="en-AU" dirty="0"/>
              <a:t>In some </a:t>
            </a:r>
            <a:r>
              <a:rPr lang="en-AU" dirty="0">
                <a:solidFill>
                  <a:schemeClr val="accent6">
                    <a:lumMod val="75000"/>
                  </a:schemeClr>
                </a:solidFill>
              </a:rPr>
              <a:t>capillaries</a:t>
            </a:r>
            <a:r>
              <a:rPr lang="en-AU" dirty="0"/>
              <a:t>, such as the </a:t>
            </a:r>
            <a:r>
              <a:rPr lang="en-AU" dirty="0">
                <a:solidFill>
                  <a:schemeClr val="accent6">
                    <a:lumMod val="75000"/>
                  </a:schemeClr>
                </a:solidFill>
              </a:rPr>
              <a:t>glomerular capillaries </a:t>
            </a:r>
            <a:r>
              <a:rPr lang="en-AU" dirty="0"/>
              <a:t>of the kidneys, the pressure is much higher, normally averaging around 60 mm Hg.</a:t>
            </a:r>
          </a:p>
          <a:p>
            <a:endParaRPr lang="en-US" dirty="0"/>
          </a:p>
        </p:txBody>
      </p:sp>
    </p:spTree>
    <p:extLst>
      <p:ext uri="{BB962C8B-B14F-4D97-AF65-F5344CB8AC3E}">
        <p14:creationId xmlns="" xmlns:p14="http://schemas.microsoft.com/office/powerpoint/2010/main" val="3889655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800" b="1" dirty="0"/>
              <a:t>Pressures in the Pulmonary Circulation Are Much Lower Than Those in the Systemic Circulation</a:t>
            </a:r>
            <a:endParaRPr lang="en-US" sz="2800" dirty="0"/>
          </a:p>
        </p:txBody>
      </p:sp>
      <p:sp>
        <p:nvSpPr>
          <p:cNvPr id="3" name="Content Placeholder 2"/>
          <p:cNvSpPr>
            <a:spLocks noGrp="1"/>
          </p:cNvSpPr>
          <p:nvPr>
            <p:ph idx="1"/>
          </p:nvPr>
        </p:nvSpPr>
        <p:spPr/>
        <p:txBody>
          <a:bodyPr/>
          <a:lstStyle/>
          <a:p>
            <a:r>
              <a:rPr lang="en-AU" dirty="0"/>
              <a:t>Pressure in the </a:t>
            </a:r>
            <a:r>
              <a:rPr lang="en-AU" dirty="0">
                <a:solidFill>
                  <a:schemeClr val="accent6">
                    <a:lumMod val="75000"/>
                  </a:schemeClr>
                </a:solidFill>
              </a:rPr>
              <a:t>pulmonary arteries </a:t>
            </a:r>
            <a:r>
              <a:rPr lang="en-AU" dirty="0"/>
              <a:t>is also pulsatile, but systolic arterial pressure is about </a:t>
            </a:r>
            <a:r>
              <a:rPr lang="en-AU" i="1" dirty="0"/>
              <a:t>25' mm Hg and</a:t>
            </a:r>
            <a:r>
              <a:rPr lang="en-AU" i="1" dirty="0">
                <a:solidFill>
                  <a:schemeClr val="accent6">
                    <a:lumMod val="75000"/>
                  </a:schemeClr>
                </a:solidFill>
              </a:rPr>
              <a:t> diastolic </a:t>
            </a:r>
            <a:r>
              <a:rPr lang="en-AU" i="1" dirty="0"/>
              <a:t>pressure is about 8 mm Hg, with a mean </a:t>
            </a:r>
            <a:r>
              <a:rPr lang="en-AU" i="1" dirty="0">
                <a:solidFill>
                  <a:schemeClr val="accent6">
                    <a:lumMod val="75000"/>
                  </a:schemeClr>
                </a:solidFill>
              </a:rPr>
              <a:t>pulmonary artery </a:t>
            </a:r>
            <a:r>
              <a:rPr lang="en-AU" i="1" dirty="0"/>
              <a:t>pressure of only 16 mm Hg.</a:t>
            </a:r>
          </a:p>
          <a:p>
            <a:endParaRPr lang="en-US" dirty="0"/>
          </a:p>
          <a:p>
            <a:endParaRPr lang="en-US" dirty="0"/>
          </a:p>
        </p:txBody>
      </p:sp>
    </p:spTree>
    <p:extLst>
      <p:ext uri="{BB962C8B-B14F-4D97-AF65-F5344CB8AC3E}">
        <p14:creationId xmlns="" xmlns:p14="http://schemas.microsoft.com/office/powerpoint/2010/main" val="2635152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800" b="1" dirty="0"/>
              <a:t>Pressures in the Pulmonary Circulation Are Much Lower Than Those in the Systemic Circulation</a:t>
            </a:r>
            <a:endParaRPr lang="en-US" sz="2800" dirty="0"/>
          </a:p>
        </p:txBody>
      </p:sp>
      <p:sp>
        <p:nvSpPr>
          <p:cNvPr id="3" name="Content Placeholder 2"/>
          <p:cNvSpPr>
            <a:spLocks noGrp="1"/>
          </p:cNvSpPr>
          <p:nvPr>
            <p:ph idx="1"/>
          </p:nvPr>
        </p:nvSpPr>
        <p:spPr/>
        <p:txBody>
          <a:bodyPr/>
          <a:lstStyle/>
          <a:p>
            <a:r>
              <a:rPr lang="en-AU" i="1" dirty="0"/>
              <a:t> </a:t>
            </a:r>
            <a:r>
              <a:rPr lang="en-AU" i="1" dirty="0">
                <a:solidFill>
                  <a:schemeClr val="accent6">
                    <a:lumMod val="75000"/>
                  </a:schemeClr>
                </a:solidFill>
              </a:rPr>
              <a:t>Pulmonary capillary</a:t>
            </a:r>
            <a:r>
              <a:rPr lang="en-AU" i="1" dirty="0"/>
              <a:t> pressure averages only 8 mm Hg, yet the total blood flow through the lungs is the same as that in the </a:t>
            </a:r>
            <a:r>
              <a:rPr lang="en-AU" i="1" dirty="0">
                <a:solidFill>
                  <a:schemeClr val="accent6">
                    <a:lumMod val="75000"/>
                  </a:schemeClr>
                </a:solidFill>
              </a:rPr>
              <a:t>systemic circulation </a:t>
            </a:r>
            <a:r>
              <a:rPr lang="en-AU" i="1" dirty="0"/>
              <a:t>because of the </a:t>
            </a:r>
            <a:r>
              <a:rPr lang="en-AU" i="1" dirty="0">
                <a:solidFill>
                  <a:schemeClr val="accent6">
                    <a:lumMod val="75000"/>
                  </a:schemeClr>
                </a:solidFill>
              </a:rPr>
              <a:t>lower vascular </a:t>
            </a:r>
            <a:r>
              <a:rPr lang="en-AU" i="1" dirty="0"/>
              <a:t>resistance of the </a:t>
            </a:r>
            <a:r>
              <a:rPr lang="en-AU" i="1" dirty="0">
                <a:solidFill>
                  <a:schemeClr val="accent6">
                    <a:lumMod val="75000"/>
                  </a:schemeClr>
                </a:solidFill>
              </a:rPr>
              <a:t>pulmonary blood vessels</a:t>
            </a:r>
            <a:r>
              <a:rPr lang="en-AU" i="1" dirty="0"/>
              <a:t>.</a:t>
            </a:r>
            <a:endParaRPr lang="en-US" dirty="0"/>
          </a:p>
          <a:p>
            <a:endParaRPr lang="en-US" dirty="0"/>
          </a:p>
        </p:txBody>
      </p:sp>
    </p:spTree>
    <p:extLst>
      <p:ext uri="{BB962C8B-B14F-4D97-AF65-F5344CB8AC3E}">
        <p14:creationId xmlns="" xmlns:p14="http://schemas.microsoft.com/office/powerpoint/2010/main" val="2583036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BASIC PRINCIPLES OF CIRCULATORY FUNCTION</a:t>
            </a:r>
            <a:endParaRPr lang="en-US" dirty="0"/>
          </a:p>
        </p:txBody>
      </p:sp>
      <p:sp>
        <p:nvSpPr>
          <p:cNvPr id="3" name="Content Placeholder 2"/>
          <p:cNvSpPr>
            <a:spLocks noGrp="1"/>
          </p:cNvSpPr>
          <p:nvPr>
            <p:ph idx="1"/>
          </p:nvPr>
        </p:nvSpPr>
        <p:spPr/>
        <p:txBody>
          <a:bodyPr/>
          <a:lstStyle/>
          <a:p>
            <a:pPr algn="just"/>
            <a:r>
              <a:rPr lang="en-AU" dirty="0">
                <a:solidFill>
                  <a:schemeClr val="accent6">
                    <a:lumMod val="75000"/>
                  </a:schemeClr>
                </a:solidFill>
              </a:rPr>
              <a:t>Three basic principles </a:t>
            </a:r>
            <a:r>
              <a:rPr lang="en-AU" dirty="0"/>
              <a:t>underlie the major functions of the circulatory system: </a:t>
            </a:r>
            <a:r>
              <a:rPr lang="en-AU" dirty="0">
                <a:solidFill>
                  <a:schemeClr val="accent6">
                    <a:lumMod val="75000"/>
                  </a:schemeClr>
                </a:solidFill>
              </a:rPr>
              <a:t>The blood flow to each tissue of the body is controlled according to the tissue's needs.</a:t>
            </a:r>
          </a:p>
          <a:p>
            <a:pPr algn="just"/>
            <a:r>
              <a:rPr lang="en-AU" dirty="0"/>
              <a:t> Tissues need more blood flow when they are active than when they are at rest occasionally as much as 20 times more blood flow. </a:t>
            </a:r>
          </a:p>
          <a:p>
            <a:endParaRPr lang="en-US" dirty="0"/>
          </a:p>
        </p:txBody>
      </p:sp>
    </p:spTree>
    <p:extLst>
      <p:ext uri="{BB962C8B-B14F-4D97-AF65-F5344CB8AC3E}">
        <p14:creationId xmlns="" xmlns:p14="http://schemas.microsoft.com/office/powerpoint/2010/main" val="309512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BASIC PRINCIPLES OF CIRCULATORY FUNCTION</a:t>
            </a:r>
            <a:endParaRPr lang="en-US" dirty="0"/>
          </a:p>
        </p:txBody>
      </p:sp>
      <p:sp>
        <p:nvSpPr>
          <p:cNvPr id="3" name="Content Placeholder 2"/>
          <p:cNvSpPr>
            <a:spLocks noGrp="1"/>
          </p:cNvSpPr>
          <p:nvPr>
            <p:ph idx="1"/>
          </p:nvPr>
        </p:nvSpPr>
        <p:spPr/>
        <p:txBody>
          <a:bodyPr/>
          <a:lstStyle/>
          <a:p>
            <a:pPr algn="just"/>
            <a:r>
              <a:rPr lang="en-AU" dirty="0"/>
              <a:t>The </a:t>
            </a:r>
            <a:r>
              <a:rPr lang="en-AU" dirty="0">
                <a:solidFill>
                  <a:schemeClr val="accent6">
                    <a:lumMod val="75000"/>
                  </a:schemeClr>
                </a:solidFill>
              </a:rPr>
              <a:t>micro vessels </a:t>
            </a:r>
            <a:r>
              <a:rPr lang="en-AU" dirty="0"/>
              <a:t>of each tissue continuously monitor the tissue needs and control the blood flow at the level required for the tissue activity. </a:t>
            </a:r>
          </a:p>
          <a:p>
            <a:pPr algn="just"/>
            <a:r>
              <a:rPr lang="en-AU" dirty="0">
                <a:solidFill>
                  <a:schemeClr val="accent6">
                    <a:lumMod val="75000"/>
                  </a:schemeClr>
                </a:solidFill>
              </a:rPr>
              <a:t>Nervous and hormonal mechanisms </a:t>
            </a:r>
            <a:r>
              <a:rPr lang="en-AU" dirty="0"/>
              <a:t>provide additional control of tissue blood flow.</a:t>
            </a:r>
            <a:endParaRPr lang="en-US" dirty="0"/>
          </a:p>
          <a:p>
            <a:endParaRPr lang="en-US" dirty="0"/>
          </a:p>
        </p:txBody>
      </p:sp>
    </p:spTree>
    <p:extLst>
      <p:ext uri="{BB962C8B-B14F-4D97-AF65-F5344CB8AC3E}">
        <p14:creationId xmlns="" xmlns:p14="http://schemas.microsoft.com/office/powerpoint/2010/main" val="3892213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The cardiac output is the sum of all the local tissue blood flows.</a:t>
            </a:r>
            <a:endParaRPr lang="en-US" dirty="0"/>
          </a:p>
        </p:txBody>
      </p:sp>
      <p:sp>
        <p:nvSpPr>
          <p:cNvPr id="3" name="Content Placeholder 2"/>
          <p:cNvSpPr>
            <a:spLocks noGrp="1"/>
          </p:cNvSpPr>
          <p:nvPr>
            <p:ph idx="1"/>
          </p:nvPr>
        </p:nvSpPr>
        <p:spPr/>
        <p:txBody>
          <a:bodyPr>
            <a:normAutofit fontScale="92500"/>
          </a:bodyPr>
          <a:lstStyle/>
          <a:p>
            <a:pPr algn="just"/>
            <a:r>
              <a:rPr lang="en-AU" dirty="0">
                <a:solidFill>
                  <a:schemeClr val="accent6">
                    <a:lumMod val="75000"/>
                  </a:schemeClr>
                </a:solidFill>
              </a:rPr>
              <a:t>After blood flows through a tissue</a:t>
            </a:r>
            <a:r>
              <a:rPr lang="en-AU" dirty="0"/>
              <a:t>, it immediately returns by way of the veins to the heart. </a:t>
            </a:r>
          </a:p>
          <a:p>
            <a:pPr algn="just"/>
            <a:r>
              <a:rPr lang="en-AU" dirty="0">
                <a:solidFill>
                  <a:schemeClr val="accent6">
                    <a:lumMod val="75000"/>
                  </a:schemeClr>
                </a:solidFill>
              </a:rPr>
              <a:t>The heart </a:t>
            </a:r>
            <a:r>
              <a:rPr lang="en-AU" dirty="0"/>
              <a:t>responds automatically to the inflow of blood by pumping almost all of it immediately back into the arteries.</a:t>
            </a:r>
          </a:p>
          <a:p>
            <a:pPr algn="just"/>
            <a:r>
              <a:rPr lang="en-AU" dirty="0">
                <a:solidFill>
                  <a:schemeClr val="accent6">
                    <a:lumMod val="75000"/>
                  </a:schemeClr>
                </a:solidFill>
              </a:rPr>
              <a:t> In this sense</a:t>
            </a:r>
            <a:r>
              <a:rPr lang="en-AU" dirty="0"/>
              <a:t>, the heart responds to the demands of the tissues, although it often needs help in the form of nervous stimulation to make it pump the required amounts of blood flow.</a:t>
            </a:r>
          </a:p>
          <a:p>
            <a:endParaRPr lang="en-US" dirty="0"/>
          </a:p>
        </p:txBody>
      </p:sp>
    </p:spTree>
    <p:extLst>
      <p:ext uri="{BB962C8B-B14F-4D97-AF65-F5344CB8AC3E}">
        <p14:creationId xmlns="" xmlns:p14="http://schemas.microsoft.com/office/powerpoint/2010/main" val="2683313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2800" b="1" dirty="0"/>
              <a:t>The arterial pressure is usually controlled independently of local blood flow or cardiac output control</a:t>
            </a:r>
            <a:endParaRPr lang="en-US" sz="2800" dirty="0"/>
          </a:p>
        </p:txBody>
      </p:sp>
      <p:sp>
        <p:nvSpPr>
          <p:cNvPr id="3" name="Content Placeholder 2"/>
          <p:cNvSpPr>
            <a:spLocks noGrp="1"/>
          </p:cNvSpPr>
          <p:nvPr>
            <p:ph idx="1"/>
          </p:nvPr>
        </p:nvSpPr>
        <p:spPr/>
        <p:txBody>
          <a:bodyPr>
            <a:normAutofit fontScale="92500" lnSpcReduction="10000"/>
          </a:bodyPr>
          <a:lstStyle/>
          <a:p>
            <a:r>
              <a:rPr lang="en-AU" dirty="0">
                <a:solidFill>
                  <a:schemeClr val="accent6">
                    <a:lumMod val="75000"/>
                  </a:schemeClr>
                </a:solidFill>
              </a:rPr>
              <a:t>The circulatory system</a:t>
            </a:r>
            <a:r>
              <a:rPr lang="en-AU" dirty="0"/>
              <a:t> is provided with an extensive system for controlling arterial pressure. </a:t>
            </a:r>
          </a:p>
          <a:p>
            <a:r>
              <a:rPr lang="en-AU" dirty="0">
                <a:solidFill>
                  <a:schemeClr val="accent6">
                    <a:lumMod val="75000"/>
                  </a:schemeClr>
                </a:solidFill>
              </a:rPr>
              <a:t>If arterial pressure </a:t>
            </a:r>
            <a:r>
              <a:rPr lang="en-AU" dirty="0"/>
              <a:t>falls below normal, a barrage of nervous reflexes elicits a series of circulatory changes that elevate the pressure back toward normal, including increased force of heart pumping, contraction of large venous reservoirs to provide more blood to the heart, and constriction of most of the arterioles throughout the body. </a:t>
            </a:r>
          </a:p>
          <a:p>
            <a:endParaRPr lang="en-US" dirty="0"/>
          </a:p>
          <a:p>
            <a:endParaRPr lang="en-US" dirty="0"/>
          </a:p>
        </p:txBody>
      </p:sp>
    </p:spTree>
    <p:extLst>
      <p:ext uri="{BB962C8B-B14F-4D97-AF65-F5344CB8AC3E}">
        <p14:creationId xmlns="" xmlns:p14="http://schemas.microsoft.com/office/powerpoint/2010/main" val="3984393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sz="2800" b="1" dirty="0"/>
              <a:t>The arterial pressure is usually controlled independently of local blood flow or cardiac output control</a:t>
            </a:r>
            <a:endParaRPr lang="en-US" sz="2800" dirty="0"/>
          </a:p>
        </p:txBody>
      </p:sp>
      <p:sp>
        <p:nvSpPr>
          <p:cNvPr id="3" name="Content Placeholder 2"/>
          <p:cNvSpPr>
            <a:spLocks noGrp="1"/>
          </p:cNvSpPr>
          <p:nvPr>
            <p:ph idx="1"/>
          </p:nvPr>
        </p:nvSpPr>
        <p:spPr/>
        <p:txBody>
          <a:bodyPr/>
          <a:lstStyle/>
          <a:p>
            <a:r>
              <a:rPr lang="en-AU" sz="4400" dirty="0">
                <a:solidFill>
                  <a:schemeClr val="accent6">
                    <a:lumMod val="75000"/>
                  </a:schemeClr>
                </a:solidFill>
              </a:rPr>
              <a:t>Over more prolonged periods</a:t>
            </a:r>
            <a:r>
              <a:rPr lang="en-AU" sz="4400" dirty="0"/>
              <a:t>, the kidneys play additional roles by secreting pressure-controlling hormones and by regulating blood volume.</a:t>
            </a:r>
            <a:endParaRPr lang="en-US" sz="4400" dirty="0"/>
          </a:p>
          <a:p>
            <a:endParaRPr lang="en-US" dirty="0"/>
          </a:p>
          <a:p>
            <a:endParaRPr lang="en-US" dirty="0"/>
          </a:p>
        </p:txBody>
      </p:sp>
    </p:spTree>
    <p:extLst>
      <p:ext uri="{BB962C8B-B14F-4D97-AF65-F5344CB8AC3E}">
        <p14:creationId xmlns="" xmlns:p14="http://schemas.microsoft.com/office/powerpoint/2010/main" val="62374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PHYSICAL CHARACTERISTICS OF THE CIRCULATION</a:t>
            </a:r>
            <a:endParaRPr lang="en-US"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US" sz="4000" b="1" dirty="0">
                <a:solidFill>
                  <a:schemeClr val="accent6">
                    <a:lumMod val="75000"/>
                  </a:schemeClr>
                </a:solidFill>
              </a:rPr>
              <a:t>The circulation is a complete circuit</a:t>
            </a:r>
            <a:endParaRPr lang="en-AU" sz="4000" dirty="0"/>
          </a:p>
          <a:p>
            <a:pPr algn="just"/>
            <a:endParaRPr lang="en-AU" sz="2800" dirty="0"/>
          </a:p>
          <a:p>
            <a:pPr algn="just"/>
            <a:r>
              <a:rPr lang="en-AU" dirty="0">
                <a:solidFill>
                  <a:schemeClr val="accent6">
                    <a:lumMod val="75000"/>
                  </a:schemeClr>
                </a:solidFill>
              </a:rPr>
              <a:t>The right heart </a:t>
            </a:r>
            <a:r>
              <a:rPr lang="en-AU" dirty="0"/>
              <a:t>then pumps the blood through the pulmonary artery, small arteries, arterioles, and capillaries, where oxygen and carbon dioxide are exchanged Between the blood and the tissues. </a:t>
            </a:r>
          </a:p>
          <a:p>
            <a:pPr algn="just"/>
            <a:r>
              <a:rPr lang="en-AU" dirty="0">
                <a:solidFill>
                  <a:schemeClr val="accent6">
                    <a:lumMod val="75000"/>
                  </a:schemeClr>
                </a:solidFill>
              </a:rPr>
              <a:t>From the pulmonary capillaries</a:t>
            </a:r>
            <a:r>
              <a:rPr lang="en-AU" dirty="0"/>
              <a:t>, blood flows into </a:t>
            </a:r>
            <a:r>
              <a:rPr lang="en-AU" dirty="0" err="1"/>
              <a:t>venules</a:t>
            </a:r>
            <a:r>
              <a:rPr lang="en-AU" dirty="0"/>
              <a:t> and large veins and empties into the left atrium and left ventricle before it is again pumped into the systemic circulation.</a:t>
            </a:r>
          </a:p>
          <a:p>
            <a:endParaRPr lang="en-US" dirty="0"/>
          </a:p>
        </p:txBody>
      </p:sp>
    </p:spTree>
    <p:extLst>
      <p:ext uri="{BB962C8B-B14F-4D97-AF65-F5344CB8AC3E}">
        <p14:creationId xmlns="" xmlns:p14="http://schemas.microsoft.com/office/powerpoint/2010/main" val="102976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mc:AlternateContent xmlns:mc="http://schemas.openxmlformats.org/markup-compatibility/2006">
        <mc:Choice xmlns="" xmlns:a14="http://schemas.microsoft.com/office/drawing/2010/main" Requires="a14">
          <p:sp>
            <p:nvSpPr>
              <p:cNvPr id="3" name="Content Placeholder 2"/>
              <p:cNvSpPr>
                <a:spLocks noGrp="1"/>
              </p:cNvSpPr>
              <p:nvPr>
                <p:ph idx="1"/>
              </p:nvPr>
            </p:nvSpPr>
            <p:spPr/>
            <p:txBody>
              <a:bodyPr/>
              <a:lstStyle/>
              <a:p>
                <a:pPr marL="0" indent="0" algn="just">
                  <a:buNone/>
                </a:pPr>
                <a:endParaRPr lang="en-US" sz="2400" dirty="0"/>
              </a:p>
              <a:p>
                <a:pPr algn="just"/>
                <a:r>
                  <a:rPr lang="en-US" dirty="0">
                    <a:solidFill>
                      <a:schemeClr val="accent6">
                        <a:lumMod val="75000"/>
                      </a:schemeClr>
                    </a:solidFill>
                  </a:rPr>
                  <a:t>Blood Flow Through a Vessel Is Determined by the Pressure Gradient and Vascular Resistance</a:t>
                </a:r>
                <a:r>
                  <a:rPr lang="en-US" dirty="0"/>
                  <a:t>. The flow of blood through a vessel can be calculated by the formula </a:t>
                </a:r>
                <a:r>
                  <a:rPr lang="en-US" dirty="0">
                    <a:solidFill>
                      <a:schemeClr val="accent6">
                        <a:lumMod val="75000"/>
                      </a:schemeClr>
                    </a:solidFill>
                  </a:rPr>
                  <a:t>F = </a:t>
                </a:r>
                <a14:m>
                  <m:oMath xmlns:m="http://schemas.openxmlformats.org/officeDocument/2006/math">
                    <m:r>
                      <a:rPr lang="en-US" i="1">
                        <a:solidFill>
                          <a:schemeClr val="accent6">
                            <a:lumMod val="75000"/>
                          </a:schemeClr>
                        </a:solidFill>
                        <a:latin typeface="Cambria Math"/>
                        <a:ea typeface="Cambria Math"/>
                      </a:rPr>
                      <m:t>∆</m:t>
                    </m:r>
                  </m:oMath>
                </a14:m>
                <a:r>
                  <a:rPr lang="en-US" dirty="0">
                    <a:solidFill>
                      <a:schemeClr val="accent6">
                        <a:lumMod val="75000"/>
                      </a:schemeClr>
                    </a:solidFill>
                  </a:rPr>
                  <a:t>P/R</a:t>
                </a:r>
                <a:r>
                  <a:rPr lang="en-US" dirty="0"/>
                  <a:t>, where </a:t>
                </a:r>
                <a:r>
                  <a:rPr lang="en-US" dirty="0">
                    <a:solidFill>
                      <a:schemeClr val="accent6">
                        <a:lumMod val="75000"/>
                      </a:schemeClr>
                    </a:solidFill>
                  </a:rPr>
                  <a:t>F</a:t>
                </a:r>
                <a:r>
                  <a:rPr lang="en-US" dirty="0"/>
                  <a:t> is blood flow, </a:t>
                </a:r>
                <a14:m>
                  <m:oMath xmlns:m="http://schemas.openxmlformats.org/officeDocument/2006/math">
                    <m:r>
                      <a:rPr lang="en-US" i="1">
                        <a:solidFill>
                          <a:schemeClr val="accent6">
                            <a:lumMod val="75000"/>
                          </a:schemeClr>
                        </a:solidFill>
                        <a:latin typeface="Cambria Math"/>
                        <a:ea typeface="Cambria Math"/>
                      </a:rPr>
                      <m:t>∆</m:t>
                    </m:r>
                  </m:oMath>
                </a14:m>
                <a:r>
                  <a:rPr lang="en-US" dirty="0">
                    <a:solidFill>
                      <a:schemeClr val="accent6">
                        <a:lumMod val="75000"/>
                      </a:schemeClr>
                    </a:solidFill>
                  </a:rPr>
                  <a:t>P</a:t>
                </a:r>
                <a:r>
                  <a:rPr lang="en-US" dirty="0"/>
                  <a:t> is the pressure difference between the two ends of the vessel, and </a:t>
                </a:r>
                <a:r>
                  <a:rPr lang="en-US" dirty="0">
                    <a:solidFill>
                      <a:schemeClr val="accent6">
                        <a:lumMod val="75000"/>
                      </a:schemeClr>
                    </a:solidFill>
                  </a:rPr>
                  <a:t>R</a:t>
                </a:r>
                <a:r>
                  <a:rPr lang="en-US" dirty="0"/>
                  <a:t> is the vascular resistance. </a:t>
                </a:r>
              </a:p>
              <a:p>
                <a:pPr algn="just"/>
                <a:endParaRPr lang="en-US" sz="2400" dirty="0"/>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078" r="-3037" b="-14690"/>
                </a:stretch>
              </a:blipFill>
            </p:spPr>
            <p:txBody>
              <a:bodyPr/>
              <a:lstStyle/>
              <a:p>
                <a:r>
                  <a:rPr lang="en-US">
                    <a:noFill/>
                  </a:rPr>
                  <a:t> </a:t>
                </a:r>
              </a:p>
            </p:txBody>
          </p:sp>
        </mc:Fallback>
      </mc:AlternateContent>
    </p:spTree>
    <p:extLst>
      <p:ext uri="{BB962C8B-B14F-4D97-AF65-F5344CB8AC3E}">
        <p14:creationId xmlns="" xmlns:p14="http://schemas.microsoft.com/office/powerpoint/2010/main" val="2735839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pPr algn="just"/>
            <a:r>
              <a:rPr lang="en-US" dirty="0">
                <a:solidFill>
                  <a:schemeClr val="accent6">
                    <a:lumMod val="75000"/>
                  </a:schemeClr>
                </a:solidFill>
              </a:rPr>
              <a:t>Note that it is the difference in pressure </a:t>
            </a:r>
            <a:r>
              <a:rPr lang="en-US" dirty="0"/>
              <a:t>between the two ends of the vessel that provides the driving force for flow, not the absolute pressure in the vessel. </a:t>
            </a:r>
          </a:p>
          <a:p>
            <a:pPr algn="just"/>
            <a:r>
              <a:rPr lang="en-US" dirty="0"/>
              <a:t>For example, if the pressure at both ends of the vessel were </a:t>
            </a:r>
            <a:r>
              <a:rPr lang="en-US" dirty="0">
                <a:solidFill>
                  <a:schemeClr val="accent6">
                    <a:lumMod val="75000"/>
                  </a:schemeClr>
                </a:solidFill>
              </a:rPr>
              <a:t>100 mm Hg</a:t>
            </a:r>
            <a:r>
              <a:rPr lang="en-US" dirty="0"/>
              <a:t>, there would be no flow despite the presence of high pressure.</a:t>
            </a:r>
          </a:p>
          <a:p>
            <a:pPr marL="0" indent="0">
              <a:buNone/>
            </a:pPr>
            <a:endParaRPr lang="en-US" dirty="0"/>
          </a:p>
          <a:p>
            <a:endParaRPr lang="en-US" dirty="0"/>
          </a:p>
        </p:txBody>
      </p:sp>
    </p:spTree>
    <p:extLst>
      <p:ext uri="{BB962C8B-B14F-4D97-AF65-F5344CB8AC3E}">
        <p14:creationId xmlns="" xmlns:p14="http://schemas.microsoft.com/office/powerpoint/2010/main" val="880883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mc:AlternateContent xmlns:mc="http://schemas.openxmlformats.org/markup-compatibility/2006">
        <mc:Choice xmlns="" xmlns:a14="http://schemas.microsoft.com/office/drawing/2010/main" Requires="a14">
          <p:sp>
            <p:nvSpPr>
              <p:cNvPr id="3" name="Content Placeholder 2"/>
              <p:cNvSpPr>
                <a:spLocks noGrp="1"/>
              </p:cNvSpPr>
              <p:nvPr>
                <p:ph idx="1"/>
              </p:nvPr>
            </p:nvSpPr>
            <p:spPr/>
            <p:txBody>
              <a:bodyPr>
                <a:normAutofit lnSpcReduction="10000"/>
              </a:bodyPr>
              <a:lstStyle/>
              <a:p>
                <a:r>
                  <a:rPr lang="en-US" dirty="0"/>
                  <a:t>Because of the extreme importance of the relation­ship among pressure, flow, and resistance, the reader should become familiar with the other two algebraic forms of this relationship: </a:t>
                </a:r>
                <a14:m>
                  <m:oMath xmlns:m="http://schemas.openxmlformats.org/officeDocument/2006/math">
                    <m:r>
                      <a:rPr lang="en-US" i="1">
                        <a:solidFill>
                          <a:schemeClr val="accent6">
                            <a:lumMod val="75000"/>
                          </a:schemeClr>
                        </a:solidFill>
                        <a:latin typeface="Cambria Math"/>
                        <a:ea typeface="Cambria Math"/>
                      </a:rPr>
                      <m:t>∆</m:t>
                    </m:r>
                  </m:oMath>
                </a14:m>
                <a:r>
                  <a:rPr lang="en-US" dirty="0">
                    <a:solidFill>
                      <a:schemeClr val="accent6">
                        <a:lumMod val="75000"/>
                      </a:schemeClr>
                    </a:solidFill>
                  </a:rPr>
                  <a:t>F = F x R</a:t>
                </a:r>
                <a:r>
                  <a:rPr lang="en-US" dirty="0"/>
                  <a:t> and </a:t>
                </a:r>
                <a:r>
                  <a:rPr lang="en-US" dirty="0">
                    <a:solidFill>
                      <a:schemeClr val="accent6">
                        <a:lumMod val="75000"/>
                      </a:schemeClr>
                    </a:solidFill>
                  </a:rPr>
                  <a:t>R = </a:t>
                </a:r>
                <a14:m>
                  <m:oMath xmlns:m="http://schemas.openxmlformats.org/officeDocument/2006/math">
                    <m:r>
                      <a:rPr lang="en-US" i="1">
                        <a:solidFill>
                          <a:schemeClr val="accent6">
                            <a:lumMod val="75000"/>
                          </a:schemeClr>
                        </a:solidFill>
                        <a:latin typeface="Cambria Math"/>
                        <a:ea typeface="Cambria Math"/>
                      </a:rPr>
                      <m:t>∆</m:t>
                    </m:r>
                  </m:oMath>
                </a14:m>
                <a:r>
                  <a:rPr lang="en-US" dirty="0">
                    <a:solidFill>
                      <a:schemeClr val="accent6">
                        <a:lumMod val="75000"/>
                      </a:schemeClr>
                    </a:solidFill>
                  </a:rPr>
                  <a:t>P/F</a:t>
                </a:r>
                <a:r>
                  <a:rPr lang="en-US" dirty="0"/>
                  <a:t>, Blood pressure is usually expressed in millimeters of mercury </a:t>
                </a:r>
                <a:r>
                  <a:rPr lang="en-US" dirty="0">
                    <a:solidFill>
                      <a:schemeClr val="accent6">
                        <a:lumMod val="75000"/>
                      </a:schemeClr>
                    </a:solidFill>
                  </a:rPr>
                  <a:t>(mm Hg), </a:t>
                </a:r>
                <a:r>
                  <a:rPr lang="en-US" dirty="0"/>
                  <a:t>and blood flow is expressed in milliliters per minute </a:t>
                </a:r>
                <a:r>
                  <a:rPr lang="en-US" dirty="0">
                    <a:solidFill>
                      <a:schemeClr val="accent6">
                        <a:lumMod val="75000"/>
                      </a:schemeClr>
                    </a:solidFill>
                  </a:rPr>
                  <a:t>(ml/min); </a:t>
                </a:r>
                <a:r>
                  <a:rPr lang="en-US" dirty="0"/>
                  <a:t>vascular resistance is expressed as </a:t>
                </a:r>
                <a:r>
                  <a:rPr lang="en-US" dirty="0">
                    <a:solidFill>
                      <a:schemeClr val="accent6">
                        <a:lumMod val="75000"/>
                      </a:schemeClr>
                    </a:solidFill>
                  </a:rPr>
                  <a:t>mm Hg/ml </a:t>
                </a:r>
                <a:r>
                  <a:rPr lang="en-US" dirty="0"/>
                  <a:t>per minute. </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2830" r="-2593" b="-15229"/>
                </a:stretch>
              </a:blipFill>
            </p:spPr>
            <p:txBody>
              <a:bodyPr/>
              <a:lstStyle/>
              <a:p>
                <a:r>
                  <a:rPr lang="en-US">
                    <a:noFill/>
                  </a:rPr>
                  <a:t> </a:t>
                </a:r>
              </a:p>
            </p:txBody>
          </p:sp>
        </mc:Fallback>
      </mc:AlternateContent>
    </p:spTree>
    <p:extLst>
      <p:ext uri="{BB962C8B-B14F-4D97-AF65-F5344CB8AC3E}">
        <p14:creationId xmlns="" xmlns:p14="http://schemas.microsoft.com/office/powerpoint/2010/main" val="2743059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In the </a:t>
            </a:r>
            <a:r>
              <a:rPr lang="en-US" dirty="0">
                <a:solidFill>
                  <a:schemeClr val="accent6">
                    <a:lumMod val="75000"/>
                  </a:schemeClr>
                </a:solidFill>
              </a:rPr>
              <a:t>pul­monary circulation</a:t>
            </a:r>
            <a:r>
              <a:rPr lang="en-US" dirty="0"/>
              <a:t>, the pressure gradient is much lower than that in the </a:t>
            </a:r>
            <a:r>
              <a:rPr lang="en-US" dirty="0">
                <a:solidFill>
                  <a:schemeClr val="accent6">
                    <a:lumMod val="75000"/>
                  </a:schemeClr>
                </a:solidFill>
              </a:rPr>
              <a:t>systemic circulation</a:t>
            </a:r>
            <a:r>
              <a:rPr lang="en-US" dirty="0"/>
              <a:t>, whereas the blood flow is the same as that in the </a:t>
            </a:r>
            <a:r>
              <a:rPr lang="en-US" dirty="0">
                <a:solidFill>
                  <a:schemeClr val="accent6">
                    <a:lumMod val="75000"/>
                  </a:schemeClr>
                </a:solidFill>
              </a:rPr>
              <a:t>systemic circulation</a:t>
            </a:r>
            <a:r>
              <a:rPr lang="en-US" dirty="0"/>
              <a:t>. Therefore, the total </a:t>
            </a:r>
            <a:r>
              <a:rPr lang="en-US" dirty="0">
                <a:solidFill>
                  <a:schemeClr val="accent6">
                    <a:lumMod val="75000"/>
                  </a:schemeClr>
                </a:solidFill>
              </a:rPr>
              <a:t>pulmonary vascular resistance</a:t>
            </a:r>
            <a:r>
              <a:rPr lang="en-US" dirty="0"/>
              <a:t> is much lower than </a:t>
            </a:r>
            <a:r>
              <a:rPr lang="en-US" dirty="0">
                <a:solidFill>
                  <a:schemeClr val="accent6">
                    <a:lumMod val="75000"/>
                  </a:schemeClr>
                </a:solidFill>
              </a:rPr>
              <a:t>the systemic vascular resistance</a:t>
            </a:r>
            <a:r>
              <a:rPr lang="en-US" dirty="0"/>
              <a:t>.</a:t>
            </a:r>
          </a:p>
          <a:p>
            <a:endParaRPr lang="en-US" dirty="0"/>
          </a:p>
          <a:p>
            <a:endParaRPr lang="en-US" dirty="0"/>
          </a:p>
          <a:p>
            <a:endParaRPr lang="en-US" dirty="0"/>
          </a:p>
        </p:txBody>
      </p:sp>
    </p:spTree>
    <p:extLst>
      <p:ext uri="{BB962C8B-B14F-4D97-AF65-F5344CB8AC3E}">
        <p14:creationId xmlns="" xmlns:p14="http://schemas.microsoft.com/office/powerpoint/2010/main" val="35701927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pPr marL="0" indent="0" algn="just">
              <a:buNone/>
            </a:pPr>
            <a:r>
              <a:rPr lang="en-US" dirty="0">
                <a:solidFill>
                  <a:schemeClr val="accent6">
                    <a:lumMod val="75000"/>
                  </a:schemeClr>
                </a:solidFill>
              </a:rPr>
              <a:t>Vessel Diameter Has a Marked Effect on Resistance to Blood Flow—</a:t>
            </a:r>
            <a:r>
              <a:rPr lang="en-US" dirty="0" err="1">
                <a:solidFill>
                  <a:schemeClr val="accent6">
                    <a:lumMod val="75000"/>
                  </a:schemeClr>
                </a:solidFill>
              </a:rPr>
              <a:t>Poiseuille's</a:t>
            </a:r>
            <a:r>
              <a:rPr lang="en-US" dirty="0">
                <a:solidFill>
                  <a:schemeClr val="accent6">
                    <a:lumMod val="75000"/>
                  </a:schemeClr>
                </a:solidFill>
              </a:rPr>
              <a:t> Law. </a:t>
            </a:r>
            <a:r>
              <a:rPr lang="en-US" dirty="0"/>
              <a:t>According to the theory of </a:t>
            </a:r>
            <a:r>
              <a:rPr lang="en-US" dirty="0" err="1">
                <a:solidFill>
                  <a:schemeClr val="accent6">
                    <a:lumMod val="75000"/>
                  </a:schemeClr>
                </a:solidFill>
              </a:rPr>
              <a:t>Poiseuille</a:t>
            </a:r>
            <a:r>
              <a:rPr lang="en-US" dirty="0"/>
              <a:t>, vascular resistance is directly proportional to the viscosity of the Blood and the length of the blood vessel and inversely proportional to the radius of the vessel raised to the fourth power:</a:t>
            </a:r>
          </a:p>
          <a:p>
            <a:pPr marL="0" indent="0" algn="just">
              <a:buNone/>
            </a:pPr>
            <a:endParaRPr lang="en-US" sz="2000" dirty="0"/>
          </a:p>
          <a:p>
            <a:pPr marL="0" indent="0" algn="just">
              <a:buNone/>
            </a:pPr>
            <a:endParaRPr lang="en-US" sz="2000" dirty="0"/>
          </a:p>
          <a:p>
            <a:pPr algn="just"/>
            <a:endParaRPr lang="en-US" sz="2000" dirty="0"/>
          </a:p>
          <a:p>
            <a:pPr algn="just"/>
            <a:endParaRPr lang="en-US" sz="2000" dirty="0"/>
          </a:p>
          <a:p>
            <a:pPr algn="just"/>
            <a:endParaRPr lang="en-US" sz="2000" dirty="0"/>
          </a:p>
          <a:p>
            <a:endParaRPr lang="en-US" dirty="0"/>
          </a:p>
        </p:txBody>
      </p:sp>
      <p:pic>
        <p:nvPicPr>
          <p:cNvPr id="4"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71800" y="5181600"/>
            <a:ext cx="4267200" cy="914400"/>
          </a:xfrm>
          <a:prstGeom prst="rect">
            <a:avLst/>
          </a:prstGeom>
          <a:noFill/>
        </p:spPr>
      </p:pic>
    </p:spTree>
    <p:extLst>
      <p:ext uri="{BB962C8B-B14F-4D97-AF65-F5344CB8AC3E}">
        <p14:creationId xmlns="" xmlns:p14="http://schemas.microsoft.com/office/powerpoint/2010/main" val="3161602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solidFill>
                  <a:schemeClr val="accent6">
                    <a:lumMod val="75000"/>
                  </a:schemeClr>
                </a:solidFill>
              </a:rPr>
              <a:t>Decreased Radius of a Blood Vessel Markedly Increases Vascular Resistance</a:t>
            </a:r>
            <a:r>
              <a:rPr lang="en-US" dirty="0"/>
              <a:t>. Because vascular resistance is inversely related to the fourth power of the radius, even small changes in radius can cause very large changes in resistance. </a:t>
            </a:r>
          </a:p>
          <a:p>
            <a:endParaRPr lang="en-US" dirty="0"/>
          </a:p>
          <a:p>
            <a:endParaRPr lang="en-US" dirty="0"/>
          </a:p>
        </p:txBody>
      </p:sp>
    </p:spTree>
    <p:extLst>
      <p:ext uri="{BB962C8B-B14F-4D97-AF65-F5344CB8AC3E}">
        <p14:creationId xmlns="" xmlns:p14="http://schemas.microsoft.com/office/powerpoint/2010/main" val="3397740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For example, if the radius of a blood vessel increases from one to two (two times normal), resistance decreases to </a:t>
            </a:r>
            <a:r>
              <a:rPr lang="en-US" dirty="0">
                <a:solidFill>
                  <a:schemeClr val="accent6">
                    <a:lumMod val="75000"/>
                  </a:schemeClr>
                </a:solidFill>
              </a:rPr>
              <a:t>1/16 </a:t>
            </a:r>
            <a:r>
              <a:rPr lang="en-US" dirty="0"/>
              <a:t>of normal </a:t>
            </a:r>
            <a:r>
              <a:rPr lang="en-US" dirty="0">
                <a:solidFill>
                  <a:schemeClr val="accent6">
                    <a:lumMod val="75000"/>
                  </a:schemeClr>
                </a:solidFill>
              </a:rPr>
              <a:t>(1/2</a:t>
            </a:r>
            <a:r>
              <a:rPr lang="en-US" baseline="30000" dirty="0">
                <a:solidFill>
                  <a:schemeClr val="accent6">
                    <a:lumMod val="75000"/>
                  </a:schemeClr>
                </a:solidFill>
              </a:rPr>
              <a:t>4</a:t>
            </a:r>
            <a:r>
              <a:rPr lang="en-US" dirty="0">
                <a:solidFill>
                  <a:schemeClr val="accent6">
                    <a:lumMod val="75000"/>
                  </a:schemeClr>
                </a:solidFill>
              </a:rPr>
              <a:t>) </a:t>
            </a:r>
            <a:r>
              <a:rPr lang="en-US" dirty="0"/>
              <a:t>and flow increases to </a:t>
            </a:r>
            <a:r>
              <a:rPr lang="en-US" dirty="0">
                <a:solidFill>
                  <a:schemeClr val="accent6">
                    <a:lumMod val="75000"/>
                  </a:schemeClr>
                </a:solidFill>
              </a:rPr>
              <a:t>16</a:t>
            </a:r>
            <a:r>
              <a:rPr lang="en-US" dirty="0"/>
              <a:t> times normal if the </a:t>
            </a:r>
            <a:r>
              <a:rPr lang="en-US" dirty="0">
                <a:solidFill>
                  <a:schemeClr val="accent6">
                    <a:lumMod val="75000"/>
                  </a:schemeClr>
                </a:solidFill>
              </a:rPr>
              <a:t>pressure gradient </a:t>
            </a:r>
            <a:r>
              <a:rPr lang="en-US" dirty="0"/>
              <a:t>remains unchanged. </a:t>
            </a:r>
          </a:p>
          <a:p>
            <a:r>
              <a:rPr lang="en-US" dirty="0">
                <a:solidFill>
                  <a:schemeClr val="accent6">
                    <a:lumMod val="75000"/>
                  </a:schemeClr>
                </a:solidFill>
              </a:rPr>
              <a:t>Small vessels</a:t>
            </a:r>
            <a:r>
              <a:rPr lang="en-US" dirty="0"/>
              <a:t> in the </a:t>
            </a:r>
            <a:r>
              <a:rPr lang="en-US" dirty="0">
                <a:solidFill>
                  <a:schemeClr val="accent6">
                    <a:lumMod val="75000"/>
                  </a:schemeClr>
                </a:solidFill>
              </a:rPr>
              <a:t>circulation</a:t>
            </a:r>
            <a:r>
              <a:rPr lang="en-US" dirty="0"/>
              <a:t> have the greatest amount of resistance, whereas large vessels have little resistance to blood flow.</a:t>
            </a:r>
          </a:p>
          <a:p>
            <a:endParaRPr lang="en-US" dirty="0"/>
          </a:p>
          <a:p>
            <a:endParaRPr lang="en-US" dirty="0"/>
          </a:p>
        </p:txBody>
      </p:sp>
    </p:spTree>
    <p:extLst>
      <p:ext uri="{BB962C8B-B14F-4D97-AF65-F5344CB8AC3E}">
        <p14:creationId xmlns="" xmlns:p14="http://schemas.microsoft.com/office/powerpoint/2010/main" val="1819264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pPr algn="just"/>
            <a:r>
              <a:rPr lang="en-US" dirty="0">
                <a:solidFill>
                  <a:schemeClr val="accent6">
                    <a:lumMod val="75000"/>
                  </a:schemeClr>
                </a:solidFill>
              </a:rPr>
              <a:t>For a parallel arrangement of blood vessels</a:t>
            </a:r>
            <a:r>
              <a:rPr lang="en-US" dirty="0"/>
              <a:t>, as occurs in the </a:t>
            </a:r>
            <a:r>
              <a:rPr lang="en-US" dirty="0">
                <a:solidFill>
                  <a:schemeClr val="accent6">
                    <a:lumMod val="75000"/>
                  </a:schemeClr>
                </a:solidFill>
              </a:rPr>
              <a:t>systemic circulation </a:t>
            </a:r>
            <a:r>
              <a:rPr lang="en-US" dirty="0"/>
              <a:t>in which different organs are each supplied by an artery that branches into </a:t>
            </a:r>
            <a:r>
              <a:rPr lang="en-US" dirty="0">
                <a:solidFill>
                  <a:schemeClr val="accent6">
                    <a:lumMod val="75000"/>
                  </a:schemeClr>
                </a:solidFill>
              </a:rPr>
              <a:t>multiple vessels</a:t>
            </a:r>
            <a:r>
              <a:rPr lang="en-US" dirty="0"/>
              <a:t>, the total resistance can be expressed as</a:t>
            </a:r>
          </a:p>
          <a:p>
            <a:pPr algn="just"/>
            <a:endParaRPr lang="en-US" dirty="0"/>
          </a:p>
          <a:p>
            <a:pPr algn="just"/>
            <a:endParaRPr lang="en-US" dirty="0"/>
          </a:p>
          <a:p>
            <a:endParaRPr lang="en-US" dirty="0"/>
          </a:p>
        </p:txBody>
      </p:sp>
      <p:pic>
        <p:nvPicPr>
          <p:cNvPr id="4"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00400" y="5029200"/>
            <a:ext cx="2743200" cy="778476"/>
          </a:xfrm>
          <a:prstGeom prst="rect">
            <a:avLst/>
          </a:prstGeom>
          <a:noFill/>
        </p:spPr>
      </p:pic>
    </p:spTree>
    <p:extLst>
      <p:ext uri="{BB962C8B-B14F-4D97-AF65-F5344CB8AC3E}">
        <p14:creationId xmlns="" xmlns:p14="http://schemas.microsoft.com/office/powerpoint/2010/main" val="2266718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u="sng" dirty="0">
                <a:solidFill>
                  <a:schemeClr val="accent6">
                    <a:lumMod val="75000"/>
                  </a:schemeClr>
                </a:solidFill>
              </a:rPr>
              <a:t>Increased Hematocrit and Increased Viscosity Raise Vascular Resistance and Decrease Blood flow</a:t>
            </a:r>
            <a:r>
              <a:rPr lang="en-US" dirty="0"/>
              <a:t>. </a:t>
            </a:r>
          </a:p>
          <a:p>
            <a:r>
              <a:rPr lang="en-US" dirty="0"/>
              <a:t>The greater the viscosity, the less is the flow of blood in a vessel if all other factors remain constant. The normal viscosity of blood is about three times as great as the viscosity of water. </a:t>
            </a:r>
          </a:p>
          <a:p>
            <a:endParaRPr lang="en-US" dirty="0"/>
          </a:p>
        </p:txBody>
      </p:sp>
    </p:spTree>
    <p:extLst>
      <p:ext uri="{BB962C8B-B14F-4D97-AF65-F5344CB8AC3E}">
        <p14:creationId xmlns="" xmlns:p14="http://schemas.microsoft.com/office/powerpoint/2010/main" val="3671452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The </a:t>
            </a:r>
            <a:r>
              <a:rPr lang="en-US" dirty="0">
                <a:solidFill>
                  <a:schemeClr val="accent6">
                    <a:lumMod val="75000"/>
                  </a:schemeClr>
                </a:solidFill>
              </a:rPr>
              <a:t>main factor </a:t>
            </a:r>
            <a:r>
              <a:rPr lang="en-US" dirty="0"/>
              <a:t>that makes </a:t>
            </a:r>
            <a:r>
              <a:rPr lang="en-US" dirty="0">
                <a:solidFill>
                  <a:schemeClr val="accent6">
                    <a:lumMod val="75000"/>
                  </a:schemeClr>
                </a:solidFill>
              </a:rPr>
              <a:t>blood </a:t>
            </a:r>
            <a:r>
              <a:rPr lang="en-US" dirty="0"/>
              <a:t>so </a:t>
            </a:r>
            <a:r>
              <a:rPr lang="en-US" dirty="0">
                <a:solidFill>
                  <a:schemeClr val="accent6">
                    <a:lumMod val="75000"/>
                  </a:schemeClr>
                </a:solidFill>
              </a:rPr>
              <a:t>viscous</a:t>
            </a:r>
            <a:r>
              <a:rPr lang="en-US" dirty="0"/>
              <a:t> is that it has large numbers of suspended red blood cells, each of which exerts frictional drag against adjacent cells and against the wall of the </a:t>
            </a:r>
            <a:r>
              <a:rPr lang="en-US" dirty="0">
                <a:solidFill>
                  <a:schemeClr val="accent6">
                    <a:lumMod val="75000"/>
                  </a:schemeClr>
                </a:solidFill>
              </a:rPr>
              <a:t>blood vessel.</a:t>
            </a:r>
          </a:p>
          <a:p>
            <a:endParaRPr lang="en-US" dirty="0"/>
          </a:p>
          <a:p>
            <a:endParaRPr lang="en-US" dirty="0"/>
          </a:p>
        </p:txBody>
      </p:sp>
    </p:spTree>
    <p:extLst>
      <p:ext uri="{BB962C8B-B14F-4D97-AF65-F5344CB8AC3E}">
        <p14:creationId xmlns="" xmlns:p14="http://schemas.microsoft.com/office/powerpoint/2010/main" val="3532036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t>A Change in Flow in Any Part of the Circulation Transiently Alters Flow in Other Parts</a:t>
            </a:r>
            <a:endParaRPr lang="en-US" sz="3200" b="1" dirty="0"/>
          </a:p>
        </p:txBody>
      </p:sp>
      <p:sp>
        <p:nvSpPr>
          <p:cNvPr id="3" name="Content Placeholder 2"/>
          <p:cNvSpPr>
            <a:spLocks noGrp="1"/>
          </p:cNvSpPr>
          <p:nvPr>
            <p:ph idx="1"/>
          </p:nvPr>
        </p:nvSpPr>
        <p:spPr/>
        <p:txBody>
          <a:bodyPr/>
          <a:lstStyle/>
          <a:p>
            <a:r>
              <a:rPr lang="en-AU" dirty="0" smtClean="0">
                <a:solidFill>
                  <a:schemeClr val="accent6">
                    <a:lumMod val="75000"/>
                  </a:schemeClr>
                </a:solidFill>
              </a:rPr>
              <a:t>An </a:t>
            </a:r>
            <a:r>
              <a:rPr lang="en-AU" dirty="0">
                <a:solidFill>
                  <a:schemeClr val="accent6">
                    <a:lumMod val="75000"/>
                  </a:schemeClr>
                </a:solidFill>
              </a:rPr>
              <a:t>example is strong constriction </a:t>
            </a:r>
            <a:r>
              <a:rPr lang="en-AU" dirty="0"/>
              <a:t>of the arteries in the systemic circulation, which can transiently reduce the total cardiac output, in which case blood flow to the lungs decreases equally as much as flow through the systemic circulation.</a:t>
            </a:r>
          </a:p>
          <a:p>
            <a:endParaRPr lang="en-US" dirty="0"/>
          </a:p>
        </p:txBody>
      </p:sp>
    </p:spTree>
    <p:extLst>
      <p:ext uri="{BB962C8B-B14F-4D97-AF65-F5344CB8AC3E}">
        <p14:creationId xmlns="" xmlns:p14="http://schemas.microsoft.com/office/powerpoint/2010/main" val="22325730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The </a:t>
            </a:r>
            <a:r>
              <a:rPr lang="en-US" dirty="0">
                <a:solidFill>
                  <a:schemeClr val="accent6">
                    <a:lumMod val="75000"/>
                  </a:schemeClr>
                </a:solidFill>
              </a:rPr>
              <a:t>percentage of blood </a:t>
            </a:r>
            <a:r>
              <a:rPr lang="en-US" dirty="0"/>
              <a:t>composed of cells, called the </a:t>
            </a:r>
            <a:r>
              <a:rPr lang="en-US" dirty="0">
                <a:solidFill>
                  <a:schemeClr val="accent6">
                    <a:lumMod val="75000"/>
                  </a:schemeClr>
                </a:solidFill>
              </a:rPr>
              <a:t>hematocrit</a:t>
            </a:r>
            <a:r>
              <a:rPr lang="en-US" dirty="0"/>
              <a:t>, is normally about 40, which indicates that about 40 percent of the blood is cells and the remainder is </a:t>
            </a:r>
            <a:r>
              <a:rPr lang="en-US" dirty="0">
                <a:solidFill>
                  <a:schemeClr val="accent6">
                    <a:lumMod val="75000"/>
                  </a:schemeClr>
                </a:solidFill>
              </a:rPr>
              <a:t>plasma. </a:t>
            </a:r>
          </a:p>
          <a:p>
            <a:pPr algn="ctr"/>
            <a:endParaRPr lang="en-US" dirty="0"/>
          </a:p>
          <a:p>
            <a:pPr algn="ctr"/>
            <a:endParaRPr lang="en-US" dirty="0"/>
          </a:p>
          <a:p>
            <a:endParaRPr lang="en-US" dirty="0"/>
          </a:p>
          <a:p>
            <a:endParaRPr lang="en-US" dirty="0"/>
          </a:p>
        </p:txBody>
      </p:sp>
    </p:spTree>
    <p:extLst>
      <p:ext uri="{BB962C8B-B14F-4D97-AF65-F5344CB8AC3E}">
        <p14:creationId xmlns="" xmlns:p14="http://schemas.microsoft.com/office/powerpoint/2010/main" val="3790461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solidFill>
                  <a:schemeClr val="accent6">
                    <a:lumMod val="75000"/>
                  </a:schemeClr>
                </a:solidFill>
              </a:rPr>
              <a:t>The greater the percentage </a:t>
            </a:r>
            <a:r>
              <a:rPr lang="en-US" dirty="0"/>
              <a:t>of cells in the blood that is, the greater the </a:t>
            </a:r>
            <a:r>
              <a:rPr lang="en-US" dirty="0">
                <a:solidFill>
                  <a:schemeClr val="accent6">
                    <a:lumMod val="75000"/>
                  </a:schemeClr>
                </a:solidFill>
              </a:rPr>
              <a:t>hematocrit</a:t>
            </a:r>
            <a:r>
              <a:rPr lang="en-US" dirty="0"/>
              <a:t> the greater the </a:t>
            </a:r>
            <a:r>
              <a:rPr lang="en-US" dirty="0">
                <a:solidFill>
                  <a:schemeClr val="accent6">
                    <a:lumMod val="75000"/>
                  </a:schemeClr>
                </a:solidFill>
              </a:rPr>
              <a:t>viscosity</a:t>
            </a:r>
            <a:r>
              <a:rPr lang="en-US" dirty="0"/>
              <a:t> of </a:t>
            </a:r>
            <a:r>
              <a:rPr lang="en-US" dirty="0">
                <a:solidFill>
                  <a:schemeClr val="accent6">
                    <a:lumMod val="75000"/>
                  </a:schemeClr>
                </a:solidFill>
              </a:rPr>
              <a:t>blood</a:t>
            </a:r>
            <a:r>
              <a:rPr lang="en-US" dirty="0"/>
              <a:t> and therefore the greater the </a:t>
            </a:r>
            <a:r>
              <a:rPr lang="en-US" dirty="0">
                <a:solidFill>
                  <a:schemeClr val="accent6">
                    <a:lumMod val="75000"/>
                  </a:schemeClr>
                </a:solidFill>
              </a:rPr>
              <a:t>resistance to blood flow.</a:t>
            </a:r>
          </a:p>
          <a:p>
            <a:endParaRPr lang="en-US" dirty="0"/>
          </a:p>
          <a:p>
            <a:endParaRPr lang="en-US" dirty="0"/>
          </a:p>
        </p:txBody>
      </p:sp>
    </p:spTree>
    <p:extLst>
      <p:ext uri="{BB962C8B-B14F-4D97-AF65-F5344CB8AC3E}">
        <p14:creationId xmlns="" xmlns:p14="http://schemas.microsoft.com/office/powerpoint/2010/main" val="38320013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u="sng" dirty="0">
                <a:solidFill>
                  <a:schemeClr val="accent6">
                    <a:lumMod val="75000"/>
                  </a:schemeClr>
                </a:solidFill>
              </a:rPr>
              <a:t>“</a:t>
            </a:r>
            <a:r>
              <a:rPr lang="en-US" u="sng" dirty="0" err="1">
                <a:solidFill>
                  <a:schemeClr val="accent6">
                    <a:lumMod val="75000"/>
                  </a:schemeClr>
                </a:solidFill>
              </a:rPr>
              <a:t>Autoregulation</a:t>
            </a:r>
            <a:r>
              <a:rPr lang="en-US" u="sng" dirty="0">
                <a:solidFill>
                  <a:schemeClr val="accent6">
                    <a:lumMod val="75000"/>
                  </a:schemeClr>
                </a:solidFill>
              </a:rPr>
              <a:t>” Attenuates the Effect of Arterial Pressure on Tissue Blood Flow</a:t>
            </a:r>
            <a:r>
              <a:rPr lang="en-US" dirty="0"/>
              <a:t>. The effect of arterial pressure on blood flow in many tissues is usually far less than one would expect.</a:t>
            </a:r>
            <a:endParaRPr lang="en-US" sz="2000" dirty="0"/>
          </a:p>
          <a:p>
            <a:endParaRPr lang="en-US" dirty="0"/>
          </a:p>
        </p:txBody>
      </p:sp>
    </p:spTree>
    <p:extLst>
      <p:ext uri="{BB962C8B-B14F-4D97-AF65-F5344CB8AC3E}">
        <p14:creationId xmlns="" xmlns:p14="http://schemas.microsoft.com/office/powerpoint/2010/main" val="3159287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The reason for this effect is that an increase in </a:t>
            </a:r>
            <a:r>
              <a:rPr lang="en-US" dirty="0">
                <a:solidFill>
                  <a:schemeClr val="accent6">
                    <a:lumMod val="75000"/>
                  </a:schemeClr>
                </a:solidFill>
              </a:rPr>
              <a:t>arterial pressure </a:t>
            </a:r>
            <a:r>
              <a:rPr lang="en-US" dirty="0"/>
              <a:t>usually </a:t>
            </a:r>
            <a:r>
              <a:rPr lang="en-US" dirty="0">
                <a:solidFill>
                  <a:schemeClr val="accent6">
                    <a:lumMod val="75000"/>
                  </a:schemeClr>
                </a:solidFill>
              </a:rPr>
              <a:t>initiate compensatory </a:t>
            </a:r>
            <a:r>
              <a:rPr lang="en-US" dirty="0"/>
              <a:t>increases in vascular resistance within a few seconds through activation of the local control </a:t>
            </a:r>
            <a:r>
              <a:rPr lang="en-US" dirty="0">
                <a:solidFill>
                  <a:schemeClr val="accent6">
                    <a:lumMod val="75000"/>
                  </a:schemeClr>
                </a:solidFill>
              </a:rPr>
              <a:t>mechanisms</a:t>
            </a:r>
            <a:r>
              <a:rPr lang="en-US" dirty="0"/>
              <a:t>. </a:t>
            </a:r>
          </a:p>
          <a:p>
            <a:pPr algn="just">
              <a:buNone/>
            </a:pPr>
            <a:endParaRPr lang="en-US" sz="2000" dirty="0"/>
          </a:p>
          <a:p>
            <a:endParaRPr lang="en-US" dirty="0"/>
          </a:p>
          <a:p>
            <a:endParaRPr lang="en-US" dirty="0"/>
          </a:p>
        </p:txBody>
      </p:sp>
    </p:spTree>
    <p:extLst>
      <p:ext uri="{BB962C8B-B14F-4D97-AF65-F5344CB8AC3E}">
        <p14:creationId xmlns="" xmlns:p14="http://schemas.microsoft.com/office/powerpoint/2010/main" val="6297606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Conversely, with reductions in arterial pressure, </a:t>
            </a:r>
            <a:r>
              <a:rPr lang="en-US" dirty="0">
                <a:solidFill>
                  <a:schemeClr val="accent6">
                    <a:lumMod val="75000"/>
                  </a:schemeClr>
                </a:solidFill>
              </a:rPr>
              <a:t>vascular resistance </a:t>
            </a:r>
            <a:r>
              <a:rPr lang="en-US" dirty="0"/>
              <a:t>is promptly reduced in most tissues and blood flow is maintained at a relatively constant level. </a:t>
            </a:r>
          </a:p>
          <a:p>
            <a:endParaRPr lang="en-US" dirty="0"/>
          </a:p>
          <a:p>
            <a:endParaRPr lang="en-US" dirty="0"/>
          </a:p>
        </p:txBody>
      </p:sp>
    </p:spTree>
    <p:extLst>
      <p:ext uri="{BB962C8B-B14F-4D97-AF65-F5344CB8AC3E}">
        <p14:creationId xmlns="" xmlns:p14="http://schemas.microsoft.com/office/powerpoint/2010/main" val="25787466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The ability of each tissue to adjust its </a:t>
            </a:r>
            <a:r>
              <a:rPr lang="en-US" dirty="0">
                <a:solidFill>
                  <a:schemeClr val="accent6">
                    <a:lumMod val="75000"/>
                  </a:schemeClr>
                </a:solidFill>
              </a:rPr>
              <a:t>vascular resistance </a:t>
            </a:r>
            <a:r>
              <a:rPr lang="en-US" dirty="0"/>
              <a:t>and to maintain normal blood flow during changes in arterial pressure between approximately </a:t>
            </a:r>
            <a:r>
              <a:rPr lang="en-US" dirty="0">
                <a:solidFill>
                  <a:schemeClr val="accent6">
                    <a:lumMod val="75000"/>
                  </a:schemeClr>
                </a:solidFill>
              </a:rPr>
              <a:t>70 and 175 mm Hg </a:t>
            </a:r>
            <a:r>
              <a:rPr lang="en-US" dirty="0"/>
              <a:t>is called </a:t>
            </a:r>
            <a:r>
              <a:rPr lang="en-US" dirty="0">
                <a:solidFill>
                  <a:schemeClr val="accent6">
                    <a:lumMod val="75000"/>
                  </a:schemeClr>
                </a:solidFill>
              </a:rPr>
              <a:t>blood flow </a:t>
            </a:r>
            <a:r>
              <a:rPr lang="en-US" dirty="0" err="1">
                <a:solidFill>
                  <a:schemeClr val="accent6">
                    <a:lumMod val="75000"/>
                  </a:schemeClr>
                </a:solidFill>
              </a:rPr>
              <a:t>autoregulation</a:t>
            </a:r>
            <a:r>
              <a:rPr lang="en-US" dirty="0"/>
              <a:t>.</a:t>
            </a:r>
          </a:p>
          <a:p>
            <a:endParaRPr lang="en-US" dirty="0"/>
          </a:p>
        </p:txBody>
      </p:sp>
    </p:spTree>
    <p:extLst>
      <p:ext uri="{BB962C8B-B14F-4D97-AF65-F5344CB8AC3E}">
        <p14:creationId xmlns="" xmlns:p14="http://schemas.microsoft.com/office/powerpoint/2010/main" val="3596135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Changes in tissue blood flow rarely last for more than a few hours even when increases in </a:t>
            </a:r>
            <a:r>
              <a:rPr lang="en-US" dirty="0">
                <a:solidFill>
                  <a:schemeClr val="accent6">
                    <a:lumMod val="75000"/>
                  </a:schemeClr>
                </a:solidFill>
              </a:rPr>
              <a:t>arterial pres­sure </a:t>
            </a:r>
            <a:r>
              <a:rPr lang="en-US" dirty="0"/>
              <a:t>or increased levels of </a:t>
            </a:r>
            <a:r>
              <a:rPr lang="en-US" dirty="0">
                <a:solidFill>
                  <a:schemeClr val="accent6">
                    <a:lumMod val="75000"/>
                  </a:schemeClr>
                </a:solidFill>
              </a:rPr>
              <a:t>vasoconstrictors</a:t>
            </a:r>
            <a:r>
              <a:rPr lang="en-US" dirty="0"/>
              <a:t> or </a:t>
            </a:r>
            <a:r>
              <a:rPr lang="en-US" dirty="0">
                <a:solidFill>
                  <a:schemeClr val="accent6">
                    <a:lumMod val="75000"/>
                  </a:schemeClr>
                </a:solidFill>
              </a:rPr>
              <a:t>vasodila­tors</a:t>
            </a:r>
            <a:r>
              <a:rPr lang="en-US" dirty="0"/>
              <a:t> are sustained. </a:t>
            </a:r>
          </a:p>
          <a:p>
            <a:endParaRPr lang="en-US" dirty="0"/>
          </a:p>
          <a:p>
            <a:endParaRPr lang="en-US" dirty="0"/>
          </a:p>
        </p:txBody>
      </p:sp>
    </p:spTree>
    <p:extLst>
      <p:ext uri="{BB962C8B-B14F-4D97-AF65-F5344CB8AC3E}">
        <p14:creationId xmlns="" xmlns:p14="http://schemas.microsoft.com/office/powerpoint/2010/main" val="29474601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INTERRELATIONSHIPS OF PRESSURE, FLOW, AND RESISTANCE </a:t>
            </a:r>
            <a:endParaRPr lang="en-US" dirty="0"/>
          </a:p>
        </p:txBody>
      </p:sp>
      <p:sp>
        <p:nvSpPr>
          <p:cNvPr id="3" name="Content Placeholder 2"/>
          <p:cNvSpPr>
            <a:spLocks noGrp="1"/>
          </p:cNvSpPr>
          <p:nvPr>
            <p:ph idx="1"/>
          </p:nvPr>
        </p:nvSpPr>
        <p:spPr/>
        <p:txBody>
          <a:bodyPr/>
          <a:lstStyle/>
          <a:p>
            <a:r>
              <a:rPr lang="en-US" dirty="0"/>
              <a:t>The reason for the relative constancy of blood flow is that each tissue's local </a:t>
            </a:r>
            <a:r>
              <a:rPr lang="en-US" dirty="0" err="1">
                <a:solidFill>
                  <a:schemeClr val="accent6">
                    <a:lumMod val="75000"/>
                  </a:schemeClr>
                </a:solidFill>
              </a:rPr>
              <a:t>autoregulatory</a:t>
            </a:r>
            <a:r>
              <a:rPr lang="en-US" dirty="0">
                <a:solidFill>
                  <a:schemeClr val="accent6">
                    <a:lumMod val="75000"/>
                  </a:schemeClr>
                </a:solidFill>
              </a:rPr>
              <a:t> mechanisms</a:t>
            </a:r>
            <a:r>
              <a:rPr lang="en-US" dirty="0"/>
              <a:t> eventually override most of the effects of </a:t>
            </a:r>
            <a:r>
              <a:rPr lang="en-US" dirty="0">
                <a:solidFill>
                  <a:schemeClr val="accent6">
                    <a:lumMod val="75000"/>
                  </a:schemeClr>
                </a:solidFill>
              </a:rPr>
              <a:t>vasoconstrictors</a:t>
            </a:r>
            <a:r>
              <a:rPr lang="en-US" dirty="0"/>
              <a:t> to provide a blood flow that is appro­priate for the needs of the tissue.</a:t>
            </a:r>
          </a:p>
          <a:p>
            <a:endParaRPr lang="en-US" dirty="0"/>
          </a:p>
        </p:txBody>
      </p:sp>
    </p:spTree>
    <p:extLst>
      <p:ext uri="{BB962C8B-B14F-4D97-AF65-F5344CB8AC3E}">
        <p14:creationId xmlns="" xmlns:p14="http://schemas.microsoft.com/office/powerpoint/2010/main" val="2458081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t>A Change in Flow in Any Part of the Circulation Transiently Alters Flow in Other Parts</a:t>
            </a:r>
            <a:endParaRPr lang="en-US" sz="3200" b="1" dirty="0"/>
          </a:p>
        </p:txBody>
      </p:sp>
      <p:sp>
        <p:nvSpPr>
          <p:cNvPr id="3" name="Content Placeholder 2"/>
          <p:cNvSpPr>
            <a:spLocks noGrp="1"/>
          </p:cNvSpPr>
          <p:nvPr>
            <p:ph idx="1"/>
          </p:nvPr>
        </p:nvSpPr>
        <p:spPr/>
        <p:txBody>
          <a:bodyPr>
            <a:normAutofit fontScale="92500" lnSpcReduction="20000"/>
          </a:bodyPr>
          <a:lstStyle/>
          <a:p>
            <a:pPr algn="just"/>
            <a:r>
              <a:rPr lang="en-AU" dirty="0"/>
              <a:t>In addition, sudden </a:t>
            </a:r>
            <a:r>
              <a:rPr lang="en-AU" dirty="0">
                <a:solidFill>
                  <a:schemeClr val="accent6">
                    <a:lumMod val="75000"/>
                  </a:schemeClr>
                </a:solidFill>
              </a:rPr>
              <a:t>constriction</a:t>
            </a:r>
            <a:r>
              <a:rPr lang="en-AU" dirty="0"/>
              <a:t> of a </a:t>
            </a:r>
            <a:r>
              <a:rPr lang="en-AU" dirty="0">
                <a:solidFill>
                  <a:schemeClr val="accent6">
                    <a:lumMod val="75000"/>
                  </a:schemeClr>
                </a:solidFill>
              </a:rPr>
              <a:t>blood vessel </a:t>
            </a:r>
            <a:r>
              <a:rPr lang="en-AU" dirty="0"/>
              <a:t>must always be accompanied by opposite dilation of another part of the circulation because blood volume cannot change rapidly and blood is not compressible</a:t>
            </a:r>
            <a:r>
              <a:rPr lang="en-AU" dirty="0" smtClean="0"/>
              <a:t>.</a:t>
            </a:r>
          </a:p>
          <a:p>
            <a:pPr marL="0" indent="0" algn="just">
              <a:buNone/>
            </a:pPr>
            <a:endParaRPr lang="en-AU" dirty="0"/>
          </a:p>
          <a:p>
            <a:pPr algn="just"/>
            <a:r>
              <a:rPr lang="en-AU" dirty="0"/>
              <a:t> </a:t>
            </a:r>
            <a:r>
              <a:rPr lang="en-AU" dirty="0">
                <a:solidFill>
                  <a:schemeClr val="accent6">
                    <a:lumMod val="75000"/>
                  </a:schemeClr>
                </a:solidFill>
              </a:rPr>
              <a:t>For instance</a:t>
            </a:r>
            <a:r>
              <a:rPr lang="en-AU" dirty="0"/>
              <a:t>, strong </a:t>
            </a:r>
            <a:r>
              <a:rPr lang="en-AU" dirty="0">
                <a:solidFill>
                  <a:schemeClr val="accent6">
                    <a:lumMod val="75000"/>
                  </a:schemeClr>
                </a:solidFill>
              </a:rPr>
              <a:t>constriction</a:t>
            </a:r>
            <a:r>
              <a:rPr lang="en-AU" dirty="0"/>
              <a:t> of the </a:t>
            </a:r>
            <a:r>
              <a:rPr lang="en-AU" dirty="0">
                <a:solidFill>
                  <a:schemeClr val="accent6">
                    <a:lumMod val="75000"/>
                  </a:schemeClr>
                </a:solidFill>
              </a:rPr>
              <a:t>veins</a:t>
            </a:r>
            <a:r>
              <a:rPr lang="en-AU" dirty="0"/>
              <a:t> in the systemic circulation displaces blood into the heart, dilating the heart and causing it to pump with increased force; this is one of the mechanisms by which cardiac output is regulated. </a:t>
            </a:r>
          </a:p>
          <a:p>
            <a:endParaRPr lang="en-US" dirty="0"/>
          </a:p>
        </p:txBody>
      </p:sp>
    </p:spTree>
    <p:extLst>
      <p:ext uri="{BB962C8B-B14F-4D97-AF65-F5344CB8AC3E}">
        <p14:creationId xmlns="" xmlns:p14="http://schemas.microsoft.com/office/powerpoint/2010/main" val="2324405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200" b="1" dirty="0"/>
              <a:t>A Change in Flow in Any Part of the Circulation Transiently Alters Flow in Other Parts</a:t>
            </a:r>
            <a:endParaRPr lang="en-US" sz="3200" b="1" dirty="0"/>
          </a:p>
        </p:txBody>
      </p:sp>
      <p:sp>
        <p:nvSpPr>
          <p:cNvPr id="3" name="Content Placeholder 2"/>
          <p:cNvSpPr>
            <a:spLocks noGrp="1"/>
          </p:cNvSpPr>
          <p:nvPr>
            <p:ph idx="1"/>
          </p:nvPr>
        </p:nvSpPr>
        <p:spPr/>
        <p:txBody>
          <a:bodyPr/>
          <a:lstStyle/>
          <a:p>
            <a:r>
              <a:rPr lang="en-AU" dirty="0"/>
              <a:t>With </a:t>
            </a:r>
            <a:r>
              <a:rPr lang="en-AU" dirty="0">
                <a:solidFill>
                  <a:schemeClr val="accent6">
                    <a:lumMod val="75000"/>
                  </a:schemeClr>
                </a:solidFill>
              </a:rPr>
              <a:t>prolonged constriction </a:t>
            </a:r>
            <a:r>
              <a:rPr lang="en-AU" dirty="0"/>
              <a:t>or </a:t>
            </a:r>
            <a:r>
              <a:rPr lang="en-AU" dirty="0">
                <a:solidFill>
                  <a:schemeClr val="accent6">
                    <a:lumMod val="75000"/>
                  </a:schemeClr>
                </a:solidFill>
              </a:rPr>
              <a:t>dilation</a:t>
            </a:r>
            <a:r>
              <a:rPr lang="en-AU" dirty="0"/>
              <a:t> of a portion of the </a:t>
            </a:r>
            <a:r>
              <a:rPr lang="en-AU" dirty="0">
                <a:solidFill>
                  <a:schemeClr val="accent6">
                    <a:lumMod val="75000"/>
                  </a:schemeClr>
                </a:solidFill>
              </a:rPr>
              <a:t>circulation</a:t>
            </a:r>
            <a:r>
              <a:rPr lang="en-AU" dirty="0"/>
              <a:t>, changes in total blood volume can occur through exchange with the interstitial fluid or because of changes in fluid excretion by the kidneys.</a:t>
            </a:r>
          </a:p>
          <a:p>
            <a:endParaRPr lang="en-US" dirty="0"/>
          </a:p>
          <a:p>
            <a:endParaRPr lang="en-US" dirty="0"/>
          </a:p>
        </p:txBody>
      </p:sp>
    </p:spTree>
    <p:extLst>
      <p:ext uri="{BB962C8B-B14F-4D97-AF65-F5344CB8AC3E}">
        <p14:creationId xmlns="" xmlns:p14="http://schemas.microsoft.com/office/powerpoint/2010/main" val="2805411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r>
              <a:rPr lang="en-AU" sz="3100" dirty="0" smtClean="0">
                <a:solidFill>
                  <a:schemeClr val="accent6">
                    <a:lumMod val="75000"/>
                  </a:schemeClr>
                </a:solidFill>
              </a:rPr>
              <a:t/>
            </a:r>
            <a:br>
              <a:rPr lang="en-AU" sz="3100" dirty="0" smtClean="0">
                <a:solidFill>
                  <a:schemeClr val="accent6">
                    <a:lumMod val="75000"/>
                  </a:schemeClr>
                </a:solidFill>
              </a:rPr>
            </a:br>
            <a:r>
              <a:rPr lang="en-AU" sz="3100" dirty="0" smtClean="0">
                <a:solidFill>
                  <a:schemeClr val="accent6">
                    <a:lumMod val="75000"/>
                  </a:schemeClr>
                </a:solidFill>
              </a:rPr>
              <a:t/>
            </a:r>
            <a:br>
              <a:rPr lang="en-AU" sz="3100" dirty="0" smtClean="0">
                <a:solidFill>
                  <a:schemeClr val="accent6">
                    <a:lumMod val="75000"/>
                  </a:schemeClr>
                </a:solidFill>
              </a:rPr>
            </a:br>
            <a:r>
              <a:rPr lang="en-AU" sz="3100" dirty="0">
                <a:solidFill>
                  <a:schemeClr val="accent6">
                    <a:lumMod val="75000"/>
                  </a:schemeClr>
                </a:solidFill>
              </a:rPr>
              <a:t/>
            </a:r>
            <a:br>
              <a:rPr lang="en-AU" sz="3100" dirty="0">
                <a:solidFill>
                  <a:schemeClr val="accent6">
                    <a:lumMod val="75000"/>
                  </a:schemeClr>
                </a:solidFill>
              </a:rPr>
            </a:br>
            <a:r>
              <a:rPr lang="en-AU" sz="3100" b="1" dirty="0" smtClean="0"/>
              <a:t>Most </a:t>
            </a:r>
            <a:r>
              <a:rPr lang="en-AU" sz="3100" b="1" dirty="0"/>
              <a:t>of the Blood Volume Is Distributed in the Veins of the Systemic Circulation. </a:t>
            </a:r>
            <a:r>
              <a:rPr lang="en-AU" sz="3100" dirty="0"/>
              <a:t/>
            </a:r>
            <a:br>
              <a:rPr lang="en-AU" sz="3100" dirty="0"/>
            </a:br>
            <a:r>
              <a:rPr lang="en-AU" dirty="0"/>
              <a:t/>
            </a:r>
            <a:br>
              <a:rPr lang="en-AU" dirty="0"/>
            </a:br>
            <a:endParaRPr lang="en-US" dirty="0"/>
          </a:p>
        </p:txBody>
      </p:sp>
      <p:sp>
        <p:nvSpPr>
          <p:cNvPr id="3" name="Content Placeholder 2"/>
          <p:cNvSpPr>
            <a:spLocks noGrp="1"/>
          </p:cNvSpPr>
          <p:nvPr>
            <p:ph idx="1"/>
          </p:nvPr>
        </p:nvSpPr>
        <p:spPr/>
        <p:txBody>
          <a:bodyPr>
            <a:normAutofit/>
          </a:bodyPr>
          <a:lstStyle/>
          <a:p>
            <a:pPr algn="just"/>
            <a:r>
              <a:rPr lang="en-AU" dirty="0" smtClean="0"/>
              <a:t>About </a:t>
            </a:r>
            <a:r>
              <a:rPr lang="en-AU" dirty="0"/>
              <a:t>84 </a:t>
            </a:r>
            <a:r>
              <a:rPr lang="en-AU" dirty="0" err="1"/>
              <a:t>percent</a:t>
            </a:r>
            <a:r>
              <a:rPr lang="en-AU" dirty="0"/>
              <a:t> of the total blood volume is in the systemic circulation, with 64 </a:t>
            </a:r>
            <a:r>
              <a:rPr lang="en-AU" dirty="0" err="1"/>
              <a:t>percent</a:t>
            </a:r>
            <a:r>
              <a:rPr lang="en-AU" dirty="0"/>
              <a:t> in the veins, 13 </a:t>
            </a:r>
            <a:r>
              <a:rPr lang="en-AU" dirty="0" err="1"/>
              <a:t>percent</a:t>
            </a:r>
            <a:r>
              <a:rPr lang="en-AU" dirty="0"/>
              <a:t> in the arteries, and 7 </a:t>
            </a:r>
            <a:r>
              <a:rPr lang="en-AU" dirty="0" err="1"/>
              <a:t>percent</a:t>
            </a:r>
            <a:r>
              <a:rPr lang="en-AU" dirty="0"/>
              <a:t> in the systemic arterioles and capillaries. </a:t>
            </a:r>
          </a:p>
          <a:p>
            <a:pPr algn="just"/>
            <a:r>
              <a:rPr lang="en-AU" dirty="0"/>
              <a:t>The heart contains about 7 </a:t>
            </a:r>
            <a:r>
              <a:rPr lang="en-AU" dirty="0" err="1"/>
              <a:t>percent</a:t>
            </a:r>
            <a:r>
              <a:rPr lang="en-AU" dirty="0"/>
              <a:t> of the blood volume, and the pulmonary vessels contain about </a:t>
            </a:r>
            <a:r>
              <a:rPr lang="en-AU" i="1" dirty="0"/>
              <a:t>9 </a:t>
            </a:r>
            <a:r>
              <a:rPr lang="en-AU" i="1" dirty="0" err="1"/>
              <a:t>percent</a:t>
            </a:r>
            <a:r>
              <a:rPr lang="en-AU" i="1" dirty="0"/>
              <a:t>.</a:t>
            </a:r>
          </a:p>
          <a:p>
            <a:endParaRPr lang="en-US" dirty="0"/>
          </a:p>
        </p:txBody>
      </p:sp>
    </p:spTree>
    <p:extLst>
      <p:ext uri="{BB962C8B-B14F-4D97-AF65-F5344CB8AC3E}">
        <p14:creationId xmlns="" xmlns:p14="http://schemas.microsoft.com/office/powerpoint/2010/main" val="1413616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man Sandhu\Desktop\p.jp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152400"/>
            <a:ext cx="9144000" cy="6705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973298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r>
              <a:rPr lang="en-AU" sz="3600" b="1" dirty="0" smtClean="0"/>
              <a:t/>
            </a:r>
            <a:br>
              <a:rPr lang="en-AU" sz="3600" b="1" dirty="0" smtClean="0"/>
            </a:br>
            <a:r>
              <a:rPr lang="en-AU" sz="3600" b="1" dirty="0" smtClean="0"/>
              <a:t>Velocity </a:t>
            </a:r>
            <a:r>
              <a:rPr lang="en-AU" sz="3600" b="1" dirty="0"/>
              <a:t>of Blood Flow Is Inversely Proportional to the Vascular Cross-Sectional Area</a:t>
            </a:r>
            <a:r>
              <a:rPr lang="en-AU" sz="3600" dirty="0"/>
              <a:t>. </a:t>
            </a:r>
            <a:r>
              <a:rPr lang="en-AU" dirty="0"/>
              <a:t/>
            </a:r>
            <a:br>
              <a:rPr lang="en-AU" dirty="0"/>
            </a:br>
            <a:endParaRPr lang="en-US" b="1" dirty="0"/>
          </a:p>
        </p:txBody>
      </p:sp>
      <p:sp>
        <p:nvSpPr>
          <p:cNvPr id="3" name="Content Placeholder 2"/>
          <p:cNvSpPr>
            <a:spLocks noGrp="1"/>
          </p:cNvSpPr>
          <p:nvPr>
            <p:ph idx="1"/>
          </p:nvPr>
        </p:nvSpPr>
        <p:spPr/>
        <p:txBody>
          <a:bodyPr>
            <a:normAutofit fontScale="70000" lnSpcReduction="20000"/>
          </a:bodyPr>
          <a:lstStyle/>
          <a:p>
            <a:pPr algn="just"/>
            <a:r>
              <a:rPr lang="en-AU" dirty="0" smtClean="0"/>
              <a:t>Because </a:t>
            </a:r>
            <a:r>
              <a:rPr lang="en-AU" dirty="0"/>
              <a:t>approximately the same volume of blood flows through each segment of the circulation, vessels with a large cross-sectional area, such as the capillaries, have slower blood flow velocity. </a:t>
            </a:r>
          </a:p>
          <a:p>
            <a:pPr algn="just"/>
            <a:r>
              <a:rPr lang="en-AU" dirty="0"/>
              <a:t>The approximate total cross-sectional areas of the systemic vessels for the average human being are as follows:</a:t>
            </a:r>
          </a:p>
          <a:p>
            <a:pPr algn="just"/>
            <a:endParaRPr lang="en-AU" sz="2400" dirty="0"/>
          </a:p>
          <a:p>
            <a:r>
              <a:rPr lang="en-US" sz="2400" b="1" dirty="0"/>
              <a:t>Vessel                                                 Cross-Sectional Area (cm</a:t>
            </a:r>
            <a:r>
              <a:rPr lang="en-US" sz="2400" b="1" baseline="30000" dirty="0"/>
              <a:t>2</a:t>
            </a:r>
            <a:r>
              <a:rPr lang="en-US" sz="2400" b="1" dirty="0"/>
              <a:t>)</a:t>
            </a:r>
          </a:p>
          <a:p>
            <a:r>
              <a:rPr lang="en-US" sz="2400" b="1" dirty="0"/>
              <a:t>Aorta 				2.5</a:t>
            </a:r>
          </a:p>
          <a:p>
            <a:r>
              <a:rPr lang="en-US" sz="2400" b="1" dirty="0"/>
              <a:t>Small arteries				20</a:t>
            </a:r>
          </a:p>
          <a:p>
            <a:r>
              <a:rPr lang="en-US" sz="2400" b="1" dirty="0"/>
              <a:t>Arterioles 				40</a:t>
            </a:r>
          </a:p>
          <a:p>
            <a:r>
              <a:rPr lang="en-US" sz="2400" b="1" dirty="0"/>
              <a:t>Capillaries 				2500</a:t>
            </a:r>
          </a:p>
          <a:p>
            <a:r>
              <a:rPr lang="en-US" sz="2400" b="1" dirty="0" err="1"/>
              <a:t>Venules</a:t>
            </a:r>
            <a:r>
              <a:rPr lang="en-US" sz="2400" b="1" dirty="0"/>
              <a:t>				250</a:t>
            </a:r>
          </a:p>
          <a:p>
            <a:r>
              <a:rPr lang="en-US" sz="2400" b="1" dirty="0"/>
              <a:t>Small veins				80</a:t>
            </a:r>
          </a:p>
          <a:p>
            <a:r>
              <a:rPr lang="en-US" sz="2400" b="1" dirty="0"/>
              <a:t>Venae </a:t>
            </a:r>
            <a:r>
              <a:rPr lang="en-US" sz="2400" b="1" dirty="0" err="1"/>
              <a:t>Cavae</a:t>
            </a:r>
            <a:r>
              <a:rPr lang="en-US" sz="2400" b="1" dirty="0"/>
              <a:t> 				8</a:t>
            </a:r>
          </a:p>
          <a:p>
            <a:endParaRPr lang="en-US" dirty="0"/>
          </a:p>
        </p:txBody>
      </p:sp>
    </p:spTree>
    <p:extLst>
      <p:ext uri="{BB962C8B-B14F-4D97-AF65-F5344CB8AC3E}">
        <p14:creationId xmlns="" xmlns:p14="http://schemas.microsoft.com/office/powerpoint/2010/main" val="342313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solidFill>
                  <a:schemeClr val="accent6">
                    <a:lumMod val="75000"/>
                  </a:schemeClr>
                </a:solidFill>
              </a:rPr>
              <a:t/>
            </a:r>
            <a:br>
              <a:rPr lang="en-AU" b="1" dirty="0">
                <a:solidFill>
                  <a:schemeClr val="accent6">
                    <a:lumMod val="75000"/>
                  </a:schemeClr>
                </a:solidFill>
              </a:rPr>
            </a:br>
            <a:r>
              <a:rPr lang="en-AU" sz="3600" b="1" dirty="0"/>
              <a:t>Velocity of Blood Flow Is Inversely Proportional to the Vascular Cross-Sectional Area</a:t>
            </a:r>
            <a:r>
              <a:rPr lang="en-AU" sz="3600" dirty="0"/>
              <a:t>. </a:t>
            </a:r>
            <a:endParaRPr lang="en-US" sz="3600" dirty="0"/>
          </a:p>
        </p:txBody>
      </p:sp>
      <p:sp>
        <p:nvSpPr>
          <p:cNvPr id="3" name="Content Placeholder 2"/>
          <p:cNvSpPr>
            <a:spLocks noGrp="1"/>
          </p:cNvSpPr>
          <p:nvPr>
            <p:ph idx="1"/>
          </p:nvPr>
        </p:nvSpPr>
        <p:spPr/>
        <p:txBody>
          <a:bodyPr/>
          <a:lstStyle/>
          <a:p>
            <a:pPr marL="0" indent="0">
              <a:buNone/>
            </a:pPr>
            <a:r>
              <a:rPr lang="en-AU" b="1" dirty="0">
                <a:solidFill>
                  <a:schemeClr val="accent6">
                    <a:lumMod val="75000"/>
                  </a:schemeClr>
                </a:solidFill>
              </a:rPr>
              <a:t/>
            </a:r>
            <a:br>
              <a:rPr lang="en-AU" b="1" dirty="0">
                <a:solidFill>
                  <a:schemeClr val="accent6">
                    <a:lumMod val="75000"/>
                  </a:schemeClr>
                </a:solidFill>
              </a:rPr>
            </a:br>
            <a:r>
              <a:rPr lang="en-AU" sz="4000" dirty="0"/>
              <a:t>Thus, under resting conditions, the velocity of blood flow in capillaries is only about </a:t>
            </a:r>
            <a:r>
              <a:rPr lang="en-AU" sz="4000" dirty="0">
                <a:solidFill>
                  <a:schemeClr val="accent6">
                    <a:lumMod val="75000"/>
                  </a:schemeClr>
                </a:solidFill>
              </a:rPr>
              <a:t>1/1000</a:t>
            </a:r>
            <a:r>
              <a:rPr lang="en-AU" sz="4000" dirty="0"/>
              <a:t> the velocity of flow in the aorta.</a:t>
            </a:r>
          </a:p>
          <a:p>
            <a:pPr marL="0" indent="0">
              <a:buNone/>
            </a:pPr>
            <a:endParaRPr lang="en-US" dirty="0"/>
          </a:p>
        </p:txBody>
      </p:sp>
    </p:spTree>
    <p:extLst>
      <p:ext uri="{BB962C8B-B14F-4D97-AF65-F5344CB8AC3E}">
        <p14:creationId xmlns="" xmlns:p14="http://schemas.microsoft.com/office/powerpoint/2010/main" val="2869949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1936</Words>
  <Application>Microsoft Office PowerPoint</Application>
  <PresentationFormat>On-screen Show (4:3)</PresentationFormat>
  <Paragraphs>109</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PHYSICAL CHARACTERISTICS OF THE CIRCULATION</vt:lpstr>
      <vt:lpstr>PHYSICAL CHARACTERISTICS OF THE CIRCULATION</vt:lpstr>
      <vt:lpstr>A Change in Flow in Any Part of the Circulation Transiently Alters Flow in Other Parts</vt:lpstr>
      <vt:lpstr>A Change in Flow in Any Part of the Circulation Transiently Alters Flow in Other Parts</vt:lpstr>
      <vt:lpstr>A Change in Flow in Any Part of the Circulation Transiently Alters Flow in Other Parts</vt:lpstr>
      <vt:lpstr>   Most of the Blood Volume Is Distributed in the Veins of the Systemic Circulation.   </vt:lpstr>
      <vt:lpstr>Slide 7</vt:lpstr>
      <vt:lpstr> Velocity of Blood Flow Is Inversely Proportional to the Vascular Cross-Sectional Area.  </vt:lpstr>
      <vt:lpstr> Velocity of Blood Flow Is Inversely Proportional to the Vascular Cross-Sectional Area. </vt:lpstr>
      <vt:lpstr>Pressures Vary in the Different Parts of the Circulation</vt:lpstr>
      <vt:lpstr>Pressures Vary in the Different Parts of the Circulation</vt:lpstr>
      <vt:lpstr>Pressures Vary in the Different Parts of the Circulation</vt:lpstr>
      <vt:lpstr>Pressures in the Pulmonary Circulation Are Much Lower Than Those in the Systemic Circulation</vt:lpstr>
      <vt:lpstr>Pressures in the Pulmonary Circulation Are Much Lower Than Those in the Systemic Circulation</vt:lpstr>
      <vt:lpstr>BASIC PRINCIPLES OF CIRCULATORY FUNCTION</vt:lpstr>
      <vt:lpstr>BASIC PRINCIPLES OF CIRCULATORY FUNCTION</vt:lpstr>
      <vt:lpstr>The cardiac output is the sum of all the local tissue blood flows.</vt:lpstr>
      <vt:lpstr>The arterial pressure is usually controlled independently of local blood flow or cardiac output control</vt:lpstr>
      <vt:lpstr>The arterial pressure is usually controlled independently of local blood flow or cardiac output control</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lpstr>INTERRELATIONSHIPS OF PRESSURE, FLOW, AND RESISTANCE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CHARACTERISTICS OF THE CIRCULATION</dc:title>
  <dc:creator>USMAN SANDHU</dc:creator>
  <cp:lastModifiedBy>USMAN SANDHU</cp:lastModifiedBy>
  <cp:revision>1</cp:revision>
  <dcterms:created xsi:type="dcterms:W3CDTF">2020-04-18T21:16:34Z</dcterms:created>
  <dcterms:modified xsi:type="dcterms:W3CDTF">2020-04-18T21:20:38Z</dcterms:modified>
</cp:coreProperties>
</file>