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82" r:id="rId2"/>
    <p:sldId id="310"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54" r:id="rId17"/>
    <p:sldId id="324" r:id="rId18"/>
    <p:sldId id="325" r:id="rId19"/>
    <p:sldId id="352" r:id="rId20"/>
    <p:sldId id="326" r:id="rId21"/>
    <p:sldId id="327" r:id="rId22"/>
    <p:sldId id="328" r:id="rId23"/>
    <p:sldId id="329" r:id="rId24"/>
    <p:sldId id="330" r:id="rId25"/>
    <p:sldId id="331" r:id="rId26"/>
    <p:sldId id="332" r:id="rId27"/>
    <p:sldId id="333" r:id="rId28"/>
    <p:sldId id="334" r:id="rId29"/>
    <p:sldId id="335" r:id="rId30"/>
    <p:sldId id="336" r:id="rId31"/>
    <p:sldId id="338" r:id="rId32"/>
    <p:sldId id="339" r:id="rId33"/>
    <p:sldId id="340" r:id="rId34"/>
    <p:sldId id="341" r:id="rId35"/>
    <p:sldId id="342" r:id="rId36"/>
    <p:sldId id="343" r:id="rId37"/>
    <p:sldId id="344" r:id="rId38"/>
    <p:sldId id="345" r:id="rId39"/>
    <p:sldId id="350" r:id="rId40"/>
    <p:sldId id="346" r:id="rId41"/>
    <p:sldId id="347" r:id="rId42"/>
    <p:sldId id="348" r:id="rId43"/>
    <p:sldId id="351" r:id="rId44"/>
    <p:sldId id="349" r:id="rId45"/>
    <p:sldId id="33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13AC6-094C-48F6-AFA1-822FA4B722EF}" type="datetimeFigureOut">
              <a:rPr lang="en-US" smtClean="0"/>
              <a:t>11/13/2020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884D43-D3AE-4C6A-BC97-72D2C8EB75AD}" type="slidenum">
              <a:rPr lang="en-US" smtClean="0"/>
              <a:t>‹#›</a:t>
            </a:fld>
            <a:endParaRPr lang="en-US"/>
          </a:p>
        </p:txBody>
      </p:sp>
    </p:spTree>
    <p:extLst>
      <p:ext uri="{BB962C8B-B14F-4D97-AF65-F5344CB8AC3E}">
        <p14:creationId xmlns:p14="http://schemas.microsoft.com/office/powerpoint/2010/main" val="938680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26</a:t>
            </a:fld>
            <a:endParaRPr lang="en-US"/>
          </a:p>
        </p:txBody>
      </p:sp>
    </p:spTree>
    <p:extLst>
      <p:ext uri="{BB962C8B-B14F-4D97-AF65-F5344CB8AC3E}">
        <p14:creationId xmlns:p14="http://schemas.microsoft.com/office/powerpoint/2010/main" val="3613225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35</a:t>
            </a:fld>
            <a:endParaRPr lang="en-US"/>
          </a:p>
        </p:txBody>
      </p:sp>
    </p:spTree>
    <p:extLst>
      <p:ext uri="{BB962C8B-B14F-4D97-AF65-F5344CB8AC3E}">
        <p14:creationId xmlns:p14="http://schemas.microsoft.com/office/powerpoint/2010/main" val="4060785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36</a:t>
            </a:fld>
            <a:endParaRPr lang="en-US"/>
          </a:p>
        </p:txBody>
      </p:sp>
    </p:spTree>
    <p:extLst>
      <p:ext uri="{BB962C8B-B14F-4D97-AF65-F5344CB8AC3E}">
        <p14:creationId xmlns:p14="http://schemas.microsoft.com/office/powerpoint/2010/main" val="3116876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37</a:t>
            </a:fld>
            <a:endParaRPr lang="en-US"/>
          </a:p>
        </p:txBody>
      </p:sp>
    </p:spTree>
    <p:extLst>
      <p:ext uri="{BB962C8B-B14F-4D97-AF65-F5344CB8AC3E}">
        <p14:creationId xmlns:p14="http://schemas.microsoft.com/office/powerpoint/2010/main" val="2883670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38</a:t>
            </a:fld>
            <a:endParaRPr lang="en-US"/>
          </a:p>
        </p:txBody>
      </p:sp>
    </p:spTree>
    <p:extLst>
      <p:ext uri="{BB962C8B-B14F-4D97-AF65-F5344CB8AC3E}">
        <p14:creationId xmlns:p14="http://schemas.microsoft.com/office/powerpoint/2010/main" val="197005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39</a:t>
            </a:fld>
            <a:endParaRPr lang="en-US"/>
          </a:p>
        </p:txBody>
      </p:sp>
    </p:spTree>
    <p:extLst>
      <p:ext uri="{BB962C8B-B14F-4D97-AF65-F5344CB8AC3E}">
        <p14:creationId xmlns:p14="http://schemas.microsoft.com/office/powerpoint/2010/main" val="910878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40</a:t>
            </a:fld>
            <a:endParaRPr lang="en-US"/>
          </a:p>
        </p:txBody>
      </p:sp>
    </p:spTree>
    <p:extLst>
      <p:ext uri="{BB962C8B-B14F-4D97-AF65-F5344CB8AC3E}">
        <p14:creationId xmlns:p14="http://schemas.microsoft.com/office/powerpoint/2010/main" val="19172262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41</a:t>
            </a:fld>
            <a:endParaRPr lang="en-US"/>
          </a:p>
        </p:txBody>
      </p:sp>
    </p:spTree>
    <p:extLst>
      <p:ext uri="{BB962C8B-B14F-4D97-AF65-F5344CB8AC3E}">
        <p14:creationId xmlns:p14="http://schemas.microsoft.com/office/powerpoint/2010/main" val="3355933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42</a:t>
            </a:fld>
            <a:endParaRPr lang="en-US"/>
          </a:p>
        </p:txBody>
      </p:sp>
    </p:spTree>
    <p:extLst>
      <p:ext uri="{BB962C8B-B14F-4D97-AF65-F5344CB8AC3E}">
        <p14:creationId xmlns:p14="http://schemas.microsoft.com/office/powerpoint/2010/main" val="1525824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43</a:t>
            </a:fld>
            <a:endParaRPr lang="en-US"/>
          </a:p>
        </p:txBody>
      </p:sp>
    </p:spTree>
    <p:extLst>
      <p:ext uri="{BB962C8B-B14F-4D97-AF65-F5344CB8AC3E}">
        <p14:creationId xmlns:p14="http://schemas.microsoft.com/office/powerpoint/2010/main" val="15389692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44</a:t>
            </a:fld>
            <a:endParaRPr lang="en-US"/>
          </a:p>
        </p:txBody>
      </p:sp>
    </p:spTree>
    <p:extLst>
      <p:ext uri="{BB962C8B-B14F-4D97-AF65-F5344CB8AC3E}">
        <p14:creationId xmlns:p14="http://schemas.microsoft.com/office/powerpoint/2010/main" val="2602876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27</a:t>
            </a:fld>
            <a:endParaRPr lang="en-US"/>
          </a:p>
        </p:txBody>
      </p:sp>
    </p:spTree>
    <p:extLst>
      <p:ext uri="{BB962C8B-B14F-4D97-AF65-F5344CB8AC3E}">
        <p14:creationId xmlns:p14="http://schemas.microsoft.com/office/powerpoint/2010/main" val="4169420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28</a:t>
            </a:fld>
            <a:endParaRPr lang="en-US"/>
          </a:p>
        </p:txBody>
      </p:sp>
    </p:spTree>
    <p:extLst>
      <p:ext uri="{BB962C8B-B14F-4D97-AF65-F5344CB8AC3E}">
        <p14:creationId xmlns:p14="http://schemas.microsoft.com/office/powerpoint/2010/main" val="1298223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29</a:t>
            </a:fld>
            <a:endParaRPr lang="en-US"/>
          </a:p>
        </p:txBody>
      </p:sp>
    </p:spTree>
    <p:extLst>
      <p:ext uri="{BB962C8B-B14F-4D97-AF65-F5344CB8AC3E}">
        <p14:creationId xmlns:p14="http://schemas.microsoft.com/office/powerpoint/2010/main" val="124902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30</a:t>
            </a:fld>
            <a:endParaRPr lang="en-US"/>
          </a:p>
        </p:txBody>
      </p:sp>
    </p:spTree>
    <p:extLst>
      <p:ext uri="{BB962C8B-B14F-4D97-AF65-F5344CB8AC3E}">
        <p14:creationId xmlns:p14="http://schemas.microsoft.com/office/powerpoint/2010/main" val="2118992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31</a:t>
            </a:fld>
            <a:endParaRPr lang="en-US"/>
          </a:p>
        </p:txBody>
      </p:sp>
    </p:spTree>
    <p:extLst>
      <p:ext uri="{BB962C8B-B14F-4D97-AF65-F5344CB8AC3E}">
        <p14:creationId xmlns:p14="http://schemas.microsoft.com/office/powerpoint/2010/main" val="3319214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32</a:t>
            </a:fld>
            <a:endParaRPr lang="en-US"/>
          </a:p>
        </p:txBody>
      </p:sp>
    </p:spTree>
    <p:extLst>
      <p:ext uri="{BB962C8B-B14F-4D97-AF65-F5344CB8AC3E}">
        <p14:creationId xmlns:p14="http://schemas.microsoft.com/office/powerpoint/2010/main" val="762729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33</a:t>
            </a:fld>
            <a:endParaRPr lang="en-US"/>
          </a:p>
        </p:txBody>
      </p:sp>
    </p:spTree>
    <p:extLst>
      <p:ext uri="{BB962C8B-B14F-4D97-AF65-F5344CB8AC3E}">
        <p14:creationId xmlns:p14="http://schemas.microsoft.com/office/powerpoint/2010/main" val="2557095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90E7DD-8EEA-433C-AB1F-A17411DDBE3F}" type="slidenum">
              <a:rPr lang="en-US" smtClean="0"/>
              <a:t>34</a:t>
            </a:fld>
            <a:endParaRPr lang="en-US"/>
          </a:p>
        </p:txBody>
      </p:sp>
    </p:spTree>
    <p:extLst>
      <p:ext uri="{BB962C8B-B14F-4D97-AF65-F5344CB8AC3E}">
        <p14:creationId xmlns:p14="http://schemas.microsoft.com/office/powerpoint/2010/main" val="1347076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DE9353F-4AD8-4E9A-A6CE-73CE2B8BE0C6}"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430061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507711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01474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E9353F-4AD8-4E9A-A6CE-73CE2B8BE0C6}"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529599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E9353F-4AD8-4E9A-A6CE-73CE2B8BE0C6}"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437854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E9353F-4AD8-4E9A-A6CE-73CE2B8BE0C6}"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1183110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E9353F-4AD8-4E9A-A6CE-73CE2B8BE0C6}"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986816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E9353F-4AD8-4E9A-A6CE-73CE2B8BE0C6}"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367995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E9353F-4AD8-4E9A-A6CE-73CE2B8BE0C6}"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75499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E9353F-4AD8-4E9A-A6CE-73CE2B8BE0C6}"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2552161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E9353F-4AD8-4E9A-A6CE-73CE2B8BE0C6}"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24A372-CFAF-4D4B-B4C8-8BF4BB8FDF73}" type="slidenum">
              <a:rPr lang="en-US" smtClean="0"/>
              <a:t>‹#›</a:t>
            </a:fld>
            <a:endParaRPr lang="en-US"/>
          </a:p>
        </p:txBody>
      </p:sp>
    </p:spTree>
    <p:extLst>
      <p:ext uri="{BB962C8B-B14F-4D97-AF65-F5344CB8AC3E}">
        <p14:creationId xmlns:p14="http://schemas.microsoft.com/office/powerpoint/2010/main" val="130372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9353F-4AD8-4E9A-A6CE-73CE2B8BE0C6}"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24A372-CFAF-4D4B-B4C8-8BF4BB8FDF73}" type="slidenum">
              <a:rPr lang="en-US" smtClean="0"/>
              <a:t>‹#›</a:t>
            </a:fld>
            <a:endParaRPr lang="en-US"/>
          </a:p>
        </p:txBody>
      </p:sp>
    </p:spTree>
    <p:extLst>
      <p:ext uri="{BB962C8B-B14F-4D97-AF65-F5344CB8AC3E}">
        <p14:creationId xmlns:p14="http://schemas.microsoft.com/office/powerpoint/2010/main" val="2045804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214438"/>
            <a:ext cx="9505950" cy="2387600"/>
          </a:xfrm>
        </p:spPr>
        <p:txBody>
          <a:bodyPr anchor="t">
            <a:normAutofit/>
          </a:bodyPr>
          <a:lstStyle/>
          <a:p>
            <a:pPr algn="l"/>
            <a:r>
              <a:rPr lang="en-US" sz="2800" dirty="0">
                <a:ln w="0"/>
                <a:effectLst>
                  <a:outerShdw blurRad="38100" dist="19050" dir="2700000" algn="tl" rotWithShape="0">
                    <a:schemeClr val="dk1">
                      <a:alpha val="40000"/>
                    </a:schemeClr>
                  </a:outerShdw>
                </a:effectLst>
                <a:latin typeface="Arial Black" panose="020B0A04020102020204" pitchFamily="34" charset="0"/>
              </a:rPr>
              <a:t>COLLEGE OF ENGINEERING AND TECHNOLOGY </a:t>
            </a:r>
            <a:br>
              <a:rPr lang="en-US" sz="2800" dirty="0">
                <a:ln w="0"/>
                <a:effectLst>
                  <a:outerShdw blurRad="38100" dist="19050" dir="2700000" algn="tl" rotWithShape="0">
                    <a:schemeClr val="dk1">
                      <a:alpha val="40000"/>
                    </a:schemeClr>
                  </a:outerShdw>
                </a:effectLst>
                <a:latin typeface="Arial Black" panose="020B0A04020102020204" pitchFamily="34" charset="0"/>
              </a:rPr>
            </a:br>
            <a:r>
              <a:rPr lang="en-US" sz="2800" dirty="0">
                <a:ln w="0"/>
                <a:effectLst>
                  <a:outerShdw blurRad="38100" dist="19050" dir="2700000" algn="tl" rotWithShape="0">
                    <a:schemeClr val="dk1">
                      <a:alpha val="40000"/>
                    </a:schemeClr>
                  </a:outerShdw>
                </a:effectLst>
                <a:latin typeface="Arial Black" panose="020B0A04020102020204" pitchFamily="34" charset="0"/>
              </a:rPr>
              <a:t>              UNIVERSITY OF SARGODHA </a:t>
            </a:r>
            <a:br>
              <a:rPr lang="en-US" sz="2800" dirty="0">
                <a:ln w="0"/>
                <a:effectLst>
                  <a:outerShdw blurRad="38100" dist="19050" dir="2700000" algn="tl" rotWithShape="0">
                    <a:schemeClr val="dk1">
                      <a:alpha val="40000"/>
                    </a:schemeClr>
                  </a:outerShdw>
                </a:effectLst>
              </a:rPr>
            </a:br>
            <a:br>
              <a:rPr lang="en-US" sz="2800" dirty="0">
                <a:ln w="0"/>
                <a:effectLst>
                  <a:outerShdw blurRad="38100" dist="19050" dir="2700000" algn="tl" rotWithShape="0">
                    <a:schemeClr val="dk1">
                      <a:alpha val="40000"/>
                    </a:schemeClr>
                  </a:outerShdw>
                </a:effectLst>
              </a:rPr>
            </a:br>
            <a:r>
              <a:rPr lang="en-US" sz="2800" u="sng">
                <a:ln w="0"/>
                <a:effectLst>
                  <a:outerShdw blurRad="38100" dist="19050" dir="2700000" algn="tl" rotWithShape="0">
                    <a:schemeClr val="dk1">
                      <a:alpha val="40000"/>
                    </a:schemeClr>
                  </a:outerShdw>
                </a:effectLst>
                <a:latin typeface="Arial Black" panose="020B0A04020102020204" pitchFamily="34" charset="0"/>
              </a:rPr>
              <a:t>STEEL STRUCTURES (CT-313)</a:t>
            </a:r>
            <a:br>
              <a:rPr lang="en-US" sz="2800" u="sng" dirty="0">
                <a:ln w="0"/>
                <a:effectLst>
                  <a:outerShdw blurRad="38100" dist="19050" dir="2700000" algn="tl" rotWithShape="0">
                    <a:schemeClr val="dk1">
                      <a:alpha val="40000"/>
                    </a:schemeClr>
                  </a:outerShdw>
                </a:effectLst>
                <a:latin typeface="Arial Black" panose="020B0A04020102020204" pitchFamily="34" charset="0"/>
              </a:rPr>
            </a:br>
            <a:r>
              <a:rPr lang="en-US" sz="2800" u="sng" dirty="0">
                <a:ln w="0"/>
                <a:effectLst>
                  <a:outerShdw blurRad="38100" dist="19050" dir="2700000" algn="tl" rotWithShape="0">
                    <a:schemeClr val="dk1">
                      <a:alpha val="40000"/>
                    </a:schemeClr>
                  </a:outerShdw>
                </a:effectLst>
                <a:latin typeface="Arial Black" panose="020B0A04020102020204" pitchFamily="34" charset="0"/>
              </a:rPr>
              <a:t>(B.S TECHNOLOGY)</a:t>
            </a:r>
          </a:p>
        </p:txBody>
      </p:sp>
      <p:sp>
        <p:nvSpPr>
          <p:cNvPr id="3" name="Subtitle 2"/>
          <p:cNvSpPr>
            <a:spLocks noGrp="1"/>
          </p:cNvSpPr>
          <p:nvPr>
            <p:ph type="subTitle" idx="1"/>
          </p:nvPr>
        </p:nvSpPr>
        <p:spPr>
          <a:xfrm>
            <a:off x="1524000" y="3602038"/>
            <a:ext cx="9144000" cy="2584450"/>
          </a:xfrm>
        </p:spPr>
        <p:txBody>
          <a:bodyPr>
            <a:normAutofit/>
          </a:bodyPr>
          <a:lstStyle/>
          <a:p>
            <a:pPr algn="just"/>
            <a:r>
              <a:rPr lang="en-US" b="1" dirty="0">
                <a:latin typeface="Bookman Old Style" panose="02050604050505020204" pitchFamily="18" charset="0"/>
              </a:rPr>
              <a:t>                      LECTURE-10, 11 &amp; 12</a:t>
            </a:r>
          </a:p>
          <a:p>
            <a:pPr algn="just"/>
            <a:r>
              <a:rPr lang="en-US" b="1" dirty="0">
                <a:latin typeface="Bookman Old Style" panose="02050604050505020204" pitchFamily="18" charset="0"/>
              </a:rPr>
              <a:t>                         </a:t>
            </a:r>
          </a:p>
          <a:p>
            <a:pPr algn="just"/>
            <a:r>
              <a:rPr lang="en-US" b="1" dirty="0">
                <a:latin typeface="Bookman Old Style" panose="02050604050505020204" pitchFamily="18" charset="0"/>
              </a:rPr>
              <a:t>                       </a:t>
            </a:r>
            <a:r>
              <a:rPr lang="en-US" b="1" u="sng" dirty="0">
                <a:latin typeface="Bookman Old Style" panose="02050604050505020204" pitchFamily="18" charset="0"/>
              </a:rPr>
              <a:t>TENSION MEMBERS</a:t>
            </a:r>
          </a:p>
          <a:p>
            <a:pPr algn="just"/>
            <a:endParaRPr lang="en-US" b="1" dirty="0">
              <a:latin typeface="Bookman Old Style" panose="02050604050505020204" pitchFamily="18" charset="0"/>
            </a:endParaRPr>
          </a:p>
          <a:p>
            <a:pPr algn="l">
              <a:lnSpc>
                <a:spcPct val="10000"/>
              </a:lnSpc>
            </a:pPr>
            <a:r>
              <a:rPr lang="en-US" b="1" dirty="0">
                <a:latin typeface="Bookman Old Style" panose="02050604050505020204" pitchFamily="18" charset="0"/>
              </a:rPr>
              <a:t>Engineer Aqeel Ahmed</a:t>
            </a:r>
          </a:p>
          <a:p>
            <a:pPr algn="l">
              <a:lnSpc>
                <a:spcPct val="10000"/>
              </a:lnSpc>
            </a:pPr>
            <a:endParaRPr lang="en-US" sz="1200" b="1" dirty="0">
              <a:latin typeface="Bookman Old Style" panose="02050604050505020204" pitchFamily="18" charset="0"/>
            </a:endParaRPr>
          </a:p>
          <a:p>
            <a:pPr algn="l">
              <a:lnSpc>
                <a:spcPct val="10000"/>
              </a:lnSpc>
            </a:pPr>
            <a:endParaRPr lang="en-US" sz="1200" b="1" dirty="0">
              <a:latin typeface="Bookman Old Style" panose="02050604050505020204" pitchFamily="18" charset="0"/>
            </a:endParaRPr>
          </a:p>
          <a:p>
            <a:pPr algn="l">
              <a:lnSpc>
                <a:spcPct val="10000"/>
              </a:lnSpc>
            </a:pPr>
            <a:r>
              <a:rPr lang="en-US" b="1" dirty="0">
                <a:latin typeface="Bookman Old Style" panose="02050604050505020204" pitchFamily="18" charset="0"/>
              </a:rPr>
              <a:t>Lecturer, CET, UOS, Sargodha</a:t>
            </a:r>
          </a:p>
          <a:p>
            <a:pPr algn="l">
              <a:lnSpc>
                <a:spcPct val="10000"/>
              </a:lnSpc>
            </a:pPr>
            <a:endParaRPr lang="en-US" b="1" dirty="0">
              <a:latin typeface="Bookman Old Style" panose="020506040505050202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137" t="16851" r="30466" b="20166"/>
          <a:stretch/>
        </p:blipFill>
        <p:spPr>
          <a:xfrm>
            <a:off x="5176837" y="0"/>
            <a:ext cx="1100138" cy="10858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3337" y="2271720"/>
            <a:ext cx="4380536" cy="2571743"/>
          </a:xfrm>
          <a:prstGeom prst="rect">
            <a:avLst/>
          </a:prstGeom>
        </p:spPr>
      </p:pic>
      <p:sp>
        <p:nvSpPr>
          <p:cNvPr id="6" name="TextBox 5"/>
          <p:cNvSpPr txBox="1"/>
          <p:nvPr/>
        </p:nvSpPr>
        <p:spPr>
          <a:xfrm>
            <a:off x="1604962" y="3602038"/>
            <a:ext cx="2482685" cy="646331"/>
          </a:xfrm>
          <a:prstGeom prst="rect">
            <a:avLst/>
          </a:prstGeom>
          <a:noFill/>
        </p:spPr>
        <p:txBody>
          <a:bodyPr wrap="square" rtlCol="0">
            <a:spAutoFit/>
          </a:bodyPr>
          <a:lstStyle/>
          <a:p>
            <a:r>
              <a:rPr lang="en-US" b="1" dirty="0">
                <a:latin typeface="Bookman Old Style" panose="02050604050505020204" pitchFamily="18" charset="0"/>
              </a:rPr>
              <a:t>06-Nov-2020</a:t>
            </a:r>
          </a:p>
          <a:p>
            <a:endParaRPr lang="en-US" dirty="0"/>
          </a:p>
        </p:txBody>
      </p:sp>
    </p:spTree>
    <p:extLst>
      <p:ext uri="{BB962C8B-B14F-4D97-AF65-F5344CB8AC3E}">
        <p14:creationId xmlns:p14="http://schemas.microsoft.com/office/powerpoint/2010/main" val="423693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285750"/>
            <a:ext cx="11187113" cy="6315075"/>
          </a:xfrm>
          <a:prstGeom prst="rect">
            <a:avLst/>
          </a:prstGeom>
        </p:spPr>
      </p:pic>
    </p:spTree>
    <p:extLst>
      <p:ext uri="{BB962C8B-B14F-4D97-AF65-F5344CB8AC3E}">
        <p14:creationId xmlns:p14="http://schemas.microsoft.com/office/powerpoint/2010/main" val="1779021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u="sng" dirty="0">
                <a:solidFill>
                  <a:schemeClr val="tx1"/>
                </a:solidFill>
              </a:rPr>
              <a:t>LRFD</a:t>
            </a:r>
          </a:p>
          <a:p>
            <a:pPr marL="0" indent="0" algn="just">
              <a:buNone/>
            </a:pPr>
            <a:endParaRPr lang="en-US" b="1" u="sng"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328738" y="1228725"/>
            <a:ext cx="9601200" cy="4805364"/>
          </a:xfrm>
          <a:prstGeom prst="rect">
            <a:avLst/>
          </a:prstGeom>
        </p:spPr>
      </p:pic>
    </p:spTree>
    <p:extLst>
      <p:ext uri="{BB962C8B-B14F-4D97-AF65-F5344CB8AC3E}">
        <p14:creationId xmlns:p14="http://schemas.microsoft.com/office/powerpoint/2010/main" val="337796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4762"/>
          <a:stretch/>
        </p:blipFill>
        <p:spPr>
          <a:xfrm>
            <a:off x="485775" y="428625"/>
            <a:ext cx="10615613" cy="6186488"/>
          </a:xfrm>
          <a:prstGeom prst="rect">
            <a:avLst/>
          </a:prstGeom>
        </p:spPr>
      </p:pic>
    </p:spTree>
    <p:extLst>
      <p:ext uri="{BB962C8B-B14F-4D97-AF65-F5344CB8AC3E}">
        <p14:creationId xmlns:p14="http://schemas.microsoft.com/office/powerpoint/2010/main" val="2783913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u="sng" dirty="0">
                <a:solidFill>
                  <a:schemeClr val="tx1"/>
                </a:solidFill>
              </a:rPr>
              <a:t>ASD</a:t>
            </a:r>
          </a:p>
          <a:p>
            <a:pPr marL="0" indent="0" algn="just">
              <a:buNone/>
            </a:pPr>
            <a:endParaRPr lang="en-US" b="1" u="sng"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685925" y="1285875"/>
            <a:ext cx="8820150" cy="4281487"/>
          </a:xfrm>
          <a:prstGeom prst="rect">
            <a:avLst/>
          </a:prstGeom>
        </p:spPr>
      </p:pic>
    </p:spTree>
    <p:extLst>
      <p:ext uri="{BB962C8B-B14F-4D97-AF65-F5344CB8AC3E}">
        <p14:creationId xmlns:p14="http://schemas.microsoft.com/office/powerpoint/2010/main" val="146444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u="sng" dirty="0">
                <a:solidFill>
                  <a:schemeClr val="tx1"/>
                </a:solidFill>
              </a:rPr>
              <a:t>ASD……..</a:t>
            </a:r>
          </a:p>
          <a:p>
            <a:pPr marL="0" indent="0" algn="just">
              <a:buNone/>
            </a:pPr>
            <a:endParaRPr lang="en-US" b="1" u="sng"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543050" y="1185863"/>
            <a:ext cx="9129713" cy="4848226"/>
          </a:xfrm>
          <a:prstGeom prst="rect">
            <a:avLst/>
          </a:prstGeom>
        </p:spPr>
      </p:pic>
    </p:spTree>
    <p:extLst>
      <p:ext uri="{BB962C8B-B14F-4D97-AF65-F5344CB8AC3E}">
        <p14:creationId xmlns:p14="http://schemas.microsoft.com/office/powerpoint/2010/main" val="4283829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2786063" y="142875"/>
            <a:ext cx="5815012" cy="5891213"/>
          </a:xfrm>
          <a:prstGeom prst="rect">
            <a:avLst/>
          </a:prstGeom>
        </p:spPr>
      </p:pic>
    </p:spTree>
    <p:extLst>
      <p:ext uri="{BB962C8B-B14F-4D97-AF65-F5344CB8AC3E}">
        <p14:creationId xmlns:p14="http://schemas.microsoft.com/office/powerpoint/2010/main" val="208639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228725" y="514351"/>
            <a:ext cx="10287000" cy="5414962"/>
          </a:xfrm>
          <a:prstGeom prst="rect">
            <a:avLst/>
          </a:prstGeom>
        </p:spPr>
      </p:pic>
    </p:spTree>
    <p:extLst>
      <p:ext uri="{BB962C8B-B14F-4D97-AF65-F5344CB8AC3E}">
        <p14:creationId xmlns:p14="http://schemas.microsoft.com/office/powerpoint/2010/main" val="258091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r>
              <a:rPr lang="en-US" b="1" u="sng" dirty="0">
                <a:solidFill>
                  <a:schemeClr val="tx1"/>
                </a:solidFill>
              </a:rPr>
              <a:t>HOW TO FIND VALUES OF </a:t>
            </a:r>
            <a:r>
              <a:rPr lang="en-US" b="1" u="sng" dirty="0" err="1">
                <a:solidFill>
                  <a:schemeClr val="tx1"/>
                </a:solidFill>
              </a:rPr>
              <a:t>Fy</a:t>
            </a:r>
            <a:r>
              <a:rPr lang="en-US" b="1" u="sng" dirty="0">
                <a:solidFill>
                  <a:schemeClr val="tx1"/>
                </a:solidFill>
              </a:rPr>
              <a:t> AND Fu FOR DIFEERENT GRADES</a:t>
            </a:r>
          </a:p>
          <a:p>
            <a:pPr marL="0" indent="0">
              <a:buNone/>
            </a:pPr>
            <a:endParaRPr lang="en-US" b="1" u="sng"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
        <p:nvSpPr>
          <p:cNvPr id="7" name="Content Placeholder 2"/>
          <p:cNvSpPr txBox="1">
            <a:spLocks/>
          </p:cNvSpPr>
          <p:nvPr/>
        </p:nvSpPr>
        <p:spPr>
          <a:xfrm>
            <a:off x="1012031" y="1100138"/>
            <a:ext cx="10515600" cy="4933951"/>
          </a:xfrm>
          <a:prstGeom prst="rect">
            <a:avLst/>
          </a:prstGeom>
          <a:ln w="28575"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r>
              <a:rPr lang="en-US" sz="2400" dirty="0">
                <a:solidFill>
                  <a:schemeClr val="tx1"/>
                </a:solidFill>
              </a:rPr>
              <a:t>You can find values </a:t>
            </a:r>
            <a:r>
              <a:rPr lang="en-US" sz="2400" dirty="0" err="1">
                <a:solidFill>
                  <a:schemeClr val="tx1"/>
                </a:solidFill>
              </a:rPr>
              <a:t>Fy</a:t>
            </a:r>
            <a:r>
              <a:rPr lang="en-US" sz="2400" dirty="0">
                <a:solidFill>
                  <a:schemeClr val="tx1"/>
                </a:solidFill>
              </a:rPr>
              <a:t> and Fu for various structural steels in Table 2-3 in the manual. All of the steels that are available for various hot-rolled shapes are indicated by shaded areas.</a:t>
            </a:r>
          </a:p>
          <a:p>
            <a:pPr algn="just"/>
            <a:r>
              <a:rPr lang="en-US" sz="2400" dirty="0">
                <a:solidFill>
                  <a:schemeClr val="tx1"/>
                </a:solidFill>
              </a:rPr>
              <a:t>The black areas correspond to preferred materials and the gray areas represent other steels that are available.</a:t>
            </a:r>
          </a:p>
          <a:p>
            <a:pPr algn="just"/>
            <a:r>
              <a:rPr lang="en-US" sz="2400" dirty="0">
                <a:solidFill>
                  <a:schemeClr val="tx1"/>
                </a:solidFill>
              </a:rPr>
              <a:t>Under the W heading we see that A992 is the preferred material for W shapes, but other materials are available usually at a higher cost.</a:t>
            </a:r>
          </a:p>
          <a:p>
            <a:pPr algn="just"/>
            <a:r>
              <a:rPr lang="en-US" sz="2400" dirty="0">
                <a:solidFill>
                  <a:schemeClr val="tx1"/>
                </a:solidFill>
              </a:rPr>
              <a:t> For some steels, there is more than one grade with each grade having different values of </a:t>
            </a:r>
            <a:r>
              <a:rPr lang="en-US" sz="2400" dirty="0" err="1">
                <a:solidFill>
                  <a:schemeClr val="tx1"/>
                </a:solidFill>
              </a:rPr>
              <a:t>Fy</a:t>
            </a:r>
            <a:r>
              <a:rPr lang="en-US" sz="2400" dirty="0">
                <a:solidFill>
                  <a:schemeClr val="tx1"/>
                </a:solidFill>
              </a:rPr>
              <a:t> and Fu.</a:t>
            </a:r>
          </a:p>
          <a:p>
            <a:pPr algn="just"/>
            <a:r>
              <a:rPr lang="en-US" sz="2400" dirty="0">
                <a:solidFill>
                  <a:schemeClr val="tx1"/>
                </a:solidFill>
              </a:rPr>
              <a:t>In these cases, the grade must be specified along with the ASTM designation- for example, A572 grade 50.</a:t>
            </a:r>
          </a:p>
          <a:p>
            <a:pPr algn="just"/>
            <a:r>
              <a:rPr lang="en-US" sz="2400" dirty="0">
                <a:solidFill>
                  <a:schemeClr val="tx1"/>
                </a:solidFill>
              </a:rPr>
              <a:t>For A242, steel, </a:t>
            </a:r>
            <a:r>
              <a:rPr lang="en-US" sz="2400" dirty="0" err="1">
                <a:solidFill>
                  <a:schemeClr val="tx1"/>
                </a:solidFill>
              </a:rPr>
              <a:t>Fy</a:t>
            </a:r>
            <a:r>
              <a:rPr lang="en-US" sz="2400" dirty="0">
                <a:solidFill>
                  <a:schemeClr val="tx1"/>
                </a:solidFill>
              </a:rPr>
              <a:t> and Fu depend on the thickness of the flange of the cross-sectional shape.</a:t>
            </a:r>
          </a:p>
          <a:p>
            <a:pPr algn="just"/>
            <a:endParaRPr lang="en-US" sz="2400" dirty="0">
              <a:solidFill>
                <a:schemeClr val="tx1"/>
              </a:solidFill>
            </a:endParaRPr>
          </a:p>
          <a:p>
            <a:pPr algn="just"/>
            <a:endParaRPr lang="en-US" sz="2400" dirty="0">
              <a:solidFill>
                <a:schemeClr val="tx1"/>
              </a:solidFill>
            </a:endParaRPr>
          </a:p>
          <a:p>
            <a:pPr algn="just"/>
            <a:endParaRPr lang="en-US" sz="2400" dirty="0">
              <a:solidFill>
                <a:schemeClr val="tx1"/>
              </a:solidFill>
            </a:endParaRPr>
          </a:p>
          <a:p>
            <a:pPr algn="just"/>
            <a:endParaRPr lang="en-US" sz="2400" dirty="0">
              <a:solidFill>
                <a:schemeClr val="tx1"/>
              </a:solidFill>
            </a:endParaRPr>
          </a:p>
          <a:p>
            <a:pPr marL="0" indent="0" algn="just">
              <a:buFont typeface="Arial" panose="020B0604020202020204" pitchFamily="34" charset="0"/>
              <a:buNone/>
            </a:pPr>
            <a:endParaRPr lang="en-US" sz="2400" dirty="0">
              <a:solidFill>
                <a:schemeClr val="tx1"/>
              </a:solidFill>
            </a:endParaRPr>
          </a:p>
        </p:txBody>
      </p:sp>
    </p:spTree>
    <p:extLst>
      <p:ext uri="{BB962C8B-B14F-4D97-AF65-F5344CB8AC3E}">
        <p14:creationId xmlns:p14="http://schemas.microsoft.com/office/powerpoint/2010/main" val="3301036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algn="just"/>
            <a:r>
              <a:rPr lang="en-US" sz="2400" dirty="0">
                <a:solidFill>
                  <a:schemeClr val="tx1"/>
                </a:solidFill>
              </a:rPr>
              <a:t>This relationship is given in the footnotes in the table.</a:t>
            </a:r>
          </a:p>
          <a:p>
            <a:pPr algn="just"/>
            <a:r>
              <a:rPr lang="en-US" sz="2400" dirty="0">
                <a:solidFill>
                  <a:schemeClr val="tx1"/>
                </a:solidFill>
              </a:rPr>
              <a:t>For example to determine the properties of a W33 X 221 of ASTM A242 steel, first refer to the dimensions and properties table in part 1 of the manual and determine that the flange thickness </a:t>
            </a:r>
            <a:r>
              <a:rPr lang="en-US" sz="2400" dirty="0" err="1">
                <a:solidFill>
                  <a:schemeClr val="tx1"/>
                </a:solidFill>
              </a:rPr>
              <a:t>t</a:t>
            </a:r>
            <a:r>
              <a:rPr lang="en-US" sz="2400" i="1" dirty="0" err="1">
                <a:solidFill>
                  <a:schemeClr val="tx1"/>
                </a:solidFill>
              </a:rPr>
              <a:t>f</a:t>
            </a:r>
            <a:r>
              <a:rPr lang="en-US" sz="2400" i="1" dirty="0">
                <a:solidFill>
                  <a:schemeClr val="tx1"/>
                </a:solidFill>
              </a:rPr>
              <a:t> </a:t>
            </a:r>
            <a:r>
              <a:rPr lang="en-US" sz="2400" dirty="0">
                <a:solidFill>
                  <a:schemeClr val="tx1"/>
                </a:solidFill>
              </a:rPr>
              <a:t> is equal to 1.28 inches.</a:t>
            </a:r>
          </a:p>
          <a:p>
            <a:pPr algn="just"/>
            <a:r>
              <a:rPr lang="en-US" sz="2400" dirty="0">
                <a:solidFill>
                  <a:schemeClr val="tx1"/>
                </a:solidFill>
              </a:rPr>
              <a:t>This matches the thickness range indicated in footnote 1; therefore </a:t>
            </a:r>
            <a:r>
              <a:rPr lang="en-US" sz="2400" dirty="0" err="1">
                <a:solidFill>
                  <a:schemeClr val="tx1"/>
                </a:solidFill>
              </a:rPr>
              <a:t>Fy</a:t>
            </a:r>
            <a:r>
              <a:rPr lang="en-US" sz="2400" dirty="0">
                <a:solidFill>
                  <a:schemeClr val="tx1"/>
                </a:solidFill>
              </a:rPr>
              <a:t> = 50 </a:t>
            </a:r>
            <a:r>
              <a:rPr lang="en-US" sz="2400" dirty="0" err="1">
                <a:solidFill>
                  <a:schemeClr val="tx1"/>
                </a:solidFill>
              </a:rPr>
              <a:t>Ksi</a:t>
            </a:r>
            <a:r>
              <a:rPr lang="en-US" sz="2400" dirty="0">
                <a:solidFill>
                  <a:schemeClr val="tx1"/>
                </a:solidFill>
              </a:rPr>
              <a:t> and Fu = 70 </a:t>
            </a:r>
            <a:r>
              <a:rPr lang="en-US" sz="2400" dirty="0" err="1">
                <a:solidFill>
                  <a:schemeClr val="tx1"/>
                </a:solidFill>
              </a:rPr>
              <a:t>Ksi</a:t>
            </a:r>
            <a:r>
              <a:rPr lang="en-US" sz="2400" dirty="0">
                <a:solidFill>
                  <a:schemeClr val="tx1"/>
                </a:solidFill>
              </a:rPr>
              <a:t>. </a:t>
            </a:r>
          </a:p>
          <a:p>
            <a:pPr algn="just"/>
            <a:r>
              <a:rPr lang="en-US" sz="2400" dirty="0">
                <a:solidFill>
                  <a:schemeClr val="tx1"/>
                </a:solidFill>
              </a:rPr>
              <a:t>Values of </a:t>
            </a:r>
            <a:r>
              <a:rPr lang="en-US" sz="2400" dirty="0" err="1">
                <a:solidFill>
                  <a:schemeClr val="tx1"/>
                </a:solidFill>
              </a:rPr>
              <a:t>Fy</a:t>
            </a:r>
            <a:r>
              <a:rPr lang="en-US" sz="2400" dirty="0">
                <a:solidFill>
                  <a:schemeClr val="tx1"/>
                </a:solidFill>
              </a:rPr>
              <a:t> and Fu for plates and bars are given Table 2-4.</a:t>
            </a:r>
          </a:p>
          <a:p>
            <a:pPr algn="just"/>
            <a:r>
              <a:rPr lang="en-US" sz="2400" dirty="0">
                <a:solidFill>
                  <a:schemeClr val="tx1"/>
                </a:solidFill>
              </a:rPr>
              <a:t>Information on structural fasteners including bolts and rods can be found in Table 2-5.            </a:t>
            </a:r>
          </a:p>
          <a:p>
            <a:pPr algn="just"/>
            <a:endParaRPr lang="en-US" sz="2400" dirty="0">
              <a:solidFill>
                <a:schemeClr val="tx1"/>
              </a:solidFill>
            </a:endParaRPr>
          </a:p>
          <a:p>
            <a:pPr algn="just"/>
            <a:endParaRPr lang="en-US" sz="2400" dirty="0">
              <a:solidFill>
                <a:schemeClr val="tx1"/>
              </a:solidFill>
            </a:endParaRPr>
          </a:p>
          <a:p>
            <a:pPr algn="just"/>
            <a:endParaRPr lang="en-US" sz="2400" dirty="0">
              <a:solidFill>
                <a:schemeClr val="tx1"/>
              </a:solidFill>
            </a:endParaRPr>
          </a:p>
          <a:p>
            <a:pPr algn="just"/>
            <a:endParaRPr lang="en-US" sz="2400" dirty="0">
              <a:solidFill>
                <a:schemeClr val="tx1"/>
              </a:solidFill>
            </a:endParaRPr>
          </a:p>
          <a:p>
            <a:pPr marL="0" indent="0" algn="just">
              <a:buNone/>
            </a:pP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5765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7" name="Picture 6"/>
          <p:cNvPicPr>
            <a:picLocks noChangeAspect="1"/>
          </p:cNvPicPr>
          <p:nvPr/>
        </p:nvPicPr>
        <p:blipFill>
          <a:blip r:embed="rId2"/>
          <a:stretch>
            <a:fillRect/>
          </a:stretch>
        </p:blipFill>
        <p:spPr>
          <a:xfrm>
            <a:off x="2762249" y="659606"/>
            <a:ext cx="7267575" cy="2571750"/>
          </a:xfrm>
          <a:prstGeom prst="rect">
            <a:avLst/>
          </a:prstGeom>
        </p:spPr>
      </p:pic>
      <p:pic>
        <p:nvPicPr>
          <p:cNvPr id="9" name="Picture 8"/>
          <p:cNvPicPr>
            <a:picLocks noChangeAspect="1"/>
          </p:cNvPicPr>
          <p:nvPr/>
        </p:nvPicPr>
        <p:blipFill>
          <a:blip r:embed="rId3"/>
          <a:stretch>
            <a:fillRect/>
          </a:stretch>
        </p:blipFill>
        <p:spPr>
          <a:xfrm>
            <a:off x="2762249" y="3251597"/>
            <a:ext cx="7453313" cy="1652493"/>
          </a:xfrm>
          <a:prstGeom prst="rect">
            <a:avLst/>
          </a:prstGeom>
        </p:spPr>
      </p:pic>
      <p:sp>
        <p:nvSpPr>
          <p:cNvPr id="11" name="Rectangle 10"/>
          <p:cNvSpPr/>
          <p:nvPr/>
        </p:nvSpPr>
        <p:spPr>
          <a:xfrm>
            <a:off x="2923480" y="4500563"/>
            <a:ext cx="6473625" cy="17820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6489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TENSION MEMBERS</a:t>
            </a:r>
            <a:endParaRPr lang="en-US" b="1" dirty="0">
              <a:solidFill>
                <a:schemeClr val="tx1"/>
              </a:solidFill>
            </a:endParaRPr>
          </a:p>
          <a:p>
            <a:pPr algn="just"/>
            <a:r>
              <a:rPr lang="en-US" sz="2400" dirty="0">
                <a:solidFill>
                  <a:schemeClr val="tx1"/>
                </a:solidFill>
              </a:rPr>
              <a:t>Tension members are structural elements that are subjected to axial tensile forces. They are used in various types of structures and include truss members, bracing for buildings and bridges, cables in suspended roof systems and cables in suspension and cable-stayed bridges.</a:t>
            </a:r>
          </a:p>
          <a:p>
            <a:pPr algn="just"/>
            <a:endParaRPr lang="en-US" sz="2400" dirty="0">
              <a:solidFill>
                <a:schemeClr val="tx1"/>
              </a:solidFill>
            </a:endParaRPr>
          </a:p>
          <a:p>
            <a:pPr algn="just"/>
            <a:r>
              <a:rPr lang="en-US" sz="2400" dirty="0">
                <a:solidFill>
                  <a:schemeClr val="tx1"/>
                </a:solidFill>
              </a:rPr>
              <a:t>Any cross-sectional configuration may be used because of any given material, the only determinant of the strength of tension member is the cross-sectional area. Circular rods and rolled angle shapes are frequently used.</a:t>
            </a:r>
          </a:p>
          <a:p>
            <a:pPr algn="just"/>
            <a:endParaRPr lang="en-US" sz="2400" dirty="0">
              <a:solidFill>
                <a:schemeClr val="tx1"/>
              </a:solidFill>
            </a:endParaRPr>
          </a:p>
          <a:p>
            <a:pPr algn="just"/>
            <a:r>
              <a:rPr lang="en-US" sz="2400" dirty="0">
                <a:solidFill>
                  <a:schemeClr val="tx1"/>
                </a:solidFill>
              </a:rPr>
              <a:t>The most common built-up configuration is probably the double-angle section as shown in figure 3.1, along with other typical cross-sections.</a:t>
            </a:r>
          </a:p>
          <a:p>
            <a:pPr algn="just"/>
            <a:endParaRPr lang="en-US" sz="2400" dirty="0">
              <a:solidFill>
                <a:schemeClr val="tx1"/>
              </a:solidFill>
            </a:endParaRPr>
          </a:p>
          <a:p>
            <a:pPr algn="just"/>
            <a:r>
              <a:rPr lang="en-US" sz="2400" dirty="0">
                <a:solidFill>
                  <a:schemeClr val="tx1"/>
                </a:solidFill>
              </a:rPr>
              <a:t>Tables of properties of various combinations of angles are included in the AISC Steel Construction Manual because of widespread use of the section.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24708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285749"/>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r>
              <a:rPr lang="en-US" b="1" u="sng" dirty="0">
                <a:solidFill>
                  <a:schemeClr val="tx1"/>
                </a:solidFill>
              </a:rPr>
              <a:t>AREA TO BE DEDUCTED FOR OPENINGS</a:t>
            </a:r>
          </a:p>
          <a:p>
            <a:pPr marL="0" indent="0">
              <a:buNone/>
            </a:pPr>
            <a:endParaRPr lang="en-US" sz="2000" b="1" u="sng" dirty="0">
              <a:solidFill>
                <a:schemeClr val="tx1"/>
              </a:solidFill>
            </a:endParaRPr>
          </a:p>
          <a:p>
            <a:pPr marL="0" indent="0">
              <a:buNone/>
            </a:pPr>
            <a:r>
              <a:rPr lang="en-US" dirty="0"/>
              <a:t>All three, slot, groove and hole, refer to the opening of an object. The difference among the three is:</a:t>
            </a:r>
          </a:p>
          <a:p>
            <a:pPr marL="0" indent="0">
              <a:buNone/>
            </a:pPr>
            <a:br>
              <a:rPr lang="en-US" dirty="0"/>
            </a:br>
            <a:r>
              <a:rPr lang="en-US" dirty="0"/>
              <a:t>1.  Slot : rectangular shaped but edges are circular in nature</a:t>
            </a:r>
          </a:p>
          <a:p>
            <a:pPr marL="0" indent="0">
              <a:buNone/>
            </a:pPr>
            <a:br>
              <a:rPr lang="en-US" dirty="0"/>
            </a:br>
            <a:r>
              <a:rPr lang="en-US" dirty="0"/>
              <a:t>2. Groove : is also rectangular in nature and  the edges are also straight</a:t>
            </a:r>
          </a:p>
          <a:p>
            <a:pPr marL="0" indent="0">
              <a:buNone/>
            </a:pPr>
            <a:r>
              <a:rPr lang="en-US" dirty="0"/>
              <a:t> </a:t>
            </a:r>
            <a:br>
              <a:rPr lang="en-US" dirty="0"/>
            </a:br>
            <a:r>
              <a:rPr lang="en-US" dirty="0"/>
              <a:t>3. Hole:  is circular in nature</a:t>
            </a:r>
          </a:p>
          <a:p>
            <a:pPr marL="0" indent="0">
              <a:buNone/>
            </a:pPr>
            <a:endParaRPr lang="en-US" b="1" u="sng"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9" name="Picture 2" descr="https://qph.fs.quoracdn.net/main-qimg-87a740ff4a0d22acf652d7a96ac44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71076" y="2525131"/>
            <a:ext cx="1716087" cy="1155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112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285749"/>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r>
              <a:rPr lang="en-US" b="1" u="sng" dirty="0">
                <a:solidFill>
                  <a:schemeClr val="tx1"/>
                </a:solidFill>
              </a:rPr>
              <a:t>AREA TO BE DEDUCTED FOR OPENINGS</a:t>
            </a:r>
          </a:p>
          <a:p>
            <a:pPr marL="0" indent="0">
              <a:buNone/>
            </a:pPr>
            <a:endParaRPr lang="en-US" sz="2000" b="1" u="sng" dirty="0">
              <a:solidFill>
                <a:schemeClr val="tx1"/>
              </a:solidFill>
            </a:endParaRPr>
          </a:p>
          <a:p>
            <a:pPr marL="0" indent="0">
              <a:buNone/>
            </a:pPr>
            <a:endParaRPr lang="en-US" b="1" u="sng"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
        <p:nvSpPr>
          <p:cNvPr id="7" name="Content Placeholder 2"/>
          <p:cNvSpPr txBox="1">
            <a:spLocks/>
          </p:cNvSpPr>
          <p:nvPr/>
        </p:nvSpPr>
        <p:spPr>
          <a:xfrm>
            <a:off x="1012031" y="1357313"/>
            <a:ext cx="10515600" cy="4629150"/>
          </a:xfrm>
          <a:prstGeom prst="rect">
            <a:avLst/>
          </a:prstGeom>
          <a:ln w="28575"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r>
              <a:rPr lang="en-US" sz="2400" dirty="0">
                <a:solidFill>
                  <a:schemeClr val="tx1"/>
                </a:solidFill>
              </a:rPr>
              <a:t>The exact amount of area to be deducted from gross area to account for the presence of bolts holes depends on the fabrication procedure.</a:t>
            </a:r>
          </a:p>
          <a:p>
            <a:pPr algn="just"/>
            <a:r>
              <a:rPr lang="en-US" sz="2400" dirty="0">
                <a:solidFill>
                  <a:schemeClr val="tx1"/>
                </a:solidFill>
              </a:rPr>
              <a:t>The usual practice is to drill or punch standard holes (i.e. not oversized) with a diameter 1/16 inch larger than the fastener diameter. </a:t>
            </a:r>
          </a:p>
          <a:p>
            <a:pPr algn="just"/>
            <a:r>
              <a:rPr lang="en-US" sz="2400" dirty="0">
                <a:solidFill>
                  <a:schemeClr val="tx1"/>
                </a:solidFill>
              </a:rPr>
              <a:t>To account for possible roughness around the edges of the hole, Section D3 of the AISC specification requires the addition of 1/16 inch to the actual hole diameter.</a:t>
            </a:r>
          </a:p>
          <a:p>
            <a:pPr algn="just"/>
            <a:r>
              <a:rPr lang="en-US" sz="2400" dirty="0">
                <a:solidFill>
                  <a:schemeClr val="tx1"/>
                </a:solidFill>
              </a:rPr>
              <a:t>This amounts to using an effective hole diameter 1/8 inch larger than the fastener diameter.</a:t>
            </a:r>
          </a:p>
          <a:p>
            <a:pPr algn="just"/>
            <a:r>
              <a:rPr lang="en-US" sz="2400" dirty="0">
                <a:solidFill>
                  <a:schemeClr val="tx1"/>
                </a:solidFill>
              </a:rPr>
              <a:t>In the case of slotted holes, 1/16 should be added to the actual width of the hole.</a:t>
            </a:r>
          </a:p>
          <a:p>
            <a:pPr algn="just"/>
            <a:r>
              <a:rPr lang="en-US" sz="2400" dirty="0">
                <a:solidFill>
                  <a:schemeClr val="tx1"/>
                </a:solidFill>
              </a:rPr>
              <a:t>One can find details related to standard, oversized and slotted holes in AISC J3.2, “Size and Use of Holes”  (Chapter J, “Design of Connections”)                           </a:t>
            </a:r>
          </a:p>
          <a:p>
            <a:pPr algn="just"/>
            <a:endParaRPr lang="en-US" sz="2400" dirty="0">
              <a:solidFill>
                <a:schemeClr val="tx1"/>
              </a:solidFill>
            </a:endParaRPr>
          </a:p>
          <a:p>
            <a:pPr algn="just"/>
            <a:endParaRPr lang="en-US" sz="2400" dirty="0">
              <a:solidFill>
                <a:schemeClr val="tx1"/>
              </a:solidFill>
            </a:endParaRPr>
          </a:p>
          <a:p>
            <a:pPr marL="0" indent="0" algn="just">
              <a:buFont typeface="Arial" panose="020B0604020202020204" pitchFamily="34" charset="0"/>
              <a:buNone/>
            </a:pPr>
            <a:endParaRPr lang="en-US" sz="2400" dirty="0">
              <a:solidFill>
                <a:schemeClr val="tx1"/>
              </a:solidFill>
            </a:endParaRPr>
          </a:p>
        </p:txBody>
      </p:sp>
    </p:spTree>
    <p:extLst>
      <p:ext uri="{BB962C8B-B14F-4D97-AF65-F5344CB8AC3E}">
        <p14:creationId xmlns:p14="http://schemas.microsoft.com/office/powerpoint/2010/main" val="1500736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988218" y="595312"/>
            <a:ext cx="10458450" cy="5305426"/>
          </a:xfrm>
          <a:prstGeom prst="rect">
            <a:avLst/>
          </a:prstGeom>
        </p:spPr>
      </p:pic>
    </p:spTree>
    <p:extLst>
      <p:ext uri="{BB962C8B-B14F-4D97-AF65-F5344CB8AC3E}">
        <p14:creationId xmlns:p14="http://schemas.microsoft.com/office/powerpoint/2010/main" val="480149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2"/>
          <a:stretch>
            <a:fillRect/>
          </a:stretch>
        </p:blipFill>
        <p:spPr>
          <a:xfrm>
            <a:off x="1343025" y="271462"/>
            <a:ext cx="9975053" cy="5614988"/>
          </a:xfrm>
          <a:prstGeom prst="rect">
            <a:avLst/>
          </a:prstGeom>
        </p:spPr>
      </p:pic>
    </p:spTree>
    <p:extLst>
      <p:ext uri="{BB962C8B-B14F-4D97-AF65-F5344CB8AC3E}">
        <p14:creationId xmlns:p14="http://schemas.microsoft.com/office/powerpoint/2010/main" val="1541359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857374" y="285750"/>
            <a:ext cx="7591425" cy="1009650"/>
          </a:xfrm>
          <a:prstGeom prst="rect">
            <a:avLst/>
          </a:prstGeom>
        </p:spPr>
      </p:pic>
      <p:pic>
        <p:nvPicPr>
          <p:cNvPr id="4" name="Picture 3"/>
          <p:cNvPicPr>
            <a:picLocks noChangeAspect="1"/>
          </p:cNvPicPr>
          <p:nvPr/>
        </p:nvPicPr>
        <p:blipFill>
          <a:blip r:embed="rId3"/>
          <a:stretch>
            <a:fillRect/>
          </a:stretch>
        </p:blipFill>
        <p:spPr>
          <a:xfrm>
            <a:off x="1590675" y="1295400"/>
            <a:ext cx="9010650" cy="4505325"/>
          </a:xfrm>
          <a:prstGeom prst="rect">
            <a:avLst/>
          </a:prstGeom>
        </p:spPr>
      </p:pic>
    </p:spTree>
    <p:extLst>
      <p:ext uri="{BB962C8B-B14F-4D97-AF65-F5344CB8AC3E}">
        <p14:creationId xmlns:p14="http://schemas.microsoft.com/office/powerpoint/2010/main" val="41464528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285749"/>
            <a:ext cx="10515600" cy="52816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endParaRPr lang="en-US" sz="2400" b="1" dirty="0">
              <a:solidFill>
                <a:schemeClr val="accent1"/>
              </a:solidFill>
            </a:endParaRPr>
          </a:p>
          <a:p>
            <a:pPr marL="0" indent="0" algn="just">
              <a:buNone/>
            </a:pPr>
            <a:endParaRPr lang="en-US" sz="2400" b="1" dirty="0">
              <a:solidFill>
                <a:schemeClr val="accent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
        <p:nvSpPr>
          <p:cNvPr id="7" name="Content Placeholder 2"/>
          <p:cNvSpPr txBox="1">
            <a:spLocks/>
          </p:cNvSpPr>
          <p:nvPr/>
        </p:nvSpPr>
        <p:spPr>
          <a:xfrm>
            <a:off x="1012031" y="600074"/>
            <a:ext cx="10515600" cy="5386389"/>
          </a:xfrm>
          <a:prstGeom prst="rect">
            <a:avLst/>
          </a:prstGeom>
          <a:ln w="28575"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r>
              <a:rPr lang="en-US" sz="2400" dirty="0">
                <a:solidFill>
                  <a:schemeClr val="tx1"/>
                </a:solidFill>
              </a:rPr>
              <a:t>The effect of stress concentration at holes appears to have been overlooked.</a:t>
            </a:r>
          </a:p>
          <a:p>
            <a:pPr algn="just"/>
            <a:r>
              <a:rPr lang="en-US" sz="2400" dirty="0">
                <a:solidFill>
                  <a:schemeClr val="tx1"/>
                </a:solidFill>
              </a:rPr>
              <a:t>In reality, stresses at holes can be high as three times the average stress on the net section and at fillets of rolled shapes, they can be more than twice the average (McGuire, 1968).</a:t>
            </a:r>
          </a:p>
          <a:p>
            <a:pPr algn="just"/>
            <a:r>
              <a:rPr lang="en-US" sz="2400" dirty="0">
                <a:solidFill>
                  <a:schemeClr val="tx1"/>
                </a:solidFill>
              </a:rPr>
              <a:t> Because of the ductile nature of Structural Steel, the usual design practice is to neglect such localized stresses.</a:t>
            </a:r>
          </a:p>
          <a:p>
            <a:pPr algn="just"/>
            <a:r>
              <a:rPr lang="en-US" sz="2400" dirty="0">
                <a:solidFill>
                  <a:schemeClr val="tx1"/>
                </a:solidFill>
              </a:rPr>
              <a:t>After yielding begins at a point of stress concentration, additional stress is transferred to adjacent areas of the cross section.</a:t>
            </a:r>
          </a:p>
          <a:p>
            <a:pPr algn="just"/>
            <a:r>
              <a:rPr lang="en-US" sz="2400" dirty="0">
                <a:solidFill>
                  <a:schemeClr val="tx1"/>
                </a:solidFill>
              </a:rPr>
              <a:t>This stress redistribution is responsible for the “forgiving” nature of structural steel.</a:t>
            </a:r>
          </a:p>
          <a:p>
            <a:pPr algn="just"/>
            <a:r>
              <a:rPr lang="en-US" sz="2400" dirty="0">
                <a:solidFill>
                  <a:schemeClr val="tx1"/>
                </a:solidFill>
              </a:rPr>
              <a:t>Its ductility permits the initially yielded zone to deform without fracture as the stress on the remainder of the cross section continues to increase.</a:t>
            </a:r>
          </a:p>
          <a:p>
            <a:pPr algn="just"/>
            <a:r>
              <a:rPr lang="en-US" sz="2400" dirty="0">
                <a:solidFill>
                  <a:schemeClr val="tx1"/>
                </a:solidFill>
              </a:rPr>
              <a:t>Under certain conditions, however steel may loose its ductility and stress concentration can precipitate brittle fracture, these situations include </a:t>
            </a:r>
            <a:r>
              <a:rPr lang="en-US" sz="2400" b="1" dirty="0">
                <a:solidFill>
                  <a:schemeClr val="tx1"/>
                </a:solidFill>
              </a:rPr>
              <a:t>Fatigue loading and extremely low temperature.</a:t>
            </a:r>
            <a:r>
              <a:rPr lang="en-US" sz="2400" dirty="0">
                <a:solidFill>
                  <a:schemeClr val="tx1"/>
                </a:solidFill>
              </a:rPr>
              <a:t>                   </a:t>
            </a:r>
          </a:p>
        </p:txBody>
      </p:sp>
    </p:spTree>
    <p:extLst>
      <p:ext uri="{BB962C8B-B14F-4D97-AF65-F5344CB8AC3E}">
        <p14:creationId xmlns:p14="http://schemas.microsoft.com/office/powerpoint/2010/main" val="2191736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228724" y="285750"/>
            <a:ext cx="10089353" cy="1619250"/>
          </a:xfrm>
          <a:prstGeom prst="rect">
            <a:avLst/>
          </a:prstGeom>
        </p:spPr>
      </p:pic>
      <p:pic>
        <p:nvPicPr>
          <p:cNvPr id="4" name="Picture 3"/>
          <p:cNvPicPr>
            <a:picLocks noChangeAspect="1"/>
          </p:cNvPicPr>
          <p:nvPr/>
        </p:nvPicPr>
        <p:blipFill>
          <a:blip r:embed="rId4"/>
          <a:stretch>
            <a:fillRect/>
          </a:stretch>
        </p:blipFill>
        <p:spPr>
          <a:xfrm>
            <a:off x="946248" y="2090737"/>
            <a:ext cx="10173280" cy="3267076"/>
          </a:xfrm>
          <a:prstGeom prst="rect">
            <a:avLst/>
          </a:prstGeom>
        </p:spPr>
      </p:pic>
    </p:spTree>
    <p:extLst>
      <p:ext uri="{BB962C8B-B14F-4D97-AF65-F5344CB8AC3E}">
        <p14:creationId xmlns:p14="http://schemas.microsoft.com/office/powerpoint/2010/main" val="1500297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2493169" y="85725"/>
            <a:ext cx="7448550" cy="3067050"/>
          </a:xfrm>
          <a:prstGeom prst="rect">
            <a:avLst/>
          </a:prstGeom>
        </p:spPr>
      </p:pic>
      <p:pic>
        <p:nvPicPr>
          <p:cNvPr id="7" name="Picture 6"/>
          <p:cNvPicPr>
            <a:picLocks noChangeAspect="1"/>
          </p:cNvPicPr>
          <p:nvPr/>
        </p:nvPicPr>
        <p:blipFill>
          <a:blip r:embed="rId4"/>
          <a:stretch>
            <a:fillRect/>
          </a:stretch>
        </p:blipFill>
        <p:spPr>
          <a:xfrm>
            <a:off x="2650331" y="3152775"/>
            <a:ext cx="6934200" cy="2190750"/>
          </a:xfrm>
          <a:prstGeom prst="rect">
            <a:avLst/>
          </a:prstGeom>
        </p:spPr>
      </p:pic>
      <p:sp>
        <p:nvSpPr>
          <p:cNvPr id="2" name="Rectangle 1"/>
          <p:cNvSpPr/>
          <p:nvPr/>
        </p:nvSpPr>
        <p:spPr>
          <a:xfrm>
            <a:off x="2971826" y="3635987"/>
            <a:ext cx="6473625" cy="2426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231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6" name="Picture 5"/>
          <p:cNvPicPr>
            <a:picLocks noChangeAspect="1"/>
          </p:cNvPicPr>
          <p:nvPr/>
        </p:nvPicPr>
        <p:blipFill>
          <a:blip r:embed="rId3"/>
          <a:stretch>
            <a:fillRect/>
          </a:stretch>
        </p:blipFill>
        <p:spPr>
          <a:xfrm>
            <a:off x="1262061" y="214313"/>
            <a:ext cx="7739063" cy="5657850"/>
          </a:xfrm>
          <a:prstGeom prst="rect">
            <a:avLst/>
          </a:prstGeom>
        </p:spPr>
      </p:pic>
    </p:spTree>
    <p:extLst>
      <p:ext uri="{BB962C8B-B14F-4D97-AF65-F5344CB8AC3E}">
        <p14:creationId xmlns:p14="http://schemas.microsoft.com/office/powerpoint/2010/main" val="2599161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014412" y="285751"/>
            <a:ext cx="8734425" cy="5643562"/>
          </a:xfrm>
          <a:prstGeom prst="rect">
            <a:avLst/>
          </a:prstGeom>
        </p:spPr>
      </p:pic>
    </p:spTree>
    <p:extLst>
      <p:ext uri="{BB962C8B-B14F-4D97-AF65-F5344CB8AC3E}">
        <p14:creationId xmlns:p14="http://schemas.microsoft.com/office/powerpoint/2010/main" val="222022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2"/>
          <a:stretch>
            <a:fillRect/>
          </a:stretch>
        </p:blipFill>
        <p:spPr>
          <a:xfrm>
            <a:off x="1400175" y="742950"/>
            <a:ext cx="9244013" cy="5086350"/>
          </a:xfrm>
          <a:prstGeom prst="rect">
            <a:avLst/>
          </a:prstGeom>
        </p:spPr>
      </p:pic>
    </p:spTree>
    <p:extLst>
      <p:ext uri="{BB962C8B-B14F-4D97-AF65-F5344CB8AC3E}">
        <p14:creationId xmlns:p14="http://schemas.microsoft.com/office/powerpoint/2010/main" val="41551876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909637" y="285750"/>
            <a:ext cx="8715375" cy="5281612"/>
          </a:xfrm>
          <a:prstGeom prst="rect">
            <a:avLst/>
          </a:prstGeom>
        </p:spPr>
      </p:pic>
    </p:spTree>
    <p:extLst>
      <p:ext uri="{BB962C8B-B14F-4D97-AF65-F5344CB8AC3E}">
        <p14:creationId xmlns:p14="http://schemas.microsoft.com/office/powerpoint/2010/main" val="1162579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184669" y="440530"/>
            <a:ext cx="10017946" cy="5126831"/>
          </a:xfrm>
          <a:prstGeom prst="rect">
            <a:avLst/>
          </a:prstGeom>
        </p:spPr>
      </p:pic>
    </p:spTree>
    <p:extLst>
      <p:ext uri="{BB962C8B-B14F-4D97-AF65-F5344CB8AC3E}">
        <p14:creationId xmlns:p14="http://schemas.microsoft.com/office/powerpoint/2010/main" val="10680645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348430" y="285750"/>
            <a:ext cx="10026801" cy="5281612"/>
          </a:xfrm>
          <a:prstGeom prst="rect">
            <a:avLst/>
          </a:prstGeom>
        </p:spPr>
      </p:pic>
    </p:spTree>
    <p:extLst>
      <p:ext uri="{BB962C8B-B14F-4D97-AF65-F5344CB8AC3E}">
        <p14:creationId xmlns:p14="http://schemas.microsoft.com/office/powerpoint/2010/main" val="2440156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259415" y="478631"/>
            <a:ext cx="9973724" cy="5397235"/>
          </a:xfrm>
          <a:prstGeom prst="rect">
            <a:avLst/>
          </a:prstGeom>
        </p:spPr>
      </p:pic>
    </p:spTree>
    <p:extLst>
      <p:ext uri="{BB962C8B-B14F-4D97-AF65-F5344CB8AC3E}">
        <p14:creationId xmlns:p14="http://schemas.microsoft.com/office/powerpoint/2010/main" val="3019143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198956" y="473868"/>
            <a:ext cx="10058414" cy="5093494"/>
          </a:xfrm>
          <a:prstGeom prst="rect">
            <a:avLst/>
          </a:prstGeom>
        </p:spPr>
      </p:pic>
    </p:spTree>
    <p:extLst>
      <p:ext uri="{BB962C8B-B14F-4D97-AF65-F5344CB8AC3E}">
        <p14:creationId xmlns:p14="http://schemas.microsoft.com/office/powerpoint/2010/main" val="1274226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236133" y="285750"/>
            <a:ext cx="10081945" cy="5593557"/>
          </a:xfrm>
          <a:prstGeom prst="rect">
            <a:avLst/>
          </a:prstGeom>
        </p:spPr>
      </p:pic>
    </p:spTree>
    <p:extLst>
      <p:ext uri="{BB962C8B-B14F-4D97-AF65-F5344CB8AC3E}">
        <p14:creationId xmlns:p14="http://schemas.microsoft.com/office/powerpoint/2010/main" val="1248564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909637" y="142876"/>
            <a:ext cx="9181572" cy="5869447"/>
          </a:xfrm>
          <a:prstGeom prst="rect">
            <a:avLst/>
          </a:prstGeom>
        </p:spPr>
      </p:pic>
    </p:spTree>
    <p:extLst>
      <p:ext uri="{BB962C8B-B14F-4D97-AF65-F5344CB8AC3E}">
        <p14:creationId xmlns:p14="http://schemas.microsoft.com/office/powerpoint/2010/main" val="2439622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241819" y="285750"/>
            <a:ext cx="9601200" cy="2295525"/>
          </a:xfrm>
          <a:prstGeom prst="rect">
            <a:avLst/>
          </a:prstGeom>
        </p:spPr>
      </p:pic>
      <p:pic>
        <p:nvPicPr>
          <p:cNvPr id="6" name="Picture 5"/>
          <p:cNvPicPr>
            <a:picLocks noChangeAspect="1"/>
          </p:cNvPicPr>
          <p:nvPr/>
        </p:nvPicPr>
        <p:blipFill>
          <a:blip r:embed="rId4"/>
          <a:stretch>
            <a:fillRect/>
          </a:stretch>
        </p:blipFill>
        <p:spPr>
          <a:xfrm>
            <a:off x="4926212" y="2165351"/>
            <a:ext cx="4476750" cy="3457575"/>
          </a:xfrm>
          <a:prstGeom prst="rect">
            <a:avLst/>
          </a:prstGeom>
        </p:spPr>
      </p:pic>
    </p:spTree>
    <p:extLst>
      <p:ext uri="{BB962C8B-B14F-4D97-AF65-F5344CB8AC3E}">
        <p14:creationId xmlns:p14="http://schemas.microsoft.com/office/powerpoint/2010/main" val="32128466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456267" y="507206"/>
            <a:ext cx="8720665" cy="5283994"/>
          </a:xfrm>
          <a:prstGeom prst="rect">
            <a:avLst/>
          </a:prstGeom>
        </p:spPr>
      </p:pic>
    </p:spTree>
    <p:extLst>
      <p:ext uri="{BB962C8B-B14F-4D97-AF65-F5344CB8AC3E}">
        <p14:creationId xmlns:p14="http://schemas.microsoft.com/office/powerpoint/2010/main" val="1874331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354666" y="0"/>
            <a:ext cx="9262533" cy="5906347"/>
          </a:xfrm>
          <a:prstGeom prst="rect">
            <a:avLst/>
          </a:prstGeom>
        </p:spPr>
      </p:pic>
      <p:sp>
        <p:nvSpPr>
          <p:cNvPr id="9" name="Rectangle 8"/>
          <p:cNvSpPr/>
          <p:nvPr/>
        </p:nvSpPr>
        <p:spPr>
          <a:xfrm>
            <a:off x="1871160" y="5143054"/>
            <a:ext cx="8610573" cy="2417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1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TENSION MEMBERS………..</a:t>
            </a:r>
            <a:endParaRPr lang="en-US" b="1" dirty="0">
              <a:solidFill>
                <a:schemeClr val="tx1"/>
              </a:solidFill>
            </a:endParaRPr>
          </a:p>
          <a:p>
            <a:pPr algn="just"/>
            <a:r>
              <a:rPr lang="en-US" sz="2400" dirty="0">
                <a:solidFill>
                  <a:schemeClr val="tx1"/>
                </a:solidFill>
              </a:rPr>
              <a:t>The stress in an axially loaded member is given by</a:t>
            </a:r>
          </a:p>
          <a:p>
            <a:pPr marL="0" indent="0" algn="just">
              <a:buNone/>
            </a:pPr>
            <a:r>
              <a:rPr lang="en-US" sz="2400" dirty="0">
                <a:solidFill>
                  <a:schemeClr val="tx1"/>
                </a:solidFill>
              </a:rPr>
              <a:t> </a:t>
            </a:r>
          </a:p>
          <a:p>
            <a:pPr marL="0" indent="0" algn="just">
              <a:buNone/>
            </a:pPr>
            <a:endParaRPr lang="en-US" sz="2400" dirty="0">
              <a:solidFill>
                <a:schemeClr val="tx1"/>
              </a:solidFill>
            </a:endParaRPr>
          </a:p>
          <a:p>
            <a:pPr marL="0" indent="0" algn="just">
              <a:buNone/>
            </a:pPr>
            <a:endParaRPr lang="en-US" sz="2000" dirty="0">
              <a:solidFill>
                <a:schemeClr val="tx1"/>
              </a:solidFill>
            </a:endParaRPr>
          </a:p>
          <a:p>
            <a:pPr marL="0" indent="0" algn="just">
              <a:lnSpc>
                <a:spcPct val="100000"/>
              </a:lnSpc>
              <a:spcBef>
                <a:spcPts val="0"/>
              </a:spcBef>
              <a:buNone/>
            </a:pPr>
            <a:r>
              <a:rPr lang="en-US" sz="2400" dirty="0">
                <a:solidFill>
                  <a:schemeClr val="tx1"/>
                </a:solidFill>
              </a:rPr>
              <a:t>     P = Magnitude of load </a:t>
            </a:r>
          </a:p>
          <a:p>
            <a:pPr marL="0" indent="0" algn="just">
              <a:lnSpc>
                <a:spcPct val="100000"/>
              </a:lnSpc>
              <a:spcBef>
                <a:spcPts val="0"/>
              </a:spcBef>
              <a:buNone/>
            </a:pPr>
            <a:r>
              <a:rPr lang="en-US" sz="2400" dirty="0">
                <a:solidFill>
                  <a:schemeClr val="tx1"/>
                </a:solidFill>
              </a:rPr>
              <a:t>     A= Cross-sectional area (area normal to the load)</a:t>
            </a:r>
          </a:p>
          <a:p>
            <a:pPr marL="0" indent="0" algn="just">
              <a:lnSpc>
                <a:spcPct val="100000"/>
              </a:lnSpc>
              <a:spcBef>
                <a:spcPts val="0"/>
              </a:spcBef>
              <a:buNone/>
            </a:pPr>
            <a:endParaRPr lang="en-US" sz="2400" dirty="0">
              <a:solidFill>
                <a:schemeClr val="tx1"/>
              </a:solidFill>
            </a:endParaRPr>
          </a:p>
          <a:p>
            <a:pPr algn="just">
              <a:lnSpc>
                <a:spcPct val="100000"/>
              </a:lnSpc>
              <a:spcBef>
                <a:spcPts val="0"/>
              </a:spcBef>
            </a:pPr>
            <a:r>
              <a:rPr lang="en-US" sz="2400" dirty="0">
                <a:solidFill>
                  <a:schemeClr val="tx1"/>
                </a:solidFill>
              </a:rPr>
              <a:t>The Stress as given by this equation is exact provided that the cross-section under consideration is not adjacent to the point of application of the load, where the distribution of stress is not uniform.</a:t>
            </a:r>
          </a:p>
          <a:p>
            <a:pPr marL="0" indent="0" algn="just">
              <a:lnSpc>
                <a:spcPct val="100000"/>
              </a:lnSpc>
              <a:spcBef>
                <a:spcPts val="0"/>
              </a:spcBef>
              <a:buNone/>
            </a:pPr>
            <a:endParaRPr lang="en-US" sz="2400" dirty="0">
              <a:solidFill>
                <a:schemeClr val="tx1"/>
              </a:solidFill>
            </a:endParaRPr>
          </a:p>
          <a:p>
            <a:pPr algn="just">
              <a:lnSpc>
                <a:spcPct val="100000"/>
              </a:lnSpc>
              <a:spcBef>
                <a:spcPts val="0"/>
              </a:spcBef>
            </a:pPr>
            <a:r>
              <a:rPr lang="en-US" sz="2400" dirty="0">
                <a:solidFill>
                  <a:schemeClr val="tx1"/>
                </a:solidFill>
              </a:rPr>
              <a:t>if the cross-sectional area of a tension member varies along its length, the stress is a function of the particular section under consideration.</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3895724" y="1652584"/>
            <a:ext cx="1819275" cy="990600"/>
          </a:xfrm>
          <a:prstGeom prst="rect">
            <a:avLst/>
          </a:prstGeom>
          <a:noFill/>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18198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182552" y="192481"/>
            <a:ext cx="10214109" cy="5686825"/>
          </a:xfrm>
          <a:prstGeom prst="rect">
            <a:avLst/>
          </a:prstGeom>
        </p:spPr>
      </p:pic>
    </p:spTree>
    <p:extLst>
      <p:ext uri="{BB962C8B-B14F-4D97-AF65-F5344CB8AC3E}">
        <p14:creationId xmlns:p14="http://schemas.microsoft.com/office/powerpoint/2010/main" val="12252414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328209" y="285750"/>
            <a:ext cx="9770982" cy="5281612"/>
          </a:xfrm>
          <a:prstGeom prst="rect">
            <a:avLst/>
          </a:prstGeom>
        </p:spPr>
      </p:pic>
    </p:spTree>
    <p:extLst>
      <p:ext uri="{BB962C8B-B14F-4D97-AF65-F5344CB8AC3E}">
        <p14:creationId xmlns:p14="http://schemas.microsoft.com/office/powerpoint/2010/main" val="11759474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511300" y="285750"/>
            <a:ext cx="9004300" cy="5748340"/>
          </a:xfrm>
          <a:prstGeom prst="rect">
            <a:avLst/>
          </a:prstGeom>
        </p:spPr>
      </p:pic>
    </p:spTree>
    <p:extLst>
      <p:ext uri="{BB962C8B-B14F-4D97-AF65-F5344CB8AC3E}">
        <p14:creationId xmlns:p14="http://schemas.microsoft.com/office/powerpoint/2010/main" val="23480783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3"/>
          <a:stretch>
            <a:fillRect/>
          </a:stretch>
        </p:blipFill>
        <p:spPr>
          <a:xfrm>
            <a:off x="1676399" y="105587"/>
            <a:ext cx="9303011" cy="5641938"/>
          </a:xfrm>
          <a:prstGeom prst="rect">
            <a:avLst/>
          </a:prstGeom>
        </p:spPr>
      </p:pic>
      <p:sp>
        <p:nvSpPr>
          <p:cNvPr id="11" name="Rectangle 10"/>
          <p:cNvSpPr/>
          <p:nvPr/>
        </p:nvSpPr>
        <p:spPr>
          <a:xfrm>
            <a:off x="2146313" y="3539066"/>
            <a:ext cx="8610573" cy="2126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87051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buNone/>
            </a:pPr>
            <a:r>
              <a:rPr lang="en-US" sz="2400" b="1" dirty="0">
                <a:solidFill>
                  <a:schemeClr val="accent1"/>
                </a:solidFill>
              </a:rPr>
              <a:t>   </a:t>
            </a: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p:cNvPicPr>
            <a:picLocks noChangeAspect="1"/>
          </p:cNvPicPr>
          <p:nvPr/>
        </p:nvPicPr>
        <p:blipFill>
          <a:blip r:embed="rId3"/>
          <a:stretch>
            <a:fillRect/>
          </a:stretch>
        </p:blipFill>
        <p:spPr>
          <a:xfrm>
            <a:off x="1370806" y="285750"/>
            <a:ext cx="8213460" cy="3185583"/>
          </a:xfrm>
          <a:prstGeom prst="rect">
            <a:avLst/>
          </a:prstGeom>
        </p:spPr>
      </p:pic>
      <p:pic>
        <p:nvPicPr>
          <p:cNvPr id="6" name="Picture 5"/>
          <p:cNvPicPr>
            <a:picLocks noChangeAspect="1"/>
          </p:cNvPicPr>
          <p:nvPr/>
        </p:nvPicPr>
        <p:blipFill>
          <a:blip r:embed="rId4"/>
          <a:stretch>
            <a:fillRect/>
          </a:stretch>
        </p:blipFill>
        <p:spPr>
          <a:xfrm>
            <a:off x="1370806" y="3628495"/>
            <a:ext cx="9314127" cy="1986765"/>
          </a:xfrm>
          <a:prstGeom prst="rect">
            <a:avLst/>
          </a:prstGeom>
        </p:spPr>
      </p:pic>
    </p:spTree>
    <p:extLst>
      <p:ext uri="{BB962C8B-B14F-4D97-AF65-F5344CB8AC3E}">
        <p14:creationId xmlns:p14="http://schemas.microsoft.com/office/powerpoint/2010/main" val="29087655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285749"/>
            <a:ext cx="10515600" cy="52816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endParaRPr lang="en-US" sz="2400" b="1" dirty="0">
              <a:solidFill>
                <a:schemeClr val="accent1"/>
              </a:solidFill>
            </a:endParaRPr>
          </a:p>
          <a:p>
            <a:pPr marL="0" indent="0" algn="just">
              <a:buNone/>
            </a:pPr>
            <a:endParaRPr lang="en-US" sz="2400" b="1" dirty="0">
              <a:solidFill>
                <a:schemeClr val="accent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
        <p:nvSpPr>
          <p:cNvPr id="7" name="Content Placeholder 2"/>
          <p:cNvSpPr txBox="1">
            <a:spLocks/>
          </p:cNvSpPr>
          <p:nvPr/>
        </p:nvSpPr>
        <p:spPr>
          <a:xfrm>
            <a:off x="1012031" y="600074"/>
            <a:ext cx="10515600" cy="5386389"/>
          </a:xfrm>
          <a:prstGeom prst="rect">
            <a:avLst/>
          </a:prstGeom>
          <a:ln w="28575" cap="flat" cmpd="sng" algn="ctr">
            <a:noFill/>
            <a:prstDash val="solid"/>
            <a:miter lim="800000"/>
          </a:ln>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just"/>
            <a:r>
              <a:rPr lang="en-US" sz="2400" b="1" dirty="0">
                <a:solidFill>
                  <a:schemeClr val="tx1"/>
                </a:solidFill>
              </a:rPr>
              <a:t>WHAT IS THE DIFFERENCE IN COMPUTATIONAL EFFORT FOR THE TWO DIFFERENT APPROACHES?</a:t>
            </a:r>
            <a:r>
              <a:rPr lang="en-US" sz="2400" dirty="0">
                <a:solidFill>
                  <a:schemeClr val="tx1"/>
                </a:solidFill>
              </a:rPr>
              <a:t>    </a:t>
            </a:r>
          </a:p>
          <a:p>
            <a:pPr marL="571500" indent="-342900" algn="just">
              <a:buFont typeface="Wingdings" panose="05000000000000000000" pitchFamily="2" charset="2"/>
              <a:buChar char="Ø"/>
            </a:pPr>
            <a:r>
              <a:rPr lang="en-US" sz="2400" dirty="0">
                <a:solidFill>
                  <a:schemeClr val="tx1"/>
                </a:solidFill>
              </a:rPr>
              <a:t>Regardless of the method used, the two nominal strengths must be computed (If a stress approach is used with ASD, an equivalent computation must be made).</a:t>
            </a:r>
          </a:p>
          <a:p>
            <a:pPr marL="571500" indent="-342900" algn="just">
              <a:buFont typeface="Wingdings" panose="05000000000000000000" pitchFamily="2" charset="2"/>
              <a:buChar char="Ø"/>
            </a:pPr>
            <a:r>
              <a:rPr lang="en-US" sz="2400" dirty="0">
                <a:solidFill>
                  <a:schemeClr val="tx1"/>
                </a:solidFill>
              </a:rPr>
              <a:t>With LRFD, the nominal strengths are multiplied by resistance factors.</a:t>
            </a:r>
          </a:p>
          <a:p>
            <a:pPr marL="571500" indent="-342900" algn="just">
              <a:buFont typeface="Wingdings" panose="05000000000000000000" pitchFamily="2" charset="2"/>
              <a:buChar char="Ø"/>
            </a:pPr>
            <a:r>
              <a:rPr lang="en-US" sz="2400" dirty="0">
                <a:solidFill>
                  <a:schemeClr val="tx1"/>
                </a:solidFill>
              </a:rPr>
              <a:t>With ASD, the nominal strengths are divided by load factors. Up to this, the  number of steps is the same. </a:t>
            </a:r>
          </a:p>
          <a:p>
            <a:pPr marL="571500" indent="-342900" algn="just">
              <a:buFont typeface="Wingdings" panose="05000000000000000000" pitchFamily="2" charset="2"/>
              <a:buChar char="Ø"/>
            </a:pPr>
            <a:r>
              <a:rPr lang="en-US" sz="2400" dirty="0">
                <a:solidFill>
                  <a:schemeClr val="tx1"/>
                </a:solidFill>
              </a:rPr>
              <a:t>The difference in effort between the two methods involves the load side of the relationships.</a:t>
            </a:r>
          </a:p>
          <a:p>
            <a:pPr marL="571500" indent="-342900" algn="just">
              <a:buFont typeface="Wingdings" panose="05000000000000000000" pitchFamily="2" charset="2"/>
              <a:buChar char="Ø"/>
            </a:pPr>
            <a:r>
              <a:rPr lang="en-US" sz="2400" dirty="0">
                <a:solidFill>
                  <a:schemeClr val="tx1"/>
                </a:solidFill>
              </a:rPr>
              <a:t>In LRFD, the loads are factored before adding.</a:t>
            </a:r>
          </a:p>
          <a:p>
            <a:pPr marL="571500" indent="-342900" algn="just">
              <a:buFont typeface="Wingdings" panose="05000000000000000000" pitchFamily="2" charset="2"/>
              <a:buChar char="Ø"/>
            </a:pPr>
            <a:r>
              <a:rPr lang="en-US" sz="2400" dirty="0">
                <a:solidFill>
                  <a:schemeClr val="tx1"/>
                </a:solidFill>
              </a:rPr>
              <a:t>In ASD, in most cases the loads are simply added.</a:t>
            </a:r>
          </a:p>
          <a:p>
            <a:pPr marL="571500" indent="-342900" algn="just">
              <a:buFont typeface="Wingdings" panose="05000000000000000000" pitchFamily="2" charset="2"/>
              <a:buChar char="Ø"/>
            </a:pPr>
            <a:r>
              <a:rPr lang="en-US" sz="2400" dirty="0">
                <a:solidFill>
                  <a:schemeClr val="tx1"/>
                </a:solidFill>
              </a:rPr>
              <a:t>Therefore, for tension members LRFD requires slightly more computation.           </a:t>
            </a:r>
          </a:p>
        </p:txBody>
      </p:sp>
    </p:spTree>
    <p:extLst>
      <p:ext uri="{BB962C8B-B14F-4D97-AF65-F5344CB8AC3E}">
        <p14:creationId xmlns:p14="http://schemas.microsoft.com/office/powerpoint/2010/main" val="77647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1090612" y="685799"/>
            <a:ext cx="10010775" cy="5186363"/>
          </a:xfrm>
          <a:prstGeom prst="rect">
            <a:avLst/>
          </a:prstGeom>
        </p:spPr>
      </p:pic>
    </p:spTree>
    <p:extLst>
      <p:ext uri="{BB962C8B-B14F-4D97-AF65-F5344CB8AC3E}">
        <p14:creationId xmlns:p14="http://schemas.microsoft.com/office/powerpoint/2010/main" val="1274945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buNone/>
            </a:pPr>
            <a:r>
              <a:rPr lang="en-US" sz="2400" b="1" dirty="0">
                <a:solidFill>
                  <a:schemeClr val="accent1"/>
                </a:solidFill>
              </a:rPr>
              <a:t>                                        </a:t>
            </a:r>
          </a:p>
          <a:p>
            <a:pPr algn="just"/>
            <a:r>
              <a:rPr lang="en-US" sz="2400" dirty="0">
                <a:solidFill>
                  <a:schemeClr val="tx1"/>
                </a:solidFill>
              </a:rPr>
              <a:t>The presence of holes in a member will influence the stress at a cross section through the hole or holes. At these locations, cross-sectional area will be reduced by an amount equal to the area removed by the holes.</a:t>
            </a:r>
          </a:p>
          <a:p>
            <a:pPr algn="just"/>
            <a:r>
              <a:rPr lang="en-US" sz="2400" dirty="0">
                <a:solidFill>
                  <a:schemeClr val="tx1"/>
                </a:solidFill>
              </a:rPr>
              <a:t>Tension members are frequently connected at their ends with bolts as illustrated in Figure-3.2.</a:t>
            </a:r>
          </a:p>
          <a:p>
            <a:pPr algn="just"/>
            <a:r>
              <a:rPr lang="en-US" sz="2400" dirty="0">
                <a:solidFill>
                  <a:schemeClr val="tx1"/>
                </a:solidFill>
              </a:rPr>
              <a:t>The tension member shown, a  ½ X 8 plate is connected to a gusset plate, which is a connection element whose purpose is to transfer the load from the member to a support or to another member.</a:t>
            </a:r>
          </a:p>
          <a:p>
            <a:pPr algn="just"/>
            <a:r>
              <a:rPr lang="en-US" sz="2400" dirty="0">
                <a:solidFill>
                  <a:schemeClr val="tx1"/>
                </a:solidFill>
              </a:rPr>
              <a:t>The area of the bar at section a-a is (1/2) X (8) = 4 in</a:t>
            </a:r>
            <a:r>
              <a:rPr lang="en-US" sz="2400" baseline="30000" dirty="0">
                <a:solidFill>
                  <a:schemeClr val="tx1"/>
                </a:solidFill>
              </a:rPr>
              <a:t>2</a:t>
            </a:r>
            <a:r>
              <a:rPr lang="en-US" sz="2400" dirty="0">
                <a:solidFill>
                  <a:schemeClr val="tx1"/>
                </a:solidFill>
              </a:rPr>
              <a:t> , but the area at the section b-b is only 4 - 2 X (1/2) X (7/8) = 3.13 in</a:t>
            </a:r>
            <a:r>
              <a:rPr lang="en-US" sz="2400" baseline="30000" dirty="0">
                <a:solidFill>
                  <a:schemeClr val="tx1"/>
                </a:solidFill>
              </a:rPr>
              <a:t>2</a:t>
            </a:r>
            <a:r>
              <a:rPr lang="en-US" sz="2400" dirty="0">
                <a:solidFill>
                  <a:schemeClr val="tx1"/>
                </a:solidFill>
              </a:rPr>
              <a:t> and will be more highly stressed.</a:t>
            </a:r>
          </a:p>
          <a:p>
            <a:pPr algn="just"/>
            <a:r>
              <a:rPr lang="en-US" sz="2400" dirty="0">
                <a:solidFill>
                  <a:schemeClr val="tx1"/>
                </a:solidFill>
              </a:rPr>
              <a:t>This reduced area is referred to as net area or net section and the unreduced area is known as gross area. The typical design problem is to select a member with sufficient cross-sectional area to resist the loads.</a:t>
            </a:r>
          </a:p>
          <a:p>
            <a:pPr algn="just"/>
            <a:r>
              <a:rPr lang="en-US" sz="2400" dirty="0">
                <a:solidFill>
                  <a:schemeClr val="tx1"/>
                </a:solidFill>
              </a:rPr>
              <a:t>In general analysis is a direct procedure, but design is an iterative process and may require some trial and error.</a:t>
            </a:r>
          </a:p>
          <a:p>
            <a:pPr algn="just"/>
            <a:endParaRPr lang="en-US" sz="2400" dirty="0">
              <a:solidFill>
                <a:schemeClr val="tx1"/>
              </a:solidFill>
            </a:endParaRPr>
          </a:p>
          <a:p>
            <a:pPr algn="just"/>
            <a:endParaRPr lang="en-US" sz="2400" dirty="0">
              <a:solidFill>
                <a:schemeClr val="tx1"/>
              </a:solidFill>
            </a:endParaRPr>
          </a:p>
          <a:p>
            <a:pPr algn="just"/>
            <a:endParaRPr lang="en-US" sz="2400" dirty="0">
              <a:solidFill>
                <a:schemeClr val="tx1"/>
              </a:solidFill>
            </a:endParaRPr>
          </a:p>
          <a:p>
            <a:pPr marL="0" indent="0" algn="just">
              <a:buNone/>
            </a:pP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202880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TENSILE STRENGTH</a:t>
                </a:r>
                <a:endParaRPr lang="en-US" b="1" dirty="0">
                  <a:solidFill>
                    <a:schemeClr val="tx1"/>
                  </a:solidFill>
                </a:endParaRPr>
              </a:p>
              <a:p>
                <a:pPr algn="just"/>
                <a:r>
                  <a:rPr lang="en-US" sz="2400" dirty="0">
                    <a:solidFill>
                      <a:schemeClr val="tx1"/>
                    </a:solidFill>
                  </a:rPr>
                  <a:t>A Tension member can fail by reaching one of two limit states: excessive deformation or fracture. </a:t>
                </a:r>
              </a:p>
              <a:p>
                <a:pPr algn="just"/>
                <a:r>
                  <a:rPr lang="en-US" sz="2400" dirty="0">
                    <a:solidFill>
                      <a:schemeClr val="tx1"/>
                    </a:solidFill>
                  </a:rPr>
                  <a:t>To prevent excessive deformation, initiated by yielding, the load on the gross section must be small enough that the stress on the gross section is less than the yield stress </a:t>
                </a:r>
                <a:r>
                  <a:rPr lang="en-US" sz="2400" dirty="0" err="1">
                    <a:solidFill>
                      <a:schemeClr val="tx1"/>
                    </a:solidFill>
                  </a:rPr>
                  <a:t>Fy</a:t>
                </a:r>
                <a:r>
                  <a:rPr lang="en-US" sz="2400" dirty="0">
                    <a:solidFill>
                      <a:schemeClr val="tx1"/>
                    </a:solidFill>
                  </a:rPr>
                  <a:t>.</a:t>
                </a:r>
              </a:p>
              <a:p>
                <a:pPr algn="just"/>
                <a:r>
                  <a:rPr lang="en-US" sz="2400" dirty="0">
                    <a:solidFill>
                      <a:schemeClr val="tx1"/>
                    </a:solidFill>
                  </a:rPr>
                  <a:t>To prevent fracture, the stress on the net section must be less than the tensile strength Fu.</a:t>
                </a:r>
              </a:p>
              <a:p>
                <a:pPr algn="just"/>
                <a:r>
                  <a:rPr lang="en-US" sz="2400" dirty="0">
                    <a:solidFill>
                      <a:schemeClr val="tx1"/>
                    </a:solidFill>
                  </a:rPr>
                  <a:t>In each case, the stress P/A must be less than a limiting stress F or</a:t>
                </a:r>
              </a:p>
              <a:p>
                <a:pPr marL="0" indent="0" algn="just">
                  <a:buNone/>
                </a:pPr>
                <a:r>
                  <a:rPr lang="en-US" sz="2400" dirty="0">
                    <a:solidFill>
                      <a:schemeClr val="tx1"/>
                    </a:solidFill>
                  </a:rPr>
                  <a:t>                                         </a:t>
                </a:r>
                <a14:m>
                  <m:oMath xmlns:m="http://schemas.openxmlformats.org/officeDocument/2006/math">
                    <m:f>
                      <m:fPr>
                        <m:ctrlPr>
                          <a:rPr lang="en-US" sz="240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 </m:t>
                        </m:r>
                        <m:r>
                          <a:rPr lang="en-US" sz="2400" b="0" i="1" smtClean="0">
                            <a:solidFill>
                              <a:schemeClr val="tx1"/>
                            </a:solidFill>
                            <a:latin typeface="Cambria Math" panose="02040503050406030204" pitchFamily="18" charset="0"/>
                          </a:rPr>
                          <m:t>𝑃</m:t>
                        </m:r>
                      </m:num>
                      <m:den>
                        <m:r>
                          <a:rPr lang="en-US" sz="2400" b="0" i="1" smtClean="0">
                            <a:solidFill>
                              <a:schemeClr val="tx1"/>
                            </a:solidFill>
                            <a:latin typeface="Cambria Math" panose="02040503050406030204" pitchFamily="18" charset="0"/>
                          </a:rPr>
                          <m:t>𝐴</m:t>
                        </m:r>
                      </m:den>
                    </m:f>
                    <m:r>
                      <a:rPr lang="en-US" sz="2400" b="0" i="1" smtClean="0">
                        <a:solidFill>
                          <a:schemeClr val="tx1"/>
                        </a:solidFill>
                        <a:latin typeface="Cambria Math" panose="02040503050406030204" pitchFamily="18" charset="0"/>
                      </a:rPr>
                      <m:t>&lt;</m:t>
                    </m:r>
                    <m:r>
                      <a:rPr lang="en-US" sz="2400" b="0" i="1" smtClean="0">
                        <a:solidFill>
                          <a:schemeClr val="tx1"/>
                        </a:solidFill>
                        <a:latin typeface="Cambria Math" panose="02040503050406030204" pitchFamily="18" charset="0"/>
                      </a:rPr>
                      <m:t>𝐹</m:t>
                    </m:r>
                  </m:oMath>
                </a14:m>
                <a:r>
                  <a:rPr lang="en-US" sz="2400" dirty="0">
                    <a:solidFill>
                      <a:schemeClr val="tx1"/>
                    </a:solidFill>
                  </a:rPr>
                  <a:t>  </a:t>
                </a:r>
              </a:p>
              <a:p>
                <a:pPr marL="0" indent="0" algn="just">
                  <a:buNone/>
                </a:pPr>
                <a:r>
                  <a:rPr lang="en-US" sz="2400" dirty="0">
                    <a:solidFill>
                      <a:schemeClr val="tx1"/>
                    </a:solidFill>
                  </a:rPr>
                  <a:t>               Thus the load must be less than FA, or</a:t>
                </a:r>
              </a:p>
              <a:p>
                <a:pPr marL="0" indent="0" algn="just">
                  <a:buNone/>
                </a:pPr>
                <a:r>
                  <a:rPr lang="en-US" sz="2400" dirty="0">
                    <a:solidFill>
                      <a:schemeClr val="tx1"/>
                    </a:solidFill>
                  </a:rPr>
                  <a:t>                                       P &lt; F A</a:t>
                </a:r>
              </a:p>
              <a:p>
                <a:pPr marL="0" indent="0" algn="just">
                  <a:buNone/>
                </a:pPr>
                <a:r>
                  <a:rPr lang="en-US" sz="2400" dirty="0">
                    <a:solidFill>
                      <a:schemeClr val="tx1"/>
                    </a:solidFill>
                  </a:rPr>
                  <a:t> </a:t>
                </a:r>
              </a:p>
              <a:p>
                <a:pPr marL="0" indent="0" algn="just">
                  <a:buNone/>
                </a:pPr>
                <a:endParaRPr lang="en-US" sz="24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59631" y="142876"/>
                <a:ext cx="10515600" cy="5891213"/>
              </a:xfrm>
              <a:blipFill rotWithShape="0">
                <a:blip r:embed="rId2"/>
                <a:stretch>
                  <a:fillRect l="-754" r="-928"/>
                </a:stretch>
              </a:blipFill>
              <a:ln w="28575">
                <a:noFill/>
              </a:ln>
            </p:spPr>
            <p:txBody>
              <a:bodyPr/>
              <a:lstStyle/>
              <a:p>
                <a:r>
                  <a:rPr lang="en-US">
                    <a:noFill/>
                  </a:rPr>
                  <a:t> </a:t>
                </a:r>
              </a:p>
            </p:txBody>
          </p:sp>
        </mc:Fallback>
      </mc:AlternateContent>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0960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TENSILE STRENGTH……….</a:t>
            </a:r>
            <a:endParaRPr lang="en-US" b="1" dirty="0">
              <a:solidFill>
                <a:schemeClr val="tx1"/>
              </a:solidFill>
            </a:endParaRPr>
          </a:p>
          <a:p>
            <a:pPr algn="just"/>
            <a:r>
              <a:rPr lang="en-US" sz="2400" dirty="0">
                <a:solidFill>
                  <a:schemeClr val="tx1"/>
                </a:solidFill>
              </a:rPr>
              <a:t> The nominal strength in yielding is</a:t>
            </a:r>
          </a:p>
          <a:p>
            <a:pPr marL="0" indent="0" algn="just">
              <a:buNone/>
            </a:pPr>
            <a:endParaRPr lang="en-US" sz="2400" dirty="0">
              <a:solidFill>
                <a:schemeClr val="tx1"/>
              </a:solidFill>
            </a:endParaRPr>
          </a:p>
          <a:p>
            <a:pPr algn="just"/>
            <a:endParaRPr lang="en-US" sz="2400" dirty="0">
              <a:solidFill>
                <a:schemeClr val="tx1"/>
              </a:solidFill>
            </a:endParaRPr>
          </a:p>
          <a:p>
            <a:pPr algn="just"/>
            <a:r>
              <a:rPr lang="en-US" sz="2400" dirty="0">
                <a:solidFill>
                  <a:schemeClr val="tx1"/>
                </a:solidFill>
              </a:rPr>
              <a:t>The  nominal strength in fracture is   </a:t>
            </a:r>
          </a:p>
          <a:p>
            <a:pPr algn="just"/>
            <a:endParaRPr lang="en-US" sz="2400" dirty="0">
              <a:solidFill>
                <a:schemeClr val="tx1"/>
              </a:solidFill>
            </a:endParaRPr>
          </a:p>
          <a:p>
            <a:pPr algn="just"/>
            <a:endParaRPr lang="en-US" sz="2400" dirty="0">
              <a:solidFill>
                <a:schemeClr val="tx1"/>
              </a:solidFill>
            </a:endParaRPr>
          </a:p>
          <a:p>
            <a:pPr algn="just"/>
            <a:r>
              <a:rPr lang="en-US" sz="2400" dirty="0">
                <a:solidFill>
                  <a:schemeClr val="tx1"/>
                </a:solidFill>
              </a:rPr>
              <a:t>Where A</a:t>
            </a:r>
            <a:r>
              <a:rPr lang="en-US" sz="2400" baseline="-25000" dirty="0">
                <a:solidFill>
                  <a:schemeClr val="tx1"/>
                </a:solidFill>
              </a:rPr>
              <a:t>e</a:t>
            </a:r>
            <a:r>
              <a:rPr lang="en-US" sz="2400" dirty="0">
                <a:solidFill>
                  <a:schemeClr val="tx1"/>
                </a:solidFill>
              </a:rPr>
              <a:t> is the effective net area, which may be equal to either net area or in some cases, a smaller area. We will discuss the effective net area later on stage.</a:t>
            </a:r>
          </a:p>
          <a:p>
            <a:pPr algn="just"/>
            <a:r>
              <a:rPr lang="en-US" sz="2400" dirty="0">
                <a:solidFill>
                  <a:schemeClr val="tx1"/>
                </a:solidFill>
              </a:rPr>
              <a:t>Although yielding will first occur on the net cross section, the deformation within the length of the connection will generally be smaller than the deformation in the remainder of the tension member.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a:stretch>
            <a:fillRect/>
          </a:stretch>
        </p:blipFill>
        <p:spPr>
          <a:xfrm>
            <a:off x="3371850" y="1724025"/>
            <a:ext cx="1885950" cy="676275"/>
          </a:xfrm>
          <a:prstGeom prst="rect">
            <a:avLst/>
          </a:prstGeom>
        </p:spPr>
      </p:pic>
      <p:pic>
        <p:nvPicPr>
          <p:cNvPr id="4" name="Picture 3"/>
          <p:cNvPicPr>
            <a:picLocks noChangeAspect="1"/>
          </p:cNvPicPr>
          <p:nvPr/>
        </p:nvPicPr>
        <p:blipFill>
          <a:blip r:embed="rId3"/>
          <a:stretch>
            <a:fillRect/>
          </a:stretch>
        </p:blipFill>
        <p:spPr>
          <a:xfrm>
            <a:off x="3733799" y="3002752"/>
            <a:ext cx="1909763" cy="750093"/>
          </a:xfrm>
          <a:prstGeom prst="rect">
            <a:avLst/>
          </a:prstGeom>
        </p:spPr>
      </p:pic>
    </p:spTree>
    <p:extLst>
      <p:ext uri="{BB962C8B-B14F-4D97-AF65-F5344CB8AC3E}">
        <p14:creationId xmlns:p14="http://schemas.microsoft.com/office/powerpoint/2010/main" val="89950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lgn="just">
              <a:buNone/>
            </a:pPr>
            <a:r>
              <a:rPr lang="en-US" sz="2400" b="1" dirty="0">
                <a:solidFill>
                  <a:schemeClr val="accent1"/>
                </a:solidFill>
              </a:rPr>
              <a:t>                                                      </a:t>
            </a:r>
          </a:p>
          <a:p>
            <a:pPr marL="0" indent="0" algn="just">
              <a:buNone/>
            </a:pPr>
            <a:r>
              <a:rPr lang="en-US" sz="2400" b="1" dirty="0">
                <a:solidFill>
                  <a:schemeClr val="accent1"/>
                </a:solidFill>
              </a:rPr>
              <a:t>                                                </a:t>
            </a:r>
            <a:r>
              <a:rPr lang="en-US" sz="3600" b="1" dirty="0">
                <a:solidFill>
                  <a:schemeClr val="tx1"/>
                </a:solidFill>
              </a:rPr>
              <a:t>TENSILE STRENGTH……….</a:t>
            </a:r>
            <a:endParaRPr lang="en-US" b="1" dirty="0">
              <a:solidFill>
                <a:schemeClr val="tx1"/>
              </a:solidFill>
            </a:endParaRPr>
          </a:p>
          <a:p>
            <a:pPr algn="just"/>
            <a:r>
              <a:rPr lang="en-US" sz="2400" dirty="0">
                <a:solidFill>
                  <a:schemeClr val="tx1"/>
                </a:solidFill>
              </a:rPr>
              <a:t>The reason is that net section exists over a relatively small length of the member and the total elongation is a product of the length and the strain (a function of stress).</a:t>
            </a:r>
          </a:p>
          <a:p>
            <a:pPr algn="just"/>
            <a:r>
              <a:rPr lang="en-US" sz="2400" dirty="0">
                <a:solidFill>
                  <a:schemeClr val="tx1"/>
                </a:solidFill>
              </a:rPr>
              <a:t>Most of  member will have an unreduced cross section, so attainment of the yield stress on the gross area will result in larger total elongation. </a:t>
            </a:r>
            <a:r>
              <a:rPr lang="en-US" sz="2400" b="1" dirty="0">
                <a:solidFill>
                  <a:schemeClr val="tx1"/>
                </a:solidFill>
              </a:rPr>
              <a:t>It is this larger deformation, not the first yield, that is the limit state. </a:t>
            </a:r>
          </a:p>
          <a:p>
            <a:pPr marL="114300" indent="-114300" algn="just">
              <a:buNone/>
            </a:pPr>
            <a:r>
              <a:rPr lang="en-US" sz="2400" dirty="0">
                <a:solidFill>
                  <a:schemeClr val="tx1"/>
                </a:solidFill>
              </a:rPr>
              <a:t> </a:t>
            </a:r>
          </a:p>
          <a:p>
            <a:pPr marL="114300" indent="-114300" algn="just">
              <a:buNone/>
            </a:pPr>
            <a:r>
              <a:rPr lang="en-US" sz="2400" dirty="0">
                <a:solidFill>
                  <a:schemeClr val="tx1"/>
                </a:solidFill>
              </a:rPr>
              <a:t> Two design philosophies will be used to analyze  and design the structural              components.</a:t>
            </a:r>
          </a:p>
          <a:p>
            <a:pPr marL="114300" indent="-114300" algn="just">
              <a:buNone/>
            </a:pPr>
            <a:endParaRPr lang="en-US" sz="1100" dirty="0">
              <a:solidFill>
                <a:schemeClr val="tx1"/>
              </a:solidFill>
            </a:endParaRPr>
          </a:p>
          <a:p>
            <a:pPr marL="114300" indent="-114300" algn="just">
              <a:buNone/>
            </a:pPr>
            <a:r>
              <a:rPr lang="en-US" sz="2400" dirty="0">
                <a:solidFill>
                  <a:schemeClr val="tx1"/>
                </a:solidFill>
              </a:rPr>
              <a:t>  (I) LRFD</a:t>
            </a:r>
          </a:p>
          <a:p>
            <a:pPr marL="114300" indent="-114300" algn="just">
              <a:buNone/>
            </a:pPr>
            <a:r>
              <a:rPr lang="en-US" sz="2400" dirty="0">
                <a:solidFill>
                  <a:schemeClr val="tx1"/>
                </a:solidFill>
              </a:rPr>
              <a:t>  (II) ASD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724903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851</TotalTime>
  <Words>1649</Words>
  <Application>Microsoft Office PowerPoint</Application>
  <PresentationFormat>Widescreen</PresentationFormat>
  <Paragraphs>191</Paragraphs>
  <Slides>45</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Arial Black</vt:lpstr>
      <vt:lpstr>Bookman Old Style</vt:lpstr>
      <vt:lpstr>Calibri</vt:lpstr>
      <vt:lpstr>Calibri Light</vt:lpstr>
      <vt:lpstr>Cambria Math</vt:lpstr>
      <vt:lpstr>Wingdings</vt:lpstr>
      <vt:lpstr>Office Theme</vt:lpstr>
      <vt:lpstr>COLLEGE OF ENGINEERING AND TECHNOLOGY                UNIVERSITY OF SARGODHA   STEEL STRUCTURES (CT-313) (B.S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Aqeel Ahmed</dc:creator>
  <cp:lastModifiedBy>Aqeel Ahmed</cp:lastModifiedBy>
  <cp:revision>221</cp:revision>
  <dcterms:created xsi:type="dcterms:W3CDTF">2018-08-27T04:07:34Z</dcterms:created>
  <dcterms:modified xsi:type="dcterms:W3CDTF">2020-11-13T04:34:55Z</dcterms:modified>
</cp:coreProperties>
</file>