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37"/>
  </p:notesMasterIdLst>
  <p:sldIdLst>
    <p:sldId id="256" r:id="rId2"/>
    <p:sldId id="268" r:id="rId3"/>
    <p:sldId id="307" r:id="rId4"/>
    <p:sldId id="308" r:id="rId5"/>
    <p:sldId id="309" r:id="rId6"/>
    <p:sldId id="310" r:id="rId7"/>
    <p:sldId id="269" r:id="rId8"/>
    <p:sldId id="284" r:id="rId9"/>
    <p:sldId id="311" r:id="rId10"/>
    <p:sldId id="312" r:id="rId11"/>
    <p:sldId id="313"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96" r:id="rId27"/>
    <p:sldId id="294" r:id="rId28"/>
    <p:sldId id="260" r:id="rId29"/>
    <p:sldId id="285" r:id="rId30"/>
    <p:sldId id="288" r:id="rId31"/>
    <p:sldId id="289" r:id="rId32"/>
    <p:sldId id="290" r:id="rId33"/>
    <p:sldId id="291" r:id="rId34"/>
    <p:sldId id="293" r:id="rId35"/>
    <p:sldId id="31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ED263-D263-4882-825A-A98EAA4DB568}" type="datetimeFigureOut">
              <a:rPr lang="en-US" smtClean="0"/>
              <a:pPr/>
              <a:t>5/5/2020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FEF3B-F0CB-4F56-96EE-11CF8C4AC2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EBAF7-CCD2-478E-9C12-0CB71199FF26}" type="slidenum">
              <a:rPr lang="en-US"/>
              <a:pPr/>
              <a:t>2</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2D91D-E3DC-4CF4-A3DA-092FF3417818}" type="slidenum">
              <a:rPr lang="en-US"/>
              <a:pPr/>
              <a:t>15</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04560-26E0-407A-A2CB-C62913425431}" type="slidenum">
              <a:rPr lang="en-US"/>
              <a:pPr/>
              <a:t>16</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DC744F-00DD-4BEE-B8F6-5E1757E974DE}" type="slidenum">
              <a:rPr lang="en-US"/>
              <a:pPr/>
              <a:t>17</a:t>
            </a:fld>
            <a:endParaRPr lang="en-US"/>
          </a:p>
        </p:txBody>
      </p:sp>
      <p:sp>
        <p:nvSpPr>
          <p:cNvPr id="23554" name="Rectangle 2"/>
          <p:cNvSpPr>
            <a:spLocks noGrp="1" noRot="1" noChangeAspect="1" noChangeArrowheads="1" noTextEdit="1"/>
          </p:cNvSpPr>
          <p:nvPr>
            <p:ph type="sldImg"/>
          </p:nvPr>
        </p:nvSpPr>
        <p:spPr>
          <a:xfrm>
            <a:off x="1143000" y="685800"/>
            <a:ext cx="4575175" cy="3430588"/>
          </a:xfrm>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F18E2-A7C4-4C35-A13E-851391376424}" type="slidenum">
              <a:rPr lang="en-US"/>
              <a:pPr/>
              <a:t>18</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7720F4-E312-4BFF-B149-981B39300A50}" type="slidenum">
              <a:rPr lang="en-US"/>
              <a:pPr/>
              <a:t>19</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26F61-BCE7-48BB-AF0D-DBD46057F164}" type="slidenum">
              <a:rPr lang="en-US"/>
              <a:pPr/>
              <a:t>20</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C6DF1-5A9A-49B0-B4BE-184FE17D0433}" type="slidenum">
              <a:rPr lang="en-US"/>
              <a:pPr/>
              <a:t>21</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722BF-F05D-4ED9-B4DE-DC3A980711C0}" type="slidenum">
              <a:rPr lang="en-US"/>
              <a:pPr/>
              <a:t>22</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1FB97-0615-4525-A1F3-87ED55C91745}" type="slidenum">
              <a:rPr lang="en-US"/>
              <a:pPr/>
              <a:t>23</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C62AB-A175-4710-845F-47C745B99EC4}" type="slidenum">
              <a:rPr lang="en-US"/>
              <a:pPr/>
              <a:t>24</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8FEF3B-F0CB-4F56-96EE-11CF8C4AC2B2}"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D3650D-8148-45FA-B377-B18A575D409A}" type="slidenum">
              <a:rPr lang="en-US"/>
              <a:pPr/>
              <a:t>25</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0E3A1-BD50-4FDE-A3D6-764AC083FFE8}" type="slidenum">
              <a:rPr lang="en-US"/>
              <a:pPr/>
              <a:t>26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7C3CB-8929-4C39-9215-96F6C284FDF1}" type="slidenum">
              <a:rPr lang="en-US"/>
              <a:pPr/>
              <a:t>27</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8372A-5ED1-4B32-93E2-3657ACC36FCF}" type="slidenum">
              <a:rPr lang="en-US"/>
              <a:pPr/>
              <a:t>29</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3E043-671D-4D50-B2D7-E98ECE524A60}" type="slidenum">
              <a:rPr lang="en-US"/>
              <a:pPr/>
              <a:t>30</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sz="1400" b="1">
                <a:solidFill>
                  <a:schemeClr val="accent2"/>
                </a:solidFill>
              </a:rPr>
              <a:t> </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AA9415-169D-4D07-A93A-BDF8D476EBD1}" type="slidenum">
              <a:rPr lang="en-US"/>
              <a:pPr/>
              <a:t>31</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pPr>
              <a:lnSpc>
                <a:spcPct val="120000"/>
              </a:lnSpc>
            </a:pPr>
            <a:r>
              <a:rPr lang="en-US" b="1">
                <a:solidFill>
                  <a:schemeClr val="accent2"/>
                </a:solidFill>
              </a:rPr>
              <a:t> Scientists agree that the burning of fossil fuels is causing global warming.  Since these fuels are burned for energy, and everyone uses energy, everyone can help stop global warming just by using less energy or energy from renewable sources!</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4FFF2-27FC-4479-97A5-A0ED767ECAA5}" type="slidenum">
              <a:rPr lang="en-US"/>
              <a:pPr/>
              <a:t>32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E0008-7439-48B0-8EA4-0143B29776D1}" type="slidenum">
              <a:rPr lang="en-US"/>
              <a:pPr/>
              <a:t>33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24F057-A50A-4D03-9D6D-2B279A59AEB7}" type="slidenum">
              <a:rPr lang="en-US"/>
              <a:pPr/>
              <a:t>34</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7D5ED-65B7-4C5B-9BE3-A0507B48A987}" type="slidenum">
              <a:rPr lang="en-US"/>
              <a:pPr/>
              <a:t>7</a:t>
            </a:fld>
            <a:endParaRPr lang="en-US"/>
          </a:p>
        </p:txBody>
      </p:sp>
      <p:sp>
        <p:nvSpPr>
          <p:cNvPr id="77826" name="Rectangle 2"/>
          <p:cNvSpPr>
            <a:spLocks noGrp="1" noRot="1" noChangeAspect="1" noChangeArrowheads="1" noTextEdit="1"/>
          </p:cNvSpPr>
          <p:nvPr>
            <p:ph type="sldImg"/>
          </p:nvPr>
        </p:nvSpPr>
        <p:spPr>
          <a:solidFill>
            <a:srgbClr val="FFFFFF"/>
          </a:solidFill>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E6BCE-E555-490F-992B-112C99D68338}" type="slidenum">
              <a:rPr lang="en-US"/>
              <a:pPr/>
              <a:t>8</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ln/>
        </p:spPr>
        <p:txBody>
          <a:bodyPr/>
          <a:lstStyle/>
          <a:p>
            <a:pPr>
              <a:tabLst>
                <a:tab pos="266700" algn="l"/>
                <a:tab pos="533400" algn="l"/>
                <a:tab pos="800100" algn="l"/>
                <a:tab pos="1066800" algn="l"/>
                <a:tab pos="1333500" algn="l"/>
                <a:tab pos="1600200" algn="l"/>
                <a:tab pos="1866900" algn="l"/>
                <a:tab pos="2133600" algn="l"/>
                <a:tab pos="2400300" algn="l"/>
                <a:tab pos="2667000" algn="l"/>
                <a:tab pos="2933700" algn="l"/>
                <a:tab pos="3200400" algn="l"/>
              </a:tabLst>
            </a:pPr>
            <a:endParaRPr lang="en-US" sz="900">
              <a:latin typeface="55 Helvetica Roman" charset="0"/>
              <a:sym typeface="55 Helvetica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0E3A1-BD50-4FDE-A3D6-764AC083FFE8}" type="slidenum">
              <a:rPr lang="en-US"/>
              <a:pPr/>
              <a:t>9</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7C3CB-8929-4C39-9215-96F6C284FDF1}" type="slidenum">
              <a:rPr lang="en-US"/>
              <a:pPr/>
              <a:t>10</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49E6A-89C3-4862-80AA-26FF09A48316}" type="slidenum">
              <a:rPr lang="en-US"/>
              <a:pPr/>
              <a:t>12</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F4339-F3CE-4268-B001-D39F54E5F2BD}" type="slidenum">
              <a:rPr lang="en-US"/>
              <a:pPr/>
              <a:t>13</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E9FD8B-0A90-4AE5-82D9-13C46F5A4AAC}" type="slidenum">
              <a:rPr lang="en-US"/>
              <a:pPr/>
              <a:t>14</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8473479-4170-40D4-B768-CEDC449F4C38}" type="datetimeFigureOut">
              <a:rPr lang="en-US" smtClean="0"/>
              <a:pPr/>
              <a:t>5/5/2020</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F16DE70-CCC0-4D81-B311-1310BD71266B}"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473479-4170-40D4-B768-CEDC449F4C38}" type="datetimeFigureOut">
              <a:rPr lang="en-US" smtClean="0"/>
              <a:pPr/>
              <a:t>5/5/2020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16DE70-CCC0-4D81-B311-1310BD71266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473479-4170-40D4-B768-CEDC449F4C38}" type="datetimeFigureOut">
              <a:rPr lang="en-US" smtClean="0"/>
              <a:pPr/>
              <a:t>5/5/2020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16DE70-CCC0-4D81-B311-1310BD71266B}"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a:t>Click to edit Master title style</a:t>
            </a:r>
          </a:p>
        </p:txBody>
      </p:sp>
      <p:sp>
        <p:nvSpPr>
          <p:cNvPr id="3" name="ClipArt Placeholder 2"/>
          <p:cNvSpPr>
            <a:spLocks noGrp="1"/>
          </p:cNvSpPr>
          <p:nvPr>
            <p:ph type="clipArt" sz="half" idx="1"/>
          </p:nvPr>
        </p:nvSpPr>
        <p:spPr>
          <a:xfrm>
            <a:off x="809625" y="2214563"/>
            <a:ext cx="3902075" cy="3881437"/>
          </a:xfrm>
        </p:spPr>
        <p:txBody>
          <a:bodyPr/>
          <a:lstStyle/>
          <a:p>
            <a:endParaRPr lang="en-US"/>
          </a:p>
        </p:txBody>
      </p:sp>
      <p:sp>
        <p:nvSpPr>
          <p:cNvPr id="4" name="Text Placeholder 3"/>
          <p:cNvSpPr>
            <a:spLocks noGrp="1"/>
          </p:cNvSpPr>
          <p:nvPr>
            <p:ph type="body" sz="half" idx="2"/>
          </p:nvPr>
        </p:nvSpPr>
        <p:spPr>
          <a:xfrm>
            <a:off x="4864100" y="2214563"/>
            <a:ext cx="3903663" cy="388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9625" y="637381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32138" y="6376988"/>
            <a:ext cx="30861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89713" y="6376988"/>
            <a:ext cx="2193925" cy="457200"/>
          </a:xfrm>
        </p:spPr>
        <p:txBody>
          <a:bodyPr/>
          <a:lstStyle>
            <a:lvl1pPr>
              <a:defRPr/>
            </a:lvl1pPr>
          </a:lstStyle>
          <a:p>
            <a:fld id="{DD47265D-5DF6-4D8D-9C8B-81DC708BBF3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a:t>Click to edit Master title style</a:t>
            </a:r>
          </a:p>
        </p:txBody>
      </p:sp>
      <p:sp>
        <p:nvSpPr>
          <p:cNvPr id="3" name="Text Placeholder 2"/>
          <p:cNvSpPr>
            <a:spLocks noGrp="1"/>
          </p:cNvSpPr>
          <p:nvPr>
            <p:ph type="body" sz="half" idx="1"/>
          </p:nvPr>
        </p:nvSpPr>
        <p:spPr>
          <a:xfrm>
            <a:off x="809625" y="2214563"/>
            <a:ext cx="3902075" cy="388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64100" y="2214563"/>
            <a:ext cx="3903663" cy="3881437"/>
          </a:xfrm>
        </p:spPr>
        <p:txBody>
          <a:bodyPr/>
          <a:lstStyle/>
          <a:p>
            <a:endParaRPr lang="en-US"/>
          </a:p>
        </p:txBody>
      </p:sp>
      <p:sp>
        <p:nvSpPr>
          <p:cNvPr id="5" name="Date Placeholder 4"/>
          <p:cNvSpPr>
            <a:spLocks noGrp="1"/>
          </p:cNvSpPr>
          <p:nvPr>
            <p:ph type="dt" sz="half" idx="10"/>
          </p:nvPr>
        </p:nvSpPr>
        <p:spPr>
          <a:xfrm>
            <a:off x="809625" y="637381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32138" y="6376988"/>
            <a:ext cx="30861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89713" y="6376988"/>
            <a:ext cx="2193925" cy="457200"/>
          </a:xfrm>
        </p:spPr>
        <p:txBody>
          <a:bodyPr/>
          <a:lstStyle>
            <a:lvl1pPr>
              <a:defRPr/>
            </a:lvl1pPr>
          </a:lstStyle>
          <a:p>
            <a:fld id="{6D41E154-6D69-46A9-8DF8-9BAE835E2B3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DA1B62CD-6831-4AA4-BF91-71E4566002A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473479-4170-40D4-B768-CEDC449F4C38}" type="datetimeFigureOut">
              <a:rPr lang="en-US" smtClean="0"/>
              <a:pPr/>
              <a:t>5/5/2020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16DE70-CCC0-4D81-B311-1310BD71266B}" type="slidenum">
              <a:rPr lang="en-IN" smtClean="0"/>
              <a:pPr/>
              <a:t>‹#›</a:t>
            </a:fld>
            <a:endParaRPr lang="en-IN"/>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8473479-4170-40D4-B768-CEDC449F4C38}" type="datetimeFigureOut">
              <a:rPr lang="en-US" smtClean="0"/>
              <a:pPr/>
              <a:t>5/5/2020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16DE70-CCC0-4D81-B311-1310BD71266B}"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8473479-4170-40D4-B768-CEDC449F4C38}" type="datetimeFigureOut">
              <a:rPr lang="en-US" smtClean="0"/>
              <a:pPr/>
              <a:t>5/5/2020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F16DE70-CCC0-4D81-B311-1310BD71266B}" type="slidenum">
              <a:rPr lang="en-IN" smtClean="0"/>
              <a:pPr/>
              <a:t>‹#›</a:t>
            </a:fld>
            <a:endParaRPr lang="en-IN"/>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8473479-4170-40D4-B768-CEDC449F4C38}" type="datetimeFigureOut">
              <a:rPr lang="en-US" smtClean="0"/>
              <a:pPr/>
              <a:t>5/5/2020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F16DE70-CCC0-4D81-B311-1310BD71266B}"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8473479-4170-40D4-B768-CEDC449F4C38}" type="datetimeFigureOut">
              <a:rPr lang="en-US" smtClean="0"/>
              <a:pPr/>
              <a:t>5/5/2020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F16DE70-CCC0-4D81-B311-1310BD71266B}" type="slidenum">
              <a:rPr lang="en-IN" smtClean="0"/>
              <a:pPr/>
              <a:t>‹#›</a:t>
            </a:fld>
            <a:endParaRPr lang="en-IN"/>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73479-4170-40D4-B768-CEDC449F4C38}" type="datetimeFigureOut">
              <a:rPr lang="en-US" smtClean="0"/>
              <a:pPr/>
              <a:t>5/5/2020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F16DE70-CCC0-4D81-B311-1310BD71266B}"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8473479-4170-40D4-B768-CEDC449F4C38}" type="datetimeFigureOut">
              <a:rPr lang="en-US" smtClean="0"/>
              <a:pPr/>
              <a:t>5/5/2020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F16DE70-CCC0-4D81-B311-1310BD71266B}"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8473479-4170-40D4-B768-CEDC449F4C38}" type="datetimeFigureOut">
              <a:rPr lang="en-US" smtClean="0"/>
              <a:pPr/>
              <a:t>5/5/2020</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F16DE70-CCC0-4D81-B311-1310BD71266B}"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8473479-4170-40D4-B768-CEDC449F4C38}" type="datetimeFigureOut">
              <a:rPr lang="en-US" smtClean="0"/>
              <a:pPr/>
              <a:t>5/5/2020</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F16DE70-CCC0-4D81-B311-1310BD71266B}"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applets/the_greenhouse_effect.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applets/the_greenhouse_effect.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9.gif"/><Relationship Id="rId7" Type="http://schemas.openxmlformats.org/officeDocument/2006/relationships/image" Target="../media/image63.w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8" Type="http://schemas.openxmlformats.org/officeDocument/2006/relationships/image" Target="../media/image69.gif"/><Relationship Id="rId3" Type="http://schemas.openxmlformats.org/officeDocument/2006/relationships/image" Target="../media/image64.wmf"/><Relationship Id="rId7"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7.wmf"/><Relationship Id="rId5" Type="http://schemas.openxmlformats.org/officeDocument/2006/relationships/image" Target="../media/image66.gif"/><Relationship Id="rId4" Type="http://schemas.openxmlformats.org/officeDocument/2006/relationships/image" Target="../media/image65.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climatehotmap.org/photos/index.html" TargetMode="External"/><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wmf"/><Relationship Id="rId4" Type="http://schemas.openxmlformats.org/officeDocument/2006/relationships/image" Target="../media/image9.png"/><Relationship Id="rId9"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rth.gif"/>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85720" y="428604"/>
            <a:ext cx="5500726" cy="8679299"/>
          </a:xfrm>
          <a:prstGeom prst="rect">
            <a:avLst/>
          </a:prstGeom>
          <a:noFill/>
        </p:spPr>
        <p:txBody>
          <a:bodyPr wrap="square" rtlCol="0">
            <a:spAutoFit/>
          </a:bodyPr>
          <a:lstStyle/>
          <a:p>
            <a:endParaRPr lang="en-IN" sz="7200" dirty="0">
              <a:solidFill>
                <a:srgbClr val="FFC000"/>
              </a:solidFill>
            </a:endParaRPr>
          </a:p>
          <a:p>
            <a:endParaRPr lang="en-IN" sz="7200" dirty="0">
              <a:solidFill>
                <a:srgbClr val="FFC000"/>
              </a:solidFill>
            </a:endParaRPr>
          </a:p>
          <a:p>
            <a:endParaRPr lang="en-IN" sz="7200" dirty="0">
              <a:solidFill>
                <a:srgbClr val="FFC000"/>
              </a:solidFill>
            </a:endParaRPr>
          </a:p>
          <a:p>
            <a:endParaRPr lang="en-IN" sz="7200" dirty="0">
              <a:solidFill>
                <a:srgbClr val="FFC000"/>
              </a:solidFill>
            </a:endParaRPr>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r>
              <a:rPr lang="en-IN" dirty="0"/>
              <a:t>L</a:t>
            </a:r>
          </a:p>
        </p:txBody>
      </p:sp>
      <p:sp>
        <p:nvSpPr>
          <p:cNvPr id="9" name="Rectangle 8"/>
          <p:cNvSpPr/>
          <p:nvPr/>
        </p:nvSpPr>
        <p:spPr>
          <a:xfrm>
            <a:off x="2071670" y="2214554"/>
            <a:ext cx="5681363" cy="923330"/>
          </a:xfrm>
          <a:prstGeom prst="rect">
            <a:avLst/>
          </a:prstGeom>
          <a:noFill/>
          <a:effectLst>
            <a:innerShdw blurRad="63500" dist="50800">
              <a:prstClr val="black">
                <a:alpha val="50000"/>
              </a:prstClr>
            </a:innerShdw>
            <a:reflection blurRad="6350" stA="50000" endA="295" endPos="92000" dist="101600" dir="5400000" sy="-100000" algn="bl" rotWithShape="0"/>
          </a:effectLst>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IN" sz="5400" b="1" cap="none" spc="0" dirty="0">
                <a:ln w="11430"/>
                <a:solidFill>
                  <a:srgbClr val="FF0000"/>
                </a:solidFill>
                <a:effectLst>
                  <a:outerShdw blurRad="80000" dist="40000" dir="5040000" algn="tl">
                    <a:srgbClr val="000000">
                      <a:alpha val="30000"/>
                    </a:srgbClr>
                  </a:outerShdw>
                </a:effectLst>
              </a:rPr>
              <a:t>Global warming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143000"/>
          </a:xfrm>
        </p:spPr>
        <p:txBody>
          <a:bodyPr/>
          <a:lstStyle/>
          <a:p>
            <a:r>
              <a:rPr lang="en-US"/>
              <a:t>The Greenhouse Effect on Earth</a:t>
            </a:r>
          </a:p>
        </p:txBody>
      </p:sp>
      <p:pic>
        <p:nvPicPr>
          <p:cNvPr id="3075" name="Picture 3" descr="07-14">
            <a:hlinkClick r:id="rId3" action="ppaction://hlinkfile"/>
          </p:cNvPr>
          <p:cNvPicPr>
            <a:picLocks noChangeAspect="1" noChangeArrowheads="1"/>
          </p:cNvPicPr>
          <p:nvPr/>
        </p:nvPicPr>
        <p:blipFill>
          <a:blip r:embed="rId4" cstate="print"/>
          <a:srcRect/>
          <a:stretch>
            <a:fillRect/>
          </a:stretch>
        </p:blipFill>
        <p:spPr bwMode="auto">
          <a:xfrm>
            <a:off x="4879975" y="2514600"/>
            <a:ext cx="4111625" cy="4343400"/>
          </a:xfrm>
          <a:prstGeom prst="rect">
            <a:avLst/>
          </a:prstGeom>
          <a:noFill/>
        </p:spPr>
      </p:pic>
      <p:sp>
        <p:nvSpPr>
          <p:cNvPr id="3076" name="Text Box 4"/>
          <p:cNvSpPr txBox="1">
            <a:spLocks noChangeArrowheads="1"/>
          </p:cNvSpPr>
          <p:nvPr/>
        </p:nvSpPr>
        <p:spPr bwMode="auto">
          <a:xfrm>
            <a:off x="0" y="1143000"/>
            <a:ext cx="4648200" cy="5693866"/>
          </a:xfrm>
          <a:prstGeom prst="rect">
            <a:avLst/>
          </a:prstGeom>
          <a:noFill/>
          <a:ln w="9525">
            <a:noFill/>
            <a:miter lim="800000"/>
            <a:headEnd/>
            <a:tailEnd/>
          </a:ln>
          <a:effectLst/>
        </p:spPr>
        <p:txBody>
          <a:bodyPr>
            <a:spAutoFit/>
          </a:bodyPr>
          <a:lstStyle/>
          <a:p>
            <a:pPr marL="457200" indent="-457200"/>
            <a:r>
              <a:rPr lang="en-US" sz="2000" dirty="0">
                <a:latin typeface="Times New Roman" pitchFamily="18" charset="0"/>
                <a:cs typeface="Times New Roman" pitchFamily="18" charset="0"/>
              </a:rPr>
              <a:t>	 </a:t>
            </a:r>
            <a:r>
              <a:rPr lang="en-US" sz="2800" dirty="0">
                <a:latin typeface="Times New Roman" pitchFamily="18" charset="0"/>
                <a:cs typeface="Times New Roman" pitchFamily="18" charset="0"/>
              </a:rPr>
              <a:t>Earth’s atmosphere is slightly warmer because of a </a:t>
            </a:r>
            <a:r>
              <a:rPr lang="en-US" sz="2800" b="1" i="1" dirty="0">
                <a:solidFill>
                  <a:srgbClr val="3333CC"/>
                </a:solidFill>
                <a:latin typeface="Times New Roman" pitchFamily="18" charset="0"/>
                <a:cs typeface="Times New Roman" pitchFamily="18" charset="0"/>
              </a:rPr>
              <a:t>mild case of</a:t>
            </a:r>
            <a:r>
              <a:rPr lang="en-US" sz="2800" b="1" i="1" dirty="0">
                <a:latin typeface="Times New Roman" pitchFamily="18" charset="0"/>
                <a:cs typeface="Times New Roman" pitchFamily="18" charset="0"/>
              </a:rPr>
              <a:t> </a:t>
            </a:r>
            <a:r>
              <a:rPr lang="en-US" sz="2800" b="1" i="1" dirty="0">
                <a:solidFill>
                  <a:srgbClr val="3333CC"/>
                </a:solidFill>
                <a:latin typeface="Times New Roman" pitchFamily="18" charset="0"/>
                <a:cs typeface="Times New Roman" pitchFamily="18" charset="0"/>
              </a:rPr>
              <a:t>greenhouse effect</a:t>
            </a:r>
            <a:r>
              <a:rPr lang="en-US" sz="2000" b="1" i="1" dirty="0">
                <a:solidFill>
                  <a:srgbClr val="3333CC"/>
                </a:solidFill>
                <a:latin typeface="Times New Roman" pitchFamily="18" charset="0"/>
                <a:cs typeface="Times New Roman" pitchFamily="18" charset="0"/>
              </a:rPr>
              <a:t>…</a:t>
            </a:r>
          </a:p>
          <a:p>
            <a:pPr marL="914400" lvl="1" indent="-457200">
              <a:buFontTx/>
              <a:buChar char="•"/>
            </a:pPr>
            <a:endParaRPr lang="en-US" sz="2800" dirty="0">
              <a:latin typeface="Times New Roman" pitchFamily="18" charset="0"/>
              <a:cs typeface="Times New Roman" pitchFamily="18" charset="0"/>
            </a:endParaRPr>
          </a:p>
          <a:p>
            <a:pPr marL="914400" lvl="1" indent="-457200">
              <a:buFontTx/>
              <a:buChar char="•"/>
            </a:pPr>
            <a:endParaRPr lang="en-US" sz="2800" dirty="0">
              <a:latin typeface="Times New Roman" pitchFamily="18" charset="0"/>
              <a:cs typeface="Times New Roman" pitchFamily="18" charset="0"/>
            </a:endParaRPr>
          </a:p>
          <a:p>
            <a:pPr marL="914400" lvl="1" indent="-457200">
              <a:buFontTx/>
              <a:buChar char="•"/>
            </a:pPr>
            <a:r>
              <a:rPr lang="en-US" sz="2800" dirty="0">
                <a:latin typeface="Times New Roman" pitchFamily="18" charset="0"/>
                <a:cs typeface="Times New Roman" pitchFamily="18" charset="0"/>
              </a:rPr>
              <a:t>The small amount of greenhouse gases (H</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 CO</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 </a:t>
            </a:r>
            <a:r>
              <a:rPr lang="en-US" sz="2800" dirty="0">
                <a:solidFill>
                  <a:srgbClr val="7030A0"/>
                </a:solidFill>
                <a:latin typeface="Times New Roman" pitchFamily="18" charset="0"/>
                <a:cs typeface="Times New Roman" pitchFamily="18" charset="0"/>
              </a:rPr>
              <a:t>traps (absorb and re-emit) the infrared radiation,</a:t>
            </a:r>
            <a:r>
              <a:rPr lang="en-US" sz="2800" dirty="0">
                <a:latin typeface="Times New Roman" pitchFamily="18" charset="0"/>
                <a:cs typeface="Times New Roman" pitchFamily="18" charset="0"/>
              </a:rPr>
              <a:t> increasing the temperature of the atmosphere…</a:t>
            </a:r>
            <a:endParaRPr lang="en-US" sz="2800" dirty="0"/>
          </a:p>
        </p:txBody>
      </p:sp>
      <p:sp>
        <p:nvSpPr>
          <p:cNvPr id="3077" name="Text Box 5"/>
          <p:cNvSpPr txBox="1">
            <a:spLocks noChangeArrowheads="1"/>
          </p:cNvSpPr>
          <p:nvPr/>
        </p:nvSpPr>
        <p:spPr bwMode="auto">
          <a:xfrm>
            <a:off x="4937125" y="1941513"/>
            <a:ext cx="3498850" cy="366712"/>
          </a:xfrm>
          <a:prstGeom prst="rect">
            <a:avLst/>
          </a:prstGeom>
          <a:noFill/>
          <a:ln w="9525">
            <a:noFill/>
            <a:miter lim="800000"/>
            <a:headEnd/>
            <a:tailEnd/>
          </a:ln>
          <a:effectLst/>
        </p:spPr>
        <p:txBody>
          <a:bodyPr wrap="none">
            <a:spAutoFit/>
          </a:bodyPr>
          <a:lstStyle/>
          <a:p>
            <a:r>
              <a:rPr lang="en-US"/>
              <a:t>Click on image to start animation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358246" cy="646331"/>
          </a:xfrm>
          <a:prstGeom prst="rect">
            <a:avLst/>
          </a:prstGeom>
          <a:noFill/>
        </p:spPr>
        <p:txBody>
          <a:bodyPr wrap="square" rtlCol="0">
            <a:spAutoFit/>
          </a:bodyPr>
          <a:lstStyle/>
          <a:p>
            <a:pPr marL="400050" indent="-400050">
              <a:buFont typeface="+mj-lt"/>
              <a:buAutoNum type="romanUcPeriod" startAt="2"/>
            </a:pPr>
            <a:r>
              <a:rPr lang="en-IN" sz="3600" b="1" dirty="0">
                <a:latin typeface="Copperplate Gothic Bold" pitchFamily="34" charset="0"/>
              </a:rPr>
              <a:t>Impact on Arctic Ecosystem  </a:t>
            </a:r>
            <a:r>
              <a:rPr lang="en-IN" sz="3600" b="1" dirty="0"/>
              <a:t>:-</a:t>
            </a:r>
          </a:p>
        </p:txBody>
      </p:sp>
      <p:sp>
        <p:nvSpPr>
          <p:cNvPr id="5" name="TextBox 4"/>
          <p:cNvSpPr txBox="1"/>
          <p:nvPr/>
        </p:nvSpPr>
        <p:spPr>
          <a:xfrm>
            <a:off x="500034" y="1571612"/>
            <a:ext cx="8143932" cy="1938992"/>
          </a:xfrm>
          <a:prstGeom prst="rect">
            <a:avLst/>
          </a:prstGeom>
          <a:noFill/>
        </p:spPr>
        <p:txBody>
          <a:bodyPr wrap="square" rtlCol="0">
            <a:spAutoFit/>
          </a:bodyPr>
          <a:lstStyle/>
          <a:p>
            <a:pPr>
              <a:buFont typeface="Wingdings" pitchFamily="2" charset="2"/>
              <a:buChar char="Ø"/>
            </a:pPr>
            <a:r>
              <a:rPr lang="en-IN" sz="2400" dirty="0">
                <a:latin typeface="Perpetua" pitchFamily="18" charset="0"/>
              </a:rPr>
              <a:t>   The ecosystem which sustains the livelihood of Arctic residents is melting the ice as temperature rise. </a:t>
            </a:r>
          </a:p>
          <a:p>
            <a:pPr>
              <a:buFont typeface="Wingdings" pitchFamily="2" charset="2"/>
              <a:buChar char="Ø"/>
            </a:pPr>
            <a:endParaRPr lang="en-IN" sz="2400" dirty="0">
              <a:latin typeface="Perpetua" pitchFamily="18" charset="0"/>
            </a:endParaRPr>
          </a:p>
          <a:p>
            <a:pPr>
              <a:buFont typeface="Wingdings" pitchFamily="2" charset="2"/>
              <a:buChar char="Ø"/>
            </a:pPr>
            <a:r>
              <a:rPr lang="en-IN" sz="2400" dirty="0">
                <a:latin typeface="Perpetua" pitchFamily="18" charset="0"/>
              </a:rPr>
              <a:t>The layer of permafrost is melting, causing an inland lake to drain into the ocean and killing fresh water fish.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Line 12"/>
          <p:cNvSpPr>
            <a:spLocks noChangeShapeType="1"/>
          </p:cNvSpPr>
          <p:nvPr/>
        </p:nvSpPr>
        <p:spPr bwMode="auto">
          <a:xfrm flipV="1">
            <a:off x="5562600" y="3962400"/>
            <a:ext cx="533400" cy="152400"/>
          </a:xfrm>
          <a:prstGeom prst="line">
            <a:avLst/>
          </a:prstGeom>
          <a:noFill/>
          <a:ln w="9525">
            <a:solidFill>
              <a:srgbClr val="FFFF00"/>
            </a:solidFill>
            <a:round/>
            <a:headEnd/>
            <a:tailEnd type="triangle" w="med" len="med"/>
          </a:ln>
          <a:effectLst/>
        </p:spPr>
        <p:txBody>
          <a:bodyPr/>
          <a:lstStyle/>
          <a:p>
            <a:endParaRPr lang="en-US"/>
          </a:p>
        </p:txBody>
      </p:sp>
      <p:pic>
        <p:nvPicPr>
          <p:cNvPr id="10245" name="Picture 5" descr="j0337840"/>
          <p:cNvPicPr>
            <a:picLocks noChangeAspect="1" noChangeArrowheads="1"/>
          </p:cNvPicPr>
          <p:nvPr/>
        </p:nvPicPr>
        <p:blipFill>
          <a:blip r:embed="rId3" cstate="print"/>
          <a:srcRect/>
          <a:stretch>
            <a:fillRect/>
          </a:stretch>
        </p:blipFill>
        <p:spPr bwMode="auto">
          <a:xfrm>
            <a:off x="3429000" y="3043238"/>
            <a:ext cx="5715000" cy="2819400"/>
          </a:xfrm>
          <a:prstGeom prst="rect">
            <a:avLst/>
          </a:prstGeom>
          <a:noFill/>
        </p:spPr>
      </p:pic>
      <p:pic>
        <p:nvPicPr>
          <p:cNvPr id="10246" name="Picture 6" descr="sun-soho011905-1919z noaa"/>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381000"/>
            <a:ext cx="2286000" cy="2219325"/>
          </a:xfrm>
          <a:prstGeom prst="rect">
            <a:avLst/>
          </a:prstGeom>
          <a:noFill/>
        </p:spPr>
      </p:pic>
      <p:sp>
        <p:nvSpPr>
          <p:cNvPr id="10248" name="AutoShape 8"/>
          <p:cNvSpPr>
            <a:spLocks noChangeArrowheads="1"/>
          </p:cNvSpPr>
          <p:nvPr/>
        </p:nvSpPr>
        <p:spPr bwMode="auto">
          <a:xfrm rot="1606755">
            <a:off x="1828800" y="2743200"/>
            <a:ext cx="3621088" cy="441325"/>
          </a:xfrm>
          <a:prstGeom prst="rightArrow">
            <a:avLst>
              <a:gd name="adj1" fmla="val 50000"/>
              <a:gd name="adj2" fmla="val 205126"/>
            </a:avLst>
          </a:prstGeom>
          <a:gradFill rotWithShape="1">
            <a:gsLst>
              <a:gs pos="0">
                <a:srgbClr val="FF9933"/>
              </a:gs>
              <a:gs pos="100000">
                <a:srgbClr val="FFFF00"/>
              </a:gs>
            </a:gsLst>
            <a:lin ang="0" scaled="1"/>
          </a:gradFill>
          <a:ln w="9525">
            <a:noFill/>
            <a:miter lim="800000"/>
            <a:headEnd/>
            <a:tailEnd/>
          </a:ln>
          <a:effectLst/>
        </p:spPr>
        <p:txBody>
          <a:bodyPr wrap="none" anchor="ctr"/>
          <a:lstStyle/>
          <a:p>
            <a:endParaRPr lang="en-US"/>
          </a:p>
        </p:txBody>
      </p:sp>
      <p:cxnSp>
        <p:nvCxnSpPr>
          <p:cNvPr id="10251" name="AutoShape 11"/>
          <p:cNvCxnSpPr>
            <a:cxnSpLocks noChangeShapeType="1"/>
          </p:cNvCxnSpPr>
          <p:nvPr/>
        </p:nvCxnSpPr>
        <p:spPr bwMode="auto">
          <a:xfrm rot="5400000" flipV="1">
            <a:off x="6781800" y="4419600"/>
            <a:ext cx="1588" cy="1588"/>
          </a:xfrm>
          <a:prstGeom prst="curvedConnector3">
            <a:avLst>
              <a:gd name="adj1" fmla="val -14400000"/>
            </a:avLst>
          </a:prstGeom>
          <a:noFill/>
          <a:ln w="9525">
            <a:solidFill>
              <a:schemeClr val="tx1"/>
            </a:solidFill>
            <a:round/>
            <a:headEnd/>
            <a:tailEnd type="triangle" w="med" len="med"/>
          </a:ln>
          <a:effectLst/>
        </p:spPr>
      </p:cxnSp>
      <p:pic>
        <p:nvPicPr>
          <p:cNvPr id="10253" name="Picture 13" descr="arrow 1"/>
          <p:cNvPicPr>
            <a:picLocks noChangeAspect="1" noChangeArrowheads="1"/>
          </p:cNvPicPr>
          <p:nvPr/>
        </p:nvPicPr>
        <p:blipFill>
          <a:blip r:embed="rId5" cstate="print"/>
          <a:srcRect/>
          <a:stretch>
            <a:fillRect/>
          </a:stretch>
        </p:blipFill>
        <p:spPr bwMode="auto">
          <a:xfrm rot="-1968418">
            <a:off x="5257800" y="3686175"/>
            <a:ext cx="533400" cy="352425"/>
          </a:xfrm>
          <a:prstGeom prst="rect">
            <a:avLst/>
          </a:prstGeom>
          <a:noFill/>
        </p:spPr>
      </p:pic>
      <p:pic>
        <p:nvPicPr>
          <p:cNvPr id="10254" name="Picture 14" descr="arrow 1"/>
          <p:cNvPicPr>
            <a:picLocks noChangeAspect="1" noChangeArrowheads="1"/>
          </p:cNvPicPr>
          <p:nvPr/>
        </p:nvPicPr>
        <p:blipFill>
          <a:blip r:embed="rId5" cstate="print"/>
          <a:srcRect/>
          <a:stretch>
            <a:fillRect/>
          </a:stretch>
        </p:blipFill>
        <p:spPr bwMode="auto">
          <a:xfrm rot="-4439213">
            <a:off x="5014913" y="3595687"/>
            <a:ext cx="533400" cy="352425"/>
          </a:xfrm>
          <a:prstGeom prst="rect">
            <a:avLst/>
          </a:prstGeom>
          <a:noFill/>
        </p:spPr>
      </p:pic>
      <p:pic>
        <p:nvPicPr>
          <p:cNvPr id="10255" name="Picture 15" descr="arrow 1"/>
          <p:cNvPicPr>
            <a:picLocks noChangeAspect="1" noChangeArrowheads="1"/>
          </p:cNvPicPr>
          <p:nvPr/>
        </p:nvPicPr>
        <p:blipFill>
          <a:blip r:embed="rId5" cstate="print"/>
          <a:srcRect/>
          <a:stretch>
            <a:fillRect/>
          </a:stretch>
        </p:blipFill>
        <p:spPr bwMode="auto">
          <a:xfrm rot="-1968418">
            <a:off x="6553200" y="3786188"/>
            <a:ext cx="381000" cy="252412"/>
          </a:xfrm>
          <a:prstGeom prst="rect">
            <a:avLst/>
          </a:prstGeom>
          <a:noFill/>
        </p:spPr>
      </p:pic>
      <p:pic>
        <p:nvPicPr>
          <p:cNvPr id="10256" name="Picture 16" descr="arrow 1"/>
          <p:cNvPicPr>
            <a:picLocks noChangeAspect="1" noChangeArrowheads="1"/>
          </p:cNvPicPr>
          <p:nvPr/>
        </p:nvPicPr>
        <p:blipFill>
          <a:blip r:embed="rId5" cstate="print"/>
          <a:srcRect/>
          <a:stretch>
            <a:fillRect/>
          </a:stretch>
        </p:blipFill>
        <p:spPr bwMode="auto">
          <a:xfrm rot="-3314155">
            <a:off x="4660107" y="3798093"/>
            <a:ext cx="381000" cy="252413"/>
          </a:xfrm>
          <a:prstGeom prst="rect">
            <a:avLst/>
          </a:prstGeom>
          <a:noFill/>
        </p:spPr>
      </p:pic>
      <p:sp>
        <p:nvSpPr>
          <p:cNvPr id="10257" name="Text Box 17"/>
          <p:cNvSpPr txBox="1">
            <a:spLocks noChangeArrowheads="1"/>
          </p:cNvSpPr>
          <p:nvPr/>
        </p:nvSpPr>
        <p:spPr bwMode="auto">
          <a:xfrm>
            <a:off x="3505200" y="1676400"/>
            <a:ext cx="3733800" cy="1187450"/>
          </a:xfrm>
          <a:prstGeom prst="rect">
            <a:avLst/>
          </a:prstGeom>
          <a:noFill/>
          <a:ln w="9525">
            <a:noFill/>
            <a:miter lim="800000"/>
            <a:headEnd/>
            <a:tailEnd/>
          </a:ln>
          <a:effectLst/>
        </p:spPr>
        <p:txBody>
          <a:bodyPr>
            <a:spAutoFit/>
          </a:bodyPr>
          <a:lstStyle/>
          <a:p>
            <a:pPr>
              <a:lnSpc>
                <a:spcPct val="100000"/>
              </a:lnSpc>
              <a:spcBef>
                <a:spcPct val="50000"/>
              </a:spcBef>
            </a:pPr>
            <a:r>
              <a:rPr lang="en-US" sz="2400">
                <a:solidFill>
                  <a:srgbClr val="5998C9"/>
                </a:solidFill>
                <a:latin typeface="Arial Black" pitchFamily="34" charset="0"/>
              </a:rPr>
              <a:t>The Sun’s energy passes through the car’s windshield.</a:t>
            </a:r>
          </a:p>
        </p:txBody>
      </p:sp>
      <p:sp>
        <p:nvSpPr>
          <p:cNvPr id="10259" name="Text Box 19"/>
          <p:cNvSpPr txBox="1">
            <a:spLocks noChangeArrowheads="1"/>
          </p:cNvSpPr>
          <p:nvPr/>
        </p:nvSpPr>
        <p:spPr bwMode="auto">
          <a:xfrm>
            <a:off x="228600" y="3276600"/>
            <a:ext cx="3581400" cy="3013075"/>
          </a:xfrm>
          <a:prstGeom prst="rect">
            <a:avLst/>
          </a:prstGeom>
          <a:noFill/>
          <a:ln w="9525">
            <a:noFill/>
            <a:miter lim="800000"/>
            <a:headEnd/>
            <a:tailEnd/>
          </a:ln>
          <a:effectLst/>
        </p:spPr>
        <p:txBody>
          <a:bodyPr>
            <a:spAutoFit/>
          </a:bodyPr>
          <a:lstStyle/>
          <a:p>
            <a:pPr>
              <a:lnSpc>
                <a:spcPct val="100000"/>
              </a:lnSpc>
              <a:spcBef>
                <a:spcPct val="50000"/>
              </a:spcBef>
            </a:pPr>
            <a:r>
              <a:rPr lang="en-US" sz="2400">
                <a:solidFill>
                  <a:srgbClr val="5998C9"/>
                </a:solidFill>
                <a:latin typeface="Arial Black" pitchFamily="34" charset="0"/>
              </a:rPr>
              <a:t>This energy (heat) is trapped inside the car and cannot pass back through the windshield, causing the inside of the car to warm up.</a:t>
            </a:r>
          </a:p>
        </p:txBody>
      </p:sp>
      <p:pic>
        <p:nvPicPr>
          <p:cNvPr id="10260" name="Picture 20" descr="arrow 1"/>
          <p:cNvPicPr>
            <a:picLocks noChangeAspect="1" noChangeArrowheads="1"/>
          </p:cNvPicPr>
          <p:nvPr/>
        </p:nvPicPr>
        <p:blipFill>
          <a:blip r:embed="rId5" cstate="print"/>
          <a:srcRect/>
          <a:stretch>
            <a:fillRect/>
          </a:stretch>
        </p:blipFill>
        <p:spPr bwMode="auto">
          <a:xfrm rot="-1968418">
            <a:off x="7239000" y="3657600"/>
            <a:ext cx="381000" cy="252413"/>
          </a:xfrm>
          <a:prstGeom prst="rect">
            <a:avLst/>
          </a:prstGeom>
          <a:noFill/>
        </p:spPr>
      </p:pic>
      <p:pic>
        <p:nvPicPr>
          <p:cNvPr id="10261" name="Picture 21" descr="arrow 1"/>
          <p:cNvPicPr>
            <a:picLocks noChangeAspect="1" noChangeArrowheads="1"/>
          </p:cNvPicPr>
          <p:nvPr/>
        </p:nvPicPr>
        <p:blipFill>
          <a:blip r:embed="rId5" cstate="print"/>
          <a:srcRect/>
          <a:stretch>
            <a:fillRect/>
          </a:stretch>
        </p:blipFill>
        <p:spPr bwMode="auto">
          <a:xfrm rot="-4264170">
            <a:off x="8228807" y="3582193"/>
            <a:ext cx="381000" cy="252413"/>
          </a:xfrm>
          <a:prstGeom prst="rect">
            <a:avLst/>
          </a:prstGeom>
          <a:noFill/>
        </p:spPr>
      </p:pic>
      <p:pic>
        <p:nvPicPr>
          <p:cNvPr id="10262" name="Picture 22" descr="arrow 1"/>
          <p:cNvPicPr>
            <a:picLocks noChangeAspect="1" noChangeArrowheads="1"/>
          </p:cNvPicPr>
          <p:nvPr/>
        </p:nvPicPr>
        <p:blipFill>
          <a:blip r:embed="rId5" cstate="print"/>
          <a:srcRect/>
          <a:stretch>
            <a:fillRect/>
          </a:stretch>
        </p:blipFill>
        <p:spPr bwMode="auto">
          <a:xfrm rot="-4521519">
            <a:off x="7555707" y="3645693"/>
            <a:ext cx="381000" cy="252413"/>
          </a:xfrm>
          <a:prstGeom prst="rect">
            <a:avLst/>
          </a:prstGeom>
          <a:noFill/>
        </p:spPr>
      </p:pic>
      <p:pic>
        <p:nvPicPr>
          <p:cNvPr id="10263" name="Picture 23" descr="arrow 1"/>
          <p:cNvPicPr>
            <a:picLocks noChangeAspect="1" noChangeArrowheads="1"/>
          </p:cNvPicPr>
          <p:nvPr/>
        </p:nvPicPr>
        <p:blipFill>
          <a:blip r:embed="rId5" cstate="print"/>
          <a:srcRect/>
          <a:stretch>
            <a:fillRect/>
          </a:stretch>
        </p:blipFill>
        <p:spPr bwMode="auto">
          <a:xfrm rot="-4264170">
            <a:off x="7098507" y="3493293"/>
            <a:ext cx="381000" cy="252413"/>
          </a:xfrm>
          <a:prstGeom prst="rect">
            <a:avLst/>
          </a:prstGeom>
          <a:noFill/>
        </p:spPr>
      </p:pic>
      <p:pic>
        <p:nvPicPr>
          <p:cNvPr id="10264" name="Picture 24" descr="arrow 1"/>
          <p:cNvPicPr>
            <a:picLocks noChangeAspect="1" noChangeArrowheads="1"/>
          </p:cNvPicPr>
          <p:nvPr/>
        </p:nvPicPr>
        <p:blipFill>
          <a:blip r:embed="rId5" cstate="print"/>
          <a:srcRect/>
          <a:stretch>
            <a:fillRect/>
          </a:stretch>
        </p:blipFill>
        <p:spPr bwMode="auto">
          <a:xfrm rot="37628708">
            <a:off x="8087518" y="3494882"/>
            <a:ext cx="392113" cy="260350"/>
          </a:xfrm>
          <a:prstGeom prst="rect">
            <a:avLst/>
          </a:prstGeom>
          <a:noFill/>
        </p:spPr>
      </p:pic>
      <p:sp>
        <p:nvSpPr>
          <p:cNvPr id="10265" name="Text Box 25"/>
          <p:cNvSpPr txBox="1">
            <a:spLocks noChangeArrowheads="1"/>
          </p:cNvSpPr>
          <p:nvPr/>
        </p:nvSpPr>
        <p:spPr bwMode="auto">
          <a:xfrm>
            <a:off x="2286000" y="228600"/>
            <a:ext cx="6172200" cy="1190625"/>
          </a:xfrm>
          <a:prstGeom prst="rect">
            <a:avLst/>
          </a:prstGeom>
          <a:noFill/>
          <a:ln w="9525">
            <a:noFill/>
            <a:miter lim="800000"/>
            <a:headEnd/>
            <a:tailEnd/>
          </a:ln>
          <a:effectLst/>
        </p:spPr>
        <p:txBody>
          <a:bodyPr>
            <a:spAutoFit/>
          </a:bodyPr>
          <a:lstStyle/>
          <a:p>
            <a:pPr algn="ctr">
              <a:lnSpc>
                <a:spcPct val="100000"/>
              </a:lnSpc>
              <a:spcBef>
                <a:spcPct val="50000"/>
              </a:spcBef>
            </a:pPr>
            <a:r>
              <a:rPr lang="en-US" sz="3600">
                <a:solidFill>
                  <a:schemeClr val="tx1"/>
                </a:solidFill>
                <a:latin typeface="Arial Black" pitchFamily="34" charset="0"/>
              </a:rPr>
              <a:t>Example of the Greenhouse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hold" grpId="0" nodeType="after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p:cTn id="7" dur="1000" fill="hold"/>
                                        <p:tgtEl>
                                          <p:spTgt spid="10248"/>
                                        </p:tgtEl>
                                        <p:attrNameLst>
                                          <p:attrName>ppt_w</p:attrName>
                                        </p:attrNameLst>
                                      </p:cBhvr>
                                      <p:tavLst>
                                        <p:tav tm="0">
                                          <p:val>
                                            <p:fltVal val="0"/>
                                          </p:val>
                                        </p:tav>
                                        <p:tav tm="100000">
                                          <p:val>
                                            <p:strVal val="#ppt_w"/>
                                          </p:val>
                                        </p:tav>
                                      </p:tavLst>
                                    </p:anim>
                                    <p:anim calcmode="lin" valueType="num">
                                      <p:cBhvr>
                                        <p:cTn id="8" dur="1000" fill="hold"/>
                                        <p:tgtEl>
                                          <p:spTgt spid="10248"/>
                                        </p:tgtEl>
                                        <p:attrNameLst>
                                          <p:attrName>ppt_h</p:attrName>
                                        </p:attrNameLst>
                                      </p:cBhvr>
                                      <p:tavLst>
                                        <p:tav tm="0">
                                          <p:val>
                                            <p:fltVal val="0"/>
                                          </p:val>
                                        </p:tav>
                                        <p:tav tm="100000">
                                          <p:val>
                                            <p:strVal val="#ppt_h"/>
                                          </p:val>
                                        </p:tav>
                                      </p:tavLst>
                                    </p:anim>
                                    <p:animEffect transition="in" filter="fade">
                                      <p:cBhvr>
                                        <p:cTn id="9" dur="1000"/>
                                        <p:tgtEl>
                                          <p:spTgt spid="1024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1" nodeType="clickEffect">
                                  <p:stCondLst>
                                    <p:cond delay="0"/>
                                  </p:stCondLst>
                                  <p:childTnLst>
                                    <p:set>
                                      <p:cBhvr>
                                        <p:cTn id="13" dur="1" fill="hold">
                                          <p:stCondLst>
                                            <p:cond delay="0"/>
                                          </p:stCondLst>
                                        </p:cTn>
                                        <p:tgtEl>
                                          <p:spTgt spid="10248"/>
                                        </p:tgtEl>
                                        <p:attrNameLst>
                                          <p:attrName>style.visibility</p:attrName>
                                        </p:attrNameLst>
                                      </p:cBhvr>
                                      <p:to>
                                        <p:strVal val="visible"/>
                                      </p:to>
                                    </p:set>
                                    <p:anim calcmode="lin" valueType="num">
                                      <p:cBhvr>
                                        <p:cTn id="14" dur="500" fill="hold"/>
                                        <p:tgtEl>
                                          <p:spTgt spid="10248"/>
                                        </p:tgtEl>
                                        <p:attrNameLst>
                                          <p:attrName>ppt_w</p:attrName>
                                        </p:attrNameLst>
                                      </p:cBhvr>
                                      <p:tavLst>
                                        <p:tav tm="0">
                                          <p:val>
                                            <p:fltVal val="0"/>
                                          </p:val>
                                        </p:tav>
                                        <p:tav tm="100000">
                                          <p:val>
                                            <p:strVal val="#ppt_w"/>
                                          </p:val>
                                        </p:tav>
                                      </p:tavLst>
                                    </p:anim>
                                    <p:anim calcmode="lin" valueType="num">
                                      <p:cBhvr>
                                        <p:cTn id="15" dur="500" fill="hold"/>
                                        <p:tgtEl>
                                          <p:spTgt spid="10248"/>
                                        </p:tgtEl>
                                        <p:attrNameLst>
                                          <p:attrName>ppt_h</p:attrName>
                                        </p:attrNameLst>
                                      </p:cBhvr>
                                      <p:tavLst>
                                        <p:tav tm="0">
                                          <p:val>
                                            <p:fltVal val="0"/>
                                          </p:val>
                                        </p:tav>
                                        <p:tav tm="100000">
                                          <p:val>
                                            <p:strVal val="#ppt_h"/>
                                          </p:val>
                                        </p:tav>
                                      </p:tavLst>
                                    </p:anim>
                                    <p:animEffect transition="in" filter="fade">
                                      <p:cBhvr>
                                        <p:cTn id="16"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P spid="1024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idx="1"/>
          </p:nvPr>
        </p:nvSpPr>
        <p:spPr>
          <a:xfrm>
            <a:off x="457200" y="609600"/>
            <a:ext cx="8229600" cy="4525963"/>
          </a:xfrm>
        </p:spPr>
        <p:txBody>
          <a:bodyPr/>
          <a:lstStyle/>
          <a:p>
            <a:pPr algn="ctr">
              <a:buFontTx/>
              <a:buNone/>
            </a:pPr>
            <a:r>
              <a:rPr lang="en-US" sz="4000">
                <a:solidFill>
                  <a:srgbClr val="5998C9"/>
                </a:solidFill>
                <a:latin typeface="Arial Black" pitchFamily="34" charset="0"/>
              </a:rPr>
              <a:t>What’s the difference between “global warming” and “climate change”?</a:t>
            </a:r>
          </a:p>
        </p:txBody>
      </p:sp>
      <p:sp>
        <p:nvSpPr>
          <p:cNvPr id="68616" name="Oval 8"/>
          <p:cNvSpPr>
            <a:spLocks noChangeArrowheads="1"/>
          </p:cNvSpPr>
          <p:nvPr/>
        </p:nvSpPr>
        <p:spPr bwMode="auto">
          <a:xfrm>
            <a:off x="609600" y="5791200"/>
            <a:ext cx="381000" cy="381000"/>
          </a:xfrm>
          <a:prstGeom prst="ellipse">
            <a:avLst/>
          </a:prstGeom>
          <a:noFill/>
          <a:ln w="9525" algn="ctr">
            <a:noFill/>
            <a:round/>
            <a:headEnd/>
            <a:tailEnd/>
          </a:ln>
          <a:effectLst/>
        </p:spPr>
        <p:txBody>
          <a:bodyPr wrap="none" anchor="ctr"/>
          <a:lstStyle/>
          <a:p>
            <a:endParaRPr lang="en-US"/>
          </a:p>
        </p:txBody>
      </p:sp>
      <p:pic>
        <p:nvPicPr>
          <p:cNvPr id="68618" name="Picture 10" descr="telescopeKid silo right"/>
          <p:cNvPicPr>
            <a:picLocks noChangeAspect="1" noChangeArrowheads="1"/>
          </p:cNvPicPr>
          <p:nvPr/>
        </p:nvPicPr>
        <p:blipFill>
          <a:blip r:embed="rId3" cstate="print">
            <a:clrChange>
              <a:clrFrom>
                <a:srgbClr val="C6DF60"/>
              </a:clrFrom>
              <a:clrTo>
                <a:srgbClr val="C6DF60">
                  <a:alpha val="0"/>
                </a:srgbClr>
              </a:clrTo>
            </a:clrChange>
          </a:blip>
          <a:srcRect/>
          <a:stretch>
            <a:fillRect/>
          </a:stretch>
        </p:blipFill>
        <p:spPr bwMode="auto">
          <a:xfrm>
            <a:off x="228600" y="3200400"/>
            <a:ext cx="3040063" cy="3657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9637" name="Rectangle 5"/>
          <p:cNvSpPr>
            <a:spLocks noGrp="1" noChangeArrowheads="1"/>
          </p:cNvSpPr>
          <p:nvPr>
            <p:ph sz="half" idx="1"/>
          </p:nvPr>
        </p:nvSpPr>
        <p:spPr>
          <a:xfrm>
            <a:off x="457200" y="1447800"/>
            <a:ext cx="4038600" cy="4525963"/>
          </a:xfrm>
        </p:spPr>
        <p:txBody>
          <a:bodyPr/>
          <a:lstStyle/>
          <a:p>
            <a:pPr algn="ctr">
              <a:buFontTx/>
              <a:buNone/>
            </a:pPr>
            <a:r>
              <a:rPr lang="en-US">
                <a:solidFill>
                  <a:srgbClr val="006666"/>
                </a:solidFill>
                <a:latin typeface="Arial Black" pitchFamily="34" charset="0"/>
              </a:rPr>
              <a:t>GLOBAL WARMING</a:t>
            </a:r>
          </a:p>
          <a:p>
            <a:pPr>
              <a:buFontTx/>
              <a:buNone/>
            </a:pPr>
            <a:r>
              <a:rPr lang="en-US">
                <a:solidFill>
                  <a:srgbClr val="006666"/>
                </a:solidFill>
              </a:rPr>
              <a:t>   is the increase of the Earth’s average surface temperature due to a build-up of greenhouse gases in the atmosphere.</a:t>
            </a:r>
          </a:p>
        </p:txBody>
      </p:sp>
      <p:sp>
        <p:nvSpPr>
          <p:cNvPr id="69638" name="Rectangle 6"/>
          <p:cNvSpPr>
            <a:spLocks noGrp="1" noChangeArrowheads="1"/>
          </p:cNvSpPr>
          <p:nvPr>
            <p:ph sz="half" idx="2"/>
          </p:nvPr>
        </p:nvSpPr>
        <p:spPr>
          <a:xfrm>
            <a:off x="4648200" y="1447800"/>
            <a:ext cx="4038600" cy="4525963"/>
          </a:xfrm>
        </p:spPr>
        <p:txBody>
          <a:bodyPr/>
          <a:lstStyle/>
          <a:p>
            <a:pPr algn="ctr">
              <a:buFontTx/>
              <a:buNone/>
            </a:pPr>
            <a:r>
              <a:rPr lang="en-US">
                <a:solidFill>
                  <a:srgbClr val="A94D97"/>
                </a:solidFill>
                <a:latin typeface="Arial Black" pitchFamily="34" charset="0"/>
              </a:rPr>
              <a:t>CLIMATE CHANGE</a:t>
            </a:r>
          </a:p>
          <a:p>
            <a:pPr>
              <a:buFontTx/>
              <a:buNone/>
            </a:pPr>
            <a:r>
              <a:rPr lang="en-US">
                <a:solidFill>
                  <a:srgbClr val="A94D97"/>
                </a:solidFill>
              </a:rPr>
              <a:t>   is a broader term that refers to long-term changes in climate, including average temperature and precipitation.</a:t>
            </a:r>
          </a:p>
        </p:txBody>
      </p:sp>
      <p:sp>
        <p:nvSpPr>
          <p:cNvPr id="69636" name="Rectangle 4"/>
          <p:cNvSpPr>
            <a:spLocks noGrp="1" noChangeArrowheads="1"/>
          </p:cNvSpPr>
          <p:nvPr>
            <p:ph type="title"/>
          </p:nvPr>
        </p:nvSpPr>
        <p:spPr/>
        <p:txBody>
          <a:bodyPr/>
          <a:lstStyle/>
          <a:p>
            <a:r>
              <a:rPr lang="en-US">
                <a:solidFill>
                  <a:srgbClr val="5998C9"/>
                </a:solidFill>
                <a:latin typeface="Arial Black" pitchFamily="34" charset="0"/>
              </a:rPr>
              <a:t>Difference</a:t>
            </a:r>
          </a:p>
        </p:txBody>
      </p:sp>
      <p:pic>
        <p:nvPicPr>
          <p:cNvPr id="69639" name="Picture 7" descr="j0293828"/>
          <p:cNvPicPr>
            <a:picLocks noChangeAspect="1" noChangeArrowheads="1"/>
          </p:cNvPicPr>
          <p:nvPr/>
        </p:nvPicPr>
        <p:blipFill>
          <a:blip r:embed="rId3" cstate="print">
            <a:lum contrast="42000"/>
          </a:blip>
          <a:srcRect/>
          <a:stretch>
            <a:fillRect/>
          </a:stretch>
        </p:blipFill>
        <p:spPr bwMode="auto">
          <a:xfrm>
            <a:off x="5875338" y="4724400"/>
            <a:ext cx="1744662" cy="1836738"/>
          </a:xfrm>
          <a:prstGeom prst="rect">
            <a:avLst/>
          </a:prstGeom>
          <a:noFill/>
        </p:spPr>
      </p:pic>
      <p:pic>
        <p:nvPicPr>
          <p:cNvPr id="69640" name="Picture 8" descr="j0401462"/>
          <p:cNvPicPr>
            <a:picLocks noChangeAspect="1" noChangeArrowheads="1"/>
          </p:cNvPicPr>
          <p:nvPr/>
        </p:nvPicPr>
        <p:blipFill>
          <a:blip r:embed="rId4" cstate="print">
            <a:lum contrast="60000"/>
          </a:blip>
          <a:srcRect/>
          <a:stretch>
            <a:fillRect/>
          </a:stretch>
        </p:blipFill>
        <p:spPr bwMode="auto">
          <a:xfrm>
            <a:off x="1647825" y="4724400"/>
            <a:ext cx="1323975" cy="1984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sz="quarter"/>
          </p:nvPr>
        </p:nvSpPr>
        <p:spPr/>
        <p:txBody>
          <a:bodyPr/>
          <a:lstStyle/>
          <a:p>
            <a:r>
              <a:rPr lang="en-US">
                <a:solidFill>
                  <a:srgbClr val="5998C9"/>
                </a:solidFill>
                <a:latin typeface="Arial Black" pitchFamily="34" charset="0"/>
              </a:rPr>
              <a:t>Effects of Global Warming</a:t>
            </a:r>
          </a:p>
        </p:txBody>
      </p:sp>
      <p:pic>
        <p:nvPicPr>
          <p:cNvPr id="103437" name="Picture 13" descr="j0433143"/>
          <p:cNvPicPr>
            <a:picLocks noChangeArrowheads="1"/>
          </p:cNvPicPr>
          <p:nvPr/>
        </p:nvPicPr>
        <p:blipFill>
          <a:blip r:embed="rId3" cstate="print"/>
          <a:srcRect l="4715" t="2142"/>
          <a:stretch>
            <a:fillRect/>
          </a:stretch>
        </p:blipFill>
        <p:spPr bwMode="auto">
          <a:xfrm>
            <a:off x="4725988" y="4489450"/>
            <a:ext cx="3117850" cy="2139950"/>
          </a:xfrm>
          <a:prstGeom prst="rect">
            <a:avLst/>
          </a:prstGeom>
          <a:noFill/>
          <a:ln w="9525">
            <a:noFill/>
            <a:miter lim="800000"/>
            <a:headEnd/>
            <a:tailEnd/>
          </a:ln>
        </p:spPr>
      </p:pic>
      <p:sp>
        <p:nvSpPr>
          <p:cNvPr id="103440" name="Text Box 16"/>
          <p:cNvSpPr txBox="1">
            <a:spLocks noChangeArrowheads="1"/>
          </p:cNvSpPr>
          <p:nvPr/>
        </p:nvSpPr>
        <p:spPr bwMode="auto">
          <a:xfrm>
            <a:off x="4648200" y="1249363"/>
            <a:ext cx="3657600" cy="427037"/>
          </a:xfrm>
          <a:prstGeom prst="rect">
            <a:avLst/>
          </a:prstGeom>
          <a:noFill/>
          <a:ln w="9525" algn="ctr">
            <a:noFill/>
            <a:miter lim="800000"/>
            <a:headEnd/>
            <a:tailEnd/>
          </a:ln>
          <a:effectLst/>
        </p:spPr>
        <p:txBody>
          <a:bodyPr>
            <a:spAutoFit/>
          </a:bodyPr>
          <a:lstStyle/>
          <a:p>
            <a:pPr marL="342900" indent="-342900">
              <a:spcBef>
                <a:spcPct val="50000"/>
              </a:spcBef>
            </a:pPr>
            <a:r>
              <a:rPr lang="en-US" sz="2000" b="1">
                <a:solidFill>
                  <a:srgbClr val="5998C9"/>
                </a:solidFill>
              </a:rPr>
              <a:t>Increased Temperature</a:t>
            </a:r>
          </a:p>
        </p:txBody>
      </p:sp>
      <p:sp>
        <p:nvSpPr>
          <p:cNvPr id="103441" name="Text Box 17"/>
          <p:cNvSpPr txBox="1">
            <a:spLocks noChangeArrowheads="1"/>
          </p:cNvSpPr>
          <p:nvPr/>
        </p:nvSpPr>
        <p:spPr bwMode="auto">
          <a:xfrm>
            <a:off x="1143000" y="3886200"/>
            <a:ext cx="3810000" cy="579438"/>
          </a:xfrm>
          <a:prstGeom prst="rect">
            <a:avLst/>
          </a:prstGeom>
          <a:noFill/>
          <a:ln w="9525" algn="ctr">
            <a:noFill/>
            <a:miter lim="800000"/>
            <a:headEnd/>
            <a:tailEnd/>
          </a:ln>
          <a:effectLst/>
        </p:spPr>
        <p:txBody>
          <a:bodyPr>
            <a:spAutoFit/>
          </a:bodyPr>
          <a:lstStyle/>
          <a:p>
            <a:pPr marL="342900" indent="-342900">
              <a:spcBef>
                <a:spcPct val="50000"/>
              </a:spcBef>
            </a:pPr>
            <a:r>
              <a:rPr lang="en-US" sz="2000" b="1">
                <a:solidFill>
                  <a:srgbClr val="5998C9"/>
                </a:solidFill>
              </a:rPr>
              <a:t>Habitat Damage and </a:t>
            </a:r>
          </a:p>
          <a:p>
            <a:pPr marL="342900" indent="-342900">
              <a:lnSpc>
                <a:spcPct val="0"/>
              </a:lnSpc>
              <a:spcBef>
                <a:spcPct val="50000"/>
              </a:spcBef>
            </a:pPr>
            <a:r>
              <a:rPr lang="en-US" sz="2000" b="1">
                <a:solidFill>
                  <a:srgbClr val="5998C9"/>
                </a:solidFill>
              </a:rPr>
              <a:t>Species Affected</a:t>
            </a:r>
          </a:p>
        </p:txBody>
      </p:sp>
      <p:sp>
        <p:nvSpPr>
          <p:cNvPr id="103442" name="Text Box 18"/>
          <p:cNvSpPr txBox="1">
            <a:spLocks noChangeArrowheads="1"/>
          </p:cNvSpPr>
          <p:nvPr/>
        </p:nvSpPr>
        <p:spPr bwMode="auto">
          <a:xfrm>
            <a:off x="4648200" y="4068763"/>
            <a:ext cx="3505200" cy="427037"/>
          </a:xfrm>
          <a:prstGeom prst="rect">
            <a:avLst/>
          </a:prstGeom>
          <a:noFill/>
          <a:ln w="9525" algn="ctr">
            <a:noFill/>
            <a:miter lim="800000"/>
            <a:headEnd/>
            <a:tailEnd/>
          </a:ln>
          <a:effectLst/>
        </p:spPr>
        <p:txBody>
          <a:bodyPr>
            <a:spAutoFit/>
          </a:bodyPr>
          <a:lstStyle/>
          <a:p>
            <a:pPr marL="342900" indent="-342900">
              <a:spcBef>
                <a:spcPct val="50000"/>
              </a:spcBef>
            </a:pPr>
            <a:r>
              <a:rPr lang="en-US" sz="2000" b="1">
                <a:solidFill>
                  <a:srgbClr val="5998C9"/>
                </a:solidFill>
              </a:rPr>
              <a:t>Changes in Water Supply</a:t>
            </a:r>
          </a:p>
        </p:txBody>
      </p:sp>
      <p:pic>
        <p:nvPicPr>
          <p:cNvPr id="103443" name="Picture 19" descr="horseshoe_res noaa modified"/>
          <p:cNvPicPr>
            <a:picLocks noChangeAspect="1" noChangeArrowheads="1"/>
          </p:cNvPicPr>
          <p:nvPr/>
        </p:nvPicPr>
        <p:blipFill>
          <a:blip r:embed="rId4" cstate="print"/>
          <a:srcRect/>
          <a:stretch>
            <a:fillRect/>
          </a:stretch>
        </p:blipFill>
        <p:spPr bwMode="auto">
          <a:xfrm>
            <a:off x="1295400" y="1600200"/>
            <a:ext cx="3124200" cy="2185988"/>
          </a:xfrm>
          <a:prstGeom prst="rect">
            <a:avLst/>
          </a:prstGeom>
          <a:noFill/>
        </p:spPr>
      </p:pic>
      <p:sp>
        <p:nvSpPr>
          <p:cNvPr id="103439" name="Text Box 15"/>
          <p:cNvSpPr txBox="1">
            <a:spLocks noChangeArrowheads="1"/>
          </p:cNvSpPr>
          <p:nvPr/>
        </p:nvSpPr>
        <p:spPr bwMode="auto">
          <a:xfrm>
            <a:off x="1219200" y="1249363"/>
            <a:ext cx="3352800" cy="427037"/>
          </a:xfrm>
          <a:prstGeom prst="rect">
            <a:avLst/>
          </a:prstGeom>
          <a:noFill/>
          <a:ln w="9525" algn="ctr">
            <a:noFill/>
            <a:miter lim="800000"/>
            <a:headEnd/>
            <a:tailEnd/>
          </a:ln>
          <a:effectLst/>
        </p:spPr>
        <p:txBody>
          <a:bodyPr>
            <a:spAutoFit/>
          </a:bodyPr>
          <a:lstStyle/>
          <a:p>
            <a:pPr marL="342900" indent="-342900">
              <a:spcBef>
                <a:spcPct val="50000"/>
              </a:spcBef>
            </a:pPr>
            <a:r>
              <a:rPr lang="en-US" sz="2000" b="1">
                <a:solidFill>
                  <a:srgbClr val="5998C9"/>
                </a:solidFill>
              </a:rPr>
              <a:t>Rising Sea Level</a:t>
            </a:r>
          </a:p>
        </p:txBody>
      </p:sp>
      <p:pic>
        <p:nvPicPr>
          <p:cNvPr id="103445" name="Picture 21" descr="HSTemperatureExtremes1 Plano Gov"/>
          <p:cNvPicPr>
            <a:picLocks noChangeAspect="1" noChangeArrowheads="1"/>
          </p:cNvPicPr>
          <p:nvPr/>
        </p:nvPicPr>
        <p:blipFill>
          <a:blip r:embed="rId5" cstate="print"/>
          <a:srcRect r="6818" b="4681"/>
          <a:stretch>
            <a:fillRect/>
          </a:stretch>
        </p:blipFill>
        <p:spPr bwMode="auto">
          <a:xfrm>
            <a:off x="4724400" y="1600200"/>
            <a:ext cx="3124200" cy="2209800"/>
          </a:xfrm>
          <a:prstGeom prst="rect">
            <a:avLst/>
          </a:prstGeom>
          <a:noFill/>
        </p:spPr>
      </p:pic>
      <p:pic>
        <p:nvPicPr>
          <p:cNvPr id="103447" name="Picture 23" descr="Ding Darling FL NWR usfws"/>
          <p:cNvPicPr>
            <a:picLocks noChangeAspect="1" noChangeArrowheads="1"/>
          </p:cNvPicPr>
          <p:nvPr/>
        </p:nvPicPr>
        <p:blipFill>
          <a:blip r:embed="rId6" cstate="print"/>
          <a:srcRect t="13750" b="3572"/>
          <a:stretch>
            <a:fillRect/>
          </a:stretch>
        </p:blipFill>
        <p:spPr bwMode="auto">
          <a:xfrm>
            <a:off x="1219200" y="4497388"/>
            <a:ext cx="3200400" cy="211613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1295400"/>
            <a:ext cx="7772400" cy="1470025"/>
          </a:xfrm>
        </p:spPr>
        <p:txBody>
          <a:bodyPr>
            <a:normAutofit fontScale="90000"/>
          </a:bodyPr>
          <a:lstStyle/>
          <a:p>
            <a:r>
              <a:rPr lang="en-US" sz="4000">
                <a:solidFill>
                  <a:srgbClr val="5998C9"/>
                </a:solidFill>
                <a:latin typeface="Arial Black" pitchFamily="34" charset="0"/>
              </a:rPr>
              <a:t>What’s the proof that global warming is taking place?</a:t>
            </a:r>
          </a:p>
        </p:txBody>
      </p:sp>
      <p:pic>
        <p:nvPicPr>
          <p:cNvPr id="3078" name="Picture 6" descr="binocularGirl silo left"/>
          <p:cNvPicPr>
            <a:picLocks noChangeAspect="1" noChangeArrowheads="1"/>
          </p:cNvPicPr>
          <p:nvPr/>
        </p:nvPicPr>
        <p:blipFill>
          <a:blip r:embed="rId3" cstate="print">
            <a:clrChange>
              <a:clrFrom>
                <a:srgbClr val="C6DF60"/>
              </a:clrFrom>
              <a:clrTo>
                <a:srgbClr val="C6DF60">
                  <a:alpha val="0"/>
                </a:srgbClr>
              </a:clrTo>
            </a:clrChange>
          </a:blip>
          <a:srcRect/>
          <a:stretch>
            <a:fillRect/>
          </a:stretch>
        </p:blipFill>
        <p:spPr bwMode="auto">
          <a:xfrm>
            <a:off x="5943600" y="3200400"/>
            <a:ext cx="2755900" cy="3657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binocularGirl silo right"/>
          <p:cNvPicPr>
            <a:picLocks noChangeAspect="1" noChangeArrowheads="1"/>
          </p:cNvPicPr>
          <p:nvPr/>
        </p:nvPicPr>
        <p:blipFill>
          <a:blip r:embed="rId3" cstate="print">
            <a:clrChange>
              <a:clrFrom>
                <a:srgbClr val="C6DF60"/>
              </a:clrFrom>
              <a:clrTo>
                <a:srgbClr val="C6DF60">
                  <a:alpha val="0"/>
                </a:srgbClr>
              </a:clrTo>
            </a:clrChange>
          </a:blip>
          <a:srcRect/>
          <a:stretch>
            <a:fillRect/>
          </a:stretch>
        </p:blipFill>
        <p:spPr bwMode="auto">
          <a:xfrm>
            <a:off x="4114800" y="4954588"/>
            <a:ext cx="1435100" cy="1903412"/>
          </a:xfrm>
          <a:prstGeom prst="rect">
            <a:avLst/>
          </a:prstGeom>
          <a:noFill/>
        </p:spPr>
      </p:pic>
      <p:pic>
        <p:nvPicPr>
          <p:cNvPr id="21515" name="Picture 11" descr="binocularGirl silo left"/>
          <p:cNvPicPr>
            <a:picLocks noChangeAspect="1" noChangeArrowheads="1"/>
          </p:cNvPicPr>
          <p:nvPr/>
        </p:nvPicPr>
        <p:blipFill>
          <a:blip r:embed="rId4" cstate="print">
            <a:clrChange>
              <a:clrFrom>
                <a:srgbClr val="C6DF60"/>
              </a:clrFrom>
              <a:clrTo>
                <a:srgbClr val="C6DF60">
                  <a:alpha val="0"/>
                </a:srgbClr>
              </a:clrTo>
            </a:clrChange>
          </a:blip>
          <a:srcRect/>
          <a:stretch>
            <a:fillRect/>
          </a:stretch>
        </p:blipFill>
        <p:spPr bwMode="auto">
          <a:xfrm>
            <a:off x="4038600" y="4953000"/>
            <a:ext cx="1435100" cy="1905000"/>
          </a:xfrm>
          <a:prstGeom prst="rect">
            <a:avLst/>
          </a:prstGeom>
          <a:noFill/>
        </p:spPr>
      </p:pic>
      <p:sp>
        <p:nvSpPr>
          <p:cNvPr id="21513" name="Rectangle 9"/>
          <p:cNvSpPr>
            <a:spLocks noGrp="1" noChangeArrowheads="1"/>
          </p:cNvSpPr>
          <p:nvPr>
            <p:ph idx="1"/>
          </p:nvPr>
        </p:nvSpPr>
        <p:spPr>
          <a:xfrm>
            <a:off x="533400" y="1295400"/>
            <a:ext cx="8229600" cy="393700"/>
          </a:xfrm>
          <a:ln/>
        </p:spPr>
        <p:txBody>
          <a:bodyPr rIns="26766">
            <a:normAutofit fontScale="85000" lnSpcReduction="20000"/>
          </a:bodyPr>
          <a:lstStyle/>
          <a:p>
            <a:r>
              <a:rPr lang="en-US">
                <a:solidFill>
                  <a:srgbClr val="5998C9"/>
                </a:solidFill>
              </a:rPr>
              <a:t>Alaska</a:t>
            </a:r>
          </a:p>
        </p:txBody>
      </p:sp>
      <p:sp>
        <p:nvSpPr>
          <p:cNvPr id="21506" name="Rectangle 2"/>
          <p:cNvSpPr>
            <a:spLocks noGrp="1" noChangeArrowheads="1"/>
          </p:cNvSpPr>
          <p:nvPr>
            <p:ph type="title"/>
          </p:nvPr>
        </p:nvSpPr>
        <p:spPr>
          <a:xfrm>
            <a:off x="381000" y="228600"/>
            <a:ext cx="8229600" cy="1143000"/>
          </a:xfrm>
          <a:ln/>
        </p:spPr>
        <p:txBody>
          <a:bodyPr rIns="26766" anchor="t"/>
          <a:lstStyle/>
          <a:p>
            <a:r>
              <a:rPr lang="en-US">
                <a:solidFill>
                  <a:srgbClr val="5998C9"/>
                </a:solidFill>
                <a:latin typeface="Arial Black" pitchFamily="34" charset="0"/>
              </a:rPr>
              <a:t>Portage Glacier</a:t>
            </a:r>
          </a:p>
        </p:txBody>
      </p:sp>
      <p:grpSp>
        <p:nvGrpSpPr>
          <p:cNvPr id="2" name="Group 3"/>
          <p:cNvGrpSpPr>
            <a:grpSpLocks/>
          </p:cNvGrpSpPr>
          <p:nvPr/>
        </p:nvGrpSpPr>
        <p:grpSpPr bwMode="auto">
          <a:xfrm>
            <a:off x="187325" y="2027238"/>
            <a:ext cx="4268788" cy="3382962"/>
            <a:chOff x="0" y="0"/>
            <a:chExt cx="3824" cy="3031"/>
          </a:xfrm>
        </p:grpSpPr>
        <p:pic>
          <p:nvPicPr>
            <p:cNvPr id="21508" name="Picture 4"/>
            <p:cNvPicPr>
              <a:picLocks noChangeAspect="1" noChangeArrowheads="1"/>
            </p:cNvPicPr>
            <p:nvPr/>
          </p:nvPicPr>
          <p:blipFill>
            <a:blip r:embed="rId5" cstate="print"/>
            <a:srcRect/>
            <a:stretch>
              <a:fillRect/>
            </a:stretch>
          </p:blipFill>
          <p:spPr bwMode="auto">
            <a:xfrm>
              <a:off x="0" y="0"/>
              <a:ext cx="3824" cy="2504"/>
            </a:xfrm>
            <a:prstGeom prst="rect">
              <a:avLst/>
            </a:prstGeom>
            <a:noFill/>
            <a:ln w="9525">
              <a:noFill/>
              <a:miter lim="800000"/>
              <a:headEnd/>
              <a:tailEnd/>
            </a:ln>
          </p:spPr>
        </p:pic>
        <p:sp>
          <p:nvSpPr>
            <p:cNvPr id="21509" name="Rectangle 5"/>
            <p:cNvSpPr>
              <a:spLocks/>
            </p:cNvSpPr>
            <p:nvPr/>
          </p:nvSpPr>
          <p:spPr bwMode="auto">
            <a:xfrm>
              <a:off x="1623" y="2743"/>
              <a:ext cx="529" cy="288"/>
            </a:xfrm>
            <a:prstGeom prst="rect">
              <a:avLst/>
            </a:prstGeom>
            <a:noFill/>
            <a:ln w="9525">
              <a:noFill/>
              <a:miter lim="800000"/>
              <a:headEnd/>
              <a:tailEnd/>
            </a:ln>
          </p:spPr>
          <p:txBody>
            <a:bodyPr wrap="none" lIns="0" tIns="0" rIns="0" bIns="0">
              <a:spAutoFit/>
            </a:bodyPr>
            <a:lstStyle/>
            <a:p>
              <a:pPr defTabSz="642938">
                <a:lnSpc>
                  <a:spcPct val="100000"/>
                </a:lnSpc>
                <a:spcBef>
                  <a:spcPct val="0"/>
                </a:spcBef>
              </a:pPr>
              <a:r>
                <a:rPr lang="en-US" sz="2100" b="1">
                  <a:solidFill>
                    <a:srgbClr val="5998C9"/>
                  </a:solidFill>
                  <a:sym typeface="75 Helvetica Bold" charset="0"/>
                </a:rPr>
                <a:t>1914</a:t>
              </a:r>
            </a:p>
          </p:txBody>
        </p:sp>
      </p:grpSp>
      <p:grpSp>
        <p:nvGrpSpPr>
          <p:cNvPr id="3" name="Group 6"/>
          <p:cNvGrpSpPr>
            <a:grpSpLocks/>
          </p:cNvGrpSpPr>
          <p:nvPr/>
        </p:nvGrpSpPr>
        <p:grpSpPr bwMode="auto">
          <a:xfrm>
            <a:off x="4687888" y="2027238"/>
            <a:ext cx="4254500" cy="3382962"/>
            <a:chOff x="0" y="0"/>
            <a:chExt cx="3811" cy="3031"/>
          </a:xfrm>
        </p:grpSpPr>
        <p:pic>
          <p:nvPicPr>
            <p:cNvPr id="21511" name="Picture 7"/>
            <p:cNvPicPr>
              <a:picLocks noChangeAspect="1" noChangeArrowheads="1"/>
            </p:cNvPicPr>
            <p:nvPr/>
          </p:nvPicPr>
          <p:blipFill>
            <a:blip r:embed="rId6" cstate="print"/>
            <a:srcRect/>
            <a:stretch>
              <a:fillRect/>
            </a:stretch>
          </p:blipFill>
          <p:spPr bwMode="auto">
            <a:xfrm>
              <a:off x="0" y="0"/>
              <a:ext cx="3811" cy="2504"/>
            </a:xfrm>
            <a:prstGeom prst="rect">
              <a:avLst/>
            </a:prstGeom>
            <a:noFill/>
            <a:ln w="9525">
              <a:noFill/>
              <a:miter lim="800000"/>
              <a:headEnd/>
              <a:tailEnd/>
            </a:ln>
          </p:spPr>
        </p:pic>
        <p:sp>
          <p:nvSpPr>
            <p:cNvPr id="21512" name="Rectangle 8"/>
            <p:cNvSpPr>
              <a:spLocks/>
            </p:cNvSpPr>
            <p:nvPr/>
          </p:nvSpPr>
          <p:spPr bwMode="auto">
            <a:xfrm>
              <a:off x="1614" y="2743"/>
              <a:ext cx="529" cy="288"/>
            </a:xfrm>
            <a:prstGeom prst="rect">
              <a:avLst/>
            </a:prstGeom>
            <a:noFill/>
            <a:ln w="9525">
              <a:noFill/>
              <a:miter lim="800000"/>
              <a:headEnd/>
              <a:tailEnd/>
            </a:ln>
          </p:spPr>
          <p:txBody>
            <a:bodyPr wrap="none" lIns="0" tIns="0" rIns="0" bIns="0">
              <a:spAutoFit/>
            </a:bodyPr>
            <a:lstStyle/>
            <a:p>
              <a:pPr defTabSz="642938">
                <a:lnSpc>
                  <a:spcPct val="100000"/>
                </a:lnSpc>
                <a:spcBef>
                  <a:spcPct val="0"/>
                </a:spcBef>
              </a:pPr>
              <a:r>
                <a:rPr lang="en-US" sz="2100" b="1">
                  <a:solidFill>
                    <a:srgbClr val="5998C9"/>
                  </a:solidFill>
                  <a:sym typeface="75 Helvetica Bold" charset="0"/>
                </a:rPr>
                <a:t>2004</a:t>
              </a:r>
            </a:p>
          </p:txBody>
        </p:sp>
      </p:grpSp>
      <p:sp>
        <p:nvSpPr>
          <p:cNvPr id="21514" name="Rectangle 10"/>
          <p:cNvSpPr>
            <a:spLocks/>
          </p:cNvSpPr>
          <p:nvPr/>
        </p:nvSpPr>
        <p:spPr bwMode="auto">
          <a:xfrm>
            <a:off x="322263" y="6537325"/>
            <a:ext cx="5146675" cy="152400"/>
          </a:xfrm>
          <a:prstGeom prst="rect">
            <a:avLst/>
          </a:prstGeom>
          <a:noFill/>
          <a:ln w="9525">
            <a:noFill/>
            <a:miter lim="800000"/>
            <a:headEnd/>
            <a:tailEnd/>
          </a:ln>
        </p:spPr>
        <p:txBody>
          <a:bodyPr wrap="none" lIns="0" tIns="0" rIns="0" bIns="0">
            <a:spAutoFit/>
          </a:bodyPr>
          <a:lstStyle/>
          <a:p>
            <a:pPr defTabSz="642938">
              <a:lnSpc>
                <a:spcPct val="100000"/>
              </a:lnSpc>
              <a:spcBef>
                <a:spcPct val="0"/>
              </a:spcBef>
            </a:pPr>
            <a:r>
              <a:rPr lang="en-US" sz="1000" b="1">
                <a:solidFill>
                  <a:schemeClr val="tx1"/>
                </a:solidFill>
                <a:sym typeface="75 Helvetica Bold" charset="0"/>
              </a:rPr>
              <a:t>Photos: NOAA Photo Collection and Gary Braasch – WorldViewOfGlobalWarming.org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515"/>
                                        </p:tgtEl>
                                        <p:attrNameLst>
                                          <p:attrName>style.visibility</p:attrName>
                                        </p:attrNameLst>
                                      </p:cBhvr>
                                      <p:to>
                                        <p:strVal val="visible"/>
                                      </p:to>
                                    </p:set>
                                    <p:animEffect transition="in" filter="fade">
                                      <p:cBhvr>
                                        <p:cTn id="10" dur="2000"/>
                                        <p:tgtEl>
                                          <p:spTgt spid="21515"/>
                                        </p:tgtEl>
                                      </p:cBhvr>
                                    </p:animEffect>
                                  </p:childTnLst>
                                </p:cTn>
                              </p:par>
                            </p:childTnLst>
                          </p:cTn>
                        </p:par>
                        <p:par>
                          <p:cTn id="11" fill="hold">
                            <p:stCondLst>
                              <p:cond delay="2000"/>
                            </p:stCondLst>
                            <p:childTnLst>
                              <p:par>
                                <p:cTn id="12" presetID="10" presetClass="exit" presetSubtype="0" fill="hold" nodeType="afterEffect">
                                  <p:stCondLst>
                                    <p:cond delay="0"/>
                                  </p:stCondLst>
                                  <p:childTnLst>
                                    <p:animEffect transition="out" filter="fade">
                                      <p:cBhvr>
                                        <p:cTn id="13" dur="2000"/>
                                        <p:tgtEl>
                                          <p:spTgt spid="21515"/>
                                        </p:tgtEl>
                                      </p:cBhvr>
                                    </p:animEffect>
                                    <p:set>
                                      <p:cBhvr>
                                        <p:cTn id="14" dur="1" fill="hold">
                                          <p:stCondLst>
                                            <p:cond delay="1999"/>
                                          </p:stCondLst>
                                        </p:cTn>
                                        <p:tgtEl>
                                          <p:spTgt spid="215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21516"/>
                                        </p:tgtEl>
                                        <p:attrNameLst>
                                          <p:attrName>style.visibility</p:attrName>
                                        </p:attrNameLst>
                                      </p:cBhvr>
                                      <p:to>
                                        <p:strVal val="visible"/>
                                      </p:to>
                                    </p:set>
                                    <p:animEffect transition="in" filter="fade">
                                      <p:cBhvr>
                                        <p:cTn id="22" dur="20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noChangeArrowheads="1"/>
          </p:cNvSpPr>
          <p:nvPr>
            <p:ph idx="1"/>
          </p:nvPr>
        </p:nvSpPr>
        <p:spPr>
          <a:xfrm>
            <a:off x="533400" y="1295400"/>
            <a:ext cx="8229600" cy="393700"/>
          </a:xfrm>
          <a:ln/>
        </p:spPr>
        <p:txBody>
          <a:bodyPr rIns="26766">
            <a:normAutofit fontScale="85000" lnSpcReduction="20000"/>
          </a:bodyPr>
          <a:lstStyle/>
          <a:p>
            <a:r>
              <a:rPr lang="en-US">
                <a:solidFill>
                  <a:srgbClr val="5998C9"/>
                </a:solidFill>
              </a:rPr>
              <a:t>Arizona</a:t>
            </a:r>
          </a:p>
        </p:txBody>
      </p:sp>
      <p:sp>
        <p:nvSpPr>
          <p:cNvPr id="37892" name="Rectangle 4"/>
          <p:cNvSpPr>
            <a:spLocks noGrp="1" noChangeArrowheads="1"/>
          </p:cNvSpPr>
          <p:nvPr>
            <p:ph type="title"/>
          </p:nvPr>
        </p:nvSpPr>
        <p:spPr>
          <a:ln/>
        </p:spPr>
        <p:txBody>
          <a:bodyPr rIns="26766" anchor="t"/>
          <a:lstStyle/>
          <a:p>
            <a:r>
              <a:rPr lang="en-US">
                <a:solidFill>
                  <a:srgbClr val="5998C9"/>
                </a:solidFill>
                <a:latin typeface="Arial Black" pitchFamily="34" charset="0"/>
              </a:rPr>
              <a:t>Colorado River</a:t>
            </a:r>
          </a:p>
        </p:txBody>
      </p:sp>
      <p:sp>
        <p:nvSpPr>
          <p:cNvPr id="37897" name="Text Box 9"/>
          <p:cNvSpPr txBox="1">
            <a:spLocks noChangeArrowheads="1"/>
          </p:cNvSpPr>
          <p:nvPr/>
        </p:nvSpPr>
        <p:spPr bwMode="auto">
          <a:xfrm>
            <a:off x="1371600" y="5181600"/>
            <a:ext cx="1981200" cy="493713"/>
          </a:xfrm>
          <a:prstGeom prst="rect">
            <a:avLst/>
          </a:prstGeom>
          <a:noFill/>
          <a:ln w="9525" algn="ctr">
            <a:noFill/>
            <a:miter lim="800000"/>
            <a:headEnd/>
            <a:tailEnd/>
          </a:ln>
          <a:effectLst/>
        </p:spPr>
        <p:txBody>
          <a:bodyPr>
            <a:spAutoFit/>
          </a:bodyPr>
          <a:lstStyle/>
          <a:p>
            <a:pPr marL="342900" indent="-342900">
              <a:spcBef>
                <a:spcPct val="50000"/>
              </a:spcBef>
            </a:pPr>
            <a:r>
              <a:rPr lang="en-US" sz="2400" b="1">
                <a:solidFill>
                  <a:srgbClr val="5998C9"/>
                </a:solidFill>
              </a:rPr>
              <a:t>June 2002</a:t>
            </a:r>
          </a:p>
        </p:txBody>
      </p:sp>
      <p:pic>
        <p:nvPicPr>
          <p:cNvPr id="37898" name="Picture 10" descr="Downstream_from_95Bridge CO River - USGS Jun 2002"/>
          <p:cNvPicPr>
            <a:picLocks noChangeAspect="1" noChangeArrowheads="1"/>
          </p:cNvPicPr>
          <p:nvPr/>
        </p:nvPicPr>
        <p:blipFill>
          <a:blip r:embed="rId3" cstate="print"/>
          <a:srcRect/>
          <a:stretch>
            <a:fillRect/>
          </a:stretch>
        </p:blipFill>
        <p:spPr bwMode="auto">
          <a:xfrm>
            <a:off x="304800" y="1981200"/>
            <a:ext cx="4114800" cy="3019425"/>
          </a:xfrm>
          <a:prstGeom prst="rect">
            <a:avLst/>
          </a:prstGeom>
          <a:noFill/>
        </p:spPr>
      </p:pic>
      <p:sp>
        <p:nvSpPr>
          <p:cNvPr id="37899" name="Text Box 11"/>
          <p:cNvSpPr txBox="1">
            <a:spLocks noChangeArrowheads="1"/>
          </p:cNvSpPr>
          <p:nvPr/>
        </p:nvSpPr>
        <p:spPr bwMode="auto">
          <a:xfrm>
            <a:off x="5867400" y="5181600"/>
            <a:ext cx="1981200" cy="493713"/>
          </a:xfrm>
          <a:prstGeom prst="rect">
            <a:avLst/>
          </a:prstGeom>
          <a:noFill/>
          <a:ln w="9525" algn="ctr">
            <a:noFill/>
            <a:miter lim="800000"/>
            <a:headEnd/>
            <a:tailEnd/>
          </a:ln>
          <a:effectLst/>
        </p:spPr>
        <p:txBody>
          <a:bodyPr>
            <a:spAutoFit/>
          </a:bodyPr>
          <a:lstStyle/>
          <a:p>
            <a:pPr marL="342900" indent="-342900">
              <a:spcBef>
                <a:spcPct val="50000"/>
              </a:spcBef>
            </a:pPr>
            <a:r>
              <a:rPr lang="en-US" sz="2400" b="1">
                <a:solidFill>
                  <a:srgbClr val="5998C9"/>
                </a:solidFill>
              </a:rPr>
              <a:t>Dec 2003</a:t>
            </a:r>
          </a:p>
        </p:txBody>
      </p:sp>
      <p:pic>
        <p:nvPicPr>
          <p:cNvPr id="37900" name="Picture 12" descr="Downstream_from_95Bridge CO River - USGS Dec 2003"/>
          <p:cNvPicPr>
            <a:picLocks noChangeAspect="1" noChangeArrowheads="1"/>
          </p:cNvPicPr>
          <p:nvPr/>
        </p:nvPicPr>
        <p:blipFill>
          <a:blip r:embed="rId4" cstate="print"/>
          <a:srcRect/>
          <a:stretch>
            <a:fillRect/>
          </a:stretch>
        </p:blipFill>
        <p:spPr bwMode="auto">
          <a:xfrm>
            <a:off x="4800600" y="1981200"/>
            <a:ext cx="4038600" cy="3035300"/>
          </a:xfrm>
          <a:prstGeom prst="rect">
            <a:avLst/>
          </a:prstGeom>
          <a:noFill/>
        </p:spPr>
      </p:pic>
      <p:pic>
        <p:nvPicPr>
          <p:cNvPr id="37901" name="Picture 13" descr="telescopeKid silo left"/>
          <p:cNvPicPr>
            <a:picLocks noChangeAspect="1" noChangeArrowheads="1"/>
          </p:cNvPicPr>
          <p:nvPr/>
        </p:nvPicPr>
        <p:blipFill>
          <a:blip r:embed="rId5" cstate="print">
            <a:clrChange>
              <a:clrFrom>
                <a:srgbClr val="C6DF60"/>
              </a:clrFrom>
              <a:clrTo>
                <a:srgbClr val="C6DF60">
                  <a:alpha val="0"/>
                </a:srgbClr>
              </a:clrTo>
            </a:clrChange>
          </a:blip>
          <a:srcRect/>
          <a:stretch>
            <a:fillRect/>
          </a:stretch>
        </p:blipFill>
        <p:spPr bwMode="auto">
          <a:xfrm>
            <a:off x="3657600" y="4956175"/>
            <a:ext cx="1581150" cy="1901825"/>
          </a:xfrm>
          <a:prstGeom prst="rect">
            <a:avLst/>
          </a:prstGeom>
          <a:noFill/>
        </p:spPr>
      </p:pic>
      <p:pic>
        <p:nvPicPr>
          <p:cNvPr id="37902" name="Picture 14" descr="telescopeKid silo right"/>
          <p:cNvPicPr>
            <a:picLocks noChangeAspect="1" noChangeArrowheads="1"/>
          </p:cNvPicPr>
          <p:nvPr/>
        </p:nvPicPr>
        <p:blipFill>
          <a:blip r:embed="rId6" cstate="print">
            <a:clrChange>
              <a:clrFrom>
                <a:srgbClr val="C6DF60"/>
              </a:clrFrom>
              <a:clrTo>
                <a:srgbClr val="C6DF60">
                  <a:alpha val="0"/>
                </a:srgbClr>
              </a:clrTo>
            </a:clrChange>
          </a:blip>
          <a:srcRect/>
          <a:stretch>
            <a:fillRect/>
          </a:stretch>
        </p:blipFill>
        <p:spPr bwMode="auto">
          <a:xfrm>
            <a:off x="3886200" y="4956175"/>
            <a:ext cx="1581150" cy="19018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98"/>
                                        </p:tgtEl>
                                        <p:attrNameLst>
                                          <p:attrName>style.visibility</p:attrName>
                                        </p:attrNameLst>
                                      </p:cBhvr>
                                      <p:to>
                                        <p:strVal val="visible"/>
                                      </p:to>
                                    </p:set>
                                    <p:animEffect transition="in" filter="fade">
                                      <p:cBhvr>
                                        <p:cTn id="7" dur="2000"/>
                                        <p:tgtEl>
                                          <p:spTgt spid="37898"/>
                                        </p:tgtEl>
                                      </p:cBhvr>
                                    </p:animEffect>
                                  </p:childTnLst>
                                </p:cTn>
                              </p:par>
                              <p:par>
                                <p:cTn id="8" presetID="10" presetClass="entr" presetSubtype="0" fill="hold" nodeType="withEffect">
                                  <p:stCondLst>
                                    <p:cond delay="0"/>
                                  </p:stCondLst>
                                  <p:childTnLst>
                                    <p:set>
                                      <p:cBhvr>
                                        <p:cTn id="9" dur="1" fill="hold">
                                          <p:stCondLst>
                                            <p:cond delay="0"/>
                                          </p:stCondLst>
                                        </p:cTn>
                                        <p:tgtEl>
                                          <p:spTgt spid="37901"/>
                                        </p:tgtEl>
                                        <p:attrNameLst>
                                          <p:attrName>style.visibility</p:attrName>
                                        </p:attrNameLst>
                                      </p:cBhvr>
                                      <p:to>
                                        <p:strVal val="visible"/>
                                      </p:to>
                                    </p:set>
                                    <p:animEffect transition="in" filter="fade">
                                      <p:cBhvr>
                                        <p:cTn id="10" dur="2000"/>
                                        <p:tgtEl>
                                          <p:spTgt spid="37901"/>
                                        </p:tgtEl>
                                      </p:cBhvr>
                                    </p:animEffect>
                                  </p:childTnLst>
                                </p:cTn>
                              </p:par>
                            </p:childTnLst>
                          </p:cTn>
                        </p:par>
                        <p:par>
                          <p:cTn id="11" fill="hold">
                            <p:stCondLst>
                              <p:cond delay="2000"/>
                            </p:stCondLst>
                            <p:childTnLst>
                              <p:par>
                                <p:cTn id="12" presetID="10" presetClass="exit" presetSubtype="0" fill="hold" nodeType="afterEffect">
                                  <p:stCondLst>
                                    <p:cond delay="0"/>
                                  </p:stCondLst>
                                  <p:childTnLst>
                                    <p:animEffect transition="out" filter="fade">
                                      <p:cBhvr>
                                        <p:cTn id="13" dur="2000"/>
                                        <p:tgtEl>
                                          <p:spTgt spid="37901"/>
                                        </p:tgtEl>
                                      </p:cBhvr>
                                    </p:animEffect>
                                    <p:set>
                                      <p:cBhvr>
                                        <p:cTn id="14" dur="1" fill="hold">
                                          <p:stCondLst>
                                            <p:cond delay="1999"/>
                                          </p:stCondLst>
                                        </p:cTn>
                                        <p:tgtEl>
                                          <p:spTgt spid="3790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7900"/>
                                        </p:tgtEl>
                                        <p:attrNameLst>
                                          <p:attrName>style.visibility</p:attrName>
                                        </p:attrNameLst>
                                      </p:cBhvr>
                                      <p:to>
                                        <p:strVal val="visible"/>
                                      </p:to>
                                    </p:set>
                                    <p:animEffect transition="in" filter="fade">
                                      <p:cBhvr>
                                        <p:cTn id="19" dur="2000"/>
                                        <p:tgtEl>
                                          <p:spTgt spid="3790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899"/>
                                        </p:tgtEl>
                                        <p:attrNameLst>
                                          <p:attrName>style.visibility</p:attrName>
                                        </p:attrNameLst>
                                      </p:cBhvr>
                                      <p:to>
                                        <p:strVal val="visible"/>
                                      </p:to>
                                    </p:set>
                                    <p:animEffect transition="in" filter="fade">
                                      <p:cBhvr>
                                        <p:cTn id="22" dur="2000"/>
                                        <p:tgtEl>
                                          <p:spTgt spid="37899"/>
                                        </p:tgtEl>
                                      </p:cBhvr>
                                    </p:animEffect>
                                  </p:childTnLst>
                                </p:cTn>
                              </p:par>
                              <p:par>
                                <p:cTn id="23" presetID="10" presetClass="entr" presetSubtype="0" fill="hold" nodeType="withEffect">
                                  <p:stCondLst>
                                    <p:cond delay="0"/>
                                  </p:stCondLst>
                                  <p:childTnLst>
                                    <p:set>
                                      <p:cBhvr>
                                        <p:cTn id="24" dur="1" fill="hold">
                                          <p:stCondLst>
                                            <p:cond delay="0"/>
                                          </p:stCondLst>
                                        </p:cTn>
                                        <p:tgtEl>
                                          <p:spTgt spid="37902"/>
                                        </p:tgtEl>
                                        <p:attrNameLst>
                                          <p:attrName>style.visibility</p:attrName>
                                        </p:attrNameLst>
                                      </p:cBhvr>
                                      <p:to>
                                        <p:strVal val="visible"/>
                                      </p:to>
                                    </p:set>
                                    <p:animEffect transition="in" filter="fade">
                                      <p:cBhvr>
                                        <p:cTn id="25" dur="2000"/>
                                        <p:tgtEl>
                                          <p:spTgt spid="37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685800" y="990600"/>
            <a:ext cx="7772400" cy="1470025"/>
          </a:xfrm>
        </p:spPr>
        <p:txBody>
          <a:bodyPr>
            <a:normAutofit fontScale="90000"/>
          </a:bodyPr>
          <a:lstStyle/>
          <a:p>
            <a:r>
              <a:rPr lang="en-US">
                <a:solidFill>
                  <a:srgbClr val="5998C9"/>
                </a:solidFill>
                <a:latin typeface="Arial Black" pitchFamily="34" charset="0"/>
              </a:rPr>
              <a:t>Why is global warming happening?</a:t>
            </a:r>
            <a:r>
              <a:rPr lang="en-US" sz="4000">
                <a:solidFill>
                  <a:schemeClr val="folHlink"/>
                </a:solidFill>
                <a:latin typeface="Arial Black" pitchFamily="34" charset="0"/>
              </a:rPr>
              <a:t>  </a:t>
            </a:r>
          </a:p>
        </p:txBody>
      </p:sp>
      <p:pic>
        <p:nvPicPr>
          <p:cNvPr id="58375" name="Picture 7" descr="telescopeKid silo right"/>
          <p:cNvPicPr>
            <a:picLocks noChangeAspect="1" noChangeArrowheads="1"/>
          </p:cNvPicPr>
          <p:nvPr/>
        </p:nvPicPr>
        <p:blipFill>
          <a:blip r:embed="rId3" cstate="print">
            <a:clrChange>
              <a:clrFrom>
                <a:srgbClr val="C6DF60"/>
              </a:clrFrom>
              <a:clrTo>
                <a:srgbClr val="C6DF60">
                  <a:alpha val="0"/>
                </a:srgbClr>
              </a:clrTo>
            </a:clrChange>
          </a:blip>
          <a:srcRect/>
          <a:stretch>
            <a:fillRect/>
          </a:stretch>
        </p:blipFill>
        <p:spPr bwMode="auto">
          <a:xfrm>
            <a:off x="0" y="3200400"/>
            <a:ext cx="3040063" cy="3657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09600" y="990600"/>
            <a:ext cx="8229600" cy="1143000"/>
          </a:xfrm>
        </p:spPr>
        <p:txBody>
          <a:bodyPr>
            <a:normAutofit/>
          </a:bodyPr>
          <a:lstStyle/>
          <a:p>
            <a:r>
              <a:rPr lang="en-US">
                <a:solidFill>
                  <a:srgbClr val="5998C9"/>
                </a:solidFill>
                <a:latin typeface="Arial Black" pitchFamily="34" charset="0"/>
              </a:rPr>
              <a:t>What is global warming?</a:t>
            </a:r>
          </a:p>
        </p:txBody>
      </p:sp>
      <p:pic>
        <p:nvPicPr>
          <p:cNvPr id="78856" name="Picture 8" descr="magnifyingGirl silo right"/>
          <p:cNvPicPr>
            <a:picLocks noChangeAspect="1" noChangeArrowheads="1"/>
          </p:cNvPicPr>
          <p:nvPr/>
        </p:nvPicPr>
        <p:blipFill>
          <a:blip r:embed="rId3" cstate="print">
            <a:clrChange>
              <a:clrFrom>
                <a:srgbClr val="C6DF60"/>
              </a:clrFrom>
              <a:clrTo>
                <a:srgbClr val="C6DF60">
                  <a:alpha val="0"/>
                </a:srgbClr>
              </a:clrTo>
            </a:clrChange>
          </a:blip>
          <a:srcRect/>
          <a:stretch>
            <a:fillRect/>
          </a:stretch>
        </p:blipFill>
        <p:spPr bwMode="auto">
          <a:xfrm>
            <a:off x="0" y="3054350"/>
            <a:ext cx="3505200" cy="33972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0" y="0"/>
            <a:ext cx="8229600" cy="1143000"/>
          </a:xfrm>
        </p:spPr>
        <p:txBody>
          <a:bodyPr/>
          <a:lstStyle/>
          <a:p>
            <a:r>
              <a:rPr lang="en-US">
                <a:solidFill>
                  <a:srgbClr val="5998C9"/>
                </a:solidFill>
                <a:latin typeface="Arial Black" pitchFamily="34" charset="0"/>
              </a:rPr>
              <a:t>Burning of Fossil Fuels</a:t>
            </a:r>
          </a:p>
        </p:txBody>
      </p:sp>
      <p:pic>
        <p:nvPicPr>
          <p:cNvPr id="100356" name="Picture 4" descr="j0390146"/>
          <p:cNvPicPr>
            <a:picLocks noChangeAspect="1" noChangeArrowheads="1"/>
          </p:cNvPicPr>
          <p:nvPr/>
        </p:nvPicPr>
        <p:blipFill>
          <a:blip r:embed="rId3" cstate="print">
            <a:lum contrast="6000"/>
          </a:blip>
          <a:srcRect/>
          <a:stretch>
            <a:fillRect/>
          </a:stretch>
        </p:blipFill>
        <p:spPr bwMode="auto">
          <a:xfrm>
            <a:off x="533400" y="1752600"/>
            <a:ext cx="2609850" cy="3733800"/>
          </a:xfrm>
          <a:prstGeom prst="rect">
            <a:avLst/>
          </a:prstGeom>
          <a:noFill/>
        </p:spPr>
      </p:pic>
      <p:pic>
        <p:nvPicPr>
          <p:cNvPr id="100358" name="Picture 6" descr="j0185108"/>
          <p:cNvPicPr>
            <a:picLocks noChangeAspect="1" noChangeArrowheads="1"/>
          </p:cNvPicPr>
          <p:nvPr/>
        </p:nvPicPr>
        <p:blipFill>
          <a:blip r:embed="rId4" cstate="print">
            <a:lum bright="6000" contrast="18000"/>
          </a:blip>
          <a:srcRect r="52750"/>
          <a:stretch>
            <a:fillRect/>
          </a:stretch>
        </p:blipFill>
        <p:spPr bwMode="auto">
          <a:xfrm>
            <a:off x="3328988" y="1752600"/>
            <a:ext cx="2614612" cy="3733800"/>
          </a:xfrm>
          <a:prstGeom prst="rect">
            <a:avLst/>
          </a:prstGeom>
          <a:noFill/>
        </p:spPr>
      </p:pic>
      <p:pic>
        <p:nvPicPr>
          <p:cNvPr id="100359" name="Picture 7" descr="j0399337"/>
          <p:cNvPicPr>
            <a:picLocks noChangeAspect="1" noChangeArrowheads="1"/>
          </p:cNvPicPr>
          <p:nvPr/>
        </p:nvPicPr>
        <p:blipFill>
          <a:blip r:embed="rId5" cstate="print">
            <a:lum bright="12000" contrast="36000"/>
          </a:blip>
          <a:srcRect/>
          <a:stretch>
            <a:fillRect/>
          </a:stretch>
        </p:blipFill>
        <p:spPr bwMode="auto">
          <a:xfrm>
            <a:off x="6173788" y="1752600"/>
            <a:ext cx="2436812" cy="3733800"/>
          </a:xfrm>
          <a:prstGeom prst="rect">
            <a:avLst/>
          </a:prstGeom>
          <a:noFill/>
        </p:spPr>
      </p:pic>
      <p:sp>
        <p:nvSpPr>
          <p:cNvPr id="100360" name="AutoShape 8"/>
          <p:cNvSpPr>
            <a:spLocks noChangeArrowheads="1"/>
          </p:cNvSpPr>
          <p:nvPr/>
        </p:nvSpPr>
        <p:spPr bwMode="auto">
          <a:xfrm>
            <a:off x="2514600" y="5410200"/>
            <a:ext cx="4191000" cy="1447800"/>
          </a:xfrm>
          <a:prstGeom prst="cloudCallout">
            <a:avLst>
              <a:gd name="adj1" fmla="val -54130"/>
              <a:gd name="adj2" fmla="val -87171"/>
            </a:avLst>
          </a:prstGeom>
          <a:solidFill>
            <a:schemeClr val="accent1"/>
          </a:solidFill>
          <a:ln w="9525">
            <a:solidFill>
              <a:schemeClr val="tx1"/>
            </a:solidFill>
            <a:round/>
            <a:headEnd/>
            <a:tailEnd/>
          </a:ln>
          <a:effectLst/>
        </p:spPr>
        <p:txBody>
          <a:bodyPr/>
          <a:lstStyle/>
          <a:p>
            <a:pPr algn="ctr">
              <a:lnSpc>
                <a:spcPct val="100000"/>
              </a:lnSpc>
              <a:spcBef>
                <a:spcPct val="0"/>
              </a:spcBef>
            </a:pPr>
            <a:endParaRPr lang="en-US" sz="1800">
              <a:solidFill>
                <a:schemeClr val="tx1"/>
              </a:solidFill>
              <a:latin typeface="Arial Black" pitchFamily="34" charset="0"/>
            </a:endParaRPr>
          </a:p>
          <a:p>
            <a:pPr algn="ctr">
              <a:lnSpc>
                <a:spcPct val="100000"/>
              </a:lnSpc>
              <a:spcBef>
                <a:spcPct val="0"/>
              </a:spcBef>
            </a:pPr>
            <a:r>
              <a:rPr lang="en-US" sz="1800">
                <a:solidFill>
                  <a:schemeClr val="tx1"/>
                </a:solidFill>
                <a:latin typeface="Arial Black" pitchFamily="34" charset="0"/>
              </a:rPr>
              <a:t>Pollution from coal, natural gas, and oil</a:t>
            </a:r>
          </a:p>
        </p:txBody>
      </p:sp>
      <p:sp>
        <p:nvSpPr>
          <p:cNvPr id="100361" name="AutoShape 9"/>
          <p:cNvSpPr>
            <a:spLocks noChangeArrowheads="1"/>
          </p:cNvSpPr>
          <p:nvPr/>
        </p:nvSpPr>
        <p:spPr bwMode="auto">
          <a:xfrm>
            <a:off x="2438400" y="5410200"/>
            <a:ext cx="4343400" cy="1447800"/>
          </a:xfrm>
          <a:prstGeom prst="cloudCallout">
            <a:avLst>
              <a:gd name="adj1" fmla="val 2560"/>
              <a:gd name="adj2" fmla="val -100000"/>
            </a:avLst>
          </a:prstGeom>
          <a:solidFill>
            <a:schemeClr val="accent1"/>
          </a:solidFill>
          <a:ln w="9525">
            <a:solidFill>
              <a:schemeClr val="tx1"/>
            </a:solidFill>
            <a:round/>
            <a:headEnd/>
            <a:tailEnd/>
          </a:ln>
          <a:effectLst/>
        </p:spPr>
        <p:txBody>
          <a:bodyPr/>
          <a:lstStyle/>
          <a:p>
            <a:pPr algn="ctr">
              <a:lnSpc>
                <a:spcPct val="100000"/>
              </a:lnSpc>
              <a:spcBef>
                <a:spcPct val="0"/>
              </a:spcBef>
            </a:pPr>
            <a:endParaRPr lang="en-US" sz="1800">
              <a:solidFill>
                <a:schemeClr val="tx1"/>
              </a:solidFill>
              <a:latin typeface="Arial Black" pitchFamily="34" charset="0"/>
            </a:endParaRPr>
          </a:p>
          <a:p>
            <a:pPr algn="ctr">
              <a:lnSpc>
                <a:spcPct val="100000"/>
              </a:lnSpc>
              <a:spcBef>
                <a:spcPct val="0"/>
              </a:spcBef>
            </a:pPr>
            <a:r>
              <a:rPr lang="en-US" sz="1800">
                <a:solidFill>
                  <a:schemeClr val="tx1"/>
                </a:solidFill>
                <a:latin typeface="Arial Black" pitchFamily="34" charset="0"/>
              </a:rPr>
              <a:t>Pollution from coal, natural gas, and oil</a:t>
            </a:r>
          </a:p>
        </p:txBody>
      </p:sp>
      <p:sp>
        <p:nvSpPr>
          <p:cNvPr id="100362" name="AutoShape 10"/>
          <p:cNvSpPr>
            <a:spLocks noChangeArrowheads="1"/>
          </p:cNvSpPr>
          <p:nvPr/>
        </p:nvSpPr>
        <p:spPr bwMode="auto">
          <a:xfrm>
            <a:off x="2438400" y="5410200"/>
            <a:ext cx="4343400" cy="1447800"/>
          </a:xfrm>
          <a:prstGeom prst="cloudCallout">
            <a:avLst>
              <a:gd name="adj1" fmla="val 62574"/>
              <a:gd name="adj2" fmla="val -94296"/>
            </a:avLst>
          </a:prstGeom>
          <a:solidFill>
            <a:schemeClr val="accent1"/>
          </a:solidFill>
          <a:ln w="9525">
            <a:solidFill>
              <a:schemeClr val="tx1"/>
            </a:solidFill>
            <a:round/>
            <a:headEnd/>
            <a:tailEnd/>
          </a:ln>
          <a:effectLst/>
        </p:spPr>
        <p:txBody>
          <a:bodyPr/>
          <a:lstStyle/>
          <a:p>
            <a:pPr algn="ctr">
              <a:lnSpc>
                <a:spcPct val="100000"/>
              </a:lnSpc>
              <a:spcBef>
                <a:spcPct val="0"/>
              </a:spcBef>
            </a:pPr>
            <a:endParaRPr lang="en-US" sz="1800">
              <a:solidFill>
                <a:schemeClr val="tx1"/>
              </a:solidFill>
              <a:latin typeface="Arial Black" pitchFamily="34" charset="0"/>
            </a:endParaRPr>
          </a:p>
          <a:p>
            <a:pPr algn="ctr">
              <a:lnSpc>
                <a:spcPct val="100000"/>
              </a:lnSpc>
              <a:spcBef>
                <a:spcPct val="0"/>
              </a:spcBef>
            </a:pPr>
            <a:r>
              <a:rPr lang="en-US" sz="1800">
                <a:solidFill>
                  <a:schemeClr val="tx1"/>
                </a:solidFill>
                <a:latin typeface="Arial Black" pitchFamily="34" charset="0"/>
              </a:rPr>
              <a:t>Pollution from coal, natural gas, and oil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663575"/>
            <a:ext cx="7772400" cy="1470025"/>
          </a:xfrm>
        </p:spPr>
        <p:txBody>
          <a:bodyPr>
            <a:normAutofit fontScale="90000"/>
          </a:bodyPr>
          <a:lstStyle/>
          <a:p>
            <a:r>
              <a:rPr lang="en-US">
                <a:solidFill>
                  <a:srgbClr val="5998C9"/>
                </a:solidFill>
                <a:latin typeface="Arial Black" pitchFamily="34" charset="0"/>
              </a:rPr>
              <a:t>When did global warming start?</a:t>
            </a:r>
          </a:p>
        </p:txBody>
      </p:sp>
      <p:pic>
        <p:nvPicPr>
          <p:cNvPr id="4101" name="Picture 5" descr="notebookBoy silo 2 right"/>
          <p:cNvPicPr>
            <a:picLocks noChangeAspect="1" noChangeArrowheads="1"/>
          </p:cNvPicPr>
          <p:nvPr/>
        </p:nvPicPr>
        <p:blipFill>
          <a:blip r:embed="rId3" cstate="print">
            <a:clrChange>
              <a:clrFrom>
                <a:srgbClr val="C5E05F"/>
              </a:clrFrom>
              <a:clrTo>
                <a:srgbClr val="C5E05F">
                  <a:alpha val="0"/>
                </a:srgbClr>
              </a:clrTo>
            </a:clrChange>
          </a:blip>
          <a:srcRect/>
          <a:stretch>
            <a:fillRect/>
          </a:stretch>
        </p:blipFill>
        <p:spPr bwMode="auto">
          <a:xfrm>
            <a:off x="304800" y="2209800"/>
            <a:ext cx="3681413" cy="4648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6" name="Picture 8" descr="changes_in_co2 UNEP"/>
          <p:cNvPicPr>
            <a:picLocks noChangeAspect="1" noChangeArrowheads="1"/>
          </p:cNvPicPr>
          <p:nvPr/>
        </p:nvPicPr>
        <p:blipFill>
          <a:blip r:embed="rId3" cstate="print"/>
          <a:srcRect/>
          <a:stretch>
            <a:fillRect/>
          </a:stretch>
        </p:blipFill>
        <p:spPr bwMode="auto">
          <a:xfrm>
            <a:off x="914400" y="1143000"/>
            <a:ext cx="7442200" cy="5060950"/>
          </a:xfrm>
          <a:prstGeom prst="rect">
            <a:avLst/>
          </a:prstGeom>
          <a:noFill/>
          <a:ln w="28575">
            <a:solidFill>
              <a:schemeClr val="folHlink"/>
            </a:solidFill>
            <a:miter lim="800000"/>
            <a:headEnd/>
            <a:tailEnd/>
          </a:ln>
        </p:spPr>
      </p:pic>
      <p:sp>
        <p:nvSpPr>
          <p:cNvPr id="73738" name="Text Box 10"/>
          <p:cNvSpPr txBox="1">
            <a:spLocks noChangeArrowheads="1"/>
          </p:cNvSpPr>
          <p:nvPr/>
        </p:nvSpPr>
        <p:spPr bwMode="auto">
          <a:xfrm>
            <a:off x="609600" y="228600"/>
            <a:ext cx="8534400" cy="561975"/>
          </a:xfrm>
          <a:prstGeom prst="rect">
            <a:avLst/>
          </a:prstGeom>
          <a:noFill/>
          <a:ln w="9525" algn="ctr">
            <a:noFill/>
            <a:miter lim="800000"/>
            <a:headEnd/>
            <a:tailEnd/>
          </a:ln>
          <a:effectLst/>
        </p:spPr>
        <p:txBody>
          <a:bodyPr>
            <a:spAutoFit/>
          </a:bodyPr>
          <a:lstStyle/>
          <a:p>
            <a:pPr marL="342900" indent="-342900">
              <a:spcBef>
                <a:spcPct val="50000"/>
              </a:spcBef>
            </a:pPr>
            <a:r>
              <a:rPr lang="en-US" sz="2800">
                <a:solidFill>
                  <a:srgbClr val="5998C9"/>
                </a:solidFill>
                <a:latin typeface="Arial Black" pitchFamily="34" charset="0"/>
              </a:rPr>
              <a:t>Global Atmospheric Concentration of CO</a:t>
            </a:r>
            <a:r>
              <a:rPr lang="en-US" sz="2800" baseline="-25000">
                <a:solidFill>
                  <a:srgbClr val="5998C9"/>
                </a:solidFill>
                <a:latin typeface="Arial Black" pitchFamily="34" charset="0"/>
              </a:rPr>
              <a:t>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905000"/>
            <a:ext cx="8229600" cy="1143000"/>
          </a:xfrm>
        </p:spPr>
        <p:txBody>
          <a:bodyPr>
            <a:normAutofit fontScale="90000"/>
          </a:bodyPr>
          <a:lstStyle/>
          <a:p>
            <a:r>
              <a:rPr lang="en-US">
                <a:solidFill>
                  <a:srgbClr val="5998C9"/>
                </a:solidFill>
                <a:latin typeface="Arial Black" pitchFamily="34" charset="0"/>
              </a:rPr>
              <a:t>How is global warming measured?</a:t>
            </a:r>
          </a:p>
        </p:txBody>
      </p:sp>
      <p:pic>
        <p:nvPicPr>
          <p:cNvPr id="74758" name="Picture 6" descr="magnifyingGirl silo left"/>
          <p:cNvPicPr>
            <a:picLocks noChangeAspect="1" noChangeArrowheads="1"/>
          </p:cNvPicPr>
          <p:nvPr/>
        </p:nvPicPr>
        <p:blipFill>
          <a:blip r:embed="rId3" cstate="print">
            <a:clrChange>
              <a:clrFrom>
                <a:srgbClr val="C6DF60"/>
              </a:clrFrom>
              <a:clrTo>
                <a:srgbClr val="C6DF60">
                  <a:alpha val="0"/>
                </a:srgbClr>
              </a:clrTo>
            </a:clrChange>
          </a:blip>
          <a:srcRect/>
          <a:stretch>
            <a:fillRect/>
          </a:stretch>
        </p:blipFill>
        <p:spPr bwMode="auto">
          <a:xfrm>
            <a:off x="6026150" y="3835400"/>
            <a:ext cx="3117850" cy="3022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1" name="Picture 9" descr="450px-GISP2_Ice_Core"/>
          <p:cNvPicPr>
            <a:picLocks noChangeAspect="1" noChangeArrowheads="1"/>
          </p:cNvPicPr>
          <p:nvPr/>
        </p:nvPicPr>
        <p:blipFill>
          <a:blip r:embed="rId3" cstate="print"/>
          <a:srcRect/>
          <a:stretch>
            <a:fillRect/>
          </a:stretch>
        </p:blipFill>
        <p:spPr bwMode="auto">
          <a:xfrm>
            <a:off x="0" y="533400"/>
            <a:ext cx="9144000" cy="803275"/>
          </a:xfrm>
          <a:prstGeom prst="rect">
            <a:avLst/>
          </a:prstGeom>
          <a:noFill/>
        </p:spPr>
      </p:pic>
      <p:pic>
        <p:nvPicPr>
          <p:cNvPr id="18438" name="Picture 6" descr="icecorea lonnie thompson byrd polar research ctr OSUI"/>
          <p:cNvPicPr>
            <a:picLocks noChangeAspect="1" noChangeArrowheads="1"/>
          </p:cNvPicPr>
          <p:nvPr/>
        </p:nvPicPr>
        <p:blipFill>
          <a:blip r:embed="rId4" cstate="print"/>
          <a:srcRect/>
          <a:stretch>
            <a:fillRect/>
          </a:stretch>
        </p:blipFill>
        <p:spPr bwMode="auto">
          <a:xfrm>
            <a:off x="1828800" y="1752600"/>
            <a:ext cx="5638800" cy="3654425"/>
          </a:xfrm>
          <a:prstGeom prst="rect">
            <a:avLst/>
          </a:prstGeom>
          <a:noFill/>
        </p:spPr>
      </p:pic>
      <p:sp>
        <p:nvSpPr>
          <p:cNvPr id="18439" name="Text Box 7"/>
          <p:cNvSpPr txBox="1">
            <a:spLocks noChangeArrowheads="1"/>
          </p:cNvSpPr>
          <p:nvPr/>
        </p:nvSpPr>
        <p:spPr bwMode="auto">
          <a:xfrm>
            <a:off x="1752600" y="533400"/>
            <a:ext cx="5943600" cy="762000"/>
          </a:xfrm>
          <a:prstGeom prst="rect">
            <a:avLst/>
          </a:prstGeom>
          <a:noFill/>
          <a:ln w="9525">
            <a:noFill/>
            <a:miter lim="800000"/>
            <a:headEnd/>
            <a:tailEnd/>
          </a:ln>
          <a:effectLst/>
        </p:spPr>
        <p:txBody>
          <a:bodyPr>
            <a:spAutoFit/>
          </a:bodyPr>
          <a:lstStyle/>
          <a:p>
            <a:pPr algn="ctr">
              <a:lnSpc>
                <a:spcPct val="100000"/>
              </a:lnSpc>
              <a:spcBef>
                <a:spcPct val="50000"/>
              </a:spcBef>
            </a:pPr>
            <a:r>
              <a:rPr lang="en-US" sz="4400">
                <a:solidFill>
                  <a:srgbClr val="5998C9"/>
                </a:solidFill>
                <a:effectLst>
                  <a:outerShdw blurRad="38100" dist="38100" dir="2700000" algn="tl">
                    <a:srgbClr val="000000"/>
                  </a:outerShdw>
                </a:effectLst>
                <a:latin typeface="Arial Black" pitchFamily="34" charset="0"/>
              </a:rPr>
              <a:t>Ice Core Data</a:t>
            </a:r>
          </a:p>
        </p:txBody>
      </p:sp>
      <p:pic>
        <p:nvPicPr>
          <p:cNvPr id="18440" name="Picture 8" descr="450px-GISP2_Ice_Core"/>
          <p:cNvPicPr>
            <a:picLocks noChangeAspect="1" noChangeArrowheads="1"/>
          </p:cNvPicPr>
          <p:nvPr/>
        </p:nvPicPr>
        <p:blipFill>
          <a:blip r:embed="rId3" cstate="print"/>
          <a:srcRect/>
          <a:stretch>
            <a:fillRect/>
          </a:stretch>
        </p:blipFill>
        <p:spPr bwMode="auto">
          <a:xfrm>
            <a:off x="0" y="5715000"/>
            <a:ext cx="9144000" cy="803275"/>
          </a:xfrm>
          <a:prstGeom prst="rect">
            <a:avLst/>
          </a:prstGeom>
          <a:noFill/>
        </p:spPr>
      </p:pic>
      <p:sp>
        <p:nvSpPr>
          <p:cNvPr id="18442" name="Text Box 10"/>
          <p:cNvSpPr txBox="1">
            <a:spLocks noChangeArrowheads="1"/>
          </p:cNvSpPr>
          <p:nvPr/>
        </p:nvSpPr>
        <p:spPr bwMode="auto">
          <a:xfrm>
            <a:off x="1295400" y="5867400"/>
            <a:ext cx="6781800" cy="493713"/>
          </a:xfrm>
          <a:prstGeom prst="rect">
            <a:avLst/>
          </a:prstGeom>
          <a:noFill/>
          <a:ln w="9525" algn="ctr">
            <a:noFill/>
            <a:miter lim="800000"/>
            <a:headEnd/>
            <a:tailEnd/>
          </a:ln>
          <a:effectLst/>
        </p:spPr>
        <p:txBody>
          <a:bodyPr>
            <a:spAutoFit/>
          </a:bodyPr>
          <a:lstStyle/>
          <a:p>
            <a:pPr marL="342900" indent="-342900" algn="ctr">
              <a:spcBef>
                <a:spcPct val="50000"/>
              </a:spcBef>
            </a:pPr>
            <a:r>
              <a:rPr lang="en-US" sz="2400">
                <a:solidFill>
                  <a:srgbClr val="5998C9"/>
                </a:solidFill>
                <a:effectLst>
                  <a:outerShdw blurRad="38100" dist="38100" dir="2700000" algn="tl">
                    <a:srgbClr val="000000"/>
                  </a:outerShdw>
                </a:effectLst>
              </a:rPr>
              <a:t>CO</a:t>
            </a:r>
            <a:r>
              <a:rPr lang="en-US" sz="2400" baseline="-25000">
                <a:solidFill>
                  <a:srgbClr val="5998C9"/>
                </a:solidFill>
                <a:effectLst>
                  <a:outerShdw blurRad="38100" dist="38100" dir="2700000" algn="tl">
                    <a:srgbClr val="000000"/>
                  </a:outerShdw>
                </a:effectLst>
              </a:rPr>
              <a:t>2</a:t>
            </a:r>
            <a:r>
              <a:rPr lang="en-US" sz="2400">
                <a:solidFill>
                  <a:srgbClr val="5998C9"/>
                </a:solidFill>
                <a:effectLst>
                  <a:outerShdw blurRad="38100" dist="38100" dir="2700000" algn="tl">
                    <a:srgbClr val="000000"/>
                  </a:outerShdw>
                </a:effectLst>
              </a:rPr>
              <a:t> Measurements Before 1958 - Antarctica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maunaloa noaa"/>
          <p:cNvPicPr>
            <a:picLocks noChangeAspect="1" noChangeArrowheads="1"/>
          </p:cNvPicPr>
          <p:nvPr/>
        </p:nvPicPr>
        <p:blipFill>
          <a:blip r:embed="rId3" cstate="print">
            <a:lum contrast="12000"/>
          </a:blip>
          <a:srcRect/>
          <a:stretch>
            <a:fillRect/>
          </a:stretch>
        </p:blipFill>
        <p:spPr bwMode="auto">
          <a:xfrm>
            <a:off x="0" y="0"/>
            <a:ext cx="9144000" cy="6858000"/>
          </a:xfrm>
          <a:prstGeom prst="rect">
            <a:avLst/>
          </a:prstGeom>
          <a:noFill/>
        </p:spPr>
      </p:pic>
      <p:sp>
        <p:nvSpPr>
          <p:cNvPr id="84994" name="Rectangle 2"/>
          <p:cNvSpPr>
            <a:spLocks noGrp="1" noChangeArrowheads="1"/>
          </p:cNvSpPr>
          <p:nvPr>
            <p:ph type="title"/>
          </p:nvPr>
        </p:nvSpPr>
        <p:spPr/>
        <p:txBody>
          <a:bodyPr>
            <a:normAutofit fontScale="90000"/>
          </a:bodyPr>
          <a:lstStyle/>
          <a:p>
            <a:r>
              <a:rPr lang="en-US" sz="4000">
                <a:solidFill>
                  <a:srgbClr val="C5DF5E"/>
                </a:solidFill>
                <a:latin typeface="Arial Black" pitchFamily="34" charset="0"/>
              </a:rPr>
              <a:t>CO</a:t>
            </a:r>
            <a:r>
              <a:rPr lang="en-US" sz="4000" baseline="-25000">
                <a:solidFill>
                  <a:srgbClr val="C5DF5E"/>
                </a:solidFill>
                <a:latin typeface="Arial Black" pitchFamily="34" charset="0"/>
              </a:rPr>
              <a:t>2</a:t>
            </a:r>
            <a:r>
              <a:rPr lang="en-US" sz="4000">
                <a:solidFill>
                  <a:srgbClr val="C5DF5E"/>
                </a:solidFill>
                <a:latin typeface="Arial Black" pitchFamily="34" charset="0"/>
              </a:rPr>
              <a:t> Atmospheric Measurements</a:t>
            </a:r>
          </a:p>
        </p:txBody>
      </p:sp>
      <p:sp>
        <p:nvSpPr>
          <p:cNvPr id="84997" name="Text Box 5"/>
          <p:cNvSpPr txBox="1">
            <a:spLocks noChangeArrowheads="1"/>
          </p:cNvSpPr>
          <p:nvPr/>
        </p:nvSpPr>
        <p:spPr bwMode="auto">
          <a:xfrm>
            <a:off x="76200" y="6019800"/>
            <a:ext cx="8915400" cy="561975"/>
          </a:xfrm>
          <a:prstGeom prst="rect">
            <a:avLst/>
          </a:prstGeom>
          <a:noFill/>
          <a:ln w="9525" algn="ctr">
            <a:noFill/>
            <a:miter lim="800000"/>
            <a:headEnd/>
            <a:tailEnd/>
          </a:ln>
          <a:effectLst/>
        </p:spPr>
        <p:txBody>
          <a:bodyPr>
            <a:spAutoFit/>
          </a:bodyPr>
          <a:lstStyle/>
          <a:p>
            <a:pPr marL="342900" indent="-342900" algn="ctr">
              <a:spcBef>
                <a:spcPct val="50000"/>
              </a:spcBef>
            </a:pPr>
            <a:r>
              <a:rPr lang="en-US" sz="2800">
                <a:solidFill>
                  <a:srgbClr val="C5DF5E"/>
                </a:solidFill>
              </a:rPr>
              <a:t>CO</a:t>
            </a:r>
            <a:r>
              <a:rPr lang="en-US" sz="2800" baseline="-25000">
                <a:solidFill>
                  <a:srgbClr val="C5DF5E"/>
                </a:solidFill>
              </a:rPr>
              <a:t>2 </a:t>
            </a:r>
            <a:r>
              <a:rPr lang="en-US" sz="2800">
                <a:solidFill>
                  <a:srgbClr val="C5DF5E"/>
                </a:solidFill>
              </a:rPr>
              <a:t>Measurements Since 1958 – Mauna Loa, Hawaii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33400" y="1143000"/>
            <a:ext cx="8229600" cy="5257800"/>
          </a:xfrm>
        </p:spPr>
        <p:txBody>
          <a:bodyPr/>
          <a:lstStyle/>
          <a:p>
            <a:pPr>
              <a:lnSpc>
                <a:spcPct val="90000"/>
              </a:lnSpc>
            </a:pPr>
            <a:r>
              <a:rPr lang="en-US" sz="2400" dirty="0"/>
              <a:t>Greenhouse gas are efficient in </a:t>
            </a:r>
            <a:r>
              <a:rPr lang="en-US" sz="2400" b="1" i="1" dirty="0">
                <a:solidFill>
                  <a:srgbClr val="3333CC"/>
                </a:solidFill>
              </a:rPr>
              <a:t>absorbing IR light</a:t>
            </a:r>
            <a:r>
              <a:rPr lang="en-US" sz="2400" dirty="0"/>
              <a:t>…</a:t>
            </a:r>
          </a:p>
          <a:p>
            <a:pPr lvl="1">
              <a:lnSpc>
                <a:spcPct val="90000"/>
              </a:lnSpc>
              <a:buFontTx/>
              <a:buNone/>
            </a:pPr>
            <a:r>
              <a:rPr lang="en-US" sz="2400" dirty="0"/>
              <a:t>The most important greenhouse gases are:</a:t>
            </a:r>
          </a:p>
          <a:p>
            <a:pPr lvl="1">
              <a:lnSpc>
                <a:spcPct val="90000"/>
              </a:lnSpc>
            </a:pPr>
            <a:r>
              <a:rPr lang="en-US" sz="2400" b="1" dirty="0"/>
              <a:t>H</a:t>
            </a:r>
            <a:r>
              <a:rPr lang="en-US" sz="2400" b="1" baseline="-25000" dirty="0"/>
              <a:t>2</a:t>
            </a:r>
            <a:r>
              <a:rPr lang="en-US" sz="2400" b="1" dirty="0"/>
              <a:t>O – Water vapor.</a:t>
            </a:r>
          </a:p>
          <a:p>
            <a:pPr lvl="1">
              <a:lnSpc>
                <a:spcPct val="90000"/>
              </a:lnSpc>
            </a:pPr>
            <a:r>
              <a:rPr lang="en-US" sz="2400" b="1" dirty="0"/>
              <a:t>CO</a:t>
            </a:r>
            <a:r>
              <a:rPr lang="en-US" sz="2400" b="1" baseline="-25000" dirty="0"/>
              <a:t>2</a:t>
            </a:r>
            <a:r>
              <a:rPr lang="en-US" sz="2400" b="1" dirty="0"/>
              <a:t> – Carbon Dioxide</a:t>
            </a:r>
            <a:endParaRPr lang="en-US" sz="2400" b="1" baseline="-25000" dirty="0"/>
          </a:p>
          <a:p>
            <a:pPr lvl="1">
              <a:lnSpc>
                <a:spcPct val="90000"/>
              </a:lnSpc>
            </a:pPr>
            <a:r>
              <a:rPr lang="en-US" sz="2400" dirty="0"/>
              <a:t>CH</a:t>
            </a:r>
            <a:r>
              <a:rPr lang="en-US" sz="2400" baseline="-25000" dirty="0"/>
              <a:t>4</a:t>
            </a:r>
            <a:r>
              <a:rPr lang="en-US" sz="2400" dirty="0"/>
              <a:t> – methane</a:t>
            </a:r>
          </a:p>
          <a:p>
            <a:pPr lvl="1">
              <a:lnSpc>
                <a:spcPct val="90000"/>
              </a:lnSpc>
            </a:pPr>
            <a:endParaRPr lang="en-US" sz="2400" dirty="0"/>
          </a:p>
          <a:p>
            <a:pPr lvl="1">
              <a:lnSpc>
                <a:spcPct val="90000"/>
              </a:lnSpc>
              <a:buFontTx/>
              <a:buNone/>
            </a:pPr>
            <a:r>
              <a:rPr lang="en-US" dirty="0"/>
              <a:t>  The most abundant greenhouse gas in Earth’s atmosphere is </a:t>
            </a:r>
            <a:r>
              <a:rPr lang="en-US" b="1" dirty="0"/>
              <a:t>water vapor</a:t>
            </a:r>
            <a:r>
              <a:rPr lang="en-US" dirty="0"/>
              <a:t>. Most of the greenhouse heating of Earth’s atmosphere is due to </a:t>
            </a:r>
            <a:r>
              <a:rPr lang="en-US" dirty="0">
                <a:solidFill>
                  <a:srgbClr val="FF0000"/>
                </a:solidFill>
              </a:rPr>
              <a:t>Water vapor </a:t>
            </a:r>
            <a:r>
              <a:rPr lang="en-US" dirty="0">
                <a:solidFill>
                  <a:srgbClr val="7030A0"/>
                </a:solidFill>
              </a:rPr>
              <a:t>absorption of IR radiation </a:t>
            </a:r>
            <a:r>
              <a:rPr lang="en-US" dirty="0"/>
              <a:t>emitted by Earth, and then </a:t>
            </a:r>
            <a:r>
              <a:rPr lang="en-US" dirty="0">
                <a:solidFill>
                  <a:srgbClr val="7030A0"/>
                </a:solidFill>
              </a:rPr>
              <a:t>transferring the energy to the surrounding air molecule</a:t>
            </a:r>
          </a:p>
          <a:p>
            <a:pPr lvl="1">
              <a:lnSpc>
                <a:spcPct val="90000"/>
              </a:lnSpc>
            </a:pPr>
            <a:endParaRPr lang="en-US" sz="2400" dirty="0"/>
          </a:p>
        </p:txBody>
      </p:sp>
      <p:sp>
        <p:nvSpPr>
          <p:cNvPr id="8194" name="Rectangle 2"/>
          <p:cNvSpPr>
            <a:spLocks noGrp="1" noChangeArrowheads="1"/>
          </p:cNvSpPr>
          <p:nvPr>
            <p:ph type="title"/>
          </p:nvPr>
        </p:nvSpPr>
        <p:spPr>
          <a:xfrm>
            <a:off x="457200" y="0"/>
            <a:ext cx="8229600" cy="1143000"/>
          </a:xfrm>
        </p:spPr>
        <p:txBody>
          <a:bodyPr/>
          <a:lstStyle/>
          <a:p>
            <a:r>
              <a:rPr lang="en-US"/>
              <a:t>Greenhouse Gases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143000"/>
          </a:xfrm>
        </p:spPr>
        <p:txBody>
          <a:bodyPr/>
          <a:lstStyle/>
          <a:p>
            <a:r>
              <a:rPr lang="en-US"/>
              <a:t>The Greenhouse Effect on Earth</a:t>
            </a:r>
          </a:p>
        </p:txBody>
      </p:sp>
      <p:pic>
        <p:nvPicPr>
          <p:cNvPr id="3075" name="Picture 3" descr="07-14">
            <a:hlinkClick r:id="rId3" action="ppaction://hlinkfile"/>
          </p:cNvPr>
          <p:cNvPicPr>
            <a:picLocks noChangeAspect="1" noChangeArrowheads="1"/>
          </p:cNvPicPr>
          <p:nvPr/>
        </p:nvPicPr>
        <p:blipFill>
          <a:blip r:embed="rId4" cstate="print"/>
          <a:srcRect/>
          <a:stretch>
            <a:fillRect/>
          </a:stretch>
        </p:blipFill>
        <p:spPr bwMode="auto">
          <a:xfrm>
            <a:off x="4879975" y="2514600"/>
            <a:ext cx="4111625" cy="4343400"/>
          </a:xfrm>
          <a:prstGeom prst="rect">
            <a:avLst/>
          </a:prstGeom>
          <a:noFill/>
        </p:spPr>
      </p:pic>
      <p:sp>
        <p:nvSpPr>
          <p:cNvPr id="3076" name="Text Box 4"/>
          <p:cNvSpPr txBox="1">
            <a:spLocks noChangeArrowheads="1"/>
          </p:cNvSpPr>
          <p:nvPr/>
        </p:nvSpPr>
        <p:spPr bwMode="auto">
          <a:xfrm>
            <a:off x="0" y="1143000"/>
            <a:ext cx="4648200" cy="5693866"/>
          </a:xfrm>
          <a:prstGeom prst="rect">
            <a:avLst/>
          </a:prstGeom>
          <a:noFill/>
          <a:ln w="9525">
            <a:noFill/>
            <a:miter lim="800000"/>
            <a:headEnd/>
            <a:tailEnd/>
          </a:ln>
          <a:effectLst/>
        </p:spPr>
        <p:txBody>
          <a:bodyPr>
            <a:spAutoFit/>
          </a:bodyPr>
          <a:lstStyle/>
          <a:p>
            <a:pPr marL="457200" indent="-457200"/>
            <a:r>
              <a:rPr lang="en-US" sz="2000" dirty="0">
                <a:latin typeface="Times New Roman" pitchFamily="18" charset="0"/>
                <a:cs typeface="Times New Roman" pitchFamily="18" charset="0"/>
              </a:rPr>
              <a:t>	 </a:t>
            </a:r>
            <a:r>
              <a:rPr lang="en-US" sz="2800" dirty="0">
                <a:latin typeface="Times New Roman" pitchFamily="18" charset="0"/>
                <a:cs typeface="Times New Roman" pitchFamily="18" charset="0"/>
              </a:rPr>
              <a:t>Earth’s atmosphere is slightly warmer because of a </a:t>
            </a:r>
            <a:r>
              <a:rPr lang="en-US" sz="2800" b="1" i="1" dirty="0">
                <a:solidFill>
                  <a:srgbClr val="3333CC"/>
                </a:solidFill>
                <a:latin typeface="Times New Roman" pitchFamily="18" charset="0"/>
                <a:cs typeface="Times New Roman" pitchFamily="18" charset="0"/>
              </a:rPr>
              <a:t>mild case of</a:t>
            </a:r>
            <a:r>
              <a:rPr lang="en-US" sz="2800" b="1" i="1" dirty="0">
                <a:latin typeface="Times New Roman" pitchFamily="18" charset="0"/>
                <a:cs typeface="Times New Roman" pitchFamily="18" charset="0"/>
              </a:rPr>
              <a:t> </a:t>
            </a:r>
            <a:r>
              <a:rPr lang="en-US" sz="2800" b="1" i="1" dirty="0">
                <a:solidFill>
                  <a:srgbClr val="3333CC"/>
                </a:solidFill>
                <a:latin typeface="Times New Roman" pitchFamily="18" charset="0"/>
                <a:cs typeface="Times New Roman" pitchFamily="18" charset="0"/>
              </a:rPr>
              <a:t>greenhouse effect</a:t>
            </a:r>
            <a:r>
              <a:rPr lang="en-US" sz="2000" b="1" i="1" dirty="0">
                <a:solidFill>
                  <a:srgbClr val="3333CC"/>
                </a:solidFill>
                <a:latin typeface="Times New Roman" pitchFamily="18" charset="0"/>
                <a:cs typeface="Times New Roman" pitchFamily="18" charset="0"/>
              </a:rPr>
              <a:t>…</a:t>
            </a:r>
          </a:p>
          <a:p>
            <a:pPr marL="914400" lvl="1" indent="-457200">
              <a:buFontTx/>
              <a:buChar char="•"/>
            </a:pPr>
            <a:endParaRPr lang="en-US" sz="2800" dirty="0">
              <a:latin typeface="Times New Roman" pitchFamily="18" charset="0"/>
              <a:cs typeface="Times New Roman" pitchFamily="18" charset="0"/>
            </a:endParaRPr>
          </a:p>
          <a:p>
            <a:pPr marL="914400" lvl="1" indent="-457200">
              <a:buFontTx/>
              <a:buChar char="•"/>
            </a:pPr>
            <a:endParaRPr lang="en-US" sz="2800" dirty="0">
              <a:latin typeface="Times New Roman" pitchFamily="18" charset="0"/>
              <a:cs typeface="Times New Roman" pitchFamily="18" charset="0"/>
            </a:endParaRPr>
          </a:p>
          <a:p>
            <a:pPr marL="914400" lvl="1" indent="-457200">
              <a:buFontTx/>
              <a:buChar char="•"/>
            </a:pPr>
            <a:r>
              <a:rPr lang="en-US" sz="2800" dirty="0">
                <a:latin typeface="Times New Roman" pitchFamily="18" charset="0"/>
                <a:cs typeface="Times New Roman" pitchFamily="18" charset="0"/>
              </a:rPr>
              <a:t>The small amount of greenhouse gases (H</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 CO</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 </a:t>
            </a:r>
            <a:r>
              <a:rPr lang="en-US" sz="2800" dirty="0">
                <a:solidFill>
                  <a:srgbClr val="7030A0"/>
                </a:solidFill>
                <a:latin typeface="Times New Roman" pitchFamily="18" charset="0"/>
                <a:cs typeface="Times New Roman" pitchFamily="18" charset="0"/>
              </a:rPr>
              <a:t>traps (absorb and re-emit) the infrared radiation,</a:t>
            </a:r>
            <a:r>
              <a:rPr lang="en-US" sz="2800" dirty="0">
                <a:latin typeface="Times New Roman" pitchFamily="18" charset="0"/>
                <a:cs typeface="Times New Roman" pitchFamily="18" charset="0"/>
              </a:rPr>
              <a:t> increasing the temperature of the atmosphere…</a:t>
            </a:r>
            <a:endParaRPr lang="en-US" sz="2800" dirty="0"/>
          </a:p>
        </p:txBody>
      </p:sp>
      <p:sp>
        <p:nvSpPr>
          <p:cNvPr id="3077" name="Text Box 5"/>
          <p:cNvSpPr txBox="1">
            <a:spLocks noChangeArrowheads="1"/>
          </p:cNvSpPr>
          <p:nvPr/>
        </p:nvSpPr>
        <p:spPr bwMode="auto">
          <a:xfrm>
            <a:off x="4937125" y="1941513"/>
            <a:ext cx="3498850" cy="366712"/>
          </a:xfrm>
          <a:prstGeom prst="rect">
            <a:avLst/>
          </a:prstGeom>
          <a:noFill/>
          <a:ln w="9525">
            <a:noFill/>
            <a:miter lim="800000"/>
            <a:headEnd/>
            <a:tailEnd/>
          </a:ln>
          <a:effectLst/>
        </p:spPr>
        <p:txBody>
          <a:bodyPr wrap="none">
            <a:spAutoFit/>
          </a:bodyPr>
          <a:lstStyle/>
          <a:p>
            <a:r>
              <a:rPr lang="en-US"/>
              <a:t>Click on image to start animation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85720" y="500042"/>
            <a:ext cx="8358246" cy="646331"/>
          </a:xfrm>
          <a:prstGeom prst="rect">
            <a:avLst/>
          </a:prstGeom>
          <a:noFill/>
        </p:spPr>
        <p:txBody>
          <a:bodyPr wrap="square" rtlCol="0">
            <a:spAutoFit/>
          </a:bodyPr>
          <a:lstStyle/>
          <a:p>
            <a:pPr marL="400050" indent="-400050">
              <a:buFont typeface="+mj-lt"/>
              <a:buAutoNum type="romanUcPeriod" startAt="2"/>
            </a:pPr>
            <a:r>
              <a:rPr lang="en-IN" sz="3600" b="1" dirty="0">
                <a:latin typeface="Copperplate Gothic Bold" pitchFamily="34" charset="0"/>
              </a:rPr>
              <a:t>Impact on Arctic Ecosystem  </a:t>
            </a:r>
            <a:r>
              <a:rPr lang="en-IN" sz="3600" b="1" dirty="0"/>
              <a:t>:-</a:t>
            </a:r>
          </a:p>
        </p:txBody>
      </p:sp>
      <p:sp>
        <p:nvSpPr>
          <p:cNvPr id="5" name="TextBox 4"/>
          <p:cNvSpPr txBox="1"/>
          <p:nvPr/>
        </p:nvSpPr>
        <p:spPr>
          <a:xfrm>
            <a:off x="500034" y="1571612"/>
            <a:ext cx="8143932" cy="1938992"/>
          </a:xfrm>
          <a:prstGeom prst="rect">
            <a:avLst/>
          </a:prstGeom>
          <a:noFill/>
        </p:spPr>
        <p:txBody>
          <a:bodyPr wrap="square" rtlCol="0">
            <a:spAutoFit/>
          </a:bodyPr>
          <a:lstStyle/>
          <a:p>
            <a:pPr>
              <a:buFont typeface="Wingdings" pitchFamily="2" charset="2"/>
              <a:buChar char="Ø"/>
            </a:pPr>
            <a:r>
              <a:rPr lang="en-IN" sz="2400" dirty="0">
                <a:latin typeface="Perpetua" pitchFamily="18" charset="0"/>
              </a:rPr>
              <a:t>   The ecosystem which sustains the livelihood of Arctic residents is melting the ice as temperature rise. </a:t>
            </a:r>
          </a:p>
          <a:p>
            <a:pPr>
              <a:buFont typeface="Wingdings" pitchFamily="2" charset="2"/>
              <a:buChar char="Ø"/>
            </a:pPr>
            <a:endParaRPr lang="en-IN" sz="2400" dirty="0">
              <a:latin typeface="Perpetua" pitchFamily="18" charset="0"/>
            </a:endParaRPr>
          </a:p>
          <a:p>
            <a:pPr>
              <a:buFont typeface="Wingdings" pitchFamily="2" charset="2"/>
              <a:buChar char="Ø"/>
            </a:pPr>
            <a:r>
              <a:rPr lang="en-IN" sz="2400" dirty="0">
                <a:latin typeface="Perpetua" pitchFamily="18" charset="0"/>
              </a:rPr>
              <a:t>The layer of permafrost is melting, causing an inland lake to drain into the ocean and killing fresh water fish.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Picture 6" descr="j0401513"/>
          <p:cNvPicPr>
            <a:picLocks noChangeAspect="1" noChangeArrowheads="1"/>
          </p:cNvPicPr>
          <p:nvPr/>
        </p:nvPicPr>
        <p:blipFill>
          <a:blip r:embed="rId3" cstate="print">
            <a:lum contrast="48000"/>
          </a:blip>
          <a:srcRect l="11111"/>
          <a:stretch>
            <a:fillRect/>
          </a:stretch>
        </p:blipFill>
        <p:spPr bwMode="auto">
          <a:xfrm>
            <a:off x="0" y="3175"/>
            <a:ext cx="9144000" cy="6854825"/>
          </a:xfrm>
          <a:prstGeom prst="rect">
            <a:avLst/>
          </a:prstGeom>
          <a:noFill/>
        </p:spPr>
      </p:pic>
      <p:sp>
        <p:nvSpPr>
          <p:cNvPr id="75778" name="Rectangle 2"/>
          <p:cNvSpPr>
            <a:spLocks noGrp="1" noChangeArrowheads="1"/>
          </p:cNvSpPr>
          <p:nvPr>
            <p:ph type="title"/>
          </p:nvPr>
        </p:nvSpPr>
        <p:spPr>
          <a:xfrm>
            <a:off x="4572000" y="274638"/>
            <a:ext cx="4648200" cy="2697162"/>
          </a:xfrm>
        </p:spPr>
        <p:txBody>
          <a:bodyPr/>
          <a:lstStyle/>
          <a:p>
            <a:pPr>
              <a:lnSpc>
                <a:spcPct val="130000"/>
              </a:lnSpc>
            </a:pPr>
            <a:r>
              <a:rPr lang="en-US" sz="4000">
                <a:solidFill>
                  <a:srgbClr val="ACC4DE"/>
                </a:solidFill>
                <a:effectLst>
                  <a:outerShdw blurRad="38100" dist="38100" dir="2700000" algn="tl">
                    <a:srgbClr val="000000"/>
                  </a:outerShdw>
                </a:effectLst>
                <a:latin typeface="Arial Black" pitchFamily="34" charset="0"/>
              </a:rPr>
              <a:t>Global Warming:</a:t>
            </a:r>
            <a:r>
              <a:rPr lang="en-US" sz="4000">
                <a:solidFill>
                  <a:srgbClr val="5998C9"/>
                </a:solidFill>
                <a:latin typeface="Arial Black" pitchFamily="34" charset="0"/>
              </a:rPr>
              <a:t>  </a:t>
            </a:r>
            <a:r>
              <a:rPr lang="en-US" sz="4000">
                <a:solidFill>
                  <a:srgbClr val="F22C04"/>
                </a:solidFill>
                <a:effectLst>
                  <a:outerShdw blurRad="38100" dist="38100" dir="2700000" algn="tl">
                    <a:srgbClr val="000000"/>
                  </a:outerShdw>
                </a:effectLst>
                <a:latin typeface="Arial Black" pitchFamily="34" charset="0"/>
              </a:rPr>
              <a:t>Shifting Gears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What Is Global Warming?</a:t>
            </a:r>
          </a:p>
        </p:txBody>
      </p:sp>
      <p:sp>
        <p:nvSpPr>
          <p:cNvPr id="5124" name="Rectangle 4"/>
          <p:cNvSpPr>
            <a:spLocks noGrp="1" noChangeArrowheads="1"/>
          </p:cNvSpPr>
          <p:nvPr>
            <p:ph type="body" sz="half" idx="2"/>
          </p:nvPr>
        </p:nvSpPr>
        <p:spPr>
          <a:xfrm>
            <a:off x="4867275" y="2214563"/>
            <a:ext cx="3900488" cy="3881437"/>
          </a:xfrm>
        </p:spPr>
        <p:txBody>
          <a:bodyPr>
            <a:normAutofit fontScale="92500"/>
          </a:bodyPr>
          <a:lstStyle/>
          <a:p>
            <a:pPr>
              <a:lnSpc>
                <a:spcPct val="90000"/>
              </a:lnSpc>
              <a:buFont typeface="Wingdings" pitchFamily="2" charset="2"/>
              <a:buNone/>
            </a:pPr>
            <a:r>
              <a:rPr lang="en-US" sz="2400"/>
              <a:t>	Global warming is the warming of the earth through carbon </a:t>
            </a:r>
            <a:r>
              <a:rPr lang="en-US" sz="2400">
                <a:cs typeface="Times New Roman" pitchFamily="18" charset="0"/>
              </a:rPr>
              <a:t>dioxide (CO2) being pumped into the atmosphere from tailpipes and smokestacks. Then the gases trap heat like the glass in a greenhouse. This is where the term the “greenhouse effect” came from.  </a:t>
            </a:r>
          </a:p>
          <a:p>
            <a:pPr>
              <a:lnSpc>
                <a:spcPct val="90000"/>
              </a:lnSpc>
            </a:pPr>
            <a:endParaRPr lang="en-US" sz="2400">
              <a:cs typeface="Times New Roman" pitchFamily="18" charset="0"/>
            </a:endParaRPr>
          </a:p>
        </p:txBody>
      </p:sp>
      <p:pic>
        <p:nvPicPr>
          <p:cNvPr id="5126" name="Picture 6" descr="polar bear"/>
          <p:cNvPicPr>
            <a:picLocks noChangeAspect="1" noChangeArrowheads="1"/>
          </p:cNvPicPr>
          <p:nvPr/>
        </p:nvPicPr>
        <p:blipFill>
          <a:blip r:embed="rId3" cstate="print"/>
          <a:srcRect/>
          <a:stretch>
            <a:fillRect/>
          </a:stretch>
        </p:blipFill>
        <p:spPr bwMode="auto">
          <a:xfrm>
            <a:off x="457200" y="1752600"/>
            <a:ext cx="4389438" cy="4321175"/>
          </a:xfrm>
          <a:prstGeom prst="rect">
            <a:avLst/>
          </a:prstGeom>
          <a:noFill/>
        </p:spPr>
      </p:pic>
    </p:spTree>
  </p:cSld>
  <p:clrMapOvr>
    <a:masterClrMapping/>
  </p:clrMapOvr>
  <p:transition spd="med">
    <p:pull dir="lu"/>
    <p:sndAc>
      <p:stSnd>
        <p:snd r:embed="rId2" name="camera.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33400" y="457200"/>
            <a:ext cx="8229600" cy="1143000"/>
          </a:xfrm>
        </p:spPr>
        <p:txBody>
          <a:bodyPr>
            <a:normAutofit fontScale="90000"/>
          </a:bodyPr>
          <a:lstStyle/>
          <a:p>
            <a:r>
              <a:rPr lang="en-US" sz="4000">
                <a:solidFill>
                  <a:srgbClr val="5998C9"/>
                </a:solidFill>
                <a:latin typeface="Arial Black" pitchFamily="34" charset="0"/>
              </a:rPr>
              <a:t>What’s being done now to reduce our emissions?</a:t>
            </a:r>
          </a:p>
        </p:txBody>
      </p:sp>
      <p:pic>
        <p:nvPicPr>
          <p:cNvPr id="91140" name="Picture 4" descr="wind-farm siw"/>
          <p:cNvPicPr>
            <a:picLocks noChangeAspect="1" noChangeArrowheads="1"/>
          </p:cNvPicPr>
          <p:nvPr/>
        </p:nvPicPr>
        <p:blipFill>
          <a:blip r:embed="rId3" cstate="print"/>
          <a:srcRect l="40973" t="2400" r="1801" b="2400"/>
          <a:stretch>
            <a:fillRect/>
          </a:stretch>
        </p:blipFill>
        <p:spPr bwMode="auto">
          <a:xfrm>
            <a:off x="76200" y="2286000"/>
            <a:ext cx="2667000" cy="4114800"/>
          </a:xfrm>
          <a:prstGeom prst="rect">
            <a:avLst/>
          </a:prstGeom>
          <a:noFill/>
          <a:ln w="9525">
            <a:noFill/>
            <a:miter lim="800000"/>
            <a:headEnd/>
            <a:tailEnd/>
          </a:ln>
        </p:spPr>
      </p:pic>
      <p:grpSp>
        <p:nvGrpSpPr>
          <p:cNvPr id="2" name="Group 5"/>
          <p:cNvGrpSpPr>
            <a:grpSpLocks/>
          </p:cNvGrpSpPr>
          <p:nvPr/>
        </p:nvGrpSpPr>
        <p:grpSpPr bwMode="auto">
          <a:xfrm>
            <a:off x="2895600" y="2319338"/>
            <a:ext cx="2743200" cy="4538662"/>
            <a:chOff x="3600" y="2678"/>
            <a:chExt cx="1010" cy="1647"/>
          </a:xfrm>
        </p:grpSpPr>
        <p:pic>
          <p:nvPicPr>
            <p:cNvPr id="91142" name="Picture 6" descr="smud"/>
            <p:cNvPicPr>
              <a:picLocks noChangeAspect="1" noChangeArrowheads="1"/>
            </p:cNvPicPr>
            <p:nvPr/>
          </p:nvPicPr>
          <p:blipFill>
            <a:blip r:embed="rId4" cstate="print">
              <a:lum bright="8000" contrast="8000"/>
            </a:blip>
            <a:srcRect/>
            <a:stretch>
              <a:fillRect/>
            </a:stretch>
          </p:blipFill>
          <p:spPr bwMode="auto">
            <a:xfrm>
              <a:off x="3600" y="2678"/>
              <a:ext cx="1010" cy="1488"/>
            </a:xfrm>
            <a:prstGeom prst="rect">
              <a:avLst/>
            </a:prstGeom>
            <a:noFill/>
          </p:spPr>
        </p:pic>
        <p:sp>
          <p:nvSpPr>
            <p:cNvPr id="91143" name="Text Box 7"/>
            <p:cNvSpPr txBox="1">
              <a:spLocks noChangeArrowheads="1"/>
            </p:cNvSpPr>
            <p:nvPr/>
          </p:nvSpPr>
          <p:spPr bwMode="auto">
            <a:xfrm>
              <a:off x="3995" y="4159"/>
              <a:ext cx="42" cy="166"/>
            </a:xfrm>
            <a:prstGeom prst="rect">
              <a:avLst/>
            </a:prstGeom>
            <a:noFill/>
            <a:ln w="12700">
              <a:noFill/>
              <a:miter lim="800000"/>
              <a:headEnd/>
              <a:tailEnd/>
            </a:ln>
            <a:effectLst/>
          </p:spPr>
          <p:txBody>
            <a:bodyPr wrap="none" anchor="ctr">
              <a:spAutoFit/>
            </a:bodyPr>
            <a:lstStyle/>
            <a:p>
              <a:pPr algn="ctr" eaLnBrk="0" hangingPunct="0">
                <a:lnSpc>
                  <a:spcPct val="100000"/>
                </a:lnSpc>
                <a:spcBef>
                  <a:spcPct val="50000"/>
                </a:spcBef>
              </a:pPr>
              <a:endParaRPr lang="en-US" sz="2400">
                <a:solidFill>
                  <a:schemeClr val="tx1"/>
                </a:solidFill>
                <a:latin typeface="Times New Roman" pitchFamily="18" charset="0"/>
              </a:endParaRPr>
            </a:p>
          </p:txBody>
        </p:sp>
      </p:grpSp>
      <p:sp>
        <p:nvSpPr>
          <p:cNvPr id="91144" name="Rectangle 8"/>
          <p:cNvSpPr>
            <a:spLocks noChangeArrowheads="1"/>
          </p:cNvSpPr>
          <p:nvPr/>
        </p:nvSpPr>
        <p:spPr bwMode="auto">
          <a:xfrm>
            <a:off x="3259138" y="6338888"/>
            <a:ext cx="2222500" cy="519112"/>
          </a:xfrm>
          <a:prstGeom prst="rect">
            <a:avLst/>
          </a:prstGeom>
          <a:noFill/>
          <a:ln w="9525">
            <a:noFill/>
            <a:miter lim="800000"/>
            <a:headEnd/>
            <a:tailEnd/>
          </a:ln>
          <a:effectLst/>
        </p:spPr>
        <p:txBody>
          <a:bodyPr wrap="none" anchor="ctr">
            <a:spAutoFit/>
          </a:bodyPr>
          <a:lstStyle/>
          <a:p>
            <a:pPr algn="ctr">
              <a:lnSpc>
                <a:spcPct val="100000"/>
              </a:lnSpc>
              <a:spcBef>
                <a:spcPct val="0"/>
              </a:spcBef>
            </a:pPr>
            <a:r>
              <a:rPr lang="en-US" sz="2800">
                <a:solidFill>
                  <a:schemeClr val="tx1"/>
                </a:solidFill>
              </a:rPr>
              <a:t>Solar Power</a:t>
            </a:r>
            <a:r>
              <a:rPr lang="en-US" sz="2800">
                <a:solidFill>
                  <a:schemeClr val="bg1"/>
                </a:solidFill>
              </a:rPr>
              <a:t> </a:t>
            </a:r>
            <a:endParaRPr lang="en-US" sz="1800">
              <a:solidFill>
                <a:schemeClr val="bg1"/>
              </a:solidFill>
            </a:endParaRPr>
          </a:p>
        </p:txBody>
      </p:sp>
      <p:sp>
        <p:nvSpPr>
          <p:cNvPr id="91147" name="Rectangle 11"/>
          <p:cNvSpPr>
            <a:spLocks noChangeArrowheads="1"/>
          </p:cNvSpPr>
          <p:nvPr/>
        </p:nvSpPr>
        <p:spPr bwMode="auto">
          <a:xfrm>
            <a:off x="439738" y="6338888"/>
            <a:ext cx="2103437" cy="519112"/>
          </a:xfrm>
          <a:prstGeom prst="rect">
            <a:avLst/>
          </a:prstGeom>
          <a:noFill/>
          <a:ln w="9525">
            <a:noFill/>
            <a:miter lim="800000"/>
            <a:headEnd/>
            <a:tailEnd/>
          </a:ln>
          <a:effectLst/>
        </p:spPr>
        <p:txBody>
          <a:bodyPr wrap="none" anchor="ctr">
            <a:spAutoFit/>
          </a:bodyPr>
          <a:lstStyle/>
          <a:p>
            <a:pPr algn="ctr">
              <a:lnSpc>
                <a:spcPct val="100000"/>
              </a:lnSpc>
              <a:spcBef>
                <a:spcPct val="0"/>
              </a:spcBef>
            </a:pPr>
            <a:r>
              <a:rPr lang="en-US" sz="2800">
                <a:solidFill>
                  <a:schemeClr val="tx1"/>
                </a:solidFill>
              </a:rPr>
              <a:t>Wind Power</a:t>
            </a:r>
            <a:endParaRPr lang="en-US" sz="1800">
              <a:solidFill>
                <a:schemeClr val="tx1"/>
              </a:solidFill>
            </a:endParaRPr>
          </a:p>
        </p:txBody>
      </p:sp>
      <p:pic>
        <p:nvPicPr>
          <p:cNvPr id="91148" name="Picture 12" descr="Toyota Prius manufacturing"/>
          <p:cNvPicPr>
            <a:picLocks noChangeAspect="1" noChangeArrowheads="1"/>
          </p:cNvPicPr>
          <p:nvPr/>
        </p:nvPicPr>
        <p:blipFill>
          <a:blip r:embed="rId5" cstate="print"/>
          <a:srcRect l="32185" t="7623" r="13333"/>
          <a:stretch>
            <a:fillRect/>
          </a:stretch>
        </p:blipFill>
        <p:spPr bwMode="auto">
          <a:xfrm>
            <a:off x="5834063" y="2286000"/>
            <a:ext cx="3233737" cy="4114800"/>
          </a:xfrm>
          <a:prstGeom prst="rect">
            <a:avLst/>
          </a:prstGeom>
          <a:noFill/>
          <a:ln w="9525">
            <a:noFill/>
            <a:miter lim="800000"/>
            <a:headEnd/>
            <a:tailEnd/>
          </a:ln>
        </p:spPr>
      </p:pic>
      <p:sp>
        <p:nvSpPr>
          <p:cNvPr id="91151" name="Rectangle 15"/>
          <p:cNvSpPr>
            <a:spLocks noChangeArrowheads="1"/>
          </p:cNvSpPr>
          <p:nvPr/>
        </p:nvSpPr>
        <p:spPr bwMode="auto">
          <a:xfrm>
            <a:off x="6145213" y="6338888"/>
            <a:ext cx="2617787" cy="519112"/>
          </a:xfrm>
          <a:prstGeom prst="rect">
            <a:avLst/>
          </a:prstGeom>
          <a:noFill/>
          <a:ln w="9525">
            <a:noFill/>
            <a:miter lim="800000"/>
            <a:headEnd/>
            <a:tailEnd/>
          </a:ln>
          <a:effectLst/>
        </p:spPr>
        <p:txBody>
          <a:bodyPr wrap="none" anchor="ctr">
            <a:spAutoFit/>
          </a:bodyPr>
          <a:lstStyle/>
          <a:p>
            <a:pPr algn="ctr">
              <a:lnSpc>
                <a:spcPct val="100000"/>
              </a:lnSpc>
              <a:spcBef>
                <a:spcPct val="0"/>
              </a:spcBef>
            </a:pPr>
            <a:r>
              <a:rPr lang="en-US" sz="2800">
                <a:solidFill>
                  <a:schemeClr val="tx1"/>
                </a:solidFill>
              </a:rPr>
              <a:t>Fuel-Efficiency</a:t>
            </a:r>
            <a:r>
              <a:rPr lang="en-US" sz="2800">
                <a:solidFill>
                  <a:schemeClr val="bg1"/>
                </a:solidFill>
              </a:rPr>
              <a:t> </a:t>
            </a:r>
            <a:endParaRPr lang="en-US" sz="180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4000">
                <a:solidFill>
                  <a:srgbClr val="5998C9"/>
                </a:solidFill>
                <a:latin typeface="Arial Black" pitchFamily="34" charset="0"/>
              </a:rPr>
              <a:t>We can stop global warming!</a:t>
            </a:r>
          </a:p>
        </p:txBody>
      </p:sp>
      <p:pic>
        <p:nvPicPr>
          <p:cNvPr id="64519" name="Picture 7" descr="j0104564"/>
          <p:cNvPicPr>
            <a:picLocks noChangeAspect="1" noChangeArrowheads="1"/>
          </p:cNvPicPr>
          <p:nvPr/>
        </p:nvPicPr>
        <p:blipFill>
          <a:blip r:embed="rId3" cstate="print"/>
          <a:srcRect/>
          <a:stretch>
            <a:fillRect/>
          </a:stretch>
        </p:blipFill>
        <p:spPr bwMode="auto">
          <a:xfrm>
            <a:off x="4038600" y="1371600"/>
            <a:ext cx="3832225" cy="3943350"/>
          </a:xfrm>
          <a:prstGeom prst="rect">
            <a:avLst/>
          </a:prstGeom>
          <a:noFill/>
        </p:spPr>
      </p:pic>
      <p:pic>
        <p:nvPicPr>
          <p:cNvPr id="64524" name="Picture 12" descr="notebookBoy silo 2 right"/>
          <p:cNvPicPr>
            <a:picLocks noChangeAspect="1" noChangeArrowheads="1"/>
          </p:cNvPicPr>
          <p:nvPr/>
        </p:nvPicPr>
        <p:blipFill>
          <a:blip r:embed="rId4" cstate="print">
            <a:clrChange>
              <a:clrFrom>
                <a:srgbClr val="C5E05F"/>
              </a:clrFrom>
              <a:clrTo>
                <a:srgbClr val="C5E05F">
                  <a:alpha val="0"/>
                </a:srgbClr>
              </a:clrTo>
            </a:clrChange>
          </a:blip>
          <a:srcRect/>
          <a:stretch>
            <a:fillRect/>
          </a:stretch>
        </p:blipFill>
        <p:spPr bwMode="auto">
          <a:xfrm>
            <a:off x="1143000" y="3352800"/>
            <a:ext cx="2776538" cy="3505200"/>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j0427809"/>
          <p:cNvPicPr>
            <a:picLocks noChangeAspect="1" noChangeArrowheads="1"/>
          </p:cNvPicPr>
          <p:nvPr/>
        </p:nvPicPr>
        <p:blipFill>
          <a:blip r:embed="rId3" cstate="print"/>
          <a:srcRect/>
          <a:stretch>
            <a:fillRect/>
          </a:stretch>
        </p:blipFill>
        <p:spPr bwMode="auto">
          <a:xfrm>
            <a:off x="0" y="0"/>
            <a:ext cx="9144000" cy="6891338"/>
          </a:xfrm>
          <a:prstGeom prst="rect">
            <a:avLst/>
          </a:prstGeom>
          <a:noFill/>
        </p:spPr>
      </p:pic>
      <p:sp>
        <p:nvSpPr>
          <p:cNvPr id="8194" name="Rectangle 2"/>
          <p:cNvSpPr>
            <a:spLocks noGrp="1" noChangeArrowheads="1"/>
          </p:cNvSpPr>
          <p:nvPr>
            <p:ph type="ctrTitle"/>
          </p:nvPr>
        </p:nvSpPr>
        <p:spPr>
          <a:xfrm>
            <a:off x="685800" y="228600"/>
            <a:ext cx="7772400" cy="1470025"/>
          </a:xfrm>
        </p:spPr>
        <p:txBody>
          <a:bodyPr>
            <a:normAutofit fontScale="90000"/>
          </a:bodyPr>
          <a:lstStyle/>
          <a:p>
            <a:r>
              <a:rPr lang="en-US">
                <a:solidFill>
                  <a:schemeClr val="tx1"/>
                </a:solidFill>
                <a:effectLst>
                  <a:outerShdw blurRad="38100" dist="38100" dir="2700000" algn="tl">
                    <a:srgbClr val="FFFFFF"/>
                  </a:outerShdw>
                </a:effectLst>
                <a:latin typeface="Arial Black" pitchFamily="34" charset="0"/>
              </a:rPr>
              <a:t>What can you do to help solve the problem?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914400" y="1371600"/>
            <a:ext cx="8229600" cy="4800600"/>
          </a:xfrm>
        </p:spPr>
        <p:txBody>
          <a:bodyPr>
            <a:normAutofit fontScale="92500"/>
          </a:bodyPr>
          <a:lstStyle/>
          <a:p>
            <a:pPr>
              <a:lnSpc>
                <a:spcPct val="220000"/>
              </a:lnSpc>
              <a:buFontTx/>
              <a:buNone/>
            </a:pPr>
            <a:r>
              <a:rPr lang="en-US" sz="2400">
                <a:solidFill>
                  <a:srgbClr val="5998C9"/>
                </a:solidFill>
              </a:rPr>
              <a:t>           Turn off your computer or the TV </a:t>
            </a:r>
          </a:p>
          <a:p>
            <a:pPr>
              <a:lnSpc>
                <a:spcPct val="60000"/>
              </a:lnSpc>
              <a:buFontTx/>
              <a:buNone/>
            </a:pPr>
            <a:r>
              <a:rPr lang="en-US" sz="2400">
                <a:solidFill>
                  <a:srgbClr val="5998C9"/>
                </a:solidFill>
              </a:rPr>
              <a:t>              when you’re not using it.</a:t>
            </a:r>
          </a:p>
          <a:p>
            <a:pPr>
              <a:lnSpc>
                <a:spcPct val="220000"/>
              </a:lnSpc>
              <a:buFontTx/>
              <a:buNone/>
            </a:pPr>
            <a:r>
              <a:rPr lang="en-US" sz="2400">
                <a:solidFill>
                  <a:srgbClr val="5998C9"/>
                </a:solidFill>
              </a:rPr>
              <a:t>Take shorter showers.  Heating water uses energy.</a:t>
            </a:r>
          </a:p>
          <a:p>
            <a:pPr>
              <a:lnSpc>
                <a:spcPct val="160000"/>
              </a:lnSpc>
              <a:buFontTx/>
              <a:buNone/>
            </a:pPr>
            <a:r>
              <a:rPr lang="en-US" sz="2400">
                <a:solidFill>
                  <a:srgbClr val="5998C9"/>
                </a:solidFill>
              </a:rPr>
              <a:t>         Keep rooms cool by closing the blinds, shades, or</a:t>
            </a:r>
          </a:p>
          <a:p>
            <a:pPr>
              <a:lnSpc>
                <a:spcPct val="90000"/>
              </a:lnSpc>
              <a:buFontTx/>
              <a:buNone/>
            </a:pPr>
            <a:r>
              <a:rPr lang="en-US" sz="2400">
                <a:solidFill>
                  <a:srgbClr val="5998C9"/>
                </a:solidFill>
              </a:rPr>
              <a:t>              curtains.                  </a:t>
            </a:r>
          </a:p>
          <a:p>
            <a:pPr>
              <a:lnSpc>
                <a:spcPct val="200000"/>
              </a:lnSpc>
              <a:buFontTx/>
              <a:buNone/>
            </a:pPr>
            <a:r>
              <a:rPr lang="en-US" sz="2400">
                <a:solidFill>
                  <a:srgbClr val="5998C9"/>
                </a:solidFill>
              </a:rPr>
              <a:t>Turn off the lights when you leave a room. </a:t>
            </a:r>
          </a:p>
          <a:p>
            <a:pPr>
              <a:lnSpc>
                <a:spcPct val="220000"/>
              </a:lnSpc>
              <a:buFontTx/>
              <a:buNone/>
            </a:pPr>
            <a:r>
              <a:rPr lang="en-US" sz="2400">
                <a:solidFill>
                  <a:srgbClr val="5998C9"/>
                </a:solidFill>
              </a:rPr>
              <a:t>                   Use compact fluorescent bulbs.</a:t>
            </a:r>
          </a:p>
          <a:p>
            <a:pPr>
              <a:lnSpc>
                <a:spcPct val="220000"/>
              </a:lnSpc>
              <a:buFontTx/>
              <a:buNone/>
            </a:pPr>
            <a:endParaRPr lang="en-US" sz="2400">
              <a:solidFill>
                <a:srgbClr val="5998C9"/>
              </a:solidFill>
            </a:endParaRPr>
          </a:p>
          <a:p>
            <a:pPr>
              <a:lnSpc>
                <a:spcPct val="220000"/>
              </a:lnSpc>
              <a:buFontTx/>
              <a:buNone/>
            </a:pPr>
            <a:endParaRPr lang="en-US" sz="2400">
              <a:solidFill>
                <a:srgbClr val="5998C9"/>
              </a:solidFill>
            </a:endParaRPr>
          </a:p>
        </p:txBody>
      </p:sp>
      <p:sp>
        <p:nvSpPr>
          <p:cNvPr id="65538" name="Rectangle 2"/>
          <p:cNvSpPr>
            <a:spLocks noGrp="1" noChangeArrowheads="1"/>
          </p:cNvSpPr>
          <p:nvPr>
            <p:ph type="title"/>
          </p:nvPr>
        </p:nvSpPr>
        <p:spPr/>
        <p:txBody>
          <a:bodyPr/>
          <a:lstStyle/>
          <a:p>
            <a:r>
              <a:rPr lang="en-US">
                <a:solidFill>
                  <a:srgbClr val="5998C9"/>
                </a:solidFill>
                <a:latin typeface="Arial Black" pitchFamily="34" charset="0"/>
              </a:rPr>
              <a:t>Simple Things To Do</a:t>
            </a:r>
          </a:p>
        </p:txBody>
      </p:sp>
      <p:pic>
        <p:nvPicPr>
          <p:cNvPr id="65540" name="Picture 4" descr="j0283501"/>
          <p:cNvPicPr>
            <a:picLocks noChangeAspect="1" noChangeArrowheads="1" noCrop="1"/>
          </p:cNvPicPr>
          <p:nvPr/>
        </p:nvPicPr>
        <p:blipFill>
          <a:blip r:embed="rId3" cstate="print"/>
          <a:srcRect/>
          <a:stretch>
            <a:fillRect/>
          </a:stretch>
        </p:blipFill>
        <p:spPr bwMode="auto">
          <a:xfrm>
            <a:off x="6934200" y="4375150"/>
            <a:ext cx="1143000" cy="1111250"/>
          </a:xfrm>
          <a:prstGeom prst="rect">
            <a:avLst/>
          </a:prstGeom>
          <a:noFill/>
        </p:spPr>
      </p:pic>
      <p:pic>
        <p:nvPicPr>
          <p:cNvPr id="65542" name="Picture 6" descr="cf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43000" y="5267325"/>
            <a:ext cx="1231900" cy="1438275"/>
          </a:xfrm>
          <a:prstGeom prst="rect">
            <a:avLst/>
          </a:prstGeom>
          <a:noFill/>
        </p:spPr>
      </p:pic>
      <p:pic>
        <p:nvPicPr>
          <p:cNvPr id="65544" name="Picture 8" descr="j0195384"/>
          <p:cNvPicPr>
            <a:picLocks noChangeAspect="1" noChangeArrowheads="1"/>
          </p:cNvPicPr>
          <p:nvPr/>
        </p:nvPicPr>
        <p:blipFill>
          <a:blip r:embed="rId5" cstate="print"/>
          <a:srcRect/>
          <a:stretch>
            <a:fillRect/>
          </a:stretch>
        </p:blipFill>
        <p:spPr bwMode="auto">
          <a:xfrm>
            <a:off x="609600" y="1600200"/>
            <a:ext cx="1046163" cy="1068388"/>
          </a:xfrm>
          <a:prstGeom prst="rect">
            <a:avLst/>
          </a:prstGeom>
          <a:noFill/>
        </p:spPr>
      </p:pic>
      <p:pic>
        <p:nvPicPr>
          <p:cNvPr id="65546" name="Picture 10" descr="j0352389"/>
          <p:cNvPicPr>
            <a:picLocks noChangeAspect="1" noChangeArrowheads="1"/>
          </p:cNvPicPr>
          <p:nvPr/>
        </p:nvPicPr>
        <p:blipFill>
          <a:blip r:embed="rId6" cstate="print"/>
          <a:srcRect/>
          <a:stretch>
            <a:fillRect/>
          </a:stretch>
        </p:blipFill>
        <p:spPr bwMode="auto">
          <a:xfrm>
            <a:off x="457200" y="3505200"/>
            <a:ext cx="1066800" cy="1050925"/>
          </a:xfrm>
          <a:prstGeom prst="rect">
            <a:avLst/>
          </a:prstGeom>
          <a:noFill/>
        </p:spPr>
      </p:pic>
      <p:pic>
        <p:nvPicPr>
          <p:cNvPr id="65547" name="Picture 11" descr="j0351181"/>
          <p:cNvPicPr>
            <a:picLocks noChangeAspect="1" noChangeArrowheads="1"/>
          </p:cNvPicPr>
          <p:nvPr/>
        </p:nvPicPr>
        <p:blipFill>
          <a:blip r:embed="rId7" cstate="print"/>
          <a:srcRect/>
          <a:stretch>
            <a:fillRect/>
          </a:stretch>
        </p:blipFill>
        <p:spPr bwMode="auto">
          <a:xfrm>
            <a:off x="8001000" y="2209800"/>
            <a:ext cx="592138" cy="1416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5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539">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539">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5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5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609600" y="1600200"/>
            <a:ext cx="8077200" cy="5257800"/>
          </a:xfrm>
        </p:spPr>
        <p:txBody>
          <a:bodyPr>
            <a:normAutofit fontScale="92500"/>
          </a:bodyPr>
          <a:lstStyle/>
          <a:p>
            <a:pPr>
              <a:lnSpc>
                <a:spcPct val="120000"/>
              </a:lnSpc>
              <a:buFontTx/>
              <a:buNone/>
            </a:pPr>
            <a:r>
              <a:rPr lang="en-US" sz="2400">
                <a:solidFill>
                  <a:srgbClr val="5998C9"/>
                </a:solidFill>
              </a:rPr>
              <a:t>               Dress lightly when it’s hot instead of turning up</a:t>
            </a:r>
          </a:p>
          <a:p>
            <a:pPr>
              <a:lnSpc>
                <a:spcPct val="120000"/>
              </a:lnSpc>
              <a:buFontTx/>
              <a:buNone/>
            </a:pPr>
            <a:r>
              <a:rPr lang="en-US" sz="2400">
                <a:solidFill>
                  <a:srgbClr val="5998C9"/>
                </a:solidFill>
              </a:rPr>
              <a:t>               the air conditioning.  Or use a fan.</a:t>
            </a:r>
          </a:p>
          <a:p>
            <a:pPr>
              <a:lnSpc>
                <a:spcPct val="130000"/>
              </a:lnSpc>
              <a:buFontTx/>
              <a:buNone/>
            </a:pPr>
            <a:r>
              <a:rPr lang="en-US" sz="2400">
                <a:solidFill>
                  <a:srgbClr val="5998C9"/>
                </a:solidFill>
              </a:rPr>
              <a:t>    Dress warmly when it’s cold instead of turning</a:t>
            </a:r>
          </a:p>
          <a:p>
            <a:pPr>
              <a:lnSpc>
                <a:spcPct val="90000"/>
              </a:lnSpc>
              <a:buFontTx/>
              <a:buNone/>
            </a:pPr>
            <a:r>
              <a:rPr lang="en-US" sz="2400">
                <a:solidFill>
                  <a:srgbClr val="5998C9"/>
                </a:solidFill>
              </a:rPr>
              <a:t>    up the heat.</a:t>
            </a:r>
          </a:p>
          <a:p>
            <a:pPr>
              <a:lnSpc>
                <a:spcPct val="150000"/>
              </a:lnSpc>
              <a:buFontTx/>
              <a:buNone/>
            </a:pPr>
            <a:r>
              <a:rPr lang="en-US" sz="2400">
                <a:solidFill>
                  <a:srgbClr val="5998C9"/>
                </a:solidFill>
              </a:rPr>
              <a:t>           Offer to help your parents keep the air filters on </a:t>
            </a:r>
          </a:p>
          <a:p>
            <a:pPr>
              <a:buFontTx/>
              <a:buNone/>
            </a:pPr>
            <a:r>
              <a:rPr lang="en-US" sz="2400">
                <a:solidFill>
                  <a:srgbClr val="5998C9"/>
                </a:solidFill>
              </a:rPr>
              <a:t>           your AC and furnace clean.</a:t>
            </a:r>
          </a:p>
          <a:p>
            <a:pPr>
              <a:lnSpc>
                <a:spcPct val="150000"/>
              </a:lnSpc>
              <a:buFontTx/>
              <a:buNone/>
            </a:pPr>
            <a:r>
              <a:rPr lang="en-US" sz="2400">
                <a:solidFill>
                  <a:srgbClr val="5998C9"/>
                </a:solidFill>
              </a:rPr>
              <a:t>     Walk short distances instead of asking for a </a:t>
            </a:r>
          </a:p>
          <a:p>
            <a:pPr>
              <a:lnSpc>
                <a:spcPct val="80000"/>
              </a:lnSpc>
              <a:buFontTx/>
              <a:buNone/>
            </a:pPr>
            <a:r>
              <a:rPr lang="en-US" sz="2400">
                <a:solidFill>
                  <a:srgbClr val="5998C9"/>
                </a:solidFill>
              </a:rPr>
              <a:t>     ride in the car.</a:t>
            </a:r>
          </a:p>
          <a:p>
            <a:pPr>
              <a:lnSpc>
                <a:spcPct val="210000"/>
              </a:lnSpc>
              <a:buFontTx/>
              <a:buNone/>
            </a:pPr>
            <a:r>
              <a:rPr lang="en-US" sz="2400">
                <a:solidFill>
                  <a:srgbClr val="5998C9"/>
                </a:solidFill>
              </a:rPr>
              <a:t>      Plant a tree.                      </a:t>
            </a:r>
          </a:p>
        </p:txBody>
      </p:sp>
      <p:sp>
        <p:nvSpPr>
          <p:cNvPr id="66562" name="Rectangle 2"/>
          <p:cNvSpPr>
            <a:spLocks noGrp="1" noChangeArrowheads="1"/>
          </p:cNvSpPr>
          <p:nvPr>
            <p:ph type="title"/>
          </p:nvPr>
        </p:nvSpPr>
        <p:spPr/>
        <p:txBody>
          <a:bodyPr/>
          <a:lstStyle/>
          <a:p>
            <a:r>
              <a:rPr lang="en-US">
                <a:solidFill>
                  <a:srgbClr val="5998C9"/>
                </a:solidFill>
                <a:latin typeface="Arial Black" pitchFamily="34" charset="0"/>
              </a:rPr>
              <a:t>Simple Things To Do</a:t>
            </a:r>
          </a:p>
        </p:txBody>
      </p:sp>
      <p:pic>
        <p:nvPicPr>
          <p:cNvPr id="66564" name="Picture 4" descr="j0232970"/>
          <p:cNvPicPr>
            <a:picLocks noChangeAspect="1" noChangeArrowheads="1"/>
          </p:cNvPicPr>
          <p:nvPr/>
        </p:nvPicPr>
        <p:blipFill>
          <a:blip r:embed="rId3" cstate="print"/>
          <a:srcRect/>
          <a:stretch>
            <a:fillRect/>
          </a:stretch>
        </p:blipFill>
        <p:spPr bwMode="auto">
          <a:xfrm>
            <a:off x="7315200" y="2743200"/>
            <a:ext cx="1219200" cy="896938"/>
          </a:xfrm>
          <a:prstGeom prst="rect">
            <a:avLst/>
          </a:prstGeom>
          <a:noFill/>
        </p:spPr>
      </p:pic>
      <p:pic>
        <p:nvPicPr>
          <p:cNvPr id="66566" name="Picture 6" descr="j0150647"/>
          <p:cNvPicPr>
            <a:picLocks noChangeAspect="1" noChangeArrowheads="1"/>
          </p:cNvPicPr>
          <p:nvPr/>
        </p:nvPicPr>
        <p:blipFill>
          <a:blip r:embed="rId4" cstate="print"/>
          <a:srcRect/>
          <a:stretch>
            <a:fillRect/>
          </a:stretch>
        </p:blipFill>
        <p:spPr bwMode="auto">
          <a:xfrm>
            <a:off x="388938" y="3657600"/>
            <a:ext cx="982662" cy="984250"/>
          </a:xfrm>
          <a:prstGeom prst="rect">
            <a:avLst/>
          </a:prstGeom>
          <a:noFill/>
        </p:spPr>
      </p:pic>
      <p:pic>
        <p:nvPicPr>
          <p:cNvPr id="66567" name="Picture 7" descr="j0236383"/>
          <p:cNvPicPr>
            <a:picLocks noChangeAspect="1" noChangeArrowheads="1" noCrop="1"/>
          </p:cNvPicPr>
          <p:nvPr/>
        </p:nvPicPr>
        <p:blipFill>
          <a:blip r:embed="rId5" cstate="print"/>
          <a:srcRect/>
          <a:stretch>
            <a:fillRect/>
          </a:stretch>
        </p:blipFill>
        <p:spPr bwMode="auto">
          <a:xfrm>
            <a:off x="7296150" y="4419600"/>
            <a:ext cx="704850" cy="1190625"/>
          </a:xfrm>
          <a:prstGeom prst="rect">
            <a:avLst/>
          </a:prstGeom>
          <a:noFill/>
        </p:spPr>
      </p:pic>
      <p:pic>
        <p:nvPicPr>
          <p:cNvPr id="66568" name="Picture 8" descr="j0398371"/>
          <p:cNvPicPr>
            <a:picLocks noChangeAspect="1" noChangeArrowheads="1"/>
          </p:cNvPicPr>
          <p:nvPr/>
        </p:nvPicPr>
        <p:blipFill>
          <a:blip r:embed="rId6" cstate="print"/>
          <a:srcRect/>
          <a:stretch>
            <a:fillRect/>
          </a:stretch>
        </p:blipFill>
        <p:spPr bwMode="auto">
          <a:xfrm>
            <a:off x="2971800" y="5410200"/>
            <a:ext cx="1676400" cy="1447800"/>
          </a:xfrm>
          <a:prstGeom prst="rect">
            <a:avLst/>
          </a:prstGeom>
          <a:noFill/>
        </p:spPr>
      </p:pic>
      <p:pic>
        <p:nvPicPr>
          <p:cNvPr id="66569" name="Picture 9" descr="recycl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019800" y="5657850"/>
            <a:ext cx="1295400" cy="1200150"/>
          </a:xfrm>
          <a:prstGeom prst="rect">
            <a:avLst/>
          </a:prstGeom>
          <a:noFill/>
        </p:spPr>
      </p:pic>
      <p:sp>
        <p:nvSpPr>
          <p:cNvPr id="66571" name="Text Box 11"/>
          <p:cNvSpPr txBox="1">
            <a:spLocks noChangeArrowheads="1"/>
          </p:cNvSpPr>
          <p:nvPr/>
        </p:nvSpPr>
        <p:spPr bwMode="auto">
          <a:xfrm>
            <a:off x="4665663" y="5943600"/>
            <a:ext cx="1354137" cy="493713"/>
          </a:xfrm>
          <a:prstGeom prst="rect">
            <a:avLst/>
          </a:prstGeom>
          <a:noFill/>
          <a:ln w="9525" algn="ctr">
            <a:noFill/>
            <a:miter lim="800000"/>
            <a:headEnd/>
            <a:tailEnd/>
          </a:ln>
          <a:effectLst/>
        </p:spPr>
        <p:txBody>
          <a:bodyPr wrap="none">
            <a:spAutoFit/>
          </a:bodyPr>
          <a:lstStyle/>
          <a:p>
            <a:pPr marL="342900" indent="-342900"/>
            <a:r>
              <a:rPr lang="en-US" sz="2400">
                <a:solidFill>
                  <a:srgbClr val="5998C9"/>
                </a:solidFill>
              </a:rPr>
              <a:t>Recycle.</a:t>
            </a:r>
          </a:p>
        </p:txBody>
      </p:sp>
      <p:pic>
        <p:nvPicPr>
          <p:cNvPr id="66574" name="Picture 14" descr="j0283690"/>
          <p:cNvPicPr>
            <a:picLocks noChangeAspect="1" noChangeArrowheads="1" noCrop="1"/>
          </p:cNvPicPr>
          <p:nvPr/>
        </p:nvPicPr>
        <p:blipFill>
          <a:blip r:embed="rId8" cstate="print"/>
          <a:srcRect/>
          <a:stretch>
            <a:fillRect/>
          </a:stretch>
        </p:blipFill>
        <p:spPr bwMode="auto">
          <a:xfrm>
            <a:off x="609600" y="1447800"/>
            <a:ext cx="10668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5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56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5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56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56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56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65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56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65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6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642910" y="1285860"/>
            <a:ext cx="7929618" cy="3786214"/>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rgbClr val="FF0000"/>
                </a:solidFill>
                <a:latin typeface="Times New Roman" pitchFamily="18" charset="0"/>
                <a:cs typeface="Times New Roman" pitchFamily="18" charset="0"/>
              </a:rPr>
              <a:t>Thanks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What’s Happening</a:t>
            </a:r>
          </a:p>
        </p:txBody>
      </p:sp>
      <p:sp>
        <p:nvSpPr>
          <p:cNvPr id="4099" name="Rectangle 3"/>
          <p:cNvSpPr>
            <a:spLocks noGrp="1" noChangeArrowheads="1"/>
          </p:cNvSpPr>
          <p:nvPr>
            <p:ph type="body" sz="half" idx="1"/>
          </p:nvPr>
        </p:nvSpPr>
        <p:spPr>
          <a:xfrm>
            <a:off x="533400" y="1981200"/>
            <a:ext cx="3810000" cy="4724400"/>
          </a:xfrm>
        </p:spPr>
        <p:txBody>
          <a:bodyPr>
            <a:normAutofit lnSpcReduction="10000"/>
          </a:bodyPr>
          <a:lstStyle/>
          <a:p>
            <a:pPr>
              <a:buFont typeface="Wingdings" pitchFamily="2" charset="2"/>
              <a:buNone/>
            </a:pPr>
            <a:r>
              <a:rPr lang="en-US" sz="2200" dirty="0">
                <a:cs typeface="Times New Roman" pitchFamily="18" charset="0"/>
              </a:rPr>
              <a:t>	Scientists say that the barrier insulating the continental ice caps is melting.</a:t>
            </a:r>
          </a:p>
          <a:p>
            <a:pPr>
              <a:buFont typeface="Wingdings" pitchFamily="2" charset="2"/>
              <a:buNone/>
            </a:pPr>
            <a:r>
              <a:rPr lang="en-US" sz="2200" dirty="0">
                <a:cs typeface="Times New Roman" pitchFamily="18" charset="0"/>
              </a:rPr>
              <a:t>	 “The impacts of warming temperatures in </a:t>
            </a:r>
            <a:r>
              <a:rPr lang="en-US" sz="2200" dirty="0">
                <a:solidFill>
                  <a:srgbClr val="FF0000"/>
                </a:solidFill>
                <a:cs typeface="Times New Roman" pitchFamily="18" charset="0"/>
              </a:rPr>
              <a:t>Antarctica</a:t>
            </a:r>
            <a:r>
              <a:rPr lang="en-US" sz="2200" dirty="0">
                <a:cs typeface="Times New Roman" pitchFamily="18" charset="0"/>
              </a:rPr>
              <a:t> are likely to occur first in the northern sections of the continent</a:t>
            </a:r>
            <a:r>
              <a:rPr lang="en-US" sz="2200" dirty="0">
                <a:solidFill>
                  <a:srgbClr val="FF0000"/>
                </a:solidFill>
                <a:cs typeface="Times New Roman" pitchFamily="18" charset="0"/>
              </a:rPr>
              <a:t>, where summer temperatures </a:t>
            </a:r>
            <a:r>
              <a:rPr lang="en-US" sz="2200" dirty="0">
                <a:cs typeface="Times New Roman" pitchFamily="18" charset="0"/>
              </a:rPr>
              <a:t>approach the melting point of water</a:t>
            </a:r>
            <a:r>
              <a:rPr lang="en-US" sz="2200" dirty="0">
                <a:solidFill>
                  <a:srgbClr val="FF0000"/>
                </a:solidFill>
                <a:cs typeface="Times New Roman" pitchFamily="18" charset="0"/>
              </a:rPr>
              <a:t>, 32 degrees </a:t>
            </a:r>
            <a:r>
              <a:rPr lang="en-US" sz="2200" dirty="0">
                <a:cs typeface="Times New Roman" pitchFamily="18" charset="0"/>
              </a:rPr>
              <a:t>F (0 degrees C).”</a:t>
            </a:r>
            <a:endParaRPr lang="en-US" sz="2200" dirty="0">
              <a:solidFill>
                <a:schemeClr val="accent2"/>
              </a:solidFill>
              <a:cs typeface="Times New Roman" pitchFamily="18" charset="0"/>
            </a:endParaRPr>
          </a:p>
          <a:p>
            <a:endParaRPr lang="en-US" sz="2200" dirty="0">
              <a:solidFill>
                <a:schemeClr val="accent2"/>
              </a:solidFill>
            </a:endParaRPr>
          </a:p>
          <a:p>
            <a:endParaRPr lang="en-US" sz="2400" dirty="0"/>
          </a:p>
        </p:txBody>
      </p:sp>
      <p:pic>
        <p:nvPicPr>
          <p:cNvPr id="4102" name="Picture 6" descr="70">
            <a:hlinkClick r:id="rId3"/>
          </p:cNvPr>
          <p:cNvPicPr>
            <a:picLocks noChangeAspect="1" noChangeArrowheads="1"/>
          </p:cNvPicPr>
          <p:nvPr/>
        </p:nvPicPr>
        <p:blipFill>
          <a:blip r:embed="rId4" cstate="print"/>
          <a:srcRect/>
          <a:stretch>
            <a:fillRect/>
          </a:stretch>
        </p:blipFill>
        <p:spPr bwMode="auto">
          <a:xfrm>
            <a:off x="4419600" y="2214554"/>
            <a:ext cx="4572000" cy="3408366"/>
          </a:xfrm>
          <a:prstGeom prst="rect">
            <a:avLst/>
          </a:prstGeom>
          <a:noFill/>
        </p:spPr>
      </p:pic>
    </p:spTree>
  </p:cSld>
  <p:clrMapOvr>
    <a:masterClrMapping/>
  </p:clrMapOvr>
  <p:transition spd="med">
    <p:pull dir="lu"/>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What’s Happening</a:t>
            </a:r>
          </a:p>
        </p:txBody>
      </p:sp>
      <p:sp>
        <p:nvSpPr>
          <p:cNvPr id="13315" name="Text Box 3"/>
          <p:cNvSpPr txBox="1">
            <a:spLocks noChangeArrowheads="1"/>
          </p:cNvSpPr>
          <p:nvPr/>
        </p:nvSpPr>
        <p:spPr bwMode="auto">
          <a:xfrm>
            <a:off x="685800" y="2057400"/>
            <a:ext cx="3581400" cy="4493538"/>
          </a:xfrm>
          <a:prstGeom prst="rect">
            <a:avLst/>
          </a:prstGeom>
          <a:noFill/>
          <a:ln w="9525">
            <a:noFill/>
            <a:miter lim="800000"/>
            <a:headEnd/>
            <a:tailEnd/>
          </a:ln>
          <a:effectLst/>
        </p:spPr>
        <p:txBody>
          <a:bodyPr>
            <a:spAutoFit/>
          </a:bodyPr>
          <a:lstStyle/>
          <a:p>
            <a:pPr>
              <a:spcBef>
                <a:spcPct val="50000"/>
              </a:spcBef>
            </a:pPr>
            <a:r>
              <a:rPr lang="en-US" sz="2200" dirty="0"/>
              <a:t>As the ice melts, big chunks of glaciers will break off and become like </a:t>
            </a:r>
            <a:r>
              <a:rPr lang="en-US" sz="2200" dirty="0">
                <a:solidFill>
                  <a:srgbClr val="FF0000"/>
                </a:solidFill>
              </a:rPr>
              <a:t>ice cubes in a big glass of water. </a:t>
            </a:r>
          </a:p>
          <a:p>
            <a:pPr>
              <a:spcBef>
                <a:spcPct val="50000"/>
              </a:spcBef>
            </a:pPr>
            <a:r>
              <a:rPr lang="en-US" sz="2200" dirty="0"/>
              <a:t>causing the </a:t>
            </a:r>
            <a:r>
              <a:rPr lang="en-US" sz="2200" dirty="0">
                <a:solidFill>
                  <a:srgbClr val="FF0000"/>
                </a:solidFill>
              </a:rPr>
              <a:t>ocean level to rise. </a:t>
            </a:r>
          </a:p>
          <a:p>
            <a:pPr>
              <a:spcBef>
                <a:spcPct val="50000"/>
              </a:spcBef>
            </a:pPr>
            <a:r>
              <a:rPr lang="en-US" sz="2200" dirty="0"/>
              <a:t>Some of the shoreline in many places like</a:t>
            </a:r>
            <a:r>
              <a:rPr lang="en-US" sz="2200" dirty="0">
                <a:solidFill>
                  <a:srgbClr val="FF0000"/>
                </a:solidFill>
              </a:rPr>
              <a:t> Florida </a:t>
            </a:r>
            <a:r>
              <a:rPr lang="en-US" sz="2200" dirty="0"/>
              <a:t>(where the land is at a low altitude</a:t>
            </a:r>
            <a:r>
              <a:rPr lang="en-US" sz="2200" dirty="0">
                <a:solidFill>
                  <a:srgbClr val="FF0000"/>
                </a:solidFill>
              </a:rPr>
              <a:t>) will go under water.</a:t>
            </a:r>
          </a:p>
        </p:txBody>
      </p:sp>
      <p:sp>
        <p:nvSpPr>
          <p:cNvPr id="13318" name="Rectangle 6"/>
          <p:cNvSpPr>
            <a:spLocks noChangeArrowheads="1"/>
          </p:cNvSpPr>
          <p:nvPr/>
        </p:nvSpPr>
        <p:spPr bwMode="auto">
          <a:xfrm>
            <a:off x="71438" y="2806700"/>
            <a:ext cx="9144000" cy="0"/>
          </a:xfrm>
          <a:prstGeom prst="rect">
            <a:avLst/>
          </a:prstGeom>
          <a:noFill/>
          <a:ln w="9525">
            <a:noFill/>
            <a:miter lim="800000"/>
            <a:headEnd/>
            <a:tailEnd/>
          </a:ln>
          <a:effectLst/>
        </p:spPr>
        <p:txBody>
          <a:bodyPr>
            <a:spAutoFit/>
          </a:bodyPr>
          <a:lstStyle/>
          <a:p>
            <a:endParaRPr lang="en-US"/>
          </a:p>
        </p:txBody>
      </p:sp>
      <p:pic>
        <p:nvPicPr>
          <p:cNvPr id="13322" name="Picture 10" descr="ice_1"/>
          <p:cNvPicPr>
            <a:picLocks noChangeAspect="1" noChangeArrowheads="1"/>
          </p:cNvPicPr>
          <p:nvPr/>
        </p:nvPicPr>
        <p:blipFill>
          <a:blip r:embed="rId3" cstate="print"/>
          <a:srcRect/>
          <a:stretch>
            <a:fillRect/>
          </a:stretch>
        </p:blipFill>
        <p:spPr bwMode="auto">
          <a:xfrm>
            <a:off x="4343400" y="2190750"/>
            <a:ext cx="4267200" cy="3200400"/>
          </a:xfrm>
          <a:prstGeom prst="rect">
            <a:avLst/>
          </a:prstGeom>
          <a:noFill/>
        </p:spPr>
      </p:pic>
    </p:spTree>
  </p:cSld>
  <p:clrMapOvr>
    <a:masterClrMapping/>
  </p:clrMapOvr>
  <p:transition spd="med">
    <p:pull dir="lu"/>
    <p:sndAc>
      <p:stSnd>
        <p:snd r:embed="rId2"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What Will Happen </a:t>
            </a:r>
          </a:p>
        </p:txBody>
      </p:sp>
      <p:pic>
        <p:nvPicPr>
          <p:cNvPr id="15372" name="Picture 12" descr="Global Warming"/>
          <p:cNvPicPr>
            <a:picLocks noGrp="1" noChangeAspect="1" noChangeArrowheads="1"/>
          </p:cNvPicPr>
          <p:nvPr>
            <p:ph type="clipArt" sz="half" idx="1"/>
          </p:nvPr>
        </p:nvPicPr>
        <p:blipFill>
          <a:blip r:embed="rId4" cstate="print"/>
          <a:srcRect/>
          <a:stretch>
            <a:fillRect/>
          </a:stretch>
        </p:blipFill>
        <p:spPr>
          <a:xfrm>
            <a:off x="457200" y="2133600"/>
            <a:ext cx="4419600" cy="3795730"/>
          </a:xfrm>
          <a:noFill/>
          <a:ln/>
        </p:spPr>
      </p:pic>
      <p:sp>
        <p:nvSpPr>
          <p:cNvPr id="15364" name="Rectangle 4"/>
          <p:cNvSpPr>
            <a:spLocks noGrp="1" noChangeArrowheads="1"/>
          </p:cNvSpPr>
          <p:nvPr>
            <p:ph type="body" sz="half" idx="2"/>
          </p:nvPr>
        </p:nvSpPr>
        <p:spPr>
          <a:xfrm>
            <a:off x="4867275" y="2214563"/>
            <a:ext cx="3900488" cy="3881437"/>
          </a:xfrm>
        </p:spPr>
        <p:txBody>
          <a:bodyPr/>
          <a:lstStyle/>
          <a:p>
            <a:pPr>
              <a:lnSpc>
                <a:spcPct val="90000"/>
              </a:lnSpc>
              <a:buFont typeface="Wingdings" pitchFamily="2" charset="2"/>
              <a:buChar char="v"/>
            </a:pPr>
            <a:r>
              <a:rPr lang="en-US" dirty="0">
                <a:latin typeface="Arial" pitchFamily="34" charset="0"/>
                <a:cs typeface="Arial" pitchFamily="34" charset="0"/>
              </a:rPr>
              <a:t>Rising global temperatures are expected to raise sea level, </a:t>
            </a:r>
          </a:p>
          <a:p>
            <a:pPr>
              <a:lnSpc>
                <a:spcPct val="90000"/>
              </a:lnSpc>
              <a:buFont typeface="Wingdings" pitchFamily="2" charset="2"/>
              <a:buChar char="v"/>
            </a:pPr>
            <a:r>
              <a:rPr lang="en-US" dirty="0">
                <a:latin typeface="Arial" pitchFamily="34" charset="0"/>
                <a:cs typeface="Arial" pitchFamily="34" charset="0"/>
              </a:rPr>
              <a:t>   change precipitation  and other local climate conditions</a:t>
            </a:r>
            <a:r>
              <a:rPr lang="en-US" sz="1800" dirty="0">
                <a:latin typeface="Arial" pitchFamily="34" charset="0"/>
                <a:cs typeface="Arial" pitchFamily="34" charset="0"/>
              </a:rPr>
              <a:t>. </a:t>
            </a:r>
          </a:p>
        </p:txBody>
      </p:sp>
    </p:spTree>
  </p:cSld>
  <p:clrMapOvr>
    <a:masterClrMapping/>
  </p:clrMapOvr>
  <p:transition spd="med">
    <p:pull dir="lu"/>
    <p:sndAc>
      <p:stSnd>
        <p:snd r:embed="rId3"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6848" name="Picture 48"/>
          <p:cNvPicPr>
            <a:picLocks noGrp="1" noChangeAspect="1" noChangeArrowheads="1"/>
          </p:cNvPicPr>
          <p:nvPr>
            <p:ph idx="1"/>
          </p:nvPr>
        </p:nvPicPr>
        <p:blipFill>
          <a:blip r:embed="rId4" cstate="print">
            <a:lum bright="-42000"/>
          </a:blip>
          <a:stretch>
            <a:fillRect/>
          </a:stretch>
        </p:blipFill>
        <p:spPr>
          <a:xfrm>
            <a:off x="847725" y="2253456"/>
            <a:ext cx="7448550" cy="2981325"/>
          </a:xfrm>
          <a:noFill/>
          <a:ln/>
        </p:spPr>
      </p:pic>
      <p:sp>
        <p:nvSpPr>
          <p:cNvPr id="76803" name="Rectangle 3"/>
          <p:cNvSpPr>
            <a:spLocks noGrp="1" noChangeArrowheads="1"/>
          </p:cNvSpPr>
          <p:nvPr>
            <p:ph type="title"/>
          </p:nvPr>
        </p:nvSpPr>
        <p:spPr>
          <a:xfrm>
            <a:off x="628650" y="-19050"/>
            <a:ext cx="7620000" cy="762000"/>
          </a:xfrm>
          <a:noFill/>
          <a:ln/>
        </p:spPr>
        <p:txBody>
          <a:bodyPr lIns="90360" tIns="44280" rIns="90360" bIns="44280">
            <a:normAutofit/>
          </a:bodyPr>
          <a:lstStyle/>
          <a:p>
            <a:pPr defTabSz="457200">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a:latin typeface="Arial Black" pitchFamily="34" charset="0"/>
              </a:rPr>
              <a:t>How Global Warming Works</a:t>
            </a:r>
          </a:p>
        </p:txBody>
      </p:sp>
      <p:pic>
        <p:nvPicPr>
          <p:cNvPr id="76804" name="Picture 4"/>
          <p:cNvPicPr>
            <a:picLocks noChangeAspect="1" noChangeArrowheads="1"/>
          </p:cNvPicPr>
          <p:nvPr/>
        </p:nvPicPr>
        <p:blipFill>
          <a:blip r:embed="rId5" cstate="print">
            <a:lum bright="-6000" contrast="6000"/>
          </a:blip>
          <a:srcRect l="1208" r="2304" b="2567"/>
          <a:stretch>
            <a:fillRect/>
          </a:stretch>
        </p:blipFill>
        <p:spPr bwMode="auto">
          <a:xfrm>
            <a:off x="57150" y="1847850"/>
            <a:ext cx="9031288" cy="4953000"/>
          </a:xfrm>
          <a:prstGeom prst="rect">
            <a:avLst/>
          </a:prstGeom>
          <a:noFill/>
        </p:spPr>
      </p:pic>
      <p:grpSp>
        <p:nvGrpSpPr>
          <p:cNvPr id="2" name="Group 5"/>
          <p:cNvGrpSpPr>
            <a:grpSpLocks/>
          </p:cNvGrpSpPr>
          <p:nvPr/>
        </p:nvGrpSpPr>
        <p:grpSpPr bwMode="auto">
          <a:xfrm>
            <a:off x="1981200" y="838200"/>
            <a:ext cx="5351463" cy="2330450"/>
            <a:chOff x="1248" y="528"/>
            <a:chExt cx="3371" cy="1468"/>
          </a:xfrm>
        </p:grpSpPr>
        <p:pic>
          <p:nvPicPr>
            <p:cNvPr id="76806" name="Picture 6"/>
            <p:cNvPicPr>
              <a:picLocks noChangeAspect="1" noChangeArrowheads="1"/>
            </p:cNvPicPr>
            <p:nvPr/>
          </p:nvPicPr>
          <p:blipFill>
            <a:blip r:embed="rId6" cstate="print">
              <a:lum contrast="12000"/>
            </a:blip>
            <a:srcRect/>
            <a:stretch>
              <a:fillRect/>
            </a:stretch>
          </p:blipFill>
          <p:spPr bwMode="auto">
            <a:xfrm>
              <a:off x="2591" y="528"/>
              <a:ext cx="576" cy="1205"/>
            </a:xfrm>
            <a:prstGeom prst="rect">
              <a:avLst/>
            </a:prstGeom>
            <a:noFill/>
          </p:spPr>
        </p:pic>
        <p:pic>
          <p:nvPicPr>
            <p:cNvPr id="76807" name="Picture 7"/>
            <p:cNvPicPr>
              <a:picLocks noChangeAspect="1" noChangeArrowheads="1"/>
            </p:cNvPicPr>
            <p:nvPr/>
          </p:nvPicPr>
          <p:blipFill>
            <a:blip r:embed="rId7" cstate="print">
              <a:lum contrast="12000"/>
            </a:blip>
            <a:srcRect/>
            <a:stretch>
              <a:fillRect/>
            </a:stretch>
          </p:blipFill>
          <p:spPr bwMode="auto">
            <a:xfrm>
              <a:off x="1248" y="765"/>
              <a:ext cx="578" cy="1199"/>
            </a:xfrm>
            <a:prstGeom prst="rect">
              <a:avLst/>
            </a:prstGeom>
            <a:noFill/>
          </p:spPr>
        </p:pic>
        <p:pic>
          <p:nvPicPr>
            <p:cNvPr id="76808" name="Picture 8"/>
            <p:cNvPicPr>
              <a:picLocks noChangeAspect="1" noChangeArrowheads="1"/>
            </p:cNvPicPr>
            <p:nvPr/>
          </p:nvPicPr>
          <p:blipFill>
            <a:blip r:embed="rId8" cstate="print">
              <a:lum contrast="12000"/>
            </a:blip>
            <a:srcRect/>
            <a:stretch>
              <a:fillRect/>
            </a:stretch>
          </p:blipFill>
          <p:spPr bwMode="auto">
            <a:xfrm>
              <a:off x="4015" y="761"/>
              <a:ext cx="605" cy="1236"/>
            </a:xfrm>
            <a:prstGeom prst="rect">
              <a:avLst/>
            </a:prstGeom>
            <a:noFill/>
          </p:spPr>
        </p:pic>
      </p:grpSp>
      <p:pic>
        <p:nvPicPr>
          <p:cNvPr id="76809" name="Picture 9"/>
          <p:cNvPicPr>
            <a:picLocks noChangeAspect="1" noChangeArrowheads="1"/>
          </p:cNvPicPr>
          <p:nvPr/>
        </p:nvPicPr>
        <p:blipFill>
          <a:blip r:embed="rId3" cstate="print"/>
          <a:srcRect t="21117"/>
          <a:stretch>
            <a:fillRect/>
          </a:stretch>
        </p:blipFill>
        <p:spPr bwMode="auto">
          <a:xfrm>
            <a:off x="3175" y="1450975"/>
            <a:ext cx="9140825" cy="5407025"/>
          </a:xfrm>
          <a:prstGeom prst="rect">
            <a:avLst/>
          </a:prstGeom>
          <a:noFill/>
        </p:spPr>
      </p:pic>
      <p:sp>
        <p:nvSpPr>
          <p:cNvPr id="76810" name="AutoShape 10"/>
          <p:cNvSpPr>
            <a:spLocks noChangeArrowheads="1"/>
          </p:cNvSpPr>
          <p:nvPr/>
        </p:nvSpPr>
        <p:spPr bwMode="auto">
          <a:xfrm>
            <a:off x="57150" y="5176838"/>
            <a:ext cx="9032875" cy="1633537"/>
          </a:xfrm>
          <a:prstGeom prst="roundRect">
            <a:avLst>
              <a:gd name="adj" fmla="val 97"/>
            </a:avLst>
          </a:prstGeom>
          <a:solidFill>
            <a:srgbClr val="996633"/>
          </a:solidFill>
          <a:ln w="9525">
            <a:noFill/>
            <a:round/>
            <a:headEnd/>
            <a:tailEnd/>
          </a:ln>
        </p:spPr>
        <p:txBody>
          <a:bodyPr wrap="none" anchor="ctr"/>
          <a:lstStyle/>
          <a:p>
            <a:endParaRPr lang="en-US"/>
          </a:p>
        </p:txBody>
      </p:sp>
      <p:sp>
        <p:nvSpPr>
          <p:cNvPr id="76811" name="Oval 11"/>
          <p:cNvSpPr>
            <a:spLocks noChangeArrowheads="1"/>
          </p:cNvSpPr>
          <p:nvPr/>
        </p:nvSpPr>
        <p:spPr bwMode="auto">
          <a:xfrm>
            <a:off x="1200150" y="5529263"/>
            <a:ext cx="6397625" cy="1066800"/>
          </a:xfrm>
          <a:prstGeom prst="ellipse">
            <a:avLst/>
          </a:prstGeom>
          <a:solidFill>
            <a:srgbClr val="FFFFFF"/>
          </a:solidFill>
          <a:ln w="9525">
            <a:noFill/>
            <a:round/>
            <a:headEnd/>
            <a:tailEnd/>
          </a:ln>
        </p:spPr>
        <p:txBody>
          <a:bodyPr wrap="none" anchor="ctr"/>
          <a:lstStyle/>
          <a:p>
            <a:pPr algn="ctr" eaLnBrk="0" hangingPunct="0">
              <a:lnSpc>
                <a:spcPct val="100000"/>
              </a:lnSpc>
              <a:spcBef>
                <a:spcPct val="0"/>
              </a:spcBef>
            </a:pPr>
            <a:endParaRPr lang="en-US" sz="2400">
              <a:solidFill>
                <a:schemeClr val="tx1"/>
              </a:solidFill>
              <a:latin typeface="Times New Roman" pitchFamily="18" charset="0"/>
            </a:endParaRPr>
          </a:p>
        </p:txBody>
      </p:sp>
      <p:grpSp>
        <p:nvGrpSpPr>
          <p:cNvPr id="3" name="Group 12"/>
          <p:cNvGrpSpPr>
            <a:grpSpLocks/>
          </p:cNvGrpSpPr>
          <p:nvPr/>
        </p:nvGrpSpPr>
        <p:grpSpPr bwMode="auto">
          <a:xfrm>
            <a:off x="1371600" y="5791200"/>
            <a:ext cx="6016625" cy="517525"/>
            <a:chOff x="1332" y="3675"/>
            <a:chExt cx="3790" cy="326"/>
          </a:xfrm>
        </p:grpSpPr>
        <p:sp>
          <p:nvSpPr>
            <p:cNvPr id="76813" name="AutoShape 13"/>
            <p:cNvSpPr>
              <a:spLocks noChangeArrowheads="1"/>
            </p:cNvSpPr>
            <p:nvPr/>
          </p:nvSpPr>
          <p:spPr bwMode="auto">
            <a:xfrm>
              <a:off x="1332" y="3675"/>
              <a:ext cx="2732" cy="326"/>
            </a:xfrm>
            <a:prstGeom prst="roundRect">
              <a:avLst>
                <a:gd name="adj" fmla="val 306"/>
              </a:avLst>
            </a:prstGeom>
            <a:noFill/>
            <a:ln w="9525">
              <a:noFill/>
              <a:round/>
              <a:headEnd/>
              <a:tailEnd/>
            </a:ln>
          </p:spPr>
          <p:txBody>
            <a:bodyPr wrap="none" anchor="ctr"/>
            <a:lstStyle/>
            <a:p>
              <a:endParaRPr lang="en-US"/>
            </a:p>
          </p:txBody>
        </p:sp>
        <p:grpSp>
          <p:nvGrpSpPr>
            <p:cNvPr id="4" name="Group 14"/>
            <p:cNvGrpSpPr>
              <a:grpSpLocks/>
            </p:cNvGrpSpPr>
            <p:nvPr/>
          </p:nvGrpSpPr>
          <p:grpSpPr bwMode="auto">
            <a:xfrm>
              <a:off x="1332" y="3675"/>
              <a:ext cx="3790" cy="325"/>
              <a:chOff x="1332" y="3675"/>
              <a:chExt cx="3790" cy="325"/>
            </a:xfrm>
          </p:grpSpPr>
          <p:sp>
            <p:nvSpPr>
              <p:cNvPr id="76815" name="AutoShape 15"/>
              <p:cNvSpPr>
                <a:spLocks noChangeArrowheads="1"/>
              </p:cNvSpPr>
              <p:nvPr/>
            </p:nvSpPr>
            <p:spPr bwMode="auto">
              <a:xfrm>
                <a:off x="1332" y="3675"/>
                <a:ext cx="2732" cy="325"/>
              </a:xfrm>
              <a:prstGeom prst="roundRect">
                <a:avLst>
                  <a:gd name="adj" fmla="val 306"/>
                </a:avLst>
              </a:prstGeom>
              <a:noFill/>
              <a:ln w="9525">
                <a:noFill/>
                <a:round/>
                <a:headEnd/>
                <a:tailEnd/>
              </a:ln>
            </p:spPr>
            <p:txBody>
              <a:bodyPr wrap="none" anchor="ctr"/>
              <a:lstStyle/>
              <a:p>
                <a:endParaRPr lang="en-US"/>
              </a:p>
            </p:txBody>
          </p:sp>
          <p:sp>
            <p:nvSpPr>
              <p:cNvPr id="76816" name="AutoShape 16"/>
              <p:cNvSpPr>
                <a:spLocks noChangeArrowheads="1"/>
              </p:cNvSpPr>
              <p:nvPr/>
            </p:nvSpPr>
            <p:spPr bwMode="auto">
              <a:xfrm>
                <a:off x="1332" y="3676"/>
                <a:ext cx="3790" cy="272"/>
              </a:xfrm>
              <a:prstGeom prst="roundRect">
                <a:avLst>
                  <a:gd name="adj" fmla="val 306"/>
                </a:avLst>
              </a:prstGeom>
              <a:noFill/>
              <a:ln w="9525">
                <a:noFill/>
                <a:round/>
                <a:headEnd/>
                <a:tailEnd/>
              </a:ln>
            </p:spPr>
            <p:txBody>
              <a:bodyPr wrap="none" lIns="90000" tIns="46800" rIns="90000" bIns="46800">
                <a:spAutoFit/>
              </a:bodyPr>
              <a:lstStyle/>
              <a:p>
                <a:pPr eaLnBrk="0" hangingPunct="0">
                  <a:lnSpc>
                    <a:spcPct val="93000"/>
                  </a:lnSpc>
                  <a:spcBef>
                    <a:spcPct val="0"/>
                  </a:spcBef>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chemeClr val="tx1"/>
                    </a:solidFill>
                    <a:latin typeface="Verdana" pitchFamily="34" charset="0"/>
                  </a:rPr>
                  <a:t>Fossil fuels (coal, oil, natural gas)</a:t>
                </a:r>
              </a:p>
            </p:txBody>
          </p:sp>
        </p:grpSp>
      </p:grpSp>
      <p:grpSp>
        <p:nvGrpSpPr>
          <p:cNvPr id="5" name="Group 17"/>
          <p:cNvGrpSpPr>
            <a:grpSpLocks/>
          </p:cNvGrpSpPr>
          <p:nvPr/>
        </p:nvGrpSpPr>
        <p:grpSpPr bwMode="auto">
          <a:xfrm>
            <a:off x="1979613" y="873125"/>
            <a:ext cx="5348287" cy="2327275"/>
            <a:chOff x="1247" y="528"/>
            <a:chExt cx="3369" cy="1466"/>
          </a:xfrm>
        </p:grpSpPr>
        <p:pic>
          <p:nvPicPr>
            <p:cNvPr id="76818" name="Picture 18"/>
            <p:cNvPicPr>
              <a:picLocks noChangeAspect="1" noChangeArrowheads="1"/>
            </p:cNvPicPr>
            <p:nvPr/>
          </p:nvPicPr>
          <p:blipFill>
            <a:blip r:embed="rId6" cstate="print">
              <a:lum contrast="12000"/>
            </a:blip>
            <a:srcRect/>
            <a:stretch>
              <a:fillRect/>
            </a:stretch>
          </p:blipFill>
          <p:spPr bwMode="auto">
            <a:xfrm>
              <a:off x="2588" y="528"/>
              <a:ext cx="576" cy="1205"/>
            </a:xfrm>
            <a:prstGeom prst="rect">
              <a:avLst/>
            </a:prstGeom>
            <a:noFill/>
          </p:spPr>
        </p:pic>
        <p:pic>
          <p:nvPicPr>
            <p:cNvPr id="76819" name="Picture 19"/>
            <p:cNvPicPr>
              <a:picLocks noChangeAspect="1" noChangeArrowheads="1"/>
            </p:cNvPicPr>
            <p:nvPr/>
          </p:nvPicPr>
          <p:blipFill>
            <a:blip r:embed="rId7" cstate="print">
              <a:lum contrast="12000"/>
            </a:blip>
            <a:srcRect/>
            <a:stretch>
              <a:fillRect/>
            </a:stretch>
          </p:blipFill>
          <p:spPr bwMode="auto">
            <a:xfrm>
              <a:off x="1247" y="765"/>
              <a:ext cx="577" cy="1198"/>
            </a:xfrm>
            <a:prstGeom prst="rect">
              <a:avLst/>
            </a:prstGeom>
            <a:noFill/>
          </p:spPr>
        </p:pic>
        <p:pic>
          <p:nvPicPr>
            <p:cNvPr id="76820" name="Picture 20"/>
            <p:cNvPicPr>
              <a:picLocks noChangeAspect="1" noChangeArrowheads="1"/>
            </p:cNvPicPr>
            <p:nvPr/>
          </p:nvPicPr>
          <p:blipFill>
            <a:blip r:embed="rId8" cstate="print">
              <a:lum contrast="12000"/>
            </a:blip>
            <a:srcRect/>
            <a:stretch>
              <a:fillRect/>
            </a:stretch>
          </p:blipFill>
          <p:spPr bwMode="auto">
            <a:xfrm>
              <a:off x="4012" y="761"/>
              <a:ext cx="604" cy="1235"/>
            </a:xfrm>
            <a:prstGeom prst="rect">
              <a:avLst/>
            </a:prstGeom>
            <a:noFill/>
          </p:spPr>
        </p:pic>
      </p:grpSp>
      <p:grpSp>
        <p:nvGrpSpPr>
          <p:cNvPr id="6" name="Group 21"/>
          <p:cNvGrpSpPr>
            <a:grpSpLocks/>
          </p:cNvGrpSpPr>
          <p:nvPr/>
        </p:nvGrpSpPr>
        <p:grpSpPr bwMode="auto">
          <a:xfrm>
            <a:off x="1447800" y="3963988"/>
            <a:ext cx="2662238" cy="1441450"/>
            <a:chOff x="912" y="2497"/>
            <a:chExt cx="1677" cy="908"/>
          </a:xfrm>
        </p:grpSpPr>
        <p:pic>
          <p:nvPicPr>
            <p:cNvPr id="76822" name="Picture 22"/>
            <p:cNvPicPr>
              <a:picLocks noChangeAspect="1" noChangeArrowheads="1"/>
            </p:cNvPicPr>
            <p:nvPr/>
          </p:nvPicPr>
          <p:blipFill>
            <a:blip r:embed="rId9" cstate="print">
              <a:lum contrast="12000"/>
            </a:blip>
            <a:srcRect/>
            <a:stretch>
              <a:fillRect/>
            </a:stretch>
          </p:blipFill>
          <p:spPr bwMode="auto">
            <a:xfrm>
              <a:off x="1140" y="2767"/>
              <a:ext cx="1450" cy="639"/>
            </a:xfrm>
            <a:prstGeom prst="rect">
              <a:avLst/>
            </a:prstGeom>
            <a:noFill/>
          </p:spPr>
        </p:pic>
        <p:grpSp>
          <p:nvGrpSpPr>
            <p:cNvPr id="7" name="Group 23"/>
            <p:cNvGrpSpPr>
              <a:grpSpLocks/>
            </p:cNvGrpSpPr>
            <p:nvPr/>
          </p:nvGrpSpPr>
          <p:grpSpPr bwMode="auto">
            <a:xfrm>
              <a:off x="912" y="2497"/>
              <a:ext cx="278" cy="589"/>
              <a:chOff x="912" y="2497"/>
              <a:chExt cx="278" cy="589"/>
            </a:xfrm>
          </p:grpSpPr>
          <p:sp>
            <p:nvSpPr>
              <p:cNvPr id="76824" name="Freeform 24"/>
              <p:cNvSpPr>
                <a:spLocks noChangeArrowheads="1"/>
              </p:cNvSpPr>
              <p:nvPr/>
            </p:nvSpPr>
            <p:spPr bwMode="auto">
              <a:xfrm>
                <a:off x="1052" y="2497"/>
                <a:ext cx="147" cy="590"/>
              </a:xfrm>
              <a:custGeom>
                <a:avLst/>
                <a:gdLst/>
                <a:ahLst/>
                <a:cxnLst>
                  <a:cxn ang="0">
                    <a:pos x="613" y="2599"/>
                  </a:cxn>
                  <a:cxn ang="0">
                    <a:pos x="0" y="2200"/>
                  </a:cxn>
                  <a:cxn ang="0">
                    <a:pos x="613" y="2000"/>
                  </a:cxn>
                  <a:cxn ang="0">
                    <a:pos x="203" y="1399"/>
                  </a:cxn>
                  <a:cxn ang="0">
                    <a:pos x="613" y="798"/>
                  </a:cxn>
                  <a:cxn ang="0">
                    <a:pos x="203" y="400"/>
                  </a:cxn>
                  <a:cxn ang="0">
                    <a:pos x="613" y="0"/>
                  </a:cxn>
                </a:cxnLst>
                <a:rect l="0" t="0" r="r" b="b"/>
                <a:pathLst>
                  <a:path w="648" h="2600">
                    <a:moveTo>
                      <a:pt x="613" y="2599"/>
                    </a:moveTo>
                    <a:cubicBezTo>
                      <a:pt x="307" y="2450"/>
                      <a:pt x="0" y="2300"/>
                      <a:pt x="0" y="2200"/>
                    </a:cubicBezTo>
                    <a:cubicBezTo>
                      <a:pt x="0" y="2100"/>
                      <a:pt x="579" y="2134"/>
                      <a:pt x="613" y="2000"/>
                    </a:cubicBezTo>
                    <a:cubicBezTo>
                      <a:pt x="647" y="1866"/>
                      <a:pt x="203" y="1598"/>
                      <a:pt x="203" y="1399"/>
                    </a:cubicBezTo>
                    <a:cubicBezTo>
                      <a:pt x="203" y="1201"/>
                      <a:pt x="613" y="967"/>
                      <a:pt x="613" y="798"/>
                    </a:cubicBezTo>
                    <a:cubicBezTo>
                      <a:pt x="613" y="632"/>
                      <a:pt x="203" y="531"/>
                      <a:pt x="203" y="400"/>
                    </a:cubicBezTo>
                    <a:cubicBezTo>
                      <a:pt x="203" y="266"/>
                      <a:pt x="408" y="133"/>
                      <a:pt x="613" y="0"/>
                    </a:cubicBezTo>
                  </a:path>
                </a:pathLst>
              </a:custGeom>
              <a:noFill/>
              <a:ln w="9360">
                <a:solidFill>
                  <a:srgbClr val="6C65BE"/>
                </a:solidFill>
                <a:round/>
                <a:headEnd/>
                <a:tailEnd/>
              </a:ln>
            </p:spPr>
            <p:txBody>
              <a:bodyPr/>
              <a:lstStyle/>
              <a:p>
                <a:endParaRPr lang="en-US"/>
              </a:p>
            </p:txBody>
          </p:sp>
          <p:sp>
            <p:nvSpPr>
              <p:cNvPr id="76825" name="Freeform 25"/>
              <p:cNvSpPr>
                <a:spLocks noChangeArrowheads="1"/>
              </p:cNvSpPr>
              <p:nvPr/>
            </p:nvSpPr>
            <p:spPr bwMode="auto">
              <a:xfrm>
                <a:off x="912" y="2497"/>
                <a:ext cx="147" cy="590"/>
              </a:xfrm>
              <a:custGeom>
                <a:avLst/>
                <a:gdLst/>
                <a:ahLst/>
                <a:cxnLst>
                  <a:cxn ang="0">
                    <a:pos x="612" y="2599"/>
                  </a:cxn>
                  <a:cxn ang="0">
                    <a:pos x="0" y="2200"/>
                  </a:cxn>
                  <a:cxn ang="0">
                    <a:pos x="612" y="2000"/>
                  </a:cxn>
                  <a:cxn ang="0">
                    <a:pos x="202" y="1399"/>
                  </a:cxn>
                  <a:cxn ang="0">
                    <a:pos x="612" y="798"/>
                  </a:cxn>
                  <a:cxn ang="0">
                    <a:pos x="202" y="400"/>
                  </a:cxn>
                  <a:cxn ang="0">
                    <a:pos x="612" y="0"/>
                  </a:cxn>
                </a:cxnLst>
                <a:rect l="0" t="0" r="r" b="b"/>
                <a:pathLst>
                  <a:path w="647" h="2600">
                    <a:moveTo>
                      <a:pt x="612" y="2599"/>
                    </a:moveTo>
                    <a:cubicBezTo>
                      <a:pt x="306" y="2450"/>
                      <a:pt x="0" y="2300"/>
                      <a:pt x="0" y="2200"/>
                    </a:cubicBezTo>
                    <a:cubicBezTo>
                      <a:pt x="0" y="2100"/>
                      <a:pt x="578" y="2134"/>
                      <a:pt x="612" y="2000"/>
                    </a:cubicBezTo>
                    <a:cubicBezTo>
                      <a:pt x="646" y="1866"/>
                      <a:pt x="202" y="1598"/>
                      <a:pt x="202" y="1399"/>
                    </a:cubicBezTo>
                    <a:cubicBezTo>
                      <a:pt x="202" y="1201"/>
                      <a:pt x="612" y="967"/>
                      <a:pt x="612" y="798"/>
                    </a:cubicBezTo>
                    <a:cubicBezTo>
                      <a:pt x="612" y="632"/>
                      <a:pt x="202" y="531"/>
                      <a:pt x="202" y="400"/>
                    </a:cubicBezTo>
                    <a:cubicBezTo>
                      <a:pt x="202" y="266"/>
                      <a:pt x="408" y="133"/>
                      <a:pt x="612" y="0"/>
                    </a:cubicBezTo>
                  </a:path>
                </a:pathLst>
              </a:custGeom>
              <a:noFill/>
              <a:ln w="9360">
                <a:solidFill>
                  <a:srgbClr val="6C65BE"/>
                </a:solidFill>
                <a:round/>
                <a:headEnd/>
                <a:tailEnd/>
              </a:ln>
            </p:spPr>
            <p:txBody>
              <a:bodyPr/>
              <a:lstStyle/>
              <a:p>
                <a:endParaRPr lang="en-US"/>
              </a:p>
            </p:txBody>
          </p:sp>
        </p:grpSp>
      </p:grpSp>
      <p:grpSp>
        <p:nvGrpSpPr>
          <p:cNvPr id="8" name="Group 26"/>
          <p:cNvGrpSpPr>
            <a:grpSpLocks/>
          </p:cNvGrpSpPr>
          <p:nvPr/>
        </p:nvGrpSpPr>
        <p:grpSpPr bwMode="auto">
          <a:xfrm>
            <a:off x="2743200" y="5257800"/>
            <a:ext cx="3195638" cy="604838"/>
            <a:chOff x="1728" y="3312"/>
            <a:chExt cx="2013" cy="381"/>
          </a:xfrm>
        </p:grpSpPr>
        <p:sp>
          <p:nvSpPr>
            <p:cNvPr id="76827" name="Line 27"/>
            <p:cNvSpPr>
              <a:spLocks noChangeShapeType="1"/>
            </p:cNvSpPr>
            <p:nvPr/>
          </p:nvSpPr>
          <p:spPr bwMode="auto">
            <a:xfrm flipV="1">
              <a:off x="1728" y="3311"/>
              <a:ext cx="1" cy="384"/>
            </a:xfrm>
            <a:prstGeom prst="line">
              <a:avLst/>
            </a:prstGeom>
            <a:noFill/>
            <a:ln w="76320">
              <a:solidFill>
                <a:srgbClr val="FFFFFF"/>
              </a:solidFill>
              <a:round/>
              <a:headEnd/>
              <a:tailEnd type="triangle" w="med" len="med"/>
            </a:ln>
          </p:spPr>
          <p:txBody>
            <a:bodyPr/>
            <a:lstStyle/>
            <a:p>
              <a:endParaRPr lang="en-US"/>
            </a:p>
          </p:txBody>
        </p:sp>
        <p:sp>
          <p:nvSpPr>
            <p:cNvPr id="76828" name="Line 28"/>
            <p:cNvSpPr>
              <a:spLocks noChangeShapeType="1"/>
            </p:cNvSpPr>
            <p:nvPr/>
          </p:nvSpPr>
          <p:spPr bwMode="auto">
            <a:xfrm flipV="1">
              <a:off x="3741" y="3311"/>
              <a:ext cx="1" cy="384"/>
            </a:xfrm>
            <a:prstGeom prst="line">
              <a:avLst/>
            </a:prstGeom>
            <a:noFill/>
            <a:ln w="76320">
              <a:solidFill>
                <a:srgbClr val="FFFFFF"/>
              </a:solidFill>
              <a:round/>
              <a:headEnd/>
              <a:tailEnd type="triangle" w="med" len="med"/>
            </a:ln>
          </p:spPr>
          <p:txBody>
            <a:bodyPr/>
            <a:lstStyle/>
            <a:p>
              <a:endParaRPr lang="en-US"/>
            </a:p>
          </p:txBody>
        </p:sp>
      </p:grpSp>
      <p:sp>
        <p:nvSpPr>
          <p:cNvPr id="76829" name="Line 29"/>
          <p:cNvSpPr>
            <a:spLocks noChangeShapeType="1"/>
          </p:cNvSpPr>
          <p:nvPr/>
        </p:nvSpPr>
        <p:spPr bwMode="auto">
          <a:xfrm>
            <a:off x="304800" y="1219200"/>
            <a:ext cx="1588" cy="1143000"/>
          </a:xfrm>
          <a:prstGeom prst="line">
            <a:avLst/>
          </a:prstGeom>
          <a:noFill/>
          <a:ln w="9360">
            <a:solidFill>
              <a:srgbClr val="EA6F00"/>
            </a:solidFill>
            <a:round/>
            <a:headEnd/>
            <a:tailEnd/>
          </a:ln>
        </p:spPr>
        <p:txBody>
          <a:bodyPr/>
          <a:lstStyle/>
          <a:p>
            <a:endParaRPr lang="en-US"/>
          </a:p>
        </p:txBody>
      </p:sp>
      <p:sp>
        <p:nvSpPr>
          <p:cNvPr id="76830" name="Line 30"/>
          <p:cNvSpPr>
            <a:spLocks noChangeShapeType="1"/>
          </p:cNvSpPr>
          <p:nvPr/>
        </p:nvSpPr>
        <p:spPr bwMode="auto">
          <a:xfrm>
            <a:off x="685800" y="1066800"/>
            <a:ext cx="352425" cy="609600"/>
          </a:xfrm>
          <a:prstGeom prst="line">
            <a:avLst/>
          </a:prstGeom>
          <a:noFill/>
          <a:ln w="9360">
            <a:solidFill>
              <a:srgbClr val="EA6F00"/>
            </a:solidFill>
            <a:round/>
            <a:headEnd/>
            <a:tailEnd/>
          </a:ln>
        </p:spPr>
        <p:txBody>
          <a:bodyPr/>
          <a:lstStyle/>
          <a:p>
            <a:endParaRPr lang="en-US"/>
          </a:p>
        </p:txBody>
      </p:sp>
      <p:sp>
        <p:nvSpPr>
          <p:cNvPr id="76831" name="Line 31"/>
          <p:cNvSpPr>
            <a:spLocks noChangeShapeType="1"/>
          </p:cNvSpPr>
          <p:nvPr/>
        </p:nvSpPr>
        <p:spPr bwMode="auto">
          <a:xfrm>
            <a:off x="533400" y="1447800"/>
            <a:ext cx="80963" cy="304800"/>
          </a:xfrm>
          <a:prstGeom prst="line">
            <a:avLst/>
          </a:prstGeom>
          <a:noFill/>
          <a:ln w="9360">
            <a:solidFill>
              <a:srgbClr val="EA6F00"/>
            </a:solidFill>
            <a:round/>
            <a:headEnd/>
            <a:tailEnd/>
          </a:ln>
        </p:spPr>
        <p:txBody>
          <a:bodyPr/>
          <a:lstStyle/>
          <a:p>
            <a:endParaRPr lang="en-US"/>
          </a:p>
        </p:txBody>
      </p:sp>
      <p:pic>
        <p:nvPicPr>
          <p:cNvPr id="76832" name="Picture 32"/>
          <p:cNvPicPr>
            <a:picLocks noChangeAspect="1" noChangeArrowheads="1"/>
          </p:cNvPicPr>
          <p:nvPr/>
        </p:nvPicPr>
        <p:blipFill>
          <a:blip r:embed="rId4" cstate="print">
            <a:lum bright="-42000"/>
          </a:blip>
          <a:srcRect/>
          <a:stretch>
            <a:fillRect/>
          </a:stretch>
        </p:blipFill>
        <p:spPr bwMode="auto">
          <a:xfrm>
            <a:off x="914400" y="2667000"/>
            <a:ext cx="6858000" cy="1371600"/>
          </a:xfrm>
          <a:prstGeom prst="rect">
            <a:avLst/>
          </a:prstGeom>
          <a:noFill/>
        </p:spPr>
      </p:pic>
      <p:pic>
        <p:nvPicPr>
          <p:cNvPr id="76833" name="Picture 33"/>
          <p:cNvPicPr>
            <a:picLocks noChangeAspect="1" noChangeArrowheads="1"/>
          </p:cNvPicPr>
          <p:nvPr/>
        </p:nvPicPr>
        <p:blipFill>
          <a:blip r:embed="rId10" cstate="print"/>
          <a:srcRect/>
          <a:stretch>
            <a:fillRect/>
          </a:stretch>
        </p:blipFill>
        <p:spPr bwMode="auto">
          <a:xfrm>
            <a:off x="5181600" y="3463925"/>
            <a:ext cx="2362200" cy="1946275"/>
          </a:xfrm>
          <a:prstGeom prst="rect">
            <a:avLst/>
          </a:prstGeom>
          <a:noFill/>
        </p:spPr>
      </p:pic>
      <p:grpSp>
        <p:nvGrpSpPr>
          <p:cNvPr id="9" name="Group 34"/>
          <p:cNvGrpSpPr>
            <a:grpSpLocks/>
          </p:cNvGrpSpPr>
          <p:nvPr/>
        </p:nvGrpSpPr>
        <p:grpSpPr bwMode="auto">
          <a:xfrm>
            <a:off x="2971800" y="2895600"/>
            <a:ext cx="2516188" cy="365125"/>
            <a:chOff x="1872" y="1824"/>
            <a:chExt cx="1585" cy="230"/>
          </a:xfrm>
        </p:grpSpPr>
        <p:sp>
          <p:nvSpPr>
            <p:cNvPr id="76835" name="AutoShape 35"/>
            <p:cNvSpPr>
              <a:spLocks noChangeArrowheads="1"/>
            </p:cNvSpPr>
            <p:nvPr/>
          </p:nvSpPr>
          <p:spPr bwMode="auto">
            <a:xfrm>
              <a:off x="1872" y="1824"/>
              <a:ext cx="1584" cy="230"/>
            </a:xfrm>
            <a:prstGeom prst="roundRect">
              <a:avLst>
                <a:gd name="adj" fmla="val 431"/>
              </a:avLst>
            </a:prstGeom>
            <a:noFill/>
            <a:ln w="9525">
              <a:noFill/>
              <a:round/>
              <a:headEnd/>
              <a:tailEnd/>
            </a:ln>
          </p:spPr>
          <p:txBody>
            <a:bodyPr wrap="none" anchor="ctr"/>
            <a:lstStyle/>
            <a:p>
              <a:endParaRPr lang="en-US"/>
            </a:p>
          </p:txBody>
        </p:sp>
        <p:grpSp>
          <p:nvGrpSpPr>
            <p:cNvPr id="10" name="Group 36"/>
            <p:cNvGrpSpPr>
              <a:grpSpLocks/>
            </p:cNvGrpSpPr>
            <p:nvPr/>
          </p:nvGrpSpPr>
          <p:grpSpPr bwMode="auto">
            <a:xfrm>
              <a:off x="1872" y="1824"/>
              <a:ext cx="1585" cy="230"/>
              <a:chOff x="1872" y="1824"/>
              <a:chExt cx="1585" cy="230"/>
            </a:xfrm>
          </p:grpSpPr>
          <p:sp>
            <p:nvSpPr>
              <p:cNvPr id="76837" name="AutoShape 37"/>
              <p:cNvSpPr>
                <a:spLocks noChangeArrowheads="1"/>
              </p:cNvSpPr>
              <p:nvPr/>
            </p:nvSpPr>
            <p:spPr bwMode="auto">
              <a:xfrm>
                <a:off x="1872" y="1824"/>
                <a:ext cx="1584" cy="230"/>
              </a:xfrm>
              <a:prstGeom prst="roundRect">
                <a:avLst>
                  <a:gd name="adj" fmla="val 431"/>
                </a:avLst>
              </a:prstGeom>
              <a:noFill/>
              <a:ln w="9525">
                <a:noFill/>
                <a:round/>
                <a:headEnd/>
                <a:tailEnd/>
              </a:ln>
            </p:spPr>
            <p:txBody>
              <a:bodyPr wrap="none" anchor="ctr"/>
              <a:lstStyle/>
              <a:p>
                <a:endParaRPr lang="en-US"/>
              </a:p>
            </p:txBody>
          </p:sp>
          <p:sp>
            <p:nvSpPr>
              <p:cNvPr id="76838" name="AutoShape 38"/>
              <p:cNvSpPr>
                <a:spLocks noChangeArrowheads="1"/>
              </p:cNvSpPr>
              <p:nvPr/>
            </p:nvSpPr>
            <p:spPr bwMode="auto">
              <a:xfrm>
                <a:off x="1872" y="1824"/>
                <a:ext cx="1585" cy="221"/>
              </a:xfrm>
              <a:prstGeom prst="roundRect">
                <a:avLst>
                  <a:gd name="adj" fmla="val 431"/>
                </a:avLst>
              </a:prstGeom>
              <a:noFill/>
              <a:ln w="9525">
                <a:noFill/>
                <a:round/>
                <a:headEnd/>
                <a:tailEnd/>
              </a:ln>
            </p:spPr>
            <p:txBody>
              <a:bodyPr wrap="none" lIns="90000" tIns="46800" rIns="90000" bIns="46800">
                <a:spAutoFit/>
              </a:bodyPr>
              <a:lstStyle/>
              <a:p>
                <a:pPr algn="ctr" eaLnBrk="0" hangingPunct="0">
                  <a:lnSpc>
                    <a:spcPct val="93000"/>
                  </a:lnSpc>
                  <a:spcBef>
                    <a:spcPct val="0"/>
                  </a:spcBef>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chemeClr val="bg1"/>
                    </a:solidFill>
                  </a:rPr>
                  <a:t>Carbon Dioxide (CO</a:t>
                </a:r>
                <a:r>
                  <a:rPr lang="en-GB" sz="1800" b="1" baseline="-25000">
                    <a:solidFill>
                      <a:schemeClr val="bg1"/>
                    </a:solidFill>
                  </a:rPr>
                  <a:t>2</a:t>
                </a:r>
                <a:r>
                  <a:rPr lang="en-GB" sz="1800" b="1">
                    <a:solidFill>
                      <a:schemeClr val="bg1"/>
                    </a:solidFill>
                  </a:rPr>
                  <a:t>)</a:t>
                </a:r>
              </a:p>
            </p:txBody>
          </p:sp>
        </p:grpSp>
      </p:grpSp>
      <p:grpSp>
        <p:nvGrpSpPr>
          <p:cNvPr id="11" name="Group 39"/>
          <p:cNvGrpSpPr>
            <a:grpSpLocks/>
          </p:cNvGrpSpPr>
          <p:nvPr/>
        </p:nvGrpSpPr>
        <p:grpSpPr bwMode="auto">
          <a:xfrm>
            <a:off x="2943225" y="1874838"/>
            <a:ext cx="838200" cy="862012"/>
            <a:chOff x="1854" y="1181"/>
            <a:chExt cx="528" cy="543"/>
          </a:xfrm>
        </p:grpSpPr>
        <p:sp>
          <p:nvSpPr>
            <p:cNvPr id="76840" name="Line 40"/>
            <p:cNvSpPr>
              <a:spLocks noChangeShapeType="1"/>
            </p:cNvSpPr>
            <p:nvPr/>
          </p:nvSpPr>
          <p:spPr bwMode="auto">
            <a:xfrm>
              <a:off x="2057" y="1181"/>
              <a:ext cx="325" cy="478"/>
            </a:xfrm>
            <a:prstGeom prst="line">
              <a:avLst/>
            </a:prstGeom>
            <a:noFill/>
            <a:ln w="76320">
              <a:solidFill>
                <a:srgbClr val="FFFF00"/>
              </a:solidFill>
              <a:prstDash val="sysDot"/>
              <a:round/>
              <a:headEnd/>
              <a:tailEnd type="triangle" w="med" len="med"/>
            </a:ln>
          </p:spPr>
          <p:txBody>
            <a:bodyPr/>
            <a:lstStyle/>
            <a:p>
              <a:endParaRPr lang="en-US"/>
            </a:p>
          </p:txBody>
        </p:sp>
        <p:sp>
          <p:nvSpPr>
            <p:cNvPr id="76841" name="Line 41"/>
            <p:cNvSpPr>
              <a:spLocks noChangeShapeType="1"/>
            </p:cNvSpPr>
            <p:nvPr/>
          </p:nvSpPr>
          <p:spPr bwMode="auto">
            <a:xfrm flipH="1">
              <a:off x="1853" y="1182"/>
              <a:ext cx="213" cy="543"/>
            </a:xfrm>
            <a:prstGeom prst="line">
              <a:avLst/>
            </a:prstGeom>
            <a:noFill/>
            <a:ln w="76320">
              <a:solidFill>
                <a:srgbClr val="FFFF00"/>
              </a:solidFill>
              <a:prstDash val="sysDot"/>
              <a:round/>
              <a:headEnd/>
              <a:tailEnd type="triangle" w="med" len="med"/>
            </a:ln>
          </p:spPr>
          <p:txBody>
            <a:bodyPr/>
            <a:lstStyle/>
            <a:p>
              <a:endParaRPr lang="en-US"/>
            </a:p>
          </p:txBody>
        </p:sp>
      </p:grpSp>
      <p:grpSp>
        <p:nvGrpSpPr>
          <p:cNvPr id="12" name="Group 42"/>
          <p:cNvGrpSpPr>
            <a:grpSpLocks/>
          </p:cNvGrpSpPr>
          <p:nvPr/>
        </p:nvGrpSpPr>
        <p:grpSpPr bwMode="auto">
          <a:xfrm>
            <a:off x="4740275" y="1865313"/>
            <a:ext cx="841375" cy="849312"/>
            <a:chOff x="2986" y="1175"/>
            <a:chExt cx="530" cy="535"/>
          </a:xfrm>
        </p:grpSpPr>
        <p:sp>
          <p:nvSpPr>
            <p:cNvPr id="76843" name="Line 43"/>
            <p:cNvSpPr>
              <a:spLocks noChangeShapeType="1"/>
            </p:cNvSpPr>
            <p:nvPr/>
          </p:nvSpPr>
          <p:spPr bwMode="auto">
            <a:xfrm>
              <a:off x="3298" y="1175"/>
              <a:ext cx="219" cy="536"/>
            </a:xfrm>
            <a:prstGeom prst="line">
              <a:avLst/>
            </a:prstGeom>
            <a:noFill/>
            <a:ln w="76320">
              <a:solidFill>
                <a:srgbClr val="FFFF00"/>
              </a:solidFill>
              <a:prstDash val="sysDot"/>
              <a:round/>
              <a:headEnd/>
              <a:tailEnd type="triangle" w="med" len="med"/>
            </a:ln>
          </p:spPr>
          <p:txBody>
            <a:bodyPr/>
            <a:lstStyle/>
            <a:p>
              <a:endParaRPr lang="en-US"/>
            </a:p>
          </p:txBody>
        </p:sp>
        <p:sp>
          <p:nvSpPr>
            <p:cNvPr id="76844" name="Line 44"/>
            <p:cNvSpPr>
              <a:spLocks noChangeShapeType="1"/>
            </p:cNvSpPr>
            <p:nvPr/>
          </p:nvSpPr>
          <p:spPr bwMode="auto">
            <a:xfrm flipH="1">
              <a:off x="2985" y="1177"/>
              <a:ext cx="322" cy="488"/>
            </a:xfrm>
            <a:prstGeom prst="line">
              <a:avLst/>
            </a:prstGeom>
            <a:noFill/>
            <a:ln w="76320">
              <a:solidFill>
                <a:srgbClr val="FFFF00"/>
              </a:solidFill>
              <a:prstDash val="sysDot"/>
              <a:round/>
              <a:headEnd/>
              <a:tailEnd type="triangle" w="med" len="med"/>
            </a:ln>
          </p:spPr>
          <p:txBody>
            <a:bodyPr/>
            <a:lstStyle/>
            <a:p>
              <a:endParaRPr lang="en-US"/>
            </a:p>
          </p:txBody>
        </p:sp>
      </p:grpSp>
      <p:grpSp>
        <p:nvGrpSpPr>
          <p:cNvPr id="13" name="Group 45"/>
          <p:cNvGrpSpPr>
            <a:grpSpLocks/>
          </p:cNvGrpSpPr>
          <p:nvPr/>
        </p:nvGrpSpPr>
        <p:grpSpPr bwMode="auto">
          <a:xfrm>
            <a:off x="2895600" y="2286000"/>
            <a:ext cx="3113088" cy="1447800"/>
            <a:chOff x="1776" y="1344"/>
            <a:chExt cx="1961" cy="912"/>
          </a:xfrm>
        </p:grpSpPr>
        <p:pic>
          <p:nvPicPr>
            <p:cNvPr id="76846" name="Picture 46"/>
            <p:cNvPicPr>
              <a:picLocks noChangeAspect="1" noChangeArrowheads="1"/>
            </p:cNvPicPr>
            <p:nvPr/>
          </p:nvPicPr>
          <p:blipFill>
            <a:blip r:embed="rId11" cstate="print">
              <a:lum contrast="12000"/>
            </a:blip>
            <a:srcRect/>
            <a:stretch>
              <a:fillRect/>
            </a:stretch>
          </p:blipFill>
          <p:spPr bwMode="auto">
            <a:xfrm>
              <a:off x="3293" y="1344"/>
              <a:ext cx="445" cy="886"/>
            </a:xfrm>
            <a:prstGeom prst="rect">
              <a:avLst/>
            </a:prstGeom>
            <a:noFill/>
          </p:spPr>
        </p:pic>
        <p:pic>
          <p:nvPicPr>
            <p:cNvPr id="76847" name="Picture 47"/>
            <p:cNvPicPr>
              <a:picLocks noChangeAspect="1" noChangeArrowheads="1"/>
            </p:cNvPicPr>
            <p:nvPr/>
          </p:nvPicPr>
          <p:blipFill>
            <a:blip r:embed="rId12" cstate="print">
              <a:lum contrast="12000"/>
            </a:blip>
            <a:srcRect/>
            <a:stretch>
              <a:fillRect/>
            </a:stretch>
          </p:blipFill>
          <p:spPr bwMode="auto">
            <a:xfrm>
              <a:off x="1776" y="1344"/>
              <a:ext cx="464" cy="913"/>
            </a:xfrm>
            <a:prstGeom prst="rect">
              <a:avLst/>
            </a:prstGeom>
            <a:noFill/>
          </p:spPr>
        </p:pic>
      </p:grpSp>
      <p:pic>
        <p:nvPicPr>
          <p:cNvPr id="76849" name="Picture 49" descr="thermometer_burst_hg_clr"/>
          <p:cNvPicPr>
            <a:picLocks noChangeAspect="1" noChangeArrowheads="1" noCrop="1"/>
          </p:cNvPicPr>
          <p:nvPr/>
        </p:nvPicPr>
        <p:blipFill>
          <a:blip r:embed="rId13" cstate="print"/>
          <a:srcRect/>
          <a:stretch>
            <a:fillRect/>
          </a:stretch>
        </p:blipFill>
        <p:spPr bwMode="auto">
          <a:xfrm>
            <a:off x="7239000" y="457200"/>
            <a:ext cx="1485900" cy="2971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6832"/>
                                        </p:tgtEl>
                                        <p:attrNameLst>
                                          <p:attrName>style.visibility</p:attrName>
                                        </p:attrNameLst>
                                      </p:cBhvr>
                                      <p:to>
                                        <p:strVal val="visible"/>
                                      </p:to>
                                    </p:set>
                                    <p:animEffect transition="in" filter="dissolve">
                                      <p:cBhvr>
                                        <p:cTn id="7" dur="1000"/>
                                        <p:tgtEl>
                                          <p:spTgt spid="76832"/>
                                        </p:tgtEl>
                                      </p:cBhvr>
                                    </p:animEffect>
                                  </p:childTnLst>
                                </p:cTn>
                              </p:par>
                              <p:par>
                                <p:cTn id="8" presetID="5" presetClass="entr" presetSubtype="10" fill="hold" nodeType="withEffect">
                                  <p:stCondLst>
                                    <p:cond delay="0"/>
                                  </p:stCondLst>
                                  <p:childTnLst>
                                    <p:set>
                                      <p:cBhvr>
                                        <p:cTn id="9" dur="1" fill="hold">
                                          <p:stCondLst>
                                            <p:cond delay="0"/>
                                          </p:stCondLst>
                                        </p:cTn>
                                        <p:tgtEl>
                                          <p:spTgt spid="76809"/>
                                        </p:tgtEl>
                                        <p:attrNameLst>
                                          <p:attrName>style.visibility</p:attrName>
                                        </p:attrNameLst>
                                      </p:cBhvr>
                                      <p:to>
                                        <p:strVal val="visible"/>
                                      </p:to>
                                    </p:set>
                                    <p:animEffect transition="in" filter="checkerboard(across)">
                                      <p:cBhvr>
                                        <p:cTn id="10" dur="500"/>
                                        <p:tgtEl>
                                          <p:spTgt spid="76809"/>
                                        </p:tgtEl>
                                      </p:cBhvr>
                                    </p:animEffect>
                                  </p:childTnLst>
                                </p:cTn>
                              </p:par>
                              <p:par>
                                <p:cTn id="11" presetID="5" presetClass="exit" presetSubtype="10" fill="hold" nodeType="withEffect">
                                  <p:stCondLst>
                                    <p:cond delay="0"/>
                                  </p:stCondLst>
                                  <p:childTnLst>
                                    <p:animEffect transition="out" filter="checkerboard(across)">
                                      <p:cBhvr>
                                        <p:cTn id="12" dur="500"/>
                                        <p:tgtEl>
                                          <p:spTgt spid="76804"/>
                                        </p:tgtEl>
                                      </p:cBhvr>
                                    </p:animEffect>
                                    <p:set>
                                      <p:cBhvr>
                                        <p:cTn id="13" dur="1" fill="hold">
                                          <p:stCondLst>
                                            <p:cond delay="499"/>
                                          </p:stCondLst>
                                        </p:cTn>
                                        <p:tgtEl>
                                          <p:spTgt spid="76804"/>
                                        </p:tgtEl>
                                        <p:attrNameLst>
                                          <p:attrName>style.visibility</p:attrName>
                                        </p:attrNameLst>
                                      </p:cBhvr>
                                      <p:to>
                                        <p:strVal val="hidden"/>
                                      </p:to>
                                    </p:set>
                                  </p:childTnLst>
                                </p:cTn>
                              </p:par>
                              <p:par>
                                <p:cTn id="14" presetID="2" presetClass="entr" presetSubtype="4" fill="hold" grpId="0" nodeType="withEffect">
                                  <p:stCondLst>
                                    <p:cond delay="0"/>
                                  </p:stCondLst>
                                  <p:childTnLst>
                                    <p:set>
                                      <p:cBhvr>
                                        <p:cTn id="15" dur="1" fill="hold">
                                          <p:stCondLst>
                                            <p:cond delay="0"/>
                                          </p:stCondLst>
                                        </p:cTn>
                                        <p:tgtEl>
                                          <p:spTgt spid="76810"/>
                                        </p:tgtEl>
                                        <p:attrNameLst>
                                          <p:attrName>style.visibility</p:attrName>
                                        </p:attrNameLst>
                                      </p:cBhvr>
                                      <p:to>
                                        <p:strVal val="visible"/>
                                      </p:to>
                                    </p:set>
                                    <p:anim calcmode="lin" valueType="num">
                                      <p:cBhvr additive="base">
                                        <p:cTn id="16" dur="500" fill="hold"/>
                                        <p:tgtEl>
                                          <p:spTgt spid="76810"/>
                                        </p:tgtEl>
                                        <p:attrNameLst>
                                          <p:attrName>ppt_x</p:attrName>
                                        </p:attrNameLst>
                                      </p:cBhvr>
                                      <p:tavLst>
                                        <p:tav tm="0">
                                          <p:val>
                                            <p:strVal val="#ppt_x"/>
                                          </p:val>
                                        </p:tav>
                                        <p:tav tm="100000">
                                          <p:val>
                                            <p:strVal val="#ppt_x"/>
                                          </p:val>
                                        </p:tav>
                                      </p:tavLst>
                                    </p:anim>
                                    <p:anim calcmode="lin" valueType="num">
                                      <p:cBhvr additive="base">
                                        <p:cTn id="17" dur="500" fill="hold"/>
                                        <p:tgtEl>
                                          <p:spTgt spid="76810"/>
                                        </p:tgtEl>
                                        <p:attrNameLst>
                                          <p:attrName>ppt_y</p:attrName>
                                        </p:attrNameLst>
                                      </p:cBhvr>
                                      <p:tavLst>
                                        <p:tav tm="0">
                                          <p:val>
                                            <p:strVal val="1+#ppt_h/2"/>
                                          </p:val>
                                        </p:tav>
                                        <p:tav tm="100000">
                                          <p:val>
                                            <p:strVal val="#ppt_y"/>
                                          </p:val>
                                        </p:tav>
                                      </p:tavLst>
                                    </p:anim>
                                  </p:childTnLst>
                                </p:cTn>
                              </p:par>
                              <p:par>
                                <p:cTn id="18" presetID="9"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11"/>
                                        </p:tgtEl>
                                        <p:attrNameLst>
                                          <p:attrName>style.visibility</p:attrName>
                                        </p:attrNameLst>
                                      </p:cBhvr>
                                      <p:to>
                                        <p:strVal val="visible"/>
                                      </p:to>
                                    </p:set>
                                    <p:anim calcmode="lin" valueType="num">
                                      <p:cBhvr additive="base">
                                        <p:cTn id="25" dur="500" fill="hold"/>
                                        <p:tgtEl>
                                          <p:spTgt spid="76811"/>
                                        </p:tgtEl>
                                        <p:attrNameLst>
                                          <p:attrName>ppt_x</p:attrName>
                                        </p:attrNameLst>
                                      </p:cBhvr>
                                      <p:tavLst>
                                        <p:tav tm="0">
                                          <p:val>
                                            <p:strVal val="#ppt_x"/>
                                          </p:val>
                                        </p:tav>
                                        <p:tav tm="100000">
                                          <p:val>
                                            <p:strVal val="#ppt_x"/>
                                          </p:val>
                                        </p:tav>
                                      </p:tavLst>
                                    </p:anim>
                                    <p:anim calcmode="lin" valueType="num">
                                      <p:cBhvr additive="base">
                                        <p:cTn id="26" dur="500" fill="hold"/>
                                        <p:tgtEl>
                                          <p:spTgt spid="768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6833"/>
                                        </p:tgtEl>
                                        <p:attrNameLst>
                                          <p:attrName>style.visibility</p:attrName>
                                        </p:attrNameLst>
                                      </p:cBhvr>
                                      <p:to>
                                        <p:strVal val="visible"/>
                                      </p:to>
                                    </p:set>
                                    <p:anim calcmode="lin" valueType="num">
                                      <p:cBhvr additive="base">
                                        <p:cTn id="37" dur="500" fill="hold"/>
                                        <p:tgtEl>
                                          <p:spTgt spid="76833"/>
                                        </p:tgtEl>
                                        <p:attrNameLst>
                                          <p:attrName>ppt_x</p:attrName>
                                        </p:attrNameLst>
                                      </p:cBhvr>
                                      <p:tavLst>
                                        <p:tav tm="0">
                                          <p:val>
                                            <p:strVal val="#ppt_x"/>
                                          </p:val>
                                        </p:tav>
                                        <p:tav tm="100000">
                                          <p:val>
                                            <p:strVal val="#ppt_x"/>
                                          </p:val>
                                        </p:tav>
                                      </p:tavLst>
                                    </p:anim>
                                    <p:anim calcmode="lin" valueType="num">
                                      <p:cBhvr additive="base">
                                        <p:cTn id="38" dur="500" fill="hold"/>
                                        <p:tgtEl>
                                          <p:spTgt spid="7683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76848"/>
                                        </p:tgtEl>
                                        <p:attrNameLst>
                                          <p:attrName>style.visibility</p:attrName>
                                        </p:attrNameLst>
                                      </p:cBhvr>
                                      <p:to>
                                        <p:strVal val="visible"/>
                                      </p:to>
                                    </p:set>
                                    <p:animEffect transition="in" filter="checkerboard(across)">
                                      <p:cBhvr>
                                        <p:cTn id="47" dur="500"/>
                                        <p:tgtEl>
                                          <p:spTgt spid="76848"/>
                                        </p:tgtEl>
                                      </p:cBhvr>
                                    </p:animEffect>
                                  </p:childTnLst>
                                </p:cTn>
                              </p:par>
                              <p:par>
                                <p:cTn id="48" presetID="5" presetClass="entr" presetSubtype="10" fill="hold" nodeType="withEffect">
                                  <p:stCondLst>
                                    <p:cond delay="2000"/>
                                  </p:stCondLst>
                                  <p:childTnLst>
                                    <p:set>
                                      <p:cBhvr>
                                        <p:cTn id="49" dur="1" fill="hold">
                                          <p:stCondLst>
                                            <p:cond delay="0"/>
                                          </p:stCondLst>
                                        </p:cTn>
                                        <p:tgtEl>
                                          <p:spTgt spid="13"/>
                                        </p:tgtEl>
                                        <p:attrNameLst>
                                          <p:attrName>style.visibility</p:attrName>
                                        </p:attrNameLst>
                                      </p:cBhvr>
                                      <p:to>
                                        <p:strVal val="visible"/>
                                      </p:to>
                                    </p:set>
                                    <p:animEffect transition="in" filter="checkerboard(across)">
                                      <p:cBhvr>
                                        <p:cTn id="50" dur="500"/>
                                        <p:tgtEl>
                                          <p:spTgt spid="13"/>
                                        </p:tgtEl>
                                      </p:cBhvr>
                                    </p:animEffect>
                                  </p:childTnLst>
                                </p:cTn>
                              </p:par>
                            </p:childTnLst>
                          </p:cTn>
                        </p:par>
                        <p:par>
                          <p:cTn id="51" fill="hold">
                            <p:stCondLst>
                              <p:cond delay="2500"/>
                            </p:stCondLst>
                            <p:childTnLst>
                              <p:par>
                                <p:cTn id="52" presetID="2" presetClass="entr" presetSubtype="4" fill="hold" nodeType="afterEffect">
                                  <p:stCondLst>
                                    <p:cond delay="2000"/>
                                  </p:stCondLst>
                                  <p:childTnLst>
                                    <p:set>
                                      <p:cBhvr>
                                        <p:cTn id="53" dur="1" fill="hold">
                                          <p:stCondLst>
                                            <p:cond delay="0"/>
                                          </p:stCondLst>
                                        </p:cTn>
                                        <p:tgtEl>
                                          <p:spTgt spid="76849"/>
                                        </p:tgtEl>
                                        <p:attrNameLst>
                                          <p:attrName>style.visibility</p:attrName>
                                        </p:attrNameLst>
                                      </p:cBhvr>
                                      <p:to>
                                        <p:strVal val="visible"/>
                                      </p:to>
                                    </p:set>
                                    <p:anim calcmode="lin" valueType="num">
                                      <p:cBhvr additive="base">
                                        <p:cTn id="54" dur="500" fill="hold"/>
                                        <p:tgtEl>
                                          <p:spTgt spid="76849"/>
                                        </p:tgtEl>
                                        <p:attrNameLst>
                                          <p:attrName>ppt_x</p:attrName>
                                        </p:attrNameLst>
                                      </p:cBhvr>
                                      <p:tavLst>
                                        <p:tav tm="0">
                                          <p:val>
                                            <p:strVal val="#ppt_x"/>
                                          </p:val>
                                        </p:tav>
                                        <p:tav tm="100000">
                                          <p:val>
                                            <p:strVal val="#ppt_x"/>
                                          </p:val>
                                        </p:tav>
                                      </p:tavLst>
                                    </p:anim>
                                    <p:anim calcmode="lin" valueType="num">
                                      <p:cBhvr additive="base">
                                        <p:cTn id="55" dur="500" fill="hold"/>
                                        <p:tgtEl>
                                          <p:spTgt spid="768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3213" y="2044700"/>
            <a:ext cx="4073525" cy="3349625"/>
            <a:chOff x="0" y="0"/>
            <a:chExt cx="3649" cy="3000"/>
          </a:xfrm>
        </p:grpSpPr>
        <p:sp>
          <p:nvSpPr>
            <p:cNvPr id="82947" name="Rectangle 3"/>
            <p:cNvSpPr>
              <a:spLocks/>
            </p:cNvSpPr>
            <p:nvPr/>
          </p:nvSpPr>
          <p:spPr bwMode="auto">
            <a:xfrm>
              <a:off x="248" y="0"/>
              <a:ext cx="2784" cy="480"/>
            </a:xfrm>
            <a:prstGeom prst="rect">
              <a:avLst/>
            </a:prstGeom>
            <a:noFill/>
            <a:ln w="9525">
              <a:noFill/>
              <a:miter lim="800000"/>
              <a:headEnd/>
              <a:tailEnd/>
            </a:ln>
          </p:spPr>
          <p:txBody>
            <a:bodyPr lIns="0" tIns="0" rIns="0" bIns="0"/>
            <a:lstStyle/>
            <a:p>
              <a:pPr defTabSz="642938">
                <a:lnSpc>
                  <a:spcPct val="100000"/>
                </a:lnSpc>
                <a:spcBef>
                  <a:spcPct val="0"/>
                </a:spcBef>
                <a:tabLst>
                  <a:tab pos="0" algn="l"/>
                  <a:tab pos="684213" algn="l"/>
                  <a:tab pos="1370013" algn="l"/>
                  <a:tab pos="2055813" algn="l"/>
                  <a:tab pos="2743200" algn="l"/>
                  <a:tab pos="3427413" algn="l"/>
                  <a:tab pos="4113213" algn="l"/>
                  <a:tab pos="4799013" algn="l"/>
                  <a:tab pos="5483225" algn="l"/>
                </a:tabLst>
              </a:pPr>
              <a:r>
                <a:rPr lang="en-US" sz="2100" b="1">
                  <a:solidFill>
                    <a:srgbClr val="5998C9"/>
                  </a:solidFill>
                  <a:sym typeface="75 Helvetica Bold" charset="0"/>
                </a:rPr>
                <a:t>Temperature </a:t>
              </a:r>
              <a:br>
                <a:rPr lang="en-US" sz="2100" b="1">
                  <a:solidFill>
                    <a:srgbClr val="5998C9"/>
                  </a:solidFill>
                  <a:sym typeface="75 Helvetica Bold" charset="0"/>
                </a:rPr>
              </a:br>
              <a:r>
                <a:rPr lang="en-US" sz="2100" b="1">
                  <a:solidFill>
                    <a:srgbClr val="5998C9"/>
                  </a:solidFill>
                  <a:sym typeface="75 Helvetica Bold" charset="0"/>
                </a:rPr>
                <a:t>(Northern Hemisphere)</a:t>
              </a:r>
            </a:p>
          </p:txBody>
        </p:sp>
        <p:grpSp>
          <p:nvGrpSpPr>
            <p:cNvPr id="3" name="Group 4"/>
            <p:cNvGrpSpPr>
              <a:grpSpLocks/>
            </p:cNvGrpSpPr>
            <p:nvPr/>
          </p:nvGrpSpPr>
          <p:grpSpPr bwMode="auto">
            <a:xfrm>
              <a:off x="0" y="592"/>
              <a:ext cx="3649" cy="2408"/>
              <a:chOff x="0" y="0"/>
              <a:chExt cx="3649" cy="2408"/>
            </a:xfrm>
          </p:grpSpPr>
          <p:sp>
            <p:nvSpPr>
              <p:cNvPr id="82949" name="Rectangle 5"/>
              <p:cNvSpPr>
                <a:spLocks/>
              </p:cNvSpPr>
              <p:nvPr/>
            </p:nvSpPr>
            <p:spPr bwMode="auto">
              <a:xfrm>
                <a:off x="246" y="69"/>
                <a:ext cx="3347" cy="2003"/>
              </a:xfrm>
              <a:prstGeom prst="rect">
                <a:avLst/>
              </a:prstGeom>
              <a:gradFill rotWithShape="0">
                <a:gsLst>
                  <a:gs pos="0">
                    <a:srgbClr val="2D2D2D"/>
                  </a:gs>
                  <a:gs pos="100000">
                    <a:srgbClr val="000000"/>
                  </a:gs>
                </a:gsLst>
                <a:lin ang="4320000" scaled="1"/>
              </a:gradFill>
              <a:ln w="9525">
                <a:noFill/>
                <a:miter lim="800000"/>
                <a:headEnd/>
                <a:tailEnd/>
              </a:ln>
            </p:spPr>
            <p:txBody>
              <a:bodyPr/>
              <a:lstStyle/>
              <a:p>
                <a:endParaRPr lang="en-US"/>
              </a:p>
            </p:txBody>
          </p:sp>
          <p:pic>
            <p:nvPicPr>
              <p:cNvPr id="82950" name="Picture 6"/>
              <p:cNvPicPr>
                <a:picLocks noChangeAspect="1" noChangeArrowheads="1"/>
              </p:cNvPicPr>
              <p:nvPr/>
            </p:nvPicPr>
            <p:blipFill>
              <a:blip r:embed="rId3" cstate="print">
                <a:lum bright="44000"/>
              </a:blip>
              <a:srcRect/>
              <a:stretch>
                <a:fillRect/>
              </a:stretch>
            </p:blipFill>
            <p:spPr bwMode="auto">
              <a:xfrm>
                <a:off x="0" y="0"/>
                <a:ext cx="3649" cy="2408"/>
              </a:xfrm>
              <a:prstGeom prst="rect">
                <a:avLst/>
              </a:prstGeom>
              <a:noFill/>
              <a:ln w="9525">
                <a:noFill/>
                <a:miter lim="800000"/>
                <a:headEnd/>
                <a:tailEnd/>
              </a:ln>
            </p:spPr>
          </p:pic>
        </p:grpSp>
      </p:grpSp>
      <p:grpSp>
        <p:nvGrpSpPr>
          <p:cNvPr id="4" name="Group 7"/>
          <p:cNvGrpSpPr>
            <a:grpSpLocks/>
          </p:cNvGrpSpPr>
          <p:nvPr/>
        </p:nvGrpSpPr>
        <p:grpSpPr bwMode="auto">
          <a:xfrm>
            <a:off x="4697413" y="2312988"/>
            <a:ext cx="4186237" cy="3027362"/>
            <a:chOff x="0" y="0"/>
            <a:chExt cx="3751" cy="2712"/>
          </a:xfrm>
        </p:grpSpPr>
        <p:sp>
          <p:nvSpPr>
            <p:cNvPr id="82952" name="Rectangle 8"/>
            <p:cNvSpPr>
              <a:spLocks/>
            </p:cNvSpPr>
            <p:nvPr/>
          </p:nvSpPr>
          <p:spPr bwMode="auto">
            <a:xfrm>
              <a:off x="95" y="0"/>
              <a:ext cx="2720" cy="248"/>
            </a:xfrm>
            <a:prstGeom prst="rect">
              <a:avLst/>
            </a:prstGeom>
            <a:noFill/>
            <a:ln w="9525">
              <a:noFill/>
              <a:miter lim="800000"/>
              <a:headEnd/>
              <a:tailEnd/>
            </a:ln>
          </p:spPr>
          <p:txBody>
            <a:bodyPr lIns="0" tIns="0" rIns="0" bIns="0"/>
            <a:lstStyle/>
            <a:p>
              <a:pPr defTabSz="642938">
                <a:lnSpc>
                  <a:spcPct val="100000"/>
                </a:lnSpc>
                <a:spcBef>
                  <a:spcPct val="0"/>
                </a:spcBef>
                <a:tabLst>
                  <a:tab pos="0" algn="l"/>
                  <a:tab pos="684213" algn="l"/>
                  <a:tab pos="1370013" algn="l"/>
                  <a:tab pos="2055813" algn="l"/>
                  <a:tab pos="2743200" algn="l"/>
                  <a:tab pos="3427413" algn="l"/>
                  <a:tab pos="4113213" algn="l"/>
                  <a:tab pos="4799013" algn="l"/>
                  <a:tab pos="5483225" algn="l"/>
                </a:tabLst>
              </a:pPr>
              <a:r>
                <a:rPr lang="en-US" sz="2100" b="1">
                  <a:solidFill>
                    <a:srgbClr val="5998C9"/>
                  </a:solidFill>
                  <a:sym typeface="75 Helvetica Bold" charset="0"/>
                </a:rPr>
                <a:t>CO</a:t>
              </a:r>
              <a:r>
                <a:rPr lang="en-US" sz="2100" b="1" baseline="-6000">
                  <a:solidFill>
                    <a:srgbClr val="5998C9"/>
                  </a:solidFill>
                  <a:sym typeface="75 Helvetica Bold" charset="0"/>
                </a:rPr>
                <a:t>2</a:t>
              </a:r>
              <a:r>
                <a:rPr lang="en-US" sz="2100" b="1">
                  <a:solidFill>
                    <a:srgbClr val="5998C9"/>
                  </a:solidFill>
                  <a:sym typeface="75 Helvetica Bold" charset="0"/>
                </a:rPr>
                <a:t> Concentrations</a:t>
              </a:r>
            </a:p>
          </p:txBody>
        </p:sp>
        <p:grpSp>
          <p:nvGrpSpPr>
            <p:cNvPr id="5" name="Group 9"/>
            <p:cNvGrpSpPr>
              <a:grpSpLocks/>
            </p:cNvGrpSpPr>
            <p:nvPr/>
          </p:nvGrpSpPr>
          <p:grpSpPr bwMode="auto">
            <a:xfrm>
              <a:off x="0" y="375"/>
              <a:ext cx="3751" cy="2337"/>
              <a:chOff x="0" y="0"/>
              <a:chExt cx="3751" cy="2337"/>
            </a:xfrm>
          </p:grpSpPr>
          <p:sp>
            <p:nvSpPr>
              <p:cNvPr id="82954" name="Rectangle 10"/>
              <p:cNvSpPr>
                <a:spLocks/>
              </p:cNvSpPr>
              <p:nvPr/>
            </p:nvSpPr>
            <p:spPr bwMode="auto">
              <a:xfrm>
                <a:off x="277" y="57"/>
                <a:ext cx="3439" cy="1992"/>
              </a:xfrm>
              <a:prstGeom prst="rect">
                <a:avLst/>
              </a:prstGeom>
              <a:gradFill rotWithShape="0">
                <a:gsLst>
                  <a:gs pos="0">
                    <a:srgbClr val="2D2D2D"/>
                  </a:gs>
                  <a:gs pos="100000">
                    <a:srgbClr val="000000"/>
                  </a:gs>
                </a:gsLst>
                <a:lin ang="4320000" scaled="1"/>
              </a:gradFill>
              <a:ln w="9525">
                <a:noFill/>
                <a:miter lim="800000"/>
                <a:headEnd/>
                <a:tailEnd/>
              </a:ln>
            </p:spPr>
            <p:txBody>
              <a:bodyPr/>
              <a:lstStyle/>
              <a:p>
                <a:endParaRPr lang="en-US"/>
              </a:p>
            </p:txBody>
          </p:sp>
          <p:pic>
            <p:nvPicPr>
              <p:cNvPr id="82955" name="Picture 11"/>
              <p:cNvPicPr>
                <a:picLocks noChangeAspect="1" noChangeArrowheads="1"/>
              </p:cNvPicPr>
              <p:nvPr/>
            </p:nvPicPr>
            <p:blipFill>
              <a:blip r:embed="rId4" cstate="print">
                <a:lum contrast="60000"/>
              </a:blip>
              <a:srcRect/>
              <a:stretch>
                <a:fillRect/>
              </a:stretch>
            </p:blipFill>
            <p:spPr bwMode="auto">
              <a:xfrm>
                <a:off x="0" y="0"/>
                <a:ext cx="3751" cy="2337"/>
              </a:xfrm>
              <a:prstGeom prst="rect">
                <a:avLst/>
              </a:prstGeom>
              <a:noFill/>
              <a:ln w="9525">
                <a:noFill/>
                <a:miter lim="800000"/>
                <a:headEnd/>
                <a:tailEnd/>
              </a:ln>
            </p:spPr>
          </p:pic>
        </p:grpSp>
      </p:grpSp>
      <p:pic>
        <p:nvPicPr>
          <p:cNvPr id="82956" name="Picture 12"/>
          <p:cNvPicPr>
            <a:picLocks noChangeAspect="1" noChangeArrowheads="1"/>
          </p:cNvPicPr>
          <p:nvPr/>
        </p:nvPicPr>
        <p:blipFill>
          <a:blip r:embed="rId5" cstate="print">
            <a:lum contrast="6000"/>
          </a:blip>
          <a:srcRect/>
          <a:stretch>
            <a:fillRect/>
          </a:stretch>
        </p:blipFill>
        <p:spPr bwMode="auto">
          <a:xfrm>
            <a:off x="577850" y="3162300"/>
            <a:ext cx="3736975" cy="1120775"/>
          </a:xfrm>
          <a:prstGeom prst="rect">
            <a:avLst/>
          </a:prstGeom>
          <a:noFill/>
          <a:ln w="9525">
            <a:noFill/>
            <a:miter lim="800000"/>
            <a:headEnd/>
            <a:tailEnd/>
          </a:ln>
        </p:spPr>
      </p:pic>
      <p:pic>
        <p:nvPicPr>
          <p:cNvPr id="82957" name="Picture 13"/>
          <p:cNvPicPr>
            <a:picLocks noChangeAspect="1" noChangeArrowheads="1"/>
          </p:cNvPicPr>
          <p:nvPr/>
        </p:nvPicPr>
        <p:blipFill>
          <a:blip r:embed="rId6" cstate="print">
            <a:lum bright="44000"/>
          </a:blip>
          <a:srcRect/>
          <a:stretch>
            <a:fillRect/>
          </a:stretch>
        </p:blipFill>
        <p:spPr bwMode="auto">
          <a:xfrm>
            <a:off x="5019675" y="2957513"/>
            <a:ext cx="3819525" cy="1793875"/>
          </a:xfrm>
          <a:prstGeom prst="rect">
            <a:avLst/>
          </a:prstGeom>
          <a:noFill/>
          <a:ln w="9525">
            <a:noFill/>
            <a:miter lim="800000"/>
            <a:headEnd/>
            <a:tailEnd/>
          </a:ln>
        </p:spPr>
      </p:pic>
      <p:sp>
        <p:nvSpPr>
          <p:cNvPr id="82958" name="Rectangle 14"/>
          <p:cNvSpPr>
            <a:spLocks noGrp="1" noChangeArrowheads="1"/>
          </p:cNvSpPr>
          <p:nvPr>
            <p:ph type="title"/>
          </p:nvPr>
        </p:nvSpPr>
        <p:spPr>
          <a:ln/>
        </p:spPr>
        <p:txBody>
          <a:bodyPr rIns="26766" anchor="t">
            <a:normAutofit fontScale="90000"/>
          </a:bodyPr>
          <a:lstStyle/>
          <a:p>
            <a:r>
              <a:rPr lang="en-US">
                <a:solidFill>
                  <a:srgbClr val="5998C9"/>
                </a:solidFill>
                <a:latin typeface="Arial Black" pitchFamily="34" charset="0"/>
              </a:rPr>
              <a:t>1000 Years of CO</a:t>
            </a:r>
            <a:r>
              <a:rPr lang="en-US" baseline="-6000">
                <a:solidFill>
                  <a:srgbClr val="5998C9"/>
                </a:solidFill>
                <a:latin typeface="Arial Black" pitchFamily="34" charset="0"/>
              </a:rPr>
              <a:t>2</a:t>
            </a:r>
            <a:r>
              <a:rPr lang="en-US">
                <a:solidFill>
                  <a:srgbClr val="5998C9"/>
                </a:solidFill>
                <a:latin typeface="Arial Black" pitchFamily="34" charset="0"/>
              </a:rPr>
              <a:t> and </a:t>
            </a:r>
            <a:br>
              <a:rPr lang="en-US">
                <a:solidFill>
                  <a:srgbClr val="5998C9"/>
                </a:solidFill>
                <a:latin typeface="Arial Black" pitchFamily="34" charset="0"/>
              </a:rPr>
            </a:br>
            <a:r>
              <a:rPr lang="en-US">
                <a:solidFill>
                  <a:srgbClr val="5998C9"/>
                </a:solidFill>
                <a:latin typeface="Arial Black" pitchFamily="34" charset="0"/>
              </a:rPr>
              <a:t>Global Warming</a:t>
            </a:r>
            <a:r>
              <a:rPr lang="en-US"/>
              <a:t> </a:t>
            </a:r>
          </a:p>
        </p:txBody>
      </p:sp>
      <p:sp>
        <p:nvSpPr>
          <p:cNvPr id="82959" name="Text Box 15"/>
          <p:cNvSpPr txBox="1">
            <a:spLocks noChangeArrowheads="1"/>
          </p:cNvSpPr>
          <p:nvPr/>
        </p:nvSpPr>
        <p:spPr bwMode="auto">
          <a:xfrm rot="16200000">
            <a:off x="-958056" y="3548856"/>
            <a:ext cx="2209800" cy="293688"/>
          </a:xfrm>
          <a:prstGeom prst="rect">
            <a:avLst/>
          </a:prstGeom>
          <a:noFill/>
          <a:ln w="9525" algn="ctr">
            <a:noFill/>
            <a:miter lim="800000"/>
            <a:headEnd/>
            <a:tailEnd/>
          </a:ln>
          <a:effectLst/>
        </p:spPr>
        <p:txBody>
          <a:bodyPr>
            <a:spAutoFit/>
          </a:bodyPr>
          <a:lstStyle/>
          <a:p>
            <a:pPr marL="342900" indent="-342900">
              <a:spcBef>
                <a:spcPct val="50000"/>
              </a:spcBef>
            </a:pPr>
            <a:r>
              <a:rPr lang="en-US" sz="1200" b="1">
                <a:solidFill>
                  <a:srgbClr val="5998C9"/>
                </a:solidFill>
              </a:rPr>
              <a:t>Degree  Celsius Increase</a:t>
            </a:r>
          </a:p>
        </p:txBody>
      </p:sp>
      <p:sp>
        <p:nvSpPr>
          <p:cNvPr id="82960" name="Text Box 16"/>
          <p:cNvSpPr txBox="1">
            <a:spLocks noChangeArrowheads="1"/>
          </p:cNvSpPr>
          <p:nvPr/>
        </p:nvSpPr>
        <p:spPr bwMode="auto">
          <a:xfrm rot="16200000">
            <a:off x="3804444" y="3663156"/>
            <a:ext cx="1524000" cy="293688"/>
          </a:xfrm>
          <a:prstGeom prst="rect">
            <a:avLst/>
          </a:prstGeom>
          <a:noFill/>
          <a:ln w="9525" algn="ctr">
            <a:noFill/>
            <a:miter lim="800000"/>
            <a:headEnd/>
            <a:tailEnd/>
          </a:ln>
          <a:effectLst/>
        </p:spPr>
        <p:txBody>
          <a:bodyPr>
            <a:spAutoFit/>
          </a:bodyPr>
          <a:lstStyle/>
          <a:p>
            <a:pPr marL="342900" indent="-342900">
              <a:spcBef>
                <a:spcPct val="50000"/>
              </a:spcBef>
            </a:pPr>
            <a:r>
              <a:rPr lang="en-US" sz="1200" b="1">
                <a:solidFill>
                  <a:srgbClr val="5998C9"/>
                </a:solidFill>
              </a:rPr>
              <a:t>Parts Per Million</a:t>
            </a:r>
          </a:p>
        </p:txBody>
      </p:sp>
      <p:sp>
        <p:nvSpPr>
          <p:cNvPr id="82962" name="Text Box 18"/>
          <p:cNvSpPr txBox="1">
            <a:spLocks noChangeArrowheads="1"/>
          </p:cNvSpPr>
          <p:nvPr/>
        </p:nvSpPr>
        <p:spPr bwMode="auto">
          <a:xfrm>
            <a:off x="2057400" y="5410200"/>
            <a:ext cx="533400" cy="293688"/>
          </a:xfrm>
          <a:prstGeom prst="rect">
            <a:avLst/>
          </a:prstGeom>
          <a:noFill/>
          <a:ln w="9525" algn="ctr">
            <a:noFill/>
            <a:miter lim="800000"/>
            <a:headEnd/>
            <a:tailEnd/>
          </a:ln>
          <a:effectLst/>
        </p:spPr>
        <p:txBody>
          <a:bodyPr>
            <a:spAutoFit/>
          </a:bodyPr>
          <a:lstStyle/>
          <a:p>
            <a:pPr marL="342900" indent="-342900">
              <a:spcBef>
                <a:spcPct val="50000"/>
              </a:spcBef>
            </a:pPr>
            <a:r>
              <a:rPr lang="en-US" sz="1200" b="1">
                <a:solidFill>
                  <a:srgbClr val="5998C9"/>
                </a:solidFill>
              </a:rPr>
              <a:t>Year</a:t>
            </a:r>
          </a:p>
        </p:txBody>
      </p:sp>
      <p:sp>
        <p:nvSpPr>
          <p:cNvPr id="82963" name="Text Box 19"/>
          <p:cNvSpPr txBox="1">
            <a:spLocks noChangeArrowheads="1"/>
          </p:cNvSpPr>
          <p:nvPr/>
        </p:nvSpPr>
        <p:spPr bwMode="auto">
          <a:xfrm>
            <a:off x="6477000" y="5410200"/>
            <a:ext cx="533400" cy="293688"/>
          </a:xfrm>
          <a:prstGeom prst="rect">
            <a:avLst/>
          </a:prstGeom>
          <a:noFill/>
          <a:ln w="9525" algn="ctr">
            <a:noFill/>
            <a:miter lim="800000"/>
            <a:headEnd/>
            <a:tailEnd/>
          </a:ln>
          <a:effectLst/>
        </p:spPr>
        <p:txBody>
          <a:bodyPr>
            <a:spAutoFit/>
          </a:bodyPr>
          <a:lstStyle/>
          <a:p>
            <a:pPr marL="342900" indent="-342900">
              <a:spcBef>
                <a:spcPct val="50000"/>
              </a:spcBef>
            </a:pPr>
            <a:r>
              <a:rPr lang="en-US" sz="1200" b="1">
                <a:solidFill>
                  <a:srgbClr val="5998C9"/>
                </a:solidFill>
              </a:rPr>
              <a:t>Year</a:t>
            </a:r>
          </a:p>
        </p:txBody>
      </p:sp>
      <p:sp>
        <p:nvSpPr>
          <p:cNvPr id="82971" name="Text Box 27"/>
          <p:cNvSpPr txBox="1">
            <a:spLocks noChangeArrowheads="1"/>
          </p:cNvSpPr>
          <p:nvPr/>
        </p:nvSpPr>
        <p:spPr bwMode="auto">
          <a:xfrm>
            <a:off x="4953000" y="5105400"/>
            <a:ext cx="4191000" cy="287338"/>
          </a:xfrm>
          <a:prstGeom prst="rect">
            <a:avLst/>
          </a:prstGeom>
          <a:solidFill>
            <a:srgbClr val="C5DF5E"/>
          </a:solidFill>
          <a:ln w="9525" algn="ctr">
            <a:noFill/>
            <a:miter lim="800000"/>
            <a:headEnd/>
            <a:tailEnd/>
          </a:ln>
          <a:effectLst/>
        </p:spPr>
        <p:txBody>
          <a:bodyPr>
            <a:spAutoFit/>
          </a:bodyPr>
          <a:lstStyle/>
          <a:p>
            <a:pPr marL="342900" indent="-342900">
              <a:lnSpc>
                <a:spcPct val="40000"/>
              </a:lnSpc>
              <a:spcBef>
                <a:spcPct val="50000"/>
              </a:spcBef>
            </a:pPr>
            <a:r>
              <a:rPr lang="en-US"/>
              <a:t>                                 </a:t>
            </a:r>
          </a:p>
        </p:txBody>
      </p:sp>
      <p:sp>
        <p:nvSpPr>
          <p:cNvPr id="82974" name="Text Box 30"/>
          <p:cNvSpPr txBox="1">
            <a:spLocks noChangeArrowheads="1"/>
          </p:cNvSpPr>
          <p:nvPr/>
        </p:nvSpPr>
        <p:spPr bwMode="auto">
          <a:xfrm rot="16200000">
            <a:off x="4746625" y="5051425"/>
            <a:ext cx="609600" cy="260350"/>
          </a:xfrm>
          <a:prstGeom prst="rect">
            <a:avLst/>
          </a:prstGeom>
          <a:noFill/>
          <a:ln w="9525" algn="ctr">
            <a:noFill/>
            <a:miter lim="800000"/>
            <a:headEnd/>
            <a:tailEnd/>
          </a:ln>
          <a:effectLst/>
        </p:spPr>
        <p:txBody>
          <a:bodyPr>
            <a:spAutoFit/>
          </a:bodyPr>
          <a:lstStyle/>
          <a:p>
            <a:pPr marL="342900" indent="-342900">
              <a:spcBef>
                <a:spcPct val="50000"/>
              </a:spcBef>
            </a:pPr>
            <a:r>
              <a:rPr lang="en-US" sz="1000" b="1">
                <a:solidFill>
                  <a:schemeClr val="bg1"/>
                </a:solidFill>
              </a:rPr>
              <a:t>1000</a:t>
            </a:r>
          </a:p>
        </p:txBody>
      </p:sp>
      <p:sp>
        <p:nvSpPr>
          <p:cNvPr id="82980" name="Text Box 36"/>
          <p:cNvSpPr txBox="1">
            <a:spLocks noChangeArrowheads="1"/>
          </p:cNvSpPr>
          <p:nvPr/>
        </p:nvSpPr>
        <p:spPr bwMode="auto">
          <a:xfrm rot="16200000">
            <a:off x="5540375" y="5051425"/>
            <a:ext cx="609600" cy="260350"/>
          </a:xfrm>
          <a:prstGeom prst="rect">
            <a:avLst/>
          </a:prstGeom>
          <a:noFill/>
          <a:ln w="9525" algn="ctr">
            <a:noFill/>
            <a:miter lim="800000"/>
            <a:headEnd/>
            <a:tailEnd/>
          </a:ln>
          <a:effectLst/>
        </p:spPr>
        <p:txBody>
          <a:bodyPr>
            <a:spAutoFit/>
          </a:bodyPr>
          <a:lstStyle/>
          <a:p>
            <a:pPr marL="342900" indent="-342900">
              <a:spcBef>
                <a:spcPct val="50000"/>
              </a:spcBef>
            </a:pPr>
            <a:r>
              <a:rPr lang="en-US" sz="1000" b="1">
                <a:solidFill>
                  <a:schemeClr val="bg1"/>
                </a:solidFill>
              </a:rPr>
              <a:t>1200</a:t>
            </a:r>
          </a:p>
        </p:txBody>
      </p:sp>
      <p:sp>
        <p:nvSpPr>
          <p:cNvPr id="82981" name="Text Box 37"/>
          <p:cNvSpPr txBox="1">
            <a:spLocks noChangeArrowheads="1"/>
          </p:cNvSpPr>
          <p:nvPr/>
        </p:nvSpPr>
        <p:spPr bwMode="auto">
          <a:xfrm rot="16200000">
            <a:off x="6226175" y="5051425"/>
            <a:ext cx="609600" cy="260350"/>
          </a:xfrm>
          <a:prstGeom prst="rect">
            <a:avLst/>
          </a:prstGeom>
          <a:noFill/>
          <a:ln w="9525" algn="ctr">
            <a:noFill/>
            <a:miter lim="800000"/>
            <a:headEnd/>
            <a:tailEnd/>
          </a:ln>
          <a:effectLst/>
        </p:spPr>
        <p:txBody>
          <a:bodyPr>
            <a:spAutoFit/>
          </a:bodyPr>
          <a:lstStyle/>
          <a:p>
            <a:pPr marL="342900" indent="-342900">
              <a:spcBef>
                <a:spcPct val="50000"/>
              </a:spcBef>
            </a:pPr>
            <a:r>
              <a:rPr lang="en-US" sz="1000" b="1">
                <a:solidFill>
                  <a:schemeClr val="bg1"/>
                </a:solidFill>
              </a:rPr>
              <a:t>1400</a:t>
            </a:r>
          </a:p>
        </p:txBody>
      </p:sp>
      <p:sp>
        <p:nvSpPr>
          <p:cNvPr id="82982" name="Text Box 38"/>
          <p:cNvSpPr txBox="1">
            <a:spLocks noChangeArrowheads="1"/>
          </p:cNvSpPr>
          <p:nvPr/>
        </p:nvSpPr>
        <p:spPr bwMode="auto">
          <a:xfrm rot="16200000">
            <a:off x="6988175" y="5051425"/>
            <a:ext cx="609600" cy="260350"/>
          </a:xfrm>
          <a:prstGeom prst="rect">
            <a:avLst/>
          </a:prstGeom>
          <a:noFill/>
          <a:ln w="9525" algn="ctr">
            <a:noFill/>
            <a:miter lim="800000"/>
            <a:headEnd/>
            <a:tailEnd/>
          </a:ln>
          <a:effectLst/>
        </p:spPr>
        <p:txBody>
          <a:bodyPr>
            <a:spAutoFit/>
          </a:bodyPr>
          <a:lstStyle/>
          <a:p>
            <a:pPr marL="342900" indent="-342900">
              <a:spcBef>
                <a:spcPct val="50000"/>
              </a:spcBef>
            </a:pPr>
            <a:r>
              <a:rPr lang="en-US" sz="1000" b="1">
                <a:solidFill>
                  <a:schemeClr val="bg1"/>
                </a:solidFill>
              </a:rPr>
              <a:t>1600</a:t>
            </a:r>
          </a:p>
        </p:txBody>
      </p:sp>
      <p:sp>
        <p:nvSpPr>
          <p:cNvPr id="82983" name="Text Box 39"/>
          <p:cNvSpPr txBox="1">
            <a:spLocks noChangeArrowheads="1"/>
          </p:cNvSpPr>
          <p:nvPr/>
        </p:nvSpPr>
        <p:spPr bwMode="auto">
          <a:xfrm rot="16200000">
            <a:off x="7750175" y="5051425"/>
            <a:ext cx="609600" cy="260350"/>
          </a:xfrm>
          <a:prstGeom prst="rect">
            <a:avLst/>
          </a:prstGeom>
          <a:noFill/>
          <a:ln w="9525" algn="ctr">
            <a:noFill/>
            <a:miter lim="800000"/>
            <a:headEnd/>
            <a:tailEnd/>
          </a:ln>
          <a:effectLst/>
        </p:spPr>
        <p:txBody>
          <a:bodyPr>
            <a:spAutoFit/>
          </a:bodyPr>
          <a:lstStyle/>
          <a:p>
            <a:pPr marL="342900" indent="-342900">
              <a:spcBef>
                <a:spcPct val="50000"/>
              </a:spcBef>
            </a:pPr>
            <a:r>
              <a:rPr lang="en-US" sz="1000" b="1">
                <a:solidFill>
                  <a:schemeClr val="bg1"/>
                </a:solidFill>
              </a:rPr>
              <a:t>1800</a:t>
            </a:r>
          </a:p>
        </p:txBody>
      </p:sp>
      <p:sp>
        <p:nvSpPr>
          <p:cNvPr id="82984" name="Text Box 40"/>
          <p:cNvSpPr txBox="1">
            <a:spLocks noChangeArrowheads="1"/>
          </p:cNvSpPr>
          <p:nvPr/>
        </p:nvSpPr>
        <p:spPr bwMode="auto">
          <a:xfrm rot="16200000">
            <a:off x="8435975" y="5051425"/>
            <a:ext cx="609600" cy="260350"/>
          </a:xfrm>
          <a:prstGeom prst="rect">
            <a:avLst/>
          </a:prstGeom>
          <a:noFill/>
          <a:ln w="9525" algn="ctr">
            <a:noFill/>
            <a:miter lim="800000"/>
            <a:headEnd/>
            <a:tailEnd/>
          </a:ln>
          <a:effectLst/>
        </p:spPr>
        <p:txBody>
          <a:bodyPr>
            <a:spAutoFit/>
          </a:bodyPr>
          <a:lstStyle/>
          <a:p>
            <a:pPr marL="342900" indent="-342900">
              <a:spcBef>
                <a:spcPct val="50000"/>
              </a:spcBef>
            </a:pPr>
            <a:r>
              <a:rPr lang="en-US" sz="1000" b="1">
                <a:solidFill>
                  <a:schemeClr val="bg1"/>
                </a:solidFill>
              </a:rPr>
              <a:t>2000</a:t>
            </a:r>
          </a:p>
        </p:txBody>
      </p:sp>
      <p:sp>
        <p:nvSpPr>
          <p:cNvPr id="82985" name="Text Box 41"/>
          <p:cNvSpPr txBox="1">
            <a:spLocks noChangeArrowheads="1"/>
          </p:cNvSpPr>
          <p:nvPr/>
        </p:nvSpPr>
        <p:spPr bwMode="auto">
          <a:xfrm>
            <a:off x="488950" y="5105400"/>
            <a:ext cx="4191000" cy="287338"/>
          </a:xfrm>
          <a:prstGeom prst="rect">
            <a:avLst/>
          </a:prstGeom>
          <a:solidFill>
            <a:srgbClr val="C5DF5E"/>
          </a:solidFill>
          <a:ln w="9525" algn="ctr">
            <a:noFill/>
            <a:miter lim="800000"/>
            <a:headEnd/>
            <a:tailEnd/>
          </a:ln>
          <a:effectLst/>
        </p:spPr>
        <p:txBody>
          <a:bodyPr>
            <a:spAutoFit/>
          </a:bodyPr>
          <a:lstStyle/>
          <a:p>
            <a:pPr marL="342900" indent="-342900">
              <a:lnSpc>
                <a:spcPct val="40000"/>
              </a:lnSpc>
              <a:spcBef>
                <a:spcPct val="50000"/>
              </a:spcBef>
            </a:pPr>
            <a:r>
              <a:rPr lang="en-US"/>
              <a:t>                                 </a:t>
            </a:r>
          </a:p>
        </p:txBody>
      </p:sp>
      <p:sp>
        <p:nvSpPr>
          <p:cNvPr id="82986" name="Text Box 42"/>
          <p:cNvSpPr txBox="1">
            <a:spLocks noChangeArrowheads="1"/>
          </p:cNvSpPr>
          <p:nvPr/>
        </p:nvSpPr>
        <p:spPr bwMode="auto">
          <a:xfrm rot="16200000">
            <a:off x="282575" y="5051425"/>
            <a:ext cx="609600" cy="260350"/>
          </a:xfrm>
          <a:prstGeom prst="rect">
            <a:avLst/>
          </a:prstGeom>
          <a:noFill/>
          <a:ln w="9525" algn="ctr">
            <a:noFill/>
            <a:miter lim="800000"/>
            <a:headEnd/>
            <a:tailEnd/>
          </a:ln>
          <a:effectLst/>
        </p:spPr>
        <p:txBody>
          <a:bodyPr>
            <a:spAutoFit/>
          </a:bodyPr>
          <a:lstStyle/>
          <a:p>
            <a:pPr marL="342900" indent="-342900">
              <a:spcBef>
                <a:spcPct val="50000"/>
              </a:spcBef>
            </a:pPr>
            <a:r>
              <a:rPr lang="en-US" sz="1000" b="1">
                <a:solidFill>
                  <a:schemeClr val="bg1"/>
                </a:solidFill>
              </a:rPr>
              <a:t>1000</a:t>
            </a:r>
          </a:p>
        </p:txBody>
      </p:sp>
      <p:sp>
        <p:nvSpPr>
          <p:cNvPr id="82987" name="Text Box 43"/>
          <p:cNvSpPr txBox="1">
            <a:spLocks noChangeArrowheads="1"/>
          </p:cNvSpPr>
          <p:nvPr/>
        </p:nvSpPr>
        <p:spPr bwMode="auto">
          <a:xfrm rot="16200000">
            <a:off x="1076325" y="5051425"/>
            <a:ext cx="609600" cy="260350"/>
          </a:xfrm>
          <a:prstGeom prst="rect">
            <a:avLst/>
          </a:prstGeom>
          <a:noFill/>
          <a:ln w="9525" algn="ctr">
            <a:noFill/>
            <a:miter lim="800000"/>
            <a:headEnd/>
            <a:tailEnd/>
          </a:ln>
          <a:effectLst/>
        </p:spPr>
        <p:txBody>
          <a:bodyPr>
            <a:spAutoFit/>
          </a:bodyPr>
          <a:lstStyle/>
          <a:p>
            <a:pPr marL="342900" indent="-342900">
              <a:spcBef>
                <a:spcPct val="50000"/>
              </a:spcBef>
            </a:pPr>
            <a:r>
              <a:rPr lang="en-US" sz="1000" b="1">
                <a:solidFill>
                  <a:schemeClr val="bg1"/>
                </a:solidFill>
              </a:rPr>
              <a:t>1200</a:t>
            </a:r>
          </a:p>
        </p:txBody>
      </p:sp>
      <p:sp>
        <p:nvSpPr>
          <p:cNvPr id="82988" name="Text Box 44"/>
          <p:cNvSpPr txBox="1">
            <a:spLocks noChangeArrowheads="1"/>
          </p:cNvSpPr>
          <p:nvPr/>
        </p:nvSpPr>
        <p:spPr bwMode="auto">
          <a:xfrm rot="16200000">
            <a:off x="1762125" y="5051425"/>
            <a:ext cx="609600" cy="260350"/>
          </a:xfrm>
          <a:prstGeom prst="rect">
            <a:avLst/>
          </a:prstGeom>
          <a:noFill/>
          <a:ln w="9525" algn="ctr">
            <a:noFill/>
            <a:miter lim="800000"/>
            <a:headEnd/>
            <a:tailEnd/>
          </a:ln>
          <a:effectLst/>
        </p:spPr>
        <p:txBody>
          <a:bodyPr>
            <a:spAutoFit/>
          </a:bodyPr>
          <a:lstStyle/>
          <a:p>
            <a:pPr marL="342900" indent="-342900">
              <a:spcBef>
                <a:spcPct val="50000"/>
              </a:spcBef>
            </a:pPr>
            <a:r>
              <a:rPr lang="en-US" sz="1000" b="1">
                <a:solidFill>
                  <a:schemeClr val="bg1"/>
                </a:solidFill>
              </a:rPr>
              <a:t>1400</a:t>
            </a:r>
          </a:p>
        </p:txBody>
      </p:sp>
      <p:sp>
        <p:nvSpPr>
          <p:cNvPr id="82989" name="Text Box 45"/>
          <p:cNvSpPr txBox="1">
            <a:spLocks noChangeArrowheads="1"/>
          </p:cNvSpPr>
          <p:nvPr/>
        </p:nvSpPr>
        <p:spPr bwMode="auto">
          <a:xfrm rot="16200000">
            <a:off x="2524125" y="5051425"/>
            <a:ext cx="609600" cy="260350"/>
          </a:xfrm>
          <a:prstGeom prst="rect">
            <a:avLst/>
          </a:prstGeom>
          <a:noFill/>
          <a:ln w="9525" algn="ctr">
            <a:noFill/>
            <a:miter lim="800000"/>
            <a:headEnd/>
            <a:tailEnd/>
          </a:ln>
          <a:effectLst/>
        </p:spPr>
        <p:txBody>
          <a:bodyPr>
            <a:spAutoFit/>
          </a:bodyPr>
          <a:lstStyle/>
          <a:p>
            <a:pPr marL="342900" indent="-342900">
              <a:spcBef>
                <a:spcPct val="50000"/>
              </a:spcBef>
            </a:pPr>
            <a:r>
              <a:rPr lang="en-US" sz="1000" b="1">
                <a:solidFill>
                  <a:schemeClr val="bg1"/>
                </a:solidFill>
              </a:rPr>
              <a:t>1600</a:t>
            </a:r>
          </a:p>
        </p:txBody>
      </p:sp>
      <p:sp>
        <p:nvSpPr>
          <p:cNvPr id="82990" name="Text Box 46"/>
          <p:cNvSpPr txBox="1">
            <a:spLocks noChangeArrowheads="1"/>
          </p:cNvSpPr>
          <p:nvPr/>
        </p:nvSpPr>
        <p:spPr bwMode="auto">
          <a:xfrm rot="16200000">
            <a:off x="3286125" y="5051425"/>
            <a:ext cx="609600" cy="260350"/>
          </a:xfrm>
          <a:prstGeom prst="rect">
            <a:avLst/>
          </a:prstGeom>
          <a:noFill/>
          <a:ln w="9525" algn="ctr">
            <a:noFill/>
            <a:miter lim="800000"/>
            <a:headEnd/>
            <a:tailEnd/>
          </a:ln>
          <a:effectLst/>
        </p:spPr>
        <p:txBody>
          <a:bodyPr>
            <a:spAutoFit/>
          </a:bodyPr>
          <a:lstStyle/>
          <a:p>
            <a:pPr marL="342900" indent="-342900">
              <a:spcBef>
                <a:spcPct val="50000"/>
              </a:spcBef>
            </a:pPr>
            <a:r>
              <a:rPr lang="en-US" sz="1000" b="1">
                <a:solidFill>
                  <a:schemeClr val="bg1"/>
                </a:solidFill>
              </a:rPr>
              <a:t>1800</a:t>
            </a:r>
          </a:p>
        </p:txBody>
      </p:sp>
      <p:sp>
        <p:nvSpPr>
          <p:cNvPr id="82991" name="Text Box 47"/>
          <p:cNvSpPr txBox="1">
            <a:spLocks noChangeArrowheads="1"/>
          </p:cNvSpPr>
          <p:nvPr/>
        </p:nvSpPr>
        <p:spPr bwMode="auto">
          <a:xfrm rot="16200000">
            <a:off x="3971925" y="5051425"/>
            <a:ext cx="609600" cy="260350"/>
          </a:xfrm>
          <a:prstGeom prst="rect">
            <a:avLst/>
          </a:prstGeom>
          <a:noFill/>
          <a:ln w="9525" algn="ctr">
            <a:noFill/>
            <a:miter lim="800000"/>
            <a:headEnd/>
            <a:tailEnd/>
          </a:ln>
          <a:effectLst/>
        </p:spPr>
        <p:txBody>
          <a:bodyPr>
            <a:spAutoFit/>
          </a:bodyPr>
          <a:lstStyle/>
          <a:p>
            <a:pPr marL="342900" indent="-342900">
              <a:spcBef>
                <a:spcPct val="50000"/>
              </a:spcBef>
            </a:pPr>
            <a:r>
              <a:rPr lang="en-US" sz="1000" b="1">
                <a:solidFill>
                  <a:schemeClr val="bg1"/>
                </a:solidFill>
              </a:rPr>
              <a:t>2000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96132" presetClass="entr" presetSubtype="240735404" fill="hold" nodeType="afterEffect">
                                  <p:stCondLst>
                                    <p:cond delay="0"/>
                                  </p:stCondLst>
                                  <p:childTnLst>
                                    <p:set>
                                      <p:cBhvr>
                                        <p:cTn id="6" dur="1" fill="hold">
                                          <p:stCondLst>
                                            <p:cond delay="999"/>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82956"/>
                                        </p:tgtEl>
                                        <p:attrNameLst>
                                          <p:attrName>style.visibility</p:attrName>
                                        </p:attrNameLst>
                                      </p:cBhvr>
                                      <p:to>
                                        <p:strVal val="visible"/>
                                      </p:to>
                                    </p:set>
                                    <p:animEffect transition="in" filter="wipe(left)">
                                      <p:cBhvr>
                                        <p:cTn id="10" dur="1000"/>
                                        <p:tgtEl>
                                          <p:spTgt spid="8295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829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9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9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9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9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9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9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9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9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entr" presetSubtype="240738156"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82957"/>
                                        </p:tgtEl>
                                        <p:attrNameLst>
                                          <p:attrName>style.visibility</p:attrName>
                                        </p:attrNameLst>
                                      </p:cBhvr>
                                      <p:to>
                                        <p:strVal val="visible"/>
                                      </p:to>
                                    </p:set>
                                    <p:animEffect transition="in" filter="wipe(left)">
                                      <p:cBhvr>
                                        <p:cTn id="36" dur="1000"/>
                                        <p:tgtEl>
                                          <p:spTgt spid="82957"/>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829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9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9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9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29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98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98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98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2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9" grpId="0"/>
      <p:bldP spid="82960" grpId="0"/>
      <p:bldP spid="82962" grpId="0"/>
      <p:bldP spid="82963" grpId="0"/>
      <p:bldP spid="82971" grpId="0" animBg="1"/>
      <p:bldP spid="82974" grpId="0"/>
      <p:bldP spid="82980" grpId="0"/>
      <p:bldP spid="82981" grpId="0"/>
      <p:bldP spid="82982" grpId="0"/>
      <p:bldP spid="82983" grpId="0"/>
      <p:bldP spid="82984" grpId="0"/>
      <p:bldP spid="82985" grpId="0" animBg="1"/>
      <p:bldP spid="82986" grpId="0"/>
      <p:bldP spid="82987" grpId="0"/>
      <p:bldP spid="82988" grpId="0"/>
      <p:bldP spid="82989" grpId="0"/>
      <p:bldP spid="82990" grpId="0"/>
      <p:bldP spid="829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33400" y="1143000"/>
            <a:ext cx="8229600" cy="5257800"/>
          </a:xfrm>
        </p:spPr>
        <p:txBody>
          <a:bodyPr/>
          <a:lstStyle/>
          <a:p>
            <a:pPr>
              <a:lnSpc>
                <a:spcPct val="90000"/>
              </a:lnSpc>
            </a:pPr>
            <a:r>
              <a:rPr lang="en-US" sz="2400" dirty="0"/>
              <a:t>Greenhouse gas are efficient in </a:t>
            </a:r>
            <a:r>
              <a:rPr lang="en-US" sz="2400" b="1" i="1" dirty="0">
                <a:solidFill>
                  <a:srgbClr val="3333CC"/>
                </a:solidFill>
              </a:rPr>
              <a:t>absorbing IR light</a:t>
            </a:r>
            <a:r>
              <a:rPr lang="en-US" sz="2400" dirty="0"/>
              <a:t>…</a:t>
            </a:r>
          </a:p>
          <a:p>
            <a:pPr lvl="1">
              <a:lnSpc>
                <a:spcPct val="90000"/>
              </a:lnSpc>
              <a:buFontTx/>
              <a:buNone/>
            </a:pPr>
            <a:r>
              <a:rPr lang="en-US" sz="2400" dirty="0"/>
              <a:t>The most important greenhouse gases are:</a:t>
            </a:r>
          </a:p>
          <a:p>
            <a:pPr lvl="1">
              <a:lnSpc>
                <a:spcPct val="90000"/>
              </a:lnSpc>
            </a:pPr>
            <a:r>
              <a:rPr lang="en-US" sz="2400" b="1" dirty="0"/>
              <a:t>H</a:t>
            </a:r>
            <a:r>
              <a:rPr lang="en-US" sz="2400" b="1" baseline="-25000" dirty="0"/>
              <a:t>2</a:t>
            </a:r>
            <a:r>
              <a:rPr lang="en-US" sz="2400" b="1" dirty="0"/>
              <a:t>O – Water vapor.</a:t>
            </a:r>
          </a:p>
          <a:p>
            <a:pPr lvl="1">
              <a:lnSpc>
                <a:spcPct val="90000"/>
              </a:lnSpc>
            </a:pPr>
            <a:r>
              <a:rPr lang="en-US" sz="2400" b="1" dirty="0"/>
              <a:t>CO</a:t>
            </a:r>
            <a:r>
              <a:rPr lang="en-US" sz="2400" b="1" baseline="-25000" dirty="0"/>
              <a:t>2</a:t>
            </a:r>
            <a:r>
              <a:rPr lang="en-US" sz="2400" b="1" dirty="0"/>
              <a:t> – Carbon Dioxide</a:t>
            </a:r>
            <a:endParaRPr lang="en-US" sz="2400" b="1" baseline="-25000" dirty="0"/>
          </a:p>
          <a:p>
            <a:pPr lvl="1">
              <a:lnSpc>
                <a:spcPct val="90000"/>
              </a:lnSpc>
            </a:pPr>
            <a:r>
              <a:rPr lang="en-US" sz="2400" dirty="0"/>
              <a:t>CH</a:t>
            </a:r>
            <a:r>
              <a:rPr lang="en-US" sz="2400" baseline="-25000" dirty="0"/>
              <a:t>4</a:t>
            </a:r>
            <a:r>
              <a:rPr lang="en-US" sz="2400" dirty="0"/>
              <a:t> – methane</a:t>
            </a:r>
          </a:p>
          <a:p>
            <a:pPr lvl="1">
              <a:lnSpc>
                <a:spcPct val="90000"/>
              </a:lnSpc>
            </a:pPr>
            <a:endParaRPr lang="en-US" sz="2400" dirty="0"/>
          </a:p>
          <a:p>
            <a:pPr lvl="1">
              <a:lnSpc>
                <a:spcPct val="90000"/>
              </a:lnSpc>
              <a:buFontTx/>
              <a:buNone/>
            </a:pPr>
            <a:r>
              <a:rPr lang="en-US" dirty="0"/>
              <a:t>  The most abundant greenhouse gas in Earth’s atmosphere is </a:t>
            </a:r>
            <a:r>
              <a:rPr lang="en-US" b="1" dirty="0"/>
              <a:t>water vapor</a:t>
            </a:r>
            <a:r>
              <a:rPr lang="en-US" dirty="0"/>
              <a:t>. Most of the greenhouse heating of Earth’s atmosphere is due to </a:t>
            </a:r>
            <a:r>
              <a:rPr lang="en-US" dirty="0">
                <a:solidFill>
                  <a:srgbClr val="FF0000"/>
                </a:solidFill>
              </a:rPr>
              <a:t>Water vapor </a:t>
            </a:r>
            <a:r>
              <a:rPr lang="en-US" dirty="0">
                <a:solidFill>
                  <a:srgbClr val="7030A0"/>
                </a:solidFill>
              </a:rPr>
              <a:t>absorption of IR radiation </a:t>
            </a:r>
            <a:r>
              <a:rPr lang="en-US" dirty="0"/>
              <a:t>emitted by Earth, and then </a:t>
            </a:r>
            <a:r>
              <a:rPr lang="en-US" dirty="0">
                <a:solidFill>
                  <a:srgbClr val="7030A0"/>
                </a:solidFill>
              </a:rPr>
              <a:t>transferring the energy to the surrounding air molecule</a:t>
            </a:r>
          </a:p>
          <a:p>
            <a:pPr lvl="1">
              <a:lnSpc>
                <a:spcPct val="90000"/>
              </a:lnSpc>
            </a:pPr>
            <a:endParaRPr lang="en-US" sz="2400" dirty="0"/>
          </a:p>
        </p:txBody>
      </p:sp>
      <p:sp>
        <p:nvSpPr>
          <p:cNvPr id="8194" name="Rectangle 2"/>
          <p:cNvSpPr>
            <a:spLocks noGrp="1" noChangeArrowheads="1"/>
          </p:cNvSpPr>
          <p:nvPr>
            <p:ph type="title"/>
          </p:nvPr>
        </p:nvSpPr>
        <p:spPr>
          <a:xfrm>
            <a:off x="457200" y="0"/>
            <a:ext cx="8229600" cy="1143000"/>
          </a:xfrm>
        </p:spPr>
        <p:txBody>
          <a:bodyPr/>
          <a:lstStyle/>
          <a:p>
            <a:r>
              <a:rPr lang="en-US"/>
              <a:t>Greenhouse Gases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TotalTime>
  <Words>1077</Words>
  <Application>Microsoft Office PowerPoint</Application>
  <PresentationFormat>On-screen Show (4:3)</PresentationFormat>
  <Paragraphs>190</Paragraphs>
  <Slides>35</Slides>
  <Notes>28</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55 Helvetica Roman</vt:lpstr>
      <vt:lpstr>Arial</vt:lpstr>
      <vt:lpstr>Arial Black</vt:lpstr>
      <vt:lpstr>Calibri</vt:lpstr>
      <vt:lpstr>Copperplate Gothic Bold</vt:lpstr>
      <vt:lpstr>Lucida Sans Unicode</vt:lpstr>
      <vt:lpstr>Perpetua</vt:lpstr>
      <vt:lpstr>Times New Roman</vt:lpstr>
      <vt:lpstr>Verdana</vt:lpstr>
      <vt:lpstr>Wingdings</vt:lpstr>
      <vt:lpstr>Wingdings 2</vt:lpstr>
      <vt:lpstr>Wingdings 3</vt:lpstr>
      <vt:lpstr>Concourse</vt:lpstr>
      <vt:lpstr>PowerPoint Presentation</vt:lpstr>
      <vt:lpstr>What is global warming?</vt:lpstr>
      <vt:lpstr>What Is Global Warming?</vt:lpstr>
      <vt:lpstr>What’s Happening</vt:lpstr>
      <vt:lpstr>What’s Happening</vt:lpstr>
      <vt:lpstr>What Will Happen </vt:lpstr>
      <vt:lpstr>How Global Warming Works</vt:lpstr>
      <vt:lpstr>1000 Years of CO2 and  Global Warming </vt:lpstr>
      <vt:lpstr>Greenhouse Gases</vt:lpstr>
      <vt:lpstr>The Greenhouse Effect on Earth</vt:lpstr>
      <vt:lpstr>PowerPoint Presentation</vt:lpstr>
      <vt:lpstr>PowerPoint Presentation</vt:lpstr>
      <vt:lpstr>PowerPoint Presentation</vt:lpstr>
      <vt:lpstr>Difference</vt:lpstr>
      <vt:lpstr>Effects of Global Warming</vt:lpstr>
      <vt:lpstr>What’s the proof that global warming is taking place?</vt:lpstr>
      <vt:lpstr>Portage Glacier</vt:lpstr>
      <vt:lpstr>Colorado River</vt:lpstr>
      <vt:lpstr>Why is global warming happening?  </vt:lpstr>
      <vt:lpstr>Burning of Fossil Fuels</vt:lpstr>
      <vt:lpstr>When did global warming start?</vt:lpstr>
      <vt:lpstr>PowerPoint Presentation</vt:lpstr>
      <vt:lpstr>How is global warming measured?</vt:lpstr>
      <vt:lpstr>PowerPoint Presentation</vt:lpstr>
      <vt:lpstr>CO2 Atmospheric Measurements</vt:lpstr>
      <vt:lpstr>Greenhouse Gases</vt:lpstr>
      <vt:lpstr>The Greenhouse Effect on Earth</vt:lpstr>
      <vt:lpstr>PowerPoint Presentation</vt:lpstr>
      <vt:lpstr>Global Warming:  Shifting Gears</vt:lpstr>
      <vt:lpstr>What’s being done now to reduce our emissions?</vt:lpstr>
      <vt:lpstr>We can stop global warming!</vt:lpstr>
      <vt:lpstr>What can you do to help solve the problem?</vt:lpstr>
      <vt:lpstr>Simple Things To Do</vt:lpstr>
      <vt:lpstr>Simple Things To Do</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DEEPTI</dc:creator>
  <cp:lastModifiedBy>Hussaini</cp:lastModifiedBy>
  <cp:revision>63</cp:revision>
  <dcterms:created xsi:type="dcterms:W3CDTF">2009-08-19T16:34:54Z</dcterms:created>
  <dcterms:modified xsi:type="dcterms:W3CDTF">2020-05-05T07:59:20Z</dcterms:modified>
</cp:coreProperties>
</file>