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534" r:id="rId3"/>
    <p:sldId id="514" r:id="rId4"/>
    <p:sldId id="515" r:id="rId5"/>
    <p:sldId id="516" r:id="rId6"/>
    <p:sldId id="502" r:id="rId7"/>
    <p:sldId id="517" r:id="rId8"/>
    <p:sldId id="518" r:id="rId9"/>
    <p:sldId id="519" r:id="rId10"/>
    <p:sldId id="521" r:id="rId11"/>
    <p:sldId id="523" r:id="rId12"/>
    <p:sldId id="524" r:id="rId13"/>
    <p:sldId id="525" r:id="rId14"/>
    <p:sldId id="526" r:id="rId15"/>
    <p:sldId id="527" r:id="rId16"/>
    <p:sldId id="530" r:id="rId17"/>
    <p:sldId id="541" r:id="rId18"/>
    <p:sldId id="535" r:id="rId19"/>
    <p:sldId id="531" r:id="rId20"/>
    <p:sldId id="532" r:id="rId21"/>
    <p:sldId id="533" r:id="rId22"/>
    <p:sldId id="510" r:id="rId23"/>
    <p:sldId id="511" r:id="rId24"/>
    <p:sldId id="512" r:id="rId25"/>
    <p:sldId id="274" r:id="rId26"/>
    <p:sldId id="275" r:id="rId27"/>
    <p:sldId id="537" r:id="rId28"/>
    <p:sldId id="536" r:id="rId29"/>
    <p:sldId id="367" r:id="rId30"/>
    <p:sldId id="278" r:id="rId31"/>
    <p:sldId id="279" r:id="rId32"/>
    <p:sldId id="280" r:id="rId33"/>
    <p:sldId id="284" r:id="rId34"/>
    <p:sldId id="285" r:id="rId35"/>
    <p:sldId id="539" r:id="rId36"/>
    <p:sldId id="540" r:id="rId37"/>
    <p:sldId id="542" r:id="rId38"/>
    <p:sldId id="538" r:id="rId39"/>
    <p:sldId id="350" r:id="rId40"/>
    <p:sldId id="351" r:id="rId41"/>
    <p:sldId id="352" r:id="rId42"/>
    <p:sldId id="353" r:id="rId43"/>
    <p:sldId id="28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2772D-F06A-4C44-B7B3-2099D5BFF9CF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A8197-E3CA-4474-BC00-3336A6323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E6FD698-9BDF-4982-B08F-777DC057CE8F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234C45-4C38-48BE-928D-39E12531A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D698-9BDF-4982-B08F-777DC057CE8F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4C45-4C38-48BE-928D-39E12531A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E6FD698-9BDF-4982-B08F-777DC057CE8F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6234C45-4C38-48BE-928D-39E12531A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D698-9BDF-4982-B08F-777DC057CE8F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234C45-4C38-48BE-928D-39E12531A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D698-9BDF-4982-B08F-777DC057CE8F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6234C45-4C38-48BE-928D-39E12531A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E6FD698-9BDF-4982-B08F-777DC057CE8F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6234C45-4C38-48BE-928D-39E12531A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E6FD698-9BDF-4982-B08F-777DC057CE8F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6234C45-4C38-48BE-928D-39E12531A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D698-9BDF-4982-B08F-777DC057CE8F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234C45-4C38-48BE-928D-39E12531A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D698-9BDF-4982-B08F-777DC057CE8F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234C45-4C38-48BE-928D-39E12531A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D698-9BDF-4982-B08F-777DC057CE8F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234C45-4C38-48BE-928D-39E12531A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E6FD698-9BDF-4982-B08F-777DC057CE8F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6234C45-4C38-48BE-928D-39E12531A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6FD698-9BDF-4982-B08F-777DC057CE8F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234C45-4C38-48BE-928D-39E12531A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Abnormal gait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Trenlenberg’s sign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3722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trunk bending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trunk bending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39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lumbar lordosis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678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Hiking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Vaulting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85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 smtClean="0"/>
              <a:t>Hip region</a:t>
            </a:r>
          </a:p>
          <a:p>
            <a:pPr lvl="2"/>
            <a:r>
              <a:rPr lang="en-US" sz="2400" dirty="0" smtClean="0"/>
              <a:t>Hip flexion contracture…….Increase lumbar lordosis </a:t>
            </a:r>
          </a:p>
          <a:p>
            <a:pPr lvl="2"/>
            <a:r>
              <a:rPr lang="en-US" sz="2400" dirty="0" err="1" smtClean="0"/>
              <a:t>Psoatic</a:t>
            </a:r>
            <a:r>
              <a:rPr lang="en-US" sz="2400" dirty="0" smtClean="0"/>
              <a:t> weakness ….Pelvis raised</a:t>
            </a:r>
          </a:p>
          <a:p>
            <a:pPr lvl="2">
              <a:buNone/>
            </a:pPr>
            <a:endParaRPr lang="en-US" sz="2400" dirty="0" smtClean="0"/>
          </a:p>
          <a:p>
            <a:pPr lvl="2"/>
            <a:r>
              <a:rPr lang="en-US" sz="2400" dirty="0" smtClean="0"/>
              <a:t>Hip joint stiffness</a:t>
            </a:r>
          </a:p>
          <a:p>
            <a:pPr lvl="2"/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/>
            <a:r>
              <a:rPr lang="en-US" sz="2400" dirty="0" smtClean="0"/>
              <a:t>Toe in gait …..Internal Rotators </a:t>
            </a:r>
          </a:p>
          <a:p>
            <a:pPr lvl="2"/>
            <a:r>
              <a:rPr lang="en-US" sz="2400" dirty="0" smtClean="0"/>
              <a:t>Toe out gait……External Rotators</a:t>
            </a:r>
          </a:p>
          <a:p>
            <a:endParaRPr lang="en-US" dirty="0"/>
          </a:p>
        </p:txBody>
      </p:sp>
      <p:pic>
        <p:nvPicPr>
          <p:cNvPr id="4098" name="Picture 2" descr="C:\Users\arshad.nawaz.RIPHAH\Desktop\7OA-f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48000"/>
            <a:ext cx="5715000" cy="2514600"/>
          </a:xfrm>
          <a:prstGeom prst="rect">
            <a:avLst/>
          </a:prstGeom>
          <a:noFill/>
        </p:spPr>
      </p:pic>
      <p:pic>
        <p:nvPicPr>
          <p:cNvPr id="4099" name="Picture 3" descr="C:\Users\arshad.nawaz.RIPHAH\Desktop\child_rotational_def_anat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24384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57200" y="1752600"/>
            <a:ext cx="3124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 dirty="0">
                <a:latin typeface="Calibri" pitchFamily="34" charset="0"/>
                <a:cs typeface="Times New Roman" pitchFamily="18" charset="0"/>
              </a:rPr>
              <a:t>Hamstring spasticity</a:t>
            </a:r>
          </a:p>
          <a:p>
            <a:endParaRPr lang="en-US" sz="2000" b="1" dirty="0">
              <a:latin typeface="Calibri" pitchFamily="34" charset="0"/>
              <a:cs typeface="Times New Roman" pitchFamily="18" charset="0"/>
            </a:endParaRPr>
          </a:p>
          <a:p>
            <a:r>
              <a:rPr lang="en-US" sz="2000" b="1" dirty="0">
                <a:latin typeface="Calibri" pitchFamily="34" charset="0"/>
                <a:cs typeface="Times New Roman" pitchFamily="18" charset="0"/>
              </a:rPr>
              <a:t>Excessive knee flexion</a:t>
            </a:r>
          </a:p>
          <a:p>
            <a:endParaRPr lang="en-US" sz="2000" b="1" dirty="0"/>
          </a:p>
          <a:p>
            <a:r>
              <a:rPr lang="en-US" sz="2000" b="1" dirty="0">
                <a:latin typeface="Calibri" pitchFamily="34" charset="0"/>
                <a:cs typeface="Times New Roman" pitchFamily="18" charset="0"/>
              </a:rPr>
              <a:t>Knee buckles</a:t>
            </a:r>
            <a:endParaRPr lang="en-US" sz="20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752600"/>
            <a:ext cx="2743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Excessive knee flexion or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Crouched Gait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86200"/>
            <a:ext cx="4343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09800"/>
            <a:ext cx="8153400" cy="34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Knee region </a:t>
            </a:r>
          </a:p>
          <a:p>
            <a:endParaRPr lang="en-US" sz="2400" dirty="0" smtClean="0"/>
          </a:p>
          <a:p>
            <a:pPr lvl="1"/>
            <a:r>
              <a:rPr lang="en-US" sz="2100" dirty="0" smtClean="0"/>
              <a:t>Quadriceps weakness ……anterior trunk bending </a:t>
            </a:r>
          </a:p>
          <a:p>
            <a:pPr lvl="1">
              <a:buNone/>
            </a:pPr>
            <a:endParaRPr lang="en-US" sz="2100" dirty="0" smtClean="0"/>
          </a:p>
          <a:p>
            <a:pPr lvl="1"/>
            <a:r>
              <a:rPr lang="en-US" sz="2100" dirty="0" smtClean="0"/>
              <a:t>Knee joint stiffness</a:t>
            </a:r>
          </a:p>
        </p:txBody>
      </p:sp>
      <p:pic>
        <p:nvPicPr>
          <p:cNvPr id="5122" name="Picture 2" descr="C:\Users\arshad.nawaz.RIPHAH\Desktop\tlean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828800"/>
            <a:ext cx="1866900" cy="38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cs typeface="Times New Roman" pitchFamily="18" charset="0"/>
              </a:rPr>
              <a:t>Abnormal Gait Syndromes</a:t>
            </a:r>
            <a:r>
              <a:rPr lang="en-US" smtClean="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Times New Roman" pitchFamily="18" charset="0"/>
              </a:rPr>
              <a:t>In general gait deviations fall under four headings:</a:t>
            </a:r>
          </a:p>
          <a:p>
            <a:pPr eaLnBrk="1" hangingPunct="1">
              <a:buNone/>
              <a:defRPr/>
            </a:pP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itchFamily="18" charset="0"/>
              </a:rPr>
              <a:t>Those caused by weakness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itchFamily="18" charset="0"/>
              </a:rPr>
              <a:t>Those caused by abnormal joint position or range of motion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itchFamily="18" charset="0"/>
              </a:rPr>
              <a:t>Those caused by muscle contracture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itchFamily="18" charset="0"/>
              </a:rPr>
              <a:t>Those caused by pain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2000" b="1" dirty="0" smtClean="0"/>
              <a:t>Ankle region</a:t>
            </a:r>
          </a:p>
          <a:p>
            <a:pPr lvl="1">
              <a:buNone/>
            </a:pPr>
            <a:endParaRPr lang="en-US" sz="2000" b="1" dirty="0" smtClean="0"/>
          </a:p>
          <a:p>
            <a:pPr lvl="1">
              <a:buNone/>
            </a:pPr>
            <a:endParaRPr lang="en-US" sz="2000" b="1" dirty="0" smtClean="0"/>
          </a:p>
          <a:p>
            <a:pPr lvl="2"/>
            <a:r>
              <a:rPr lang="en-US" sz="2000" dirty="0" smtClean="0"/>
              <a:t>Toe walking…….Tight TA</a:t>
            </a:r>
          </a:p>
          <a:p>
            <a:pPr lvl="2"/>
            <a:r>
              <a:rPr lang="en-US" sz="2000" dirty="0" smtClean="0"/>
              <a:t>Equinaus walking……Tight DF</a:t>
            </a:r>
          </a:p>
          <a:p>
            <a:pPr lvl="2">
              <a:buNone/>
            </a:pPr>
            <a:endParaRPr lang="en-US" sz="2000" dirty="0" smtClean="0"/>
          </a:p>
          <a:p>
            <a:pPr lvl="2"/>
            <a:r>
              <a:rPr lang="en-US" sz="2000" dirty="0" smtClean="0"/>
              <a:t>Flat foot</a:t>
            </a:r>
          </a:p>
          <a:p>
            <a:pPr lvl="2">
              <a:buNone/>
            </a:pPr>
            <a:endParaRPr lang="en-US" sz="2000" dirty="0" smtClean="0"/>
          </a:p>
          <a:p>
            <a:pPr lvl="2"/>
            <a:r>
              <a:rPr lang="en-US" sz="2000" dirty="0" smtClean="0"/>
              <a:t>Planterflexiors weakness …..lack of push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146" name="Picture 2" descr="C:\Users\arshad.nawaz.RIPHAH\Desktop\toe-walkin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00200"/>
            <a:ext cx="22860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Gait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Neurological abnormal gait </a:t>
            </a:r>
          </a:p>
          <a:p>
            <a:pPr lvl="1"/>
            <a:r>
              <a:rPr lang="en-US" dirty="0" smtClean="0"/>
              <a:t>Sensory ataxic</a:t>
            </a:r>
          </a:p>
          <a:p>
            <a:pPr lvl="1"/>
            <a:r>
              <a:rPr lang="en-US" dirty="0" smtClean="0"/>
              <a:t>Vestibular ataxic </a:t>
            </a:r>
          </a:p>
          <a:p>
            <a:pPr lvl="1"/>
            <a:r>
              <a:rPr lang="en-US" dirty="0" smtClean="0"/>
              <a:t>Cerebellar Ataxic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Parkinson gait</a:t>
            </a:r>
          </a:p>
          <a:p>
            <a:pPr lvl="1"/>
            <a:r>
              <a:rPr lang="en-US" dirty="0" smtClean="0"/>
              <a:t>Propulsive gait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Steppage gait</a:t>
            </a:r>
          </a:p>
          <a:p>
            <a:pPr lvl="1"/>
            <a:r>
              <a:rPr lang="en-US" dirty="0" smtClean="0"/>
              <a:t>Scissors gait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Myopathic gait</a:t>
            </a:r>
          </a:p>
          <a:p>
            <a:pPr lvl="1"/>
            <a:r>
              <a:rPr lang="en-US" dirty="0" smtClean="0"/>
              <a:t>Hemiplegic gait </a:t>
            </a:r>
          </a:p>
          <a:p>
            <a:endParaRPr lang="en-US" dirty="0" smtClean="0"/>
          </a:p>
          <a:p>
            <a:r>
              <a:rPr lang="en-US" dirty="0" smtClean="0"/>
              <a:t>Hysterical gait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Proprioceptive Loss: Sensory Ataxia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Wide, irregular, uneven steps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Unsteady, wide based gait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Throw feet forward and out and bring them down first on heels and then toes (double tapping sound)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Watch ground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Positive Romberg (cannot stand with feet together and eyes closed)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Friedrich ataxia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Vestibular system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Gait unsteadiness</a:t>
            </a:r>
          </a:p>
          <a:p>
            <a:pPr eaLnBrk="1" hangingPunct="1"/>
            <a:r>
              <a:rPr lang="en-US" sz="2800" dirty="0" smtClean="0"/>
              <a:t>Inability to walk down stairs independently</a:t>
            </a:r>
          </a:p>
          <a:p>
            <a:pPr eaLnBrk="1" hangingPunct="1"/>
            <a:r>
              <a:rPr lang="en-US" sz="2800" dirty="0" smtClean="0"/>
              <a:t>Decreased ocular fixation during motion leading to sense that world is “jiggling”</a:t>
            </a:r>
          </a:p>
          <a:p>
            <a:pPr eaLnBrk="1" hangingPunct="1"/>
            <a:r>
              <a:rPr lang="en-US" sz="2800" dirty="0" smtClean="0"/>
              <a:t>May be unable to drive, or need to stop walking to read a sign</a:t>
            </a:r>
          </a:p>
          <a:p>
            <a:pPr eaLnBrk="1" hangingPunct="1"/>
            <a:r>
              <a:rPr lang="en-US" sz="2800" dirty="0" smtClean="0"/>
              <a:t>“Vestibular Ataxia”</a:t>
            </a:r>
          </a:p>
          <a:p>
            <a:pPr eaLnBrk="1" hangingPunct="1"/>
            <a:r>
              <a:rPr lang="en-US" sz="2800" dirty="0" smtClean="0"/>
              <a:t>Vertigo or </a:t>
            </a:r>
            <a:r>
              <a:rPr lang="en-US" sz="2800" dirty="0" err="1" smtClean="0"/>
              <a:t>nystagmus</a:t>
            </a:r>
            <a:r>
              <a:rPr lang="en-US" sz="2800" dirty="0" smtClean="0"/>
              <a:t> with standing/walking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Balance Loss due to Cerebellar problems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2057400"/>
            <a:ext cx="8153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Wide based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Unsteadiness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Irregularity of steps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Lateral veering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Motor ataxia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Eye open Romberg sign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81000" y="2362200"/>
            <a:ext cx="419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 An unsteady        </a:t>
            </a:r>
          </a:p>
          <a:p>
            <a:r>
              <a:rPr lang="en-US" sz="2000" b="1" dirty="0"/>
              <a:t> Uncoordinated </a:t>
            </a:r>
          </a:p>
          <a:p>
            <a:r>
              <a:rPr lang="en-US" sz="2000" b="1" dirty="0"/>
              <a:t> Wide base </a:t>
            </a:r>
          </a:p>
          <a:p>
            <a:r>
              <a:rPr lang="en-US" sz="2000" b="1" dirty="0"/>
              <a:t> Feet thrown out</a:t>
            </a:r>
          </a:p>
          <a:p>
            <a:endParaRPr lang="en-US" sz="2000" b="1" dirty="0"/>
          </a:p>
          <a:p>
            <a:r>
              <a:rPr lang="en-US" sz="2000" b="1" dirty="0"/>
              <a:t> </a:t>
            </a:r>
          </a:p>
          <a:p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ATAXIC GAIT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85800" y="2286000"/>
            <a:ext cx="3733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Involuntarily moves</a:t>
            </a:r>
          </a:p>
          <a:p>
            <a:r>
              <a:rPr lang="en-US" sz="2000" b="1" dirty="0"/>
              <a:t> </a:t>
            </a:r>
          </a:p>
          <a:p>
            <a:r>
              <a:rPr lang="en-US" sz="2000" b="1" dirty="0"/>
              <a:t>Short steps</a:t>
            </a:r>
          </a:p>
          <a:p>
            <a:r>
              <a:rPr lang="en-US" sz="2000" b="1" dirty="0"/>
              <a:t>Accelerating steps </a:t>
            </a:r>
          </a:p>
          <a:p>
            <a:endParaRPr lang="en-US" sz="2000" b="1" dirty="0"/>
          </a:p>
          <a:p>
            <a:r>
              <a:rPr lang="en-US" sz="2000" b="1" dirty="0"/>
              <a:t>Difficult to start</a:t>
            </a:r>
          </a:p>
          <a:p>
            <a:r>
              <a:rPr lang="en-US" sz="2000" b="1" dirty="0"/>
              <a:t>Difficult to stop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FESTINATING/PARKINSONIAN GAIT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32575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Parkinson Gait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Shuffling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small stepped gait without arm swing with high speed.</a:t>
            </a:r>
          </a:p>
          <a:p>
            <a:pPr>
              <a:lnSpc>
                <a:spcPct val="80000"/>
              </a:lnSpc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Festinating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short quick stepped gait with stooped posture due to displaced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centre of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gravity.</a:t>
            </a:r>
          </a:p>
          <a:p>
            <a:pPr>
              <a:lnSpc>
                <a:spcPct val="80000"/>
              </a:lnSpc>
            </a:pP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Freezing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sudden brief inability to move during mid stance.</a:t>
            </a:r>
          </a:p>
          <a:p>
            <a:pPr>
              <a:lnSpc>
                <a:spcPct val="8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Flat foot strike instead of heel strike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7772400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Propulsive Gait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62000" y="2286000"/>
            <a:ext cx="38862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Stiff neck and head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Excessive force to propel body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trunk stiffness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Steppage or foot drop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477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Gait Types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Pain </a:t>
            </a:r>
          </a:p>
          <a:p>
            <a:pPr lvl="1"/>
            <a:r>
              <a:rPr lang="en-US" sz="2000" dirty="0" smtClean="0"/>
              <a:t>Antalgic gait </a:t>
            </a:r>
          </a:p>
          <a:p>
            <a:pPr lvl="1"/>
            <a:r>
              <a:rPr lang="en-US" sz="2000" dirty="0" err="1" smtClean="0"/>
              <a:t>Gonalgic</a:t>
            </a:r>
            <a:r>
              <a:rPr lang="en-US" sz="2000" dirty="0" smtClean="0"/>
              <a:t> gait </a:t>
            </a:r>
          </a:p>
          <a:p>
            <a:pPr lvl="1"/>
            <a:r>
              <a:rPr lang="en-US" sz="2000" dirty="0" err="1" smtClean="0"/>
              <a:t>Podalgic</a:t>
            </a:r>
            <a:r>
              <a:rPr lang="en-US" sz="2000" dirty="0" smtClean="0"/>
              <a:t> gait </a:t>
            </a:r>
          </a:p>
          <a:p>
            <a:r>
              <a:rPr lang="en-US" sz="2000" dirty="0" smtClean="0"/>
              <a:t>Leg length discrepancy</a:t>
            </a:r>
          </a:p>
          <a:p>
            <a:pPr lvl="1"/>
            <a:r>
              <a:rPr lang="en-US" sz="2000" dirty="0" smtClean="0"/>
              <a:t>Short leg </a:t>
            </a:r>
          </a:p>
          <a:p>
            <a:r>
              <a:rPr lang="en-US" sz="2000" dirty="0" smtClean="0"/>
              <a:t>Musculoskeletal </a:t>
            </a:r>
          </a:p>
          <a:p>
            <a:pPr lvl="1"/>
            <a:r>
              <a:rPr lang="en-US" sz="2000" dirty="0" smtClean="0"/>
              <a:t>Trunk bending </a:t>
            </a:r>
          </a:p>
          <a:p>
            <a:pPr lvl="2"/>
            <a:r>
              <a:rPr lang="en-US" sz="2000" dirty="0" smtClean="0"/>
              <a:t>Anterior trunk bending</a:t>
            </a:r>
          </a:p>
          <a:p>
            <a:pPr lvl="2"/>
            <a:r>
              <a:rPr lang="en-US" sz="2000" dirty="0" smtClean="0"/>
              <a:t>Posterior trunk bending</a:t>
            </a:r>
          </a:p>
          <a:p>
            <a:pPr lvl="2"/>
            <a:r>
              <a:rPr lang="en-US" sz="2000" dirty="0" smtClean="0"/>
              <a:t>Lateral trunk bending </a:t>
            </a:r>
          </a:p>
          <a:p>
            <a:pPr lvl="2"/>
            <a:r>
              <a:rPr lang="en-US" sz="2000" dirty="0" smtClean="0"/>
              <a:t>Hyperlordosis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2133600"/>
            <a:ext cx="4191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  </a:t>
            </a:r>
            <a:r>
              <a:rPr lang="en-US" sz="2000" b="1">
                <a:solidFill>
                  <a:srgbClr val="00B050"/>
                </a:solidFill>
              </a:rPr>
              <a:t>Foot drop </a:t>
            </a:r>
          </a:p>
          <a:p>
            <a:endParaRPr lang="en-US" sz="2000" b="1"/>
          </a:p>
          <a:p>
            <a:r>
              <a:rPr lang="en-US" sz="2000" b="1"/>
              <a:t>  Leg is lifted high so</a:t>
            </a:r>
          </a:p>
          <a:p>
            <a:r>
              <a:rPr lang="en-US" sz="2000" b="1"/>
              <a:t>  Toes can clear the ground</a:t>
            </a:r>
          </a:p>
          <a:p>
            <a:endParaRPr lang="en-US" sz="2000" b="1"/>
          </a:p>
          <a:p>
            <a:r>
              <a:rPr lang="en-US" sz="2000" b="1"/>
              <a:t>  Foot slap at initial contact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Steppage Gait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764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914400" y="228600"/>
            <a:ext cx="701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/>
              <a:t>Waddling gait or Myopathic Gait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2667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676400"/>
            <a:ext cx="4572000" cy="44958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000" b="1" dirty="0" smtClean="0"/>
              <a:t> Abductor weakness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Trenlenberg sign positive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Pelvis drop	opposite</a:t>
            </a:r>
            <a:br>
              <a:rPr lang="en-US" sz="2000" b="1" dirty="0" smtClean="0"/>
            </a:br>
            <a:r>
              <a:rPr lang="en-US" sz="2000" b="1" dirty="0" smtClean="0"/>
              <a:t> Trunk sway	same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Lurching Gait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Wadding gait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52400" y="1524000"/>
            <a:ext cx="28956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  <a:cs typeface="Times New Roman" pitchFamily="18" charset="0"/>
              </a:rPr>
              <a:t>Legs cross midline</a:t>
            </a:r>
            <a:endParaRPr lang="en-US" sz="2000" b="1" dirty="0">
              <a:latin typeface="+mj-lt"/>
            </a:endParaRPr>
          </a:p>
          <a:p>
            <a:pPr>
              <a:defRPr/>
            </a:pPr>
            <a:r>
              <a:rPr lang="en-US" sz="2000" b="1" dirty="0">
                <a:latin typeface="+mj-lt"/>
                <a:cs typeface="Times New Roman" pitchFamily="18" charset="0"/>
              </a:rPr>
              <a:t>Adductors Spasticity</a:t>
            </a:r>
          </a:p>
          <a:p>
            <a:pPr>
              <a:defRPr/>
            </a:pPr>
            <a:endParaRPr lang="en-US" sz="2000" b="1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>
                <a:latin typeface="+mj-lt"/>
                <a:cs typeface="Times New Roman" pitchFamily="18" charset="0"/>
              </a:rPr>
              <a:t>Toe walk</a:t>
            </a:r>
          </a:p>
          <a:p>
            <a:pPr>
              <a:defRPr/>
            </a:pPr>
            <a:r>
              <a:rPr lang="en-US" sz="2000" b="1" dirty="0">
                <a:latin typeface="+mj-lt"/>
                <a:cs typeface="Times New Roman" pitchFamily="18" charset="0"/>
              </a:rPr>
              <a:t>Planter flexor spastic</a:t>
            </a:r>
          </a:p>
          <a:p>
            <a:pPr>
              <a:defRPr/>
            </a:pPr>
            <a:endParaRPr lang="en-US" sz="2000" b="1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sz="2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Spastic Cerebral palsy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81200"/>
            <a:ext cx="5791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4075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Scissor Gait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Hemiplegic Gait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►"/>
              <a:defRPr/>
            </a:pPr>
            <a:r>
              <a:rPr lang="en-US" dirty="0" smtClean="0"/>
              <a:t>Foot clearance </a:t>
            </a:r>
          </a:p>
          <a:p>
            <a:pPr>
              <a:buFont typeface="Arial" pitchFamily="34" charset="0"/>
              <a:buChar char="►"/>
              <a:defRPr/>
            </a:pPr>
            <a:endParaRPr lang="en-US" dirty="0" smtClean="0"/>
          </a:p>
          <a:p>
            <a:pPr>
              <a:buFont typeface="Arial" pitchFamily="34" charset="0"/>
              <a:buChar char="►"/>
              <a:defRPr/>
            </a:pPr>
            <a:r>
              <a:rPr lang="en-US" dirty="0" smtClean="0"/>
              <a:t>Hip flexor weakness </a:t>
            </a:r>
          </a:p>
          <a:p>
            <a:pPr>
              <a:buFont typeface="Arial" pitchFamily="34" charset="0"/>
              <a:buChar char="►"/>
              <a:defRPr/>
            </a:pPr>
            <a:endParaRPr lang="en-US" dirty="0" smtClean="0"/>
          </a:p>
          <a:p>
            <a:pPr>
              <a:buFont typeface="Arial" pitchFamily="34" charset="0"/>
              <a:buChar char="►"/>
              <a:defRPr/>
            </a:pPr>
            <a:r>
              <a:rPr lang="en-US" dirty="0" smtClean="0"/>
              <a:t>Pelvis retracted </a:t>
            </a:r>
            <a:endParaRPr lang="en-US" dirty="0"/>
          </a:p>
        </p:txBody>
      </p:sp>
      <p:pic>
        <p:nvPicPr>
          <p:cNvPr id="2050" name="Picture 2" descr="C:\Users\arshad.nawaz.RIPHAH\Desktop\dd441654f72c225471756a30de0541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30861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had.nawaz.RIPHAH\Desktop\gait_abnormalities13193184809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4352925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had.nawaz.RIPHAH\Desktop\328ec2c435c51c6c07e7d1d88bdddf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3058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Hysterical  Gait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Hip flexion excessive……Contracture</a:t>
            </a:r>
          </a:p>
          <a:p>
            <a:r>
              <a:rPr lang="en-US" dirty="0" smtClean="0"/>
              <a:t>Limited HF……weakness …..Tight HE</a:t>
            </a:r>
          </a:p>
          <a:p>
            <a:endParaRPr lang="en-US" dirty="0" smtClean="0"/>
          </a:p>
          <a:p>
            <a:r>
              <a:rPr lang="en-US" dirty="0" smtClean="0"/>
              <a:t> HE limited…..HF contracture</a:t>
            </a:r>
          </a:p>
          <a:p>
            <a:r>
              <a:rPr lang="en-US" dirty="0" smtClean="0"/>
              <a:t> External rotation…..Pelvis retracted </a:t>
            </a:r>
          </a:p>
          <a:p>
            <a:r>
              <a:rPr lang="en-US" dirty="0" smtClean="0"/>
              <a:t>Hip hiking……Weak DF, Spastic extensor</a:t>
            </a:r>
          </a:p>
          <a:p>
            <a:endParaRPr lang="en-US" dirty="0" smtClean="0"/>
          </a:p>
          <a:p>
            <a:r>
              <a:rPr lang="en-US" dirty="0" smtClean="0"/>
              <a:t>Circumduction….weak HF 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736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Deviations at Hip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14734"/>
          <a:ext cx="8229600" cy="5064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133600"/>
                <a:gridCol w="2286000"/>
                <a:gridCol w="2057400"/>
              </a:tblGrid>
              <a:tr h="395358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cause</a:t>
                      </a:r>
                      <a:endParaRPr lang="en-US" dirty="0"/>
                    </a:p>
                  </a:txBody>
                  <a:tcPr/>
                </a:tc>
              </a:tr>
              <a:tr h="578414">
                <a:tc>
                  <a:txBody>
                    <a:bodyPr/>
                    <a:lstStyle/>
                    <a:p>
                      <a:r>
                        <a:rPr lang="en-US" dirty="0" smtClean="0"/>
                        <a:t>Heel strike to 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Excessive</a:t>
                      </a:r>
                      <a:r>
                        <a:rPr lang="en-US" baseline="0" dirty="0" smtClean="0"/>
                        <a:t> flexion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than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Contracture</a:t>
                      </a:r>
                    </a:p>
                  </a:txBody>
                  <a:tcPr/>
                </a:tc>
              </a:tr>
              <a:tr h="6823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HF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 of flexors</a:t>
                      </a:r>
                      <a:endParaRPr lang="en-US" dirty="0"/>
                    </a:p>
                  </a:txBody>
                  <a:tcPr/>
                </a:tc>
              </a:tr>
              <a:tr h="395358">
                <a:tc>
                  <a:txBody>
                    <a:bodyPr/>
                    <a:lstStyle/>
                    <a:p>
                      <a:r>
                        <a:rPr lang="en-US" dirty="0" smtClean="0"/>
                        <a:t>FF to 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</a:t>
                      </a:r>
                      <a:r>
                        <a:rPr lang="en-US" baseline="0" dirty="0" smtClean="0"/>
                        <a:t> 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neutral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HF contracture</a:t>
                      </a:r>
                      <a:endParaRPr lang="en-US" dirty="0"/>
                    </a:p>
                  </a:txBody>
                  <a:tcPr/>
                </a:tc>
              </a:tr>
              <a:tr h="3953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rotation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Spastic </a:t>
                      </a:r>
                      <a:endParaRPr lang="en-US" dirty="0"/>
                    </a:p>
                  </a:txBody>
                  <a:tcPr/>
                </a:tc>
              </a:tr>
              <a:tr h="3953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rotation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Pelvis</a:t>
                      </a:r>
                      <a:r>
                        <a:rPr lang="en-US" baseline="0" dirty="0" smtClean="0"/>
                        <a:t> rotation </a:t>
                      </a:r>
                      <a:endParaRPr lang="en-US" dirty="0"/>
                    </a:p>
                  </a:txBody>
                  <a:tcPr/>
                </a:tc>
              </a:tr>
              <a:tr h="3953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Spastic </a:t>
                      </a:r>
                      <a:endParaRPr lang="en-US" dirty="0"/>
                    </a:p>
                  </a:txBody>
                  <a:tcPr/>
                </a:tc>
              </a:tr>
              <a:tr h="3953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Adduction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Spastic </a:t>
                      </a:r>
                      <a:endParaRPr lang="en-US" dirty="0"/>
                    </a:p>
                  </a:txBody>
                  <a:tcPr/>
                </a:tc>
              </a:tr>
              <a:tr h="395358">
                <a:tc>
                  <a:txBody>
                    <a:bodyPr/>
                    <a:lstStyle/>
                    <a:p>
                      <a:r>
                        <a:rPr lang="en-US" dirty="0" smtClean="0"/>
                        <a:t>Swing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Circumduction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Semicircle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 HF</a:t>
                      </a:r>
                      <a:endParaRPr lang="en-US" dirty="0"/>
                    </a:p>
                  </a:txBody>
                  <a:tcPr/>
                </a:tc>
              </a:tr>
              <a:tr h="9748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Hip hiking </a:t>
                      </a:r>
                    </a:p>
                    <a:p>
                      <a:r>
                        <a:rPr lang="en-US" dirty="0" smtClean="0"/>
                        <a:t>Excessive hip flexion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Quadus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lamborum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More than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Extensor</a:t>
                      </a:r>
                      <a:r>
                        <a:rPr lang="en-US" baseline="0" dirty="0" smtClean="0"/>
                        <a:t> spastic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Foot drop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Gait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pPr lvl="1"/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752600"/>
          <a:ext cx="7620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4572000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smtClean="0"/>
                        <a:t>Hip region</a:t>
                      </a:r>
                    </a:p>
                    <a:p>
                      <a:pPr lvl="1"/>
                      <a:endParaRPr lang="en-US" sz="2000" b="1" dirty="0" smtClean="0"/>
                    </a:p>
                    <a:p>
                      <a:pPr lvl="2"/>
                      <a:r>
                        <a:rPr lang="en-US" sz="2000" dirty="0" smtClean="0"/>
                        <a:t>Hip hiking</a:t>
                      </a:r>
                    </a:p>
                    <a:p>
                      <a:pPr lvl="2"/>
                      <a:r>
                        <a:rPr lang="en-US" sz="2000" dirty="0" smtClean="0"/>
                        <a:t>Hip flexion contracture</a:t>
                      </a:r>
                    </a:p>
                    <a:p>
                      <a:pPr lvl="2"/>
                      <a:r>
                        <a:rPr lang="en-US" sz="2000" dirty="0" err="1" smtClean="0"/>
                        <a:t>Psoatic</a:t>
                      </a:r>
                      <a:r>
                        <a:rPr lang="en-US" sz="2000" dirty="0" smtClean="0"/>
                        <a:t> weakness </a:t>
                      </a:r>
                    </a:p>
                    <a:p>
                      <a:pPr lvl="2"/>
                      <a:r>
                        <a:rPr lang="en-US" sz="2000" dirty="0" smtClean="0"/>
                        <a:t>Vaulting</a:t>
                      </a:r>
                    </a:p>
                    <a:p>
                      <a:pPr lvl="2"/>
                      <a:r>
                        <a:rPr lang="en-US" sz="2000" dirty="0" smtClean="0"/>
                        <a:t>Hip joint stiffness</a:t>
                      </a:r>
                    </a:p>
                    <a:p>
                      <a:pPr lvl="2"/>
                      <a:r>
                        <a:rPr lang="en-US" sz="2000" dirty="0" smtClean="0"/>
                        <a:t>Toe in gait</a:t>
                      </a:r>
                    </a:p>
                    <a:p>
                      <a:pPr lvl="2"/>
                      <a:r>
                        <a:rPr lang="en-US" sz="2000" dirty="0" smtClean="0"/>
                        <a:t>Toe out gait</a:t>
                      </a:r>
                      <a:endParaRPr lang="en-US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smtClean="0"/>
                        <a:t>Knee region</a:t>
                      </a:r>
                    </a:p>
                    <a:p>
                      <a:pPr lvl="1"/>
                      <a:endParaRPr lang="en-US" sz="2000" b="1" dirty="0" smtClean="0"/>
                    </a:p>
                    <a:p>
                      <a:pPr lvl="2"/>
                      <a:r>
                        <a:rPr lang="en-US" sz="2000" dirty="0" smtClean="0"/>
                        <a:t>Knee Flexion contracture </a:t>
                      </a:r>
                    </a:p>
                    <a:p>
                      <a:pPr lvl="2"/>
                      <a:r>
                        <a:rPr lang="en-US" sz="2000" dirty="0" smtClean="0"/>
                        <a:t>Quadriceps weakness</a:t>
                      </a:r>
                    </a:p>
                    <a:p>
                      <a:pPr lvl="2"/>
                      <a:r>
                        <a:rPr lang="en-US" sz="2000" dirty="0" smtClean="0"/>
                        <a:t>Knee joint stiffness</a:t>
                      </a:r>
                    </a:p>
                    <a:p>
                      <a:pPr lvl="2"/>
                      <a:endParaRPr lang="en-US" sz="2000" dirty="0" smtClean="0"/>
                    </a:p>
                    <a:p>
                      <a:pPr lvl="2"/>
                      <a:endParaRPr lang="en-US" sz="2000" dirty="0" smtClean="0"/>
                    </a:p>
                    <a:p>
                      <a:pPr lvl="1"/>
                      <a:r>
                        <a:rPr lang="en-US" sz="2000" b="1" dirty="0" smtClean="0"/>
                        <a:t>Ankle region</a:t>
                      </a:r>
                    </a:p>
                    <a:p>
                      <a:pPr lvl="1"/>
                      <a:endParaRPr lang="en-US" sz="2000" b="1" dirty="0" smtClean="0"/>
                    </a:p>
                    <a:p>
                      <a:pPr lvl="2"/>
                      <a:r>
                        <a:rPr lang="en-US" sz="2000" dirty="0" smtClean="0"/>
                        <a:t>Toe walking</a:t>
                      </a:r>
                    </a:p>
                    <a:p>
                      <a:pPr lvl="2"/>
                      <a:r>
                        <a:rPr lang="en-US" sz="2000" dirty="0" smtClean="0"/>
                        <a:t>Equinaus walking</a:t>
                      </a:r>
                    </a:p>
                    <a:p>
                      <a:pPr lvl="2"/>
                      <a:r>
                        <a:rPr lang="en-US" sz="2000" dirty="0" smtClean="0"/>
                        <a:t>Flat foot</a:t>
                      </a:r>
                    </a:p>
                    <a:p>
                      <a:pPr lvl="2"/>
                      <a:r>
                        <a:rPr lang="en-US" sz="2000" dirty="0" smtClean="0"/>
                        <a:t>Planterflexiors weakness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12800"/>
          </a:xfrm>
        </p:spPr>
        <p:txBody>
          <a:bodyPr/>
          <a:lstStyle/>
          <a:p>
            <a:r>
              <a:rPr lang="en-US" smtClean="0"/>
              <a:t>Deviations at Knee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589505"/>
          <a:ext cx="8763000" cy="5116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1981200"/>
                <a:gridCol w="2438400"/>
              </a:tblGrid>
              <a:tr h="347942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cause</a:t>
                      </a:r>
                      <a:endParaRPr lang="en-US" dirty="0"/>
                    </a:p>
                  </a:txBody>
                  <a:tcPr/>
                </a:tc>
              </a:tr>
              <a:tr h="586682">
                <a:tc>
                  <a:txBody>
                    <a:bodyPr/>
                    <a:lstStyle/>
                    <a:p>
                      <a:r>
                        <a:rPr lang="en-US" dirty="0" smtClean="0"/>
                        <a:t>Heel strike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Excessive KF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Buckles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Spastic flexors</a:t>
                      </a:r>
                      <a:endParaRPr lang="en-US" dirty="0"/>
                    </a:p>
                  </a:txBody>
                  <a:tcPr/>
                </a:tc>
              </a:tr>
              <a:tr h="600557">
                <a:tc>
                  <a:txBody>
                    <a:bodyPr/>
                    <a:lstStyle/>
                    <a:p>
                      <a:r>
                        <a:rPr lang="en-US" dirty="0" smtClean="0"/>
                        <a:t>Foot flat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Knee hyperextend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Hyperextend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 Quads, Spastic Quads</a:t>
                      </a:r>
                      <a:endParaRPr lang="en-US" dirty="0"/>
                    </a:p>
                  </a:txBody>
                  <a:tcPr/>
                </a:tc>
              </a:tr>
              <a:tr h="586682">
                <a:tc>
                  <a:txBody>
                    <a:bodyPr/>
                    <a:lstStyle/>
                    <a:p>
                      <a:r>
                        <a:rPr lang="en-US" dirty="0" smtClean="0"/>
                        <a:t>Mid 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Knee hyperextend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Hyperextend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 above</a:t>
                      </a:r>
                      <a:endParaRPr lang="en-US" dirty="0"/>
                    </a:p>
                  </a:txBody>
                  <a:tcPr/>
                </a:tc>
              </a:tr>
              <a:tr h="600557">
                <a:tc>
                  <a:txBody>
                    <a:bodyPr/>
                    <a:lstStyle/>
                    <a:p>
                      <a:r>
                        <a:rPr lang="en-US" dirty="0" smtClean="0"/>
                        <a:t>Push 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Excessive KF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than</a:t>
                      </a:r>
                      <a:r>
                        <a:rPr lang="en-US" baseline="0" dirty="0" smtClean="0"/>
                        <a:t> 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Flexor contracture (CVA)</a:t>
                      </a:r>
                      <a:endParaRPr lang="en-US" dirty="0"/>
                    </a:p>
                  </a:txBody>
                  <a:tcPr/>
                </a:tc>
              </a:tr>
              <a:tr h="3479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KF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Spastic Quads</a:t>
                      </a:r>
                      <a:endParaRPr lang="en-US" dirty="0"/>
                    </a:p>
                  </a:txBody>
                  <a:tcPr/>
                </a:tc>
              </a:tr>
              <a:tr h="347942">
                <a:tc>
                  <a:txBody>
                    <a:bodyPr/>
                    <a:lstStyle/>
                    <a:p>
                      <a:r>
                        <a:rPr lang="en-US" dirty="0" smtClean="0"/>
                        <a:t>Swing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79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Excessive KF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than 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Flexor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withdrawl</a:t>
                      </a:r>
                      <a:r>
                        <a:rPr lang="en-US" dirty="0" smtClean="0"/>
                        <a:t> ,  </a:t>
                      </a:r>
                      <a:r>
                        <a:rPr lang="en-US" dirty="0" err="1" smtClean="0"/>
                        <a:t>Dysmetria</a:t>
                      </a:r>
                      <a:endParaRPr lang="en-US" dirty="0"/>
                    </a:p>
                  </a:txBody>
                  <a:tcPr/>
                </a:tc>
              </a:tr>
              <a:tr h="6005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KF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Extensor spasticity , Circumduction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334963"/>
          </a:xfrm>
        </p:spPr>
        <p:txBody>
          <a:bodyPr>
            <a:normAutofit fontScale="90000"/>
          </a:bodyPr>
          <a:lstStyle/>
          <a:p>
            <a:r>
              <a:rPr lang="en-US" sz="2400" smtClean="0"/>
              <a:t>Deviation at Ankle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035558"/>
          <a:ext cx="8610600" cy="5553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362200"/>
                <a:gridCol w="2133600"/>
                <a:gridCol w="2286000"/>
              </a:tblGrid>
              <a:tr h="327494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cause</a:t>
                      </a:r>
                      <a:endParaRPr lang="en-US" dirty="0"/>
                    </a:p>
                  </a:txBody>
                  <a:tcPr/>
                </a:tc>
              </a:tr>
              <a:tr h="478981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Foot slap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Foot slap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Weak</a:t>
                      </a:r>
                      <a:r>
                        <a:rPr lang="en-US" baseline="0" dirty="0" smtClean="0"/>
                        <a:t> DF</a:t>
                      </a:r>
                      <a:endParaRPr lang="en-US" dirty="0" smtClean="0"/>
                    </a:p>
                  </a:txBody>
                  <a:tcPr/>
                </a:tc>
              </a:tr>
              <a:tr h="5568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Toes 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Tip toe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Spastic PF , Length</a:t>
                      </a:r>
                      <a:endParaRPr lang="en-US" dirty="0"/>
                    </a:p>
                  </a:txBody>
                  <a:tcPr/>
                </a:tc>
              </a:tr>
              <a:tr h="4788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Foot flat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Entire foot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 DF, Neonatal</a:t>
                      </a:r>
                      <a:endParaRPr lang="en-US" dirty="0"/>
                    </a:p>
                  </a:txBody>
                  <a:tcPr/>
                </a:tc>
              </a:tr>
              <a:tr h="585464">
                <a:tc>
                  <a:txBody>
                    <a:bodyPr/>
                    <a:lstStyle/>
                    <a:p>
                      <a:r>
                        <a:rPr lang="en-US" dirty="0" smtClean="0"/>
                        <a:t>Mid 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Excessive positional PF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Tibia does not advance move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Ecc.Weak</a:t>
                      </a:r>
                      <a:r>
                        <a:rPr lang="en-US" dirty="0" smtClean="0"/>
                        <a:t> PF or</a:t>
                      </a:r>
                      <a:r>
                        <a:rPr lang="en-US" baseline="0" dirty="0" smtClean="0"/>
                        <a:t> tight</a:t>
                      </a:r>
                      <a:endParaRPr lang="en-US" dirty="0"/>
                    </a:p>
                  </a:txBody>
                  <a:tcPr/>
                </a:tc>
              </a:tr>
              <a:tr h="472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Heel lift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 with 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Spastic PF</a:t>
                      </a:r>
                      <a:endParaRPr lang="en-US" dirty="0"/>
                    </a:p>
                  </a:txBody>
                  <a:tcPr/>
                </a:tc>
              </a:tr>
              <a:tr h="573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Excessive 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Tibia more advance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 PF,KF or HF contracture</a:t>
                      </a:r>
                      <a:endParaRPr lang="en-US" dirty="0"/>
                    </a:p>
                  </a:txBody>
                  <a:tcPr/>
                </a:tc>
              </a:tr>
              <a:tr h="5854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Toe clawing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Grab floor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Spastic flexor, grasp</a:t>
                      </a:r>
                      <a:r>
                        <a:rPr lang="en-US" baseline="0" dirty="0" smtClean="0"/>
                        <a:t> reflex</a:t>
                      </a:r>
                      <a:endParaRPr lang="en-US" dirty="0"/>
                    </a:p>
                  </a:txBody>
                  <a:tcPr/>
                </a:tc>
              </a:tr>
              <a:tr h="585464">
                <a:tc>
                  <a:txBody>
                    <a:bodyPr/>
                    <a:lstStyle/>
                    <a:p>
                      <a:r>
                        <a:rPr lang="en-US" dirty="0" smtClean="0"/>
                        <a:t>Push off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roll 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Insufficient weight 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 of PF</a:t>
                      </a:r>
                      <a:endParaRPr lang="en-US" dirty="0"/>
                    </a:p>
                  </a:txBody>
                  <a:tcPr/>
                </a:tc>
              </a:tr>
              <a:tr h="573115">
                <a:tc>
                  <a:txBody>
                    <a:bodyPr/>
                    <a:lstStyle/>
                    <a:p>
                      <a:r>
                        <a:rPr lang="en-US" dirty="0" smtClean="0"/>
                        <a:t>Swing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Toe drag</a:t>
                      </a:r>
                    </a:p>
                    <a:p>
                      <a:r>
                        <a:rPr lang="en-US" dirty="0" err="1" smtClean="0"/>
                        <a:t>Varus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Insufficient DF</a:t>
                      </a:r>
                    </a:p>
                    <a:p>
                      <a:r>
                        <a:rPr lang="en-US" dirty="0" smtClean="0"/>
                        <a:t>Inverted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 DF</a:t>
                      </a:r>
                    </a:p>
                    <a:p>
                      <a:r>
                        <a:rPr lang="en-US" dirty="0" smtClean="0"/>
                        <a:t>Spastic invertors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736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Deviation of Trunk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317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08682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cause</a:t>
                      </a:r>
                      <a:endParaRPr lang="en-US" dirty="0"/>
                    </a:p>
                  </a:txBody>
                  <a:tcPr/>
                </a:tc>
              </a:tr>
              <a:tr h="508682">
                <a:tc>
                  <a:txBody>
                    <a:bodyPr/>
                    <a:lstStyle/>
                    <a:p>
                      <a:r>
                        <a:rPr lang="en-US" dirty="0" smtClean="0"/>
                        <a:t>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Trunk lateral lean 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Trenlenberg gait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 </a:t>
                      </a:r>
                      <a:r>
                        <a:rPr lang="en-US" dirty="0" err="1" smtClean="0"/>
                        <a:t>Abd</a:t>
                      </a:r>
                      <a:endParaRPr lang="en-US" dirty="0"/>
                    </a:p>
                  </a:txBody>
                  <a:tcPr/>
                </a:tc>
              </a:tr>
              <a:tr h="877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Backward trunk lean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Hyperextension at 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 GM</a:t>
                      </a:r>
                      <a:endParaRPr lang="en-US" dirty="0"/>
                    </a:p>
                  </a:txBody>
                  <a:tcPr/>
                </a:tc>
              </a:tr>
              <a:tr h="877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Forward trunk lean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Forward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</a:t>
                      </a:r>
                      <a:r>
                        <a:rPr lang="en-US" baseline="0" dirty="0" smtClean="0"/>
                        <a:t> Quad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Azhar Hassan Khan\Desktop\arshad\Thank U Bouquet SH15-0593G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Gait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Neurological abnormal gait </a:t>
            </a:r>
          </a:p>
          <a:p>
            <a:pPr lvl="1"/>
            <a:r>
              <a:rPr lang="en-US" dirty="0" smtClean="0"/>
              <a:t>Cerebellar Ataxic </a:t>
            </a:r>
          </a:p>
          <a:p>
            <a:pPr lvl="1"/>
            <a:r>
              <a:rPr lang="en-US" dirty="0" smtClean="0"/>
              <a:t>Sensory ataxic</a:t>
            </a:r>
          </a:p>
          <a:p>
            <a:pPr lvl="1"/>
            <a:r>
              <a:rPr lang="en-US" dirty="0" smtClean="0"/>
              <a:t>Vestibular ataxic </a:t>
            </a:r>
          </a:p>
          <a:p>
            <a:pPr lvl="1"/>
            <a:r>
              <a:rPr lang="en-US" dirty="0" smtClean="0"/>
              <a:t>Parkinson gait</a:t>
            </a:r>
          </a:p>
          <a:p>
            <a:pPr lvl="1"/>
            <a:r>
              <a:rPr lang="en-US" dirty="0" smtClean="0"/>
              <a:t>Propulsive gait</a:t>
            </a:r>
          </a:p>
          <a:p>
            <a:pPr lvl="1"/>
            <a:r>
              <a:rPr lang="en-US" dirty="0" smtClean="0"/>
              <a:t>Steppage gait</a:t>
            </a:r>
          </a:p>
          <a:p>
            <a:pPr lvl="1"/>
            <a:r>
              <a:rPr lang="en-US" dirty="0" smtClean="0"/>
              <a:t>Scissors gait</a:t>
            </a:r>
          </a:p>
          <a:p>
            <a:pPr lvl="1"/>
            <a:r>
              <a:rPr lang="en-US" dirty="0" smtClean="0"/>
              <a:t>Myopathic gait</a:t>
            </a:r>
          </a:p>
          <a:p>
            <a:pPr lvl="1"/>
            <a:r>
              <a:rPr lang="en-US" dirty="0" smtClean="0"/>
              <a:t>Hemiplegic gait </a:t>
            </a:r>
          </a:p>
          <a:p>
            <a:endParaRPr lang="en-US" dirty="0" smtClean="0"/>
          </a:p>
          <a:p>
            <a:r>
              <a:rPr lang="en-US" dirty="0" smtClean="0"/>
              <a:t>Hysterical gait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 Gait: Pain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3600" dirty="0" err="1" smtClean="0"/>
              <a:t>Antalgic</a:t>
            </a:r>
            <a:r>
              <a:rPr lang="en-US" sz="3600" dirty="0" smtClean="0"/>
              <a:t> Gait: Painful hip</a:t>
            </a:r>
          </a:p>
          <a:p>
            <a:pPr eaLnBrk="1" hangingPunct="1"/>
            <a:r>
              <a:rPr lang="en-US" sz="3600" dirty="0" err="1" smtClean="0"/>
              <a:t>Gonalgic</a:t>
            </a:r>
            <a:r>
              <a:rPr lang="en-US" sz="3600" dirty="0" smtClean="0"/>
              <a:t> Gait: painful knee</a:t>
            </a:r>
          </a:p>
          <a:p>
            <a:pPr eaLnBrk="1" hangingPunct="1"/>
            <a:r>
              <a:rPr lang="en-US" sz="3600" dirty="0" err="1" smtClean="0"/>
              <a:t>Podalgic</a:t>
            </a:r>
            <a:r>
              <a:rPr lang="en-US" sz="3600" dirty="0" smtClean="0"/>
              <a:t> Gait: painful foot</a:t>
            </a:r>
          </a:p>
          <a:p>
            <a:pPr eaLnBrk="1" hangingPunct="1">
              <a:buNone/>
            </a:pPr>
            <a:endParaRPr lang="en-US" sz="3600" dirty="0" smtClean="0"/>
          </a:p>
          <a:p>
            <a:pPr eaLnBrk="1" hangingPunct="1"/>
            <a:r>
              <a:rPr lang="en-US" sz="3600" dirty="0" smtClean="0"/>
              <a:t>Decrease single limb support period </a:t>
            </a:r>
          </a:p>
          <a:p>
            <a:pPr eaLnBrk="1" hangingPunct="1">
              <a:buNone/>
            </a:pPr>
            <a:r>
              <a:rPr lang="en-US" sz="3600" dirty="0" smtClean="0"/>
              <a:t>(less time on bad leg)</a:t>
            </a:r>
          </a:p>
          <a:p>
            <a:pPr eaLnBrk="1" hangingPunct="1">
              <a:buNone/>
            </a:pPr>
            <a:endParaRPr lang="en-US" sz="3600" dirty="0" smtClean="0"/>
          </a:p>
          <a:p>
            <a:pPr eaLnBrk="1" hangingPunct="1"/>
            <a:r>
              <a:rPr lang="en-US" sz="3600" dirty="0" smtClean="0"/>
              <a:t>Limp adopted </a:t>
            </a:r>
          </a:p>
          <a:p>
            <a:endParaRPr lang="en-US" sz="3600" dirty="0" smtClean="0"/>
          </a:p>
          <a:p>
            <a:r>
              <a:rPr lang="en-US" sz="3600" dirty="0" smtClean="0"/>
              <a:t>   To avoid pain</a:t>
            </a:r>
          </a:p>
          <a:p>
            <a:r>
              <a:rPr lang="en-US" sz="3600" dirty="0" smtClean="0"/>
              <a:t>   Avoid weight-bearing</a:t>
            </a:r>
          </a:p>
          <a:p>
            <a:r>
              <a:rPr lang="en-US" sz="3600" dirty="0" smtClean="0"/>
              <a:t>   Very short stance phase       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281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Short Leg Gait/ leg length discrepancy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3200" b="1" dirty="0" smtClean="0"/>
              <a:t>True short leg</a:t>
            </a:r>
          </a:p>
          <a:p>
            <a:pPr>
              <a:defRPr/>
            </a:pPr>
            <a:r>
              <a:rPr lang="en-US" sz="3200" b="1" dirty="0" smtClean="0"/>
              <a:t>False Short leg</a:t>
            </a:r>
          </a:p>
          <a:p>
            <a:pPr>
              <a:defRPr/>
            </a:pPr>
            <a:endParaRPr lang="en-US" sz="3200" b="1" dirty="0" smtClean="0"/>
          </a:p>
          <a:p>
            <a:pPr>
              <a:defRPr/>
            </a:pPr>
            <a:r>
              <a:rPr lang="en-US" sz="3200" b="1" dirty="0" smtClean="0"/>
              <a:t>Pelvis raised</a:t>
            </a:r>
          </a:p>
          <a:p>
            <a:pPr>
              <a:defRPr/>
            </a:pPr>
            <a:r>
              <a:rPr lang="en-US" sz="3200" b="1" dirty="0" smtClean="0"/>
              <a:t>Foot supinated</a:t>
            </a:r>
          </a:p>
          <a:p>
            <a:pPr>
              <a:defRPr/>
            </a:pPr>
            <a:endParaRPr lang="en-US" sz="3200" b="1" dirty="0" smtClean="0"/>
          </a:p>
          <a:p>
            <a:pPr>
              <a:defRPr/>
            </a:pPr>
            <a:r>
              <a:rPr lang="en-US" sz="3200" b="1" dirty="0" smtClean="0"/>
              <a:t>Scoliosis</a:t>
            </a:r>
          </a:p>
          <a:p>
            <a:pPr>
              <a:defRPr/>
            </a:pPr>
            <a:endParaRPr lang="en-US" sz="3200" b="1" dirty="0" smtClean="0"/>
          </a:p>
          <a:p>
            <a:pPr>
              <a:defRPr/>
            </a:pPr>
            <a:r>
              <a:rPr lang="en-US" sz="3200" b="1" dirty="0" smtClean="0"/>
              <a:t>Below 1 inch no modification</a:t>
            </a:r>
          </a:p>
          <a:p>
            <a:pPr>
              <a:defRPr/>
            </a:pPr>
            <a:r>
              <a:rPr lang="en-US" sz="3200" b="1" dirty="0" smtClean="0"/>
              <a:t>Shoe modification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3124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Trunk bending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Lateral trunk bending</a:t>
            </a:r>
          </a:p>
          <a:p>
            <a:r>
              <a:rPr lang="en-US" dirty="0" smtClean="0"/>
              <a:t>Anterior trunk bending</a:t>
            </a:r>
          </a:p>
          <a:p>
            <a:r>
              <a:rPr lang="en-US" dirty="0" smtClean="0"/>
              <a:t>Posterior trunk bending</a:t>
            </a:r>
          </a:p>
          <a:p>
            <a:endParaRPr lang="en-US" dirty="0" smtClean="0"/>
          </a:p>
          <a:p>
            <a:r>
              <a:rPr lang="en-US" dirty="0" smtClean="0"/>
              <a:t>Hyper lordosis gait 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trunk bending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55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266</TotalTime>
  <Words>901</Words>
  <Application>Microsoft Office PowerPoint</Application>
  <PresentationFormat>On-screen Show (4:3)</PresentationFormat>
  <Paragraphs>348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Median</vt:lpstr>
      <vt:lpstr>Abnormal gait </vt:lpstr>
      <vt:lpstr>Abnormal Gait Syndromes </vt:lpstr>
      <vt:lpstr>Abnormal Gait Types  </vt:lpstr>
      <vt:lpstr>Abnormal Gait </vt:lpstr>
      <vt:lpstr>Abnormal Gait </vt:lpstr>
      <vt:lpstr>Abnormal Gait: Pain</vt:lpstr>
      <vt:lpstr>Short Leg Gait/ leg length discrepancy</vt:lpstr>
      <vt:lpstr>Trunk bending </vt:lpstr>
      <vt:lpstr>Lateral trunk bending </vt:lpstr>
      <vt:lpstr>Trenlenberg’s sign </vt:lpstr>
      <vt:lpstr>Anterior trunk bending </vt:lpstr>
      <vt:lpstr>Posterior trunk bending </vt:lpstr>
      <vt:lpstr>Increase lumbar lordosis </vt:lpstr>
      <vt:lpstr>Hip Hiking </vt:lpstr>
      <vt:lpstr>Vaulting </vt:lpstr>
      <vt:lpstr>Slide 16</vt:lpstr>
      <vt:lpstr>Slide 17</vt:lpstr>
      <vt:lpstr>Excessive knee flexion or Crouched Gait</vt:lpstr>
      <vt:lpstr>Slide 19</vt:lpstr>
      <vt:lpstr>Slide 20</vt:lpstr>
      <vt:lpstr>Abnormal Gait </vt:lpstr>
      <vt:lpstr>Proprioceptive Loss: Sensory Ataxia</vt:lpstr>
      <vt:lpstr>Vestibular system</vt:lpstr>
      <vt:lpstr>Balance Loss due to Cerebellar problems</vt:lpstr>
      <vt:lpstr>ATAXIC GAIT</vt:lpstr>
      <vt:lpstr>FESTINATING/PARKINSONIAN GAIT</vt:lpstr>
      <vt:lpstr>Parkinson Gait </vt:lpstr>
      <vt:lpstr>Slide 28</vt:lpstr>
      <vt:lpstr>Steppage or foot drop</vt:lpstr>
      <vt:lpstr>Steppage Gait</vt:lpstr>
      <vt:lpstr> Abductor weakness   Trenlenberg sign positive   Pelvis drop opposite  Trunk sway same    Lurching Gait Wadding gait   </vt:lpstr>
      <vt:lpstr>Scissor Gait </vt:lpstr>
      <vt:lpstr>Slide 33</vt:lpstr>
      <vt:lpstr>Hemiplegic Gait</vt:lpstr>
      <vt:lpstr>Slide 35</vt:lpstr>
      <vt:lpstr>Slide 36</vt:lpstr>
      <vt:lpstr>Slide 37</vt:lpstr>
      <vt:lpstr>HIP </vt:lpstr>
      <vt:lpstr>Deviations at Hip</vt:lpstr>
      <vt:lpstr>Deviations at Knee </vt:lpstr>
      <vt:lpstr>Deviation at Ankle </vt:lpstr>
      <vt:lpstr>Deviation of Trunk 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Abnormla gait </dc:title>
  <dc:creator>arshad.nawaz</dc:creator>
  <cp:lastModifiedBy>SALEEM</cp:lastModifiedBy>
  <cp:revision>40</cp:revision>
  <dcterms:created xsi:type="dcterms:W3CDTF">2014-03-28T06:00:40Z</dcterms:created>
  <dcterms:modified xsi:type="dcterms:W3CDTF">2015-04-06T06:00:34Z</dcterms:modified>
</cp:coreProperties>
</file>