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5" r:id="rId19"/>
    <p:sldId id="276" r:id="rId20"/>
    <p:sldId id="277" r:id="rId21"/>
    <p:sldId id="278" r:id="rId22"/>
    <p:sldId id="279" r:id="rId23"/>
    <p:sldId id="280" r:id="rId24"/>
    <p:sldId id="281" r:id="rId25"/>
    <p:sldId id="282"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E5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672"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5D82545-A052-448B-A4DF-011E2CC207BD}"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98CD69-3D29-4A3B-A209-F4ACED24FC3E}" type="slidenum">
              <a:rPr lang="en-US" smtClean="0"/>
              <a:t>‹#›</a:t>
            </a:fld>
            <a:endParaRPr lang="en-US"/>
          </a:p>
        </p:txBody>
      </p:sp>
    </p:spTree>
    <p:extLst>
      <p:ext uri="{BB962C8B-B14F-4D97-AF65-F5344CB8AC3E}">
        <p14:creationId xmlns:p14="http://schemas.microsoft.com/office/powerpoint/2010/main" val="3205649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D82545-A052-448B-A4DF-011E2CC207BD}"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98CD69-3D29-4A3B-A209-F4ACED24FC3E}" type="slidenum">
              <a:rPr lang="en-US" smtClean="0"/>
              <a:t>‹#›</a:t>
            </a:fld>
            <a:endParaRPr lang="en-US"/>
          </a:p>
        </p:txBody>
      </p:sp>
    </p:spTree>
    <p:extLst>
      <p:ext uri="{BB962C8B-B14F-4D97-AF65-F5344CB8AC3E}">
        <p14:creationId xmlns:p14="http://schemas.microsoft.com/office/powerpoint/2010/main" val="317970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D82545-A052-448B-A4DF-011E2CC207BD}"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98CD69-3D29-4A3B-A209-F4ACED24FC3E}"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541746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D82545-A052-448B-A4DF-011E2CC207BD}"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98CD69-3D29-4A3B-A209-F4ACED24FC3E}" type="slidenum">
              <a:rPr lang="en-US" smtClean="0"/>
              <a:t>‹#›</a:t>
            </a:fld>
            <a:endParaRPr lang="en-US"/>
          </a:p>
        </p:txBody>
      </p:sp>
    </p:spTree>
    <p:extLst>
      <p:ext uri="{BB962C8B-B14F-4D97-AF65-F5344CB8AC3E}">
        <p14:creationId xmlns:p14="http://schemas.microsoft.com/office/powerpoint/2010/main" val="3891770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D82545-A052-448B-A4DF-011E2CC207BD}"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98CD69-3D29-4A3B-A209-F4ACED24FC3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249096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D82545-A052-448B-A4DF-011E2CC207BD}"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98CD69-3D29-4A3B-A209-F4ACED24FC3E}" type="slidenum">
              <a:rPr lang="en-US" smtClean="0"/>
              <a:t>‹#›</a:t>
            </a:fld>
            <a:endParaRPr lang="en-US"/>
          </a:p>
        </p:txBody>
      </p:sp>
    </p:spTree>
    <p:extLst>
      <p:ext uri="{BB962C8B-B14F-4D97-AF65-F5344CB8AC3E}">
        <p14:creationId xmlns:p14="http://schemas.microsoft.com/office/powerpoint/2010/main" val="29051072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5D82545-A052-448B-A4DF-011E2CC207BD}"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98CD69-3D29-4A3B-A209-F4ACED24FC3E}" type="slidenum">
              <a:rPr lang="en-US" smtClean="0"/>
              <a:t>‹#›</a:t>
            </a:fld>
            <a:endParaRPr lang="en-US"/>
          </a:p>
        </p:txBody>
      </p:sp>
    </p:spTree>
    <p:extLst>
      <p:ext uri="{BB962C8B-B14F-4D97-AF65-F5344CB8AC3E}">
        <p14:creationId xmlns:p14="http://schemas.microsoft.com/office/powerpoint/2010/main" val="35552760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5D82545-A052-448B-A4DF-011E2CC207BD}"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98CD69-3D29-4A3B-A209-F4ACED24FC3E}" type="slidenum">
              <a:rPr lang="en-US" smtClean="0"/>
              <a:t>‹#›</a:t>
            </a:fld>
            <a:endParaRPr lang="en-US"/>
          </a:p>
        </p:txBody>
      </p:sp>
    </p:spTree>
    <p:extLst>
      <p:ext uri="{BB962C8B-B14F-4D97-AF65-F5344CB8AC3E}">
        <p14:creationId xmlns:p14="http://schemas.microsoft.com/office/powerpoint/2010/main" val="3794472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5D82545-A052-448B-A4DF-011E2CC207BD}"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98CD69-3D29-4A3B-A209-F4ACED24FC3E}" type="slidenum">
              <a:rPr lang="en-US" smtClean="0"/>
              <a:t>‹#›</a:t>
            </a:fld>
            <a:endParaRPr lang="en-US"/>
          </a:p>
        </p:txBody>
      </p:sp>
    </p:spTree>
    <p:extLst>
      <p:ext uri="{BB962C8B-B14F-4D97-AF65-F5344CB8AC3E}">
        <p14:creationId xmlns:p14="http://schemas.microsoft.com/office/powerpoint/2010/main" val="1651227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D82545-A052-448B-A4DF-011E2CC207BD}"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98CD69-3D29-4A3B-A209-F4ACED24FC3E}" type="slidenum">
              <a:rPr lang="en-US" smtClean="0"/>
              <a:t>‹#›</a:t>
            </a:fld>
            <a:endParaRPr lang="en-US"/>
          </a:p>
        </p:txBody>
      </p:sp>
    </p:spTree>
    <p:extLst>
      <p:ext uri="{BB962C8B-B14F-4D97-AF65-F5344CB8AC3E}">
        <p14:creationId xmlns:p14="http://schemas.microsoft.com/office/powerpoint/2010/main" val="4055154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5D82545-A052-448B-A4DF-011E2CC207BD}"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98CD69-3D29-4A3B-A209-F4ACED24FC3E}" type="slidenum">
              <a:rPr lang="en-US" smtClean="0"/>
              <a:t>‹#›</a:t>
            </a:fld>
            <a:endParaRPr lang="en-US"/>
          </a:p>
        </p:txBody>
      </p:sp>
    </p:spTree>
    <p:extLst>
      <p:ext uri="{BB962C8B-B14F-4D97-AF65-F5344CB8AC3E}">
        <p14:creationId xmlns:p14="http://schemas.microsoft.com/office/powerpoint/2010/main" val="1355980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5D82545-A052-448B-A4DF-011E2CC207BD}" type="datetimeFigureOut">
              <a:rPr lang="en-US" smtClean="0"/>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98CD69-3D29-4A3B-A209-F4ACED24FC3E}" type="slidenum">
              <a:rPr lang="en-US" smtClean="0"/>
              <a:t>‹#›</a:t>
            </a:fld>
            <a:endParaRPr lang="en-US"/>
          </a:p>
        </p:txBody>
      </p:sp>
    </p:spTree>
    <p:extLst>
      <p:ext uri="{BB962C8B-B14F-4D97-AF65-F5344CB8AC3E}">
        <p14:creationId xmlns:p14="http://schemas.microsoft.com/office/powerpoint/2010/main" val="352533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5D82545-A052-448B-A4DF-011E2CC207BD}" type="datetimeFigureOut">
              <a:rPr lang="en-US" smtClean="0"/>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98CD69-3D29-4A3B-A209-F4ACED24FC3E}" type="slidenum">
              <a:rPr lang="en-US" smtClean="0"/>
              <a:t>‹#›</a:t>
            </a:fld>
            <a:endParaRPr lang="en-US"/>
          </a:p>
        </p:txBody>
      </p:sp>
    </p:spTree>
    <p:extLst>
      <p:ext uri="{BB962C8B-B14F-4D97-AF65-F5344CB8AC3E}">
        <p14:creationId xmlns:p14="http://schemas.microsoft.com/office/powerpoint/2010/main" val="3503511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D82545-A052-448B-A4DF-011E2CC207BD}" type="datetimeFigureOut">
              <a:rPr lang="en-US" smtClean="0"/>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98CD69-3D29-4A3B-A209-F4ACED24FC3E}" type="slidenum">
              <a:rPr lang="en-US" smtClean="0"/>
              <a:t>‹#›</a:t>
            </a:fld>
            <a:endParaRPr lang="en-US"/>
          </a:p>
        </p:txBody>
      </p:sp>
    </p:spTree>
    <p:extLst>
      <p:ext uri="{BB962C8B-B14F-4D97-AF65-F5344CB8AC3E}">
        <p14:creationId xmlns:p14="http://schemas.microsoft.com/office/powerpoint/2010/main" val="1583249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D82545-A052-448B-A4DF-011E2CC207BD}"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98CD69-3D29-4A3B-A209-F4ACED24FC3E}" type="slidenum">
              <a:rPr lang="en-US" smtClean="0"/>
              <a:t>‹#›</a:t>
            </a:fld>
            <a:endParaRPr lang="en-US"/>
          </a:p>
        </p:txBody>
      </p:sp>
    </p:spTree>
    <p:extLst>
      <p:ext uri="{BB962C8B-B14F-4D97-AF65-F5344CB8AC3E}">
        <p14:creationId xmlns:p14="http://schemas.microsoft.com/office/powerpoint/2010/main" val="1457592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D82545-A052-448B-A4DF-011E2CC207BD}"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98CD69-3D29-4A3B-A209-F4ACED24FC3E}" type="slidenum">
              <a:rPr lang="en-US" smtClean="0"/>
              <a:t>‹#›</a:t>
            </a:fld>
            <a:endParaRPr lang="en-US"/>
          </a:p>
        </p:txBody>
      </p:sp>
    </p:spTree>
    <p:extLst>
      <p:ext uri="{BB962C8B-B14F-4D97-AF65-F5344CB8AC3E}">
        <p14:creationId xmlns:p14="http://schemas.microsoft.com/office/powerpoint/2010/main" val="4274174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5D82545-A052-448B-A4DF-011E2CC207BD}" type="datetimeFigureOut">
              <a:rPr lang="en-US" smtClean="0"/>
              <a:t>5/3/2020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98CD69-3D29-4A3B-A209-F4ACED24FC3E}" type="slidenum">
              <a:rPr lang="en-US" smtClean="0"/>
              <a:t>‹#›</a:t>
            </a:fld>
            <a:endParaRPr lang="en-US"/>
          </a:p>
        </p:txBody>
      </p:sp>
    </p:spTree>
    <p:extLst>
      <p:ext uri="{BB962C8B-B14F-4D97-AF65-F5344CB8AC3E}">
        <p14:creationId xmlns:p14="http://schemas.microsoft.com/office/powerpoint/2010/main" val="2032848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8000" dirty="0" smtClean="0">
                <a:latin typeface="Berlin Sans FB Demi" panose="020E0802020502020306" pitchFamily="34" charset="0"/>
              </a:rPr>
              <a:t>LECTURE</a:t>
            </a:r>
            <a:r>
              <a:rPr lang="en-US" sz="8000" smtClean="0">
                <a:latin typeface="Berlin Sans FB Demi" panose="020E0802020502020306" pitchFamily="34" charset="0"/>
              </a:rPr>
              <a:t># </a:t>
            </a:r>
            <a:r>
              <a:rPr lang="en-US" sz="8000" smtClean="0">
                <a:latin typeface="Berlin Sans FB Demi" panose="020E0802020502020306" pitchFamily="34" charset="0"/>
              </a:rPr>
              <a:t>15-16</a:t>
            </a:r>
            <a:r>
              <a:rPr lang="en-US" sz="8000" dirty="0" smtClean="0">
                <a:latin typeface="Berlin Sans FB Demi" panose="020E0802020502020306" pitchFamily="34" charset="0"/>
              </a:rPr>
              <a:t/>
            </a:r>
            <a:br>
              <a:rPr lang="en-US" sz="8000" dirty="0" smtClean="0">
                <a:latin typeface="Berlin Sans FB Demi" panose="020E0802020502020306" pitchFamily="34" charset="0"/>
              </a:rPr>
            </a:br>
            <a:r>
              <a:rPr lang="en-US" sz="8000" dirty="0" smtClean="0">
                <a:latin typeface="Berlin Sans FB Demi" panose="020E0802020502020306" pitchFamily="34" charset="0"/>
              </a:rPr>
              <a:t>LEADERSHIP in group</a:t>
            </a:r>
            <a:br>
              <a:rPr lang="en-US" sz="8000" dirty="0" smtClean="0">
                <a:latin typeface="Berlin Sans FB Demi" panose="020E0802020502020306" pitchFamily="34" charset="0"/>
              </a:rPr>
            </a:br>
            <a:endParaRPr lang="en-US" sz="8000" dirty="0">
              <a:latin typeface="Berlin Sans FB Demi" panose="020E0802020502020306" pitchFamily="34" charset="0"/>
            </a:endParaRPr>
          </a:p>
        </p:txBody>
      </p:sp>
      <p:sp>
        <p:nvSpPr>
          <p:cNvPr id="4" name="Rectangle 3"/>
          <p:cNvSpPr/>
          <p:nvPr/>
        </p:nvSpPr>
        <p:spPr>
          <a:xfrm>
            <a:off x="5338421" y="3244334"/>
            <a:ext cx="2850460" cy="646331"/>
          </a:xfrm>
          <a:prstGeom prst="rect">
            <a:avLst/>
          </a:prstGeom>
        </p:spPr>
        <p:txBody>
          <a:bodyPr wrap="none">
            <a:spAutoFit/>
          </a:bodyPr>
          <a:lstStyle/>
          <a:p>
            <a:r>
              <a:rPr lang="en-US" altLang="en-US" sz="3600" b="1" dirty="0"/>
              <a:t>(PSYC-6223)</a:t>
            </a:r>
            <a:endParaRPr lang="en-US" sz="3600" dirty="0"/>
          </a:p>
        </p:txBody>
      </p:sp>
    </p:spTree>
    <p:extLst>
      <p:ext uri="{BB962C8B-B14F-4D97-AF65-F5344CB8AC3E}">
        <p14:creationId xmlns:p14="http://schemas.microsoft.com/office/powerpoint/2010/main" val="27692879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6240" y="1249681"/>
            <a:ext cx="9235440" cy="4791682"/>
          </a:xfrm>
        </p:spPr>
        <p:txBody>
          <a:bodyPr>
            <a:normAutofit/>
          </a:bodyPr>
          <a:lstStyle/>
          <a:p>
            <a:r>
              <a:rPr lang="en-US" sz="3500" b="1" dirty="0">
                <a:solidFill>
                  <a:schemeClr val="accent1">
                    <a:lumMod val="75000"/>
                  </a:schemeClr>
                </a:solidFill>
                <a:latin typeface="Aharoni" panose="02010803020104030203" pitchFamily="2" charset="-79"/>
                <a:cs typeface="Aharoni" panose="02010803020104030203" pitchFamily="2" charset="-79"/>
              </a:rPr>
              <a:t>D</a:t>
            </a:r>
            <a:r>
              <a:rPr lang="en-US" sz="3500" b="1" dirty="0">
                <a:solidFill>
                  <a:schemeClr val="accent1">
                    <a:lumMod val="75000"/>
                  </a:schemeClr>
                </a:solidFill>
                <a:latin typeface="Showcard Gothic" pitchFamily="82" charset="0"/>
                <a:cs typeface="Aharoni" panose="02010803020104030203" pitchFamily="2" charset="-79"/>
              </a:rPr>
              <a:t>ecision-making Preferences </a:t>
            </a:r>
            <a:r>
              <a:rPr lang="en-US" sz="3500" b="1" dirty="0" smtClean="0">
                <a:solidFill>
                  <a:schemeClr val="accent1">
                    <a:lumMod val="75000"/>
                  </a:schemeClr>
                </a:solidFill>
                <a:latin typeface="Showcard Gothic" pitchFamily="82" charset="0"/>
                <a:cs typeface="Aharoni" panose="02010803020104030203" pitchFamily="2" charset="-79"/>
              </a:rPr>
              <a:t>:</a:t>
            </a:r>
          </a:p>
          <a:p>
            <a:r>
              <a:rPr lang="en-US" sz="3000" dirty="0" smtClean="0">
                <a:latin typeface="Aharoni" panose="02010803020104030203" pitchFamily="2" charset="-79"/>
                <a:cs typeface="Aharoni" panose="02010803020104030203" pitchFamily="2" charset="-79"/>
              </a:rPr>
              <a:t>A </a:t>
            </a:r>
            <a:r>
              <a:rPr lang="en-US" sz="3000" dirty="0">
                <a:latin typeface="Aharoni" panose="02010803020104030203" pitchFamily="2" charset="-79"/>
                <a:cs typeface="Aharoni" panose="02010803020104030203" pitchFamily="2" charset="-79"/>
              </a:rPr>
              <a:t>leader will also carefully analyze the decision-making techniques to be used. In some cases, the leader may receive contributing information and make a stand alone or unilateral decision.  </a:t>
            </a:r>
          </a:p>
          <a:p>
            <a:r>
              <a:rPr lang="en-US" sz="3000" dirty="0">
                <a:latin typeface="Aharoni" panose="02010803020104030203" pitchFamily="2" charset="-79"/>
                <a:cs typeface="Aharoni" panose="02010803020104030203" pitchFamily="2" charset="-79"/>
              </a:rPr>
              <a:t> Group process studies show that if the decision is not thoroughly discussed, the leader can foolishly believe a decision is supported because people did not </a:t>
            </a:r>
            <a:r>
              <a:rPr lang="en-US" sz="2800" dirty="0">
                <a:latin typeface="Aharoni" panose="02010803020104030203" pitchFamily="2" charset="-79"/>
                <a:cs typeface="Aharoni" panose="02010803020104030203" pitchFamily="2" charset="-79"/>
              </a:rPr>
              <a:t>speak </a:t>
            </a:r>
            <a:r>
              <a:rPr lang="en-US" sz="2800" dirty="0" smtClean="0">
                <a:latin typeface="Aharoni" panose="02010803020104030203" pitchFamily="2" charset="-79"/>
                <a:cs typeface="Aharoni" panose="02010803020104030203" pitchFamily="2" charset="-79"/>
              </a:rPr>
              <a:t>out</a:t>
            </a:r>
            <a:r>
              <a:rPr lang="en-US" sz="2400" dirty="0" smtClean="0">
                <a:latin typeface="Aharoni" panose="02010803020104030203" pitchFamily="2" charset="-79"/>
                <a:cs typeface="Aharoni" panose="02010803020104030203" pitchFamily="2" charset="-79"/>
              </a:rPr>
              <a:t>.</a:t>
            </a:r>
            <a:endParaRPr lang="en-US" sz="2400" dirty="0">
              <a:latin typeface="Aharoni" panose="02010803020104030203" pitchFamily="2" charset="-79"/>
              <a:cs typeface="Aharoni" panose="02010803020104030203" pitchFamily="2" charset="-79"/>
            </a:endParaRP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5993020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1074400" cy="6278562"/>
          </a:xfrm>
        </p:spPr>
        <p:txBody>
          <a:bodyPr>
            <a:normAutofit/>
          </a:bodyPr>
          <a:lstStyle/>
          <a:p>
            <a:pPr marL="571500" indent="-571500" algn="l">
              <a:buFont typeface="Wingdings" pitchFamily="2" charset="2"/>
              <a:buChar char="q"/>
            </a:pPr>
            <a:r>
              <a:rPr lang="en-US" sz="2800" b="1" dirty="0" smtClean="0">
                <a:latin typeface="Arial Black" pitchFamily="34" charset="0"/>
              </a:rPr>
              <a:t>Emotional Intelligence and The Fight-Flight Response </a:t>
            </a:r>
            <a:r>
              <a:rPr lang="en-US" sz="2800" b="1" dirty="0" smtClean="0"/>
              <a:t/>
            </a:r>
            <a:br>
              <a:rPr lang="en-US" sz="2800" b="1" dirty="0" smtClean="0"/>
            </a:br>
            <a:r>
              <a:rPr lang="en-US" sz="2800" dirty="0" smtClean="0">
                <a:solidFill>
                  <a:schemeClr val="tx1"/>
                </a:solidFill>
              </a:rPr>
              <a:t>Daniel </a:t>
            </a:r>
            <a:r>
              <a:rPr lang="en-US" sz="2800" dirty="0" err="1" smtClean="0">
                <a:solidFill>
                  <a:schemeClr val="tx1"/>
                </a:solidFill>
              </a:rPr>
              <a:t>Goleman</a:t>
            </a:r>
            <a:r>
              <a:rPr lang="en-US" sz="2800" dirty="0" smtClean="0">
                <a:solidFill>
                  <a:schemeClr val="tx1"/>
                </a:solidFill>
              </a:rPr>
              <a:t> introduced the concept of Emotional Intelligence in his best </a:t>
            </a:r>
            <a:br>
              <a:rPr lang="en-US" sz="2800" dirty="0" smtClean="0">
                <a:solidFill>
                  <a:schemeClr val="tx1"/>
                </a:solidFill>
              </a:rPr>
            </a:br>
            <a:r>
              <a:rPr lang="en-US" sz="2800" dirty="0" smtClean="0">
                <a:solidFill>
                  <a:schemeClr val="tx1"/>
                </a:solidFill>
              </a:rPr>
              <a:t>selling book.</a:t>
            </a:r>
            <a:br>
              <a:rPr lang="en-US" sz="2800" dirty="0" smtClean="0">
                <a:solidFill>
                  <a:schemeClr val="tx1"/>
                </a:solidFill>
              </a:rPr>
            </a:br>
            <a:r>
              <a:rPr lang="en-US" sz="2800" dirty="0" smtClean="0">
                <a:solidFill>
                  <a:schemeClr val="tx1"/>
                </a:solidFill>
              </a:rPr>
              <a:t>In short, a emotionally intelligent leader is knowledgeable about the </a:t>
            </a:r>
            <a:br>
              <a:rPr lang="en-US" sz="2800" dirty="0" smtClean="0">
                <a:solidFill>
                  <a:schemeClr val="tx1"/>
                </a:solidFill>
              </a:rPr>
            </a:br>
            <a:r>
              <a:rPr lang="en-US" sz="2800" dirty="0" smtClean="0">
                <a:solidFill>
                  <a:schemeClr val="tx1"/>
                </a:solidFill>
              </a:rPr>
              <a:t>fight/flight response and makes sure his rational and cognitive brain functions </a:t>
            </a:r>
            <a:br>
              <a:rPr lang="en-US" sz="2800" dirty="0" smtClean="0">
                <a:solidFill>
                  <a:schemeClr val="tx1"/>
                </a:solidFill>
              </a:rPr>
            </a:br>
            <a:r>
              <a:rPr lang="en-US" sz="2800" dirty="0" smtClean="0">
                <a:solidFill>
                  <a:schemeClr val="tx1"/>
                </a:solidFill>
              </a:rPr>
              <a:t>are engaged before he acts or responds.</a:t>
            </a:r>
            <a:endParaRPr lang="en-US" sz="2800" dirty="0">
              <a:solidFill>
                <a:schemeClr val="tx1"/>
              </a:solidFill>
            </a:endParaRPr>
          </a:p>
        </p:txBody>
      </p:sp>
    </p:spTree>
    <p:extLst>
      <p:ext uri="{BB962C8B-B14F-4D97-AF65-F5344CB8AC3E}">
        <p14:creationId xmlns:p14="http://schemas.microsoft.com/office/powerpoint/2010/main" val="9661288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1200" y="381001"/>
            <a:ext cx="10363200" cy="762000"/>
          </a:xfrm>
        </p:spPr>
        <p:txBody>
          <a:bodyPr>
            <a:normAutofit/>
          </a:bodyPr>
          <a:lstStyle/>
          <a:p>
            <a:pPr marL="342900" indent="-342900" algn="l">
              <a:buFont typeface="Wingdings" pitchFamily="2" charset="2"/>
              <a:buChar char="v"/>
            </a:pPr>
            <a:r>
              <a:rPr lang="en-US" sz="2000" b="1" dirty="0" smtClean="0">
                <a:latin typeface="Arial Black" pitchFamily="34" charset="0"/>
              </a:rPr>
              <a:t>Here are the </a:t>
            </a:r>
            <a:r>
              <a:rPr lang="en-US" sz="2400" b="1" dirty="0" smtClean="0">
                <a:latin typeface="Arial Black" pitchFamily="34" charset="0"/>
              </a:rPr>
              <a:t>specific aspects </a:t>
            </a:r>
            <a:r>
              <a:rPr lang="en-US" sz="2000" b="1" dirty="0" smtClean="0">
                <a:latin typeface="Arial Black" pitchFamily="34" charset="0"/>
              </a:rPr>
              <a:t>of the fight/flight response </a:t>
            </a:r>
            <a:br>
              <a:rPr lang="en-US" sz="2000" b="1" dirty="0" smtClean="0">
                <a:latin typeface="Arial Black" pitchFamily="34" charset="0"/>
              </a:rPr>
            </a:br>
            <a:endParaRPr lang="en-US" sz="2000" b="1" dirty="0">
              <a:latin typeface="Arial Black" pitchFamily="34" charset="0"/>
            </a:endParaRPr>
          </a:p>
        </p:txBody>
      </p:sp>
      <p:sp>
        <p:nvSpPr>
          <p:cNvPr id="3" name="Subtitle 2"/>
          <p:cNvSpPr>
            <a:spLocks noGrp="1"/>
          </p:cNvSpPr>
          <p:nvPr>
            <p:ph type="subTitle" idx="1"/>
          </p:nvPr>
        </p:nvSpPr>
        <p:spPr>
          <a:xfrm>
            <a:off x="711200" y="990600"/>
            <a:ext cx="10871200" cy="5105400"/>
          </a:xfrm>
        </p:spPr>
        <p:txBody>
          <a:bodyPr>
            <a:normAutofit fontScale="85000" lnSpcReduction="20000"/>
          </a:bodyPr>
          <a:lstStyle/>
          <a:p>
            <a:pPr marL="514350" indent="-514350" algn="l">
              <a:buFont typeface="+mj-lt"/>
              <a:buAutoNum type="arabicPeriod"/>
            </a:pPr>
            <a:r>
              <a:rPr lang="en-US" sz="2400" dirty="0" smtClean="0">
                <a:solidFill>
                  <a:schemeClr val="tx1"/>
                </a:solidFill>
              </a:rPr>
              <a:t>Something happens that makes you uncomfortable (It can be as small as a Past memory)</a:t>
            </a:r>
          </a:p>
          <a:p>
            <a:pPr marL="514350" indent="-514350" algn="l">
              <a:buFont typeface="+mj-lt"/>
              <a:buAutoNum type="arabicPeriod"/>
            </a:pPr>
            <a:r>
              <a:rPr lang="en-US" sz="2400" dirty="0" smtClean="0">
                <a:solidFill>
                  <a:schemeClr val="tx1"/>
                </a:solidFill>
              </a:rPr>
              <a:t>You perceive that you are under attack (You may not even be conscious of this) </a:t>
            </a:r>
          </a:p>
          <a:p>
            <a:pPr marL="514350" indent="-514350" algn="l">
              <a:buFont typeface="+mj-lt"/>
              <a:buAutoNum type="arabicPeriod"/>
            </a:pPr>
            <a:r>
              <a:rPr lang="en-US" sz="2400" dirty="0" smtClean="0">
                <a:solidFill>
                  <a:schemeClr val="tx1"/>
                </a:solidFill>
              </a:rPr>
              <a:t>Your brain signals the release of ACTH </a:t>
            </a:r>
          </a:p>
          <a:p>
            <a:pPr marL="514350" indent="-514350" algn="l">
              <a:buFont typeface="+mj-lt"/>
              <a:buAutoNum type="arabicPeriod"/>
            </a:pPr>
            <a:r>
              <a:rPr lang="en-US" sz="2400" dirty="0" smtClean="0">
                <a:solidFill>
                  <a:schemeClr val="tx1"/>
                </a:solidFill>
              </a:rPr>
              <a:t>Your adrenals release cortisol </a:t>
            </a:r>
          </a:p>
          <a:p>
            <a:pPr marL="514350" indent="-514350" algn="l">
              <a:buFont typeface="+mj-lt"/>
              <a:buAutoNum type="arabicPeriod"/>
            </a:pPr>
            <a:r>
              <a:rPr lang="en-US" sz="2400" dirty="0" smtClean="0">
                <a:solidFill>
                  <a:schemeClr val="tx1"/>
                </a:solidFill>
              </a:rPr>
              <a:t>Cortisol increases the release of amino acids including </a:t>
            </a:r>
            <a:r>
              <a:rPr lang="en-US" sz="2400" dirty="0" err="1" smtClean="0">
                <a:solidFill>
                  <a:schemeClr val="tx1"/>
                </a:solidFill>
              </a:rPr>
              <a:t>homocysteine</a:t>
            </a:r>
            <a:r>
              <a:rPr lang="en-US" sz="2400" dirty="0" smtClean="0">
                <a:solidFill>
                  <a:schemeClr val="tx1"/>
                </a:solidFill>
              </a:rPr>
              <a:t> from the  skeletal muscle and fatty acids from adipose tissue. </a:t>
            </a:r>
          </a:p>
          <a:p>
            <a:pPr marL="514350" indent="-514350" algn="l">
              <a:buFont typeface="+mj-lt"/>
              <a:buAutoNum type="arabicPeriod"/>
            </a:pPr>
            <a:r>
              <a:rPr lang="en-US" sz="2400" dirty="0" smtClean="0">
                <a:solidFill>
                  <a:schemeClr val="tx1"/>
                </a:solidFill>
              </a:rPr>
              <a:t>These amino acids are absorbed by the liver and converted to glucose, which are subsequently secreted into the blood to be used for energy by certain tissues such as brain cells and red blood cells. </a:t>
            </a:r>
          </a:p>
          <a:p>
            <a:pPr marL="514350" indent="-514350" algn="l">
              <a:buFont typeface="+mj-lt"/>
              <a:buAutoNum type="arabicPeriod"/>
            </a:pPr>
            <a:r>
              <a:rPr lang="en-US" sz="2400" dirty="0" smtClean="0">
                <a:solidFill>
                  <a:schemeClr val="tx1"/>
                </a:solidFill>
              </a:rPr>
              <a:t>The fatty acids released from the adipose tissue are used for energy by skeletal muscle, thus sparing the available glucose for use by the brain. </a:t>
            </a:r>
          </a:p>
          <a:p>
            <a:pPr marL="514350" indent="-514350" algn="l">
              <a:buFont typeface="+mj-lt"/>
              <a:buAutoNum type="arabicPeriod"/>
            </a:pPr>
            <a:r>
              <a:rPr lang="en-US" sz="2400" dirty="0" smtClean="0">
                <a:solidFill>
                  <a:schemeClr val="tx1"/>
                </a:solidFill>
              </a:rPr>
              <a:t>Insulin levels rise </a:t>
            </a:r>
          </a:p>
          <a:p>
            <a:pPr marL="514350" indent="-514350" algn="l">
              <a:buFont typeface="+mj-lt"/>
              <a:buAutoNum type="arabicPeriod"/>
            </a:pPr>
            <a:r>
              <a:rPr lang="en-US" sz="2400" dirty="0" smtClean="0">
                <a:solidFill>
                  <a:schemeClr val="tx1"/>
                </a:solidFill>
              </a:rPr>
              <a:t>Your heart rate elevates and your blood vessels constrict </a:t>
            </a:r>
          </a:p>
          <a:p>
            <a:pPr marL="514350" indent="-514350" algn="l">
              <a:buFont typeface="+mj-lt"/>
              <a:buAutoNum type="arabicPeriod"/>
            </a:pPr>
            <a:r>
              <a:rPr lang="en-US" sz="2400" dirty="0" smtClean="0">
                <a:solidFill>
                  <a:schemeClr val="tx1"/>
                </a:solidFill>
              </a:rPr>
              <a:t>Digestion shuts down and blood flow is diverted </a:t>
            </a:r>
          </a:p>
          <a:p>
            <a:pPr marL="514350" indent="-514350" algn="l">
              <a:buFont typeface="+mj-lt"/>
              <a:buAutoNum type="arabicPeriod"/>
            </a:pPr>
            <a:r>
              <a:rPr lang="en-US" sz="2400" dirty="0" smtClean="0">
                <a:solidFill>
                  <a:schemeClr val="tx1"/>
                </a:solidFill>
              </a:rPr>
              <a:t>Your breathing becomes shallow to take in more oxygen for a physical response </a:t>
            </a:r>
            <a:endParaRPr lang="en-US" sz="2400" dirty="0">
              <a:solidFill>
                <a:schemeClr val="tx1"/>
              </a:solidFill>
            </a:endParaRPr>
          </a:p>
        </p:txBody>
      </p:sp>
    </p:spTree>
    <p:extLst>
      <p:ext uri="{BB962C8B-B14F-4D97-AF65-F5344CB8AC3E}">
        <p14:creationId xmlns:p14="http://schemas.microsoft.com/office/powerpoint/2010/main" val="10195759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990600"/>
            <a:ext cx="10972800" cy="4267200"/>
          </a:xfrm>
        </p:spPr>
        <p:txBody>
          <a:bodyPr>
            <a:noAutofit/>
          </a:bodyPr>
          <a:lstStyle/>
          <a:p>
            <a:pPr marL="342900" indent="-342900" algn="l">
              <a:buFont typeface="Wingdings" pitchFamily="2" charset="2"/>
              <a:buChar char="v"/>
            </a:pPr>
            <a:r>
              <a:rPr lang="en-US" sz="2000" dirty="0" smtClean="0"/>
              <a:t> </a:t>
            </a:r>
            <a:r>
              <a:rPr lang="en-US" sz="2400" dirty="0" smtClean="0"/>
              <a:t>when your mind believes you are under threat, your body physically </a:t>
            </a:r>
            <a:br>
              <a:rPr lang="en-US" sz="2400" dirty="0" smtClean="0"/>
            </a:br>
            <a:r>
              <a:rPr lang="en-US" sz="2400" dirty="0" smtClean="0"/>
              <a:t>responds to this threat by strengthening certain survival mechanisms.</a:t>
            </a:r>
            <a:br>
              <a:rPr lang="en-US" sz="2400" dirty="0" smtClean="0"/>
            </a:br>
            <a:r>
              <a:rPr lang="en-US" sz="2400" dirty="0" smtClean="0"/>
              <a:t> </a:t>
            </a:r>
            <a:r>
              <a:rPr lang="en-US" sz="2400" b="1" dirty="0" smtClean="0"/>
              <a:t>which can include:</a:t>
            </a:r>
            <a:br>
              <a:rPr lang="en-US" sz="2400" b="1" dirty="0" smtClean="0"/>
            </a:br>
            <a:r>
              <a:rPr lang="en-US" sz="2000" dirty="0" smtClean="0"/>
              <a:t/>
            </a:r>
            <a:br>
              <a:rPr lang="en-US" sz="2000" dirty="0" smtClean="0"/>
            </a:br>
            <a:r>
              <a:rPr lang="en-US" sz="2400" dirty="0" smtClean="0">
                <a:solidFill>
                  <a:schemeClr val="tx1"/>
                </a:solidFill>
              </a:rPr>
              <a:t> increased heart rate, dry mouth, shallow breathing, and the ability to </a:t>
            </a:r>
            <a:br>
              <a:rPr lang="en-US" sz="2400" dirty="0" smtClean="0">
                <a:solidFill>
                  <a:schemeClr val="tx1"/>
                </a:solidFill>
              </a:rPr>
            </a:br>
            <a:r>
              <a:rPr lang="en-US" sz="2400" dirty="0" smtClean="0">
                <a:solidFill>
                  <a:schemeClr val="tx1"/>
                </a:solidFill>
              </a:rPr>
              <a:t>concentrate only on the threat. This is created by a surge of adrenaline so that</a:t>
            </a:r>
            <a:r>
              <a:rPr lang="en-US" sz="2400" dirty="0">
                <a:solidFill>
                  <a:schemeClr val="tx1"/>
                </a:solidFill>
              </a:rPr>
              <a:t> </a:t>
            </a:r>
            <a:r>
              <a:rPr lang="en-US" sz="2400" dirty="0" smtClean="0">
                <a:solidFill>
                  <a:schemeClr val="tx1"/>
                </a:solidFill>
              </a:rPr>
              <a:t>you can fight the threat. </a:t>
            </a:r>
            <a:endParaRPr lang="en-US" sz="2400" dirty="0">
              <a:solidFill>
                <a:schemeClr val="tx1"/>
              </a:solidFill>
            </a:endParaRPr>
          </a:p>
        </p:txBody>
      </p:sp>
    </p:spTree>
    <p:extLst>
      <p:ext uri="{BB962C8B-B14F-4D97-AF65-F5344CB8AC3E}">
        <p14:creationId xmlns:p14="http://schemas.microsoft.com/office/powerpoint/2010/main" val="8624713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09370" y="239486"/>
            <a:ext cx="5820229" cy="1470025"/>
          </a:xfrm>
        </p:spPr>
        <p:txBody>
          <a:bodyPr/>
          <a:lstStyle/>
          <a:p>
            <a:r>
              <a:rPr lang="en-US" dirty="0" smtClean="0">
                <a:latin typeface="Showcard Gothic" pitchFamily="82" charset="0"/>
              </a:rPr>
              <a:t>Brain action</a:t>
            </a:r>
            <a:r>
              <a:rPr lang="en-US" dirty="0" smtClean="0"/>
              <a:t>  </a:t>
            </a:r>
            <a:endParaRPr lang="en-US" dirty="0"/>
          </a:p>
        </p:txBody>
      </p:sp>
      <p:sp>
        <p:nvSpPr>
          <p:cNvPr id="3" name="Subtitle 2"/>
          <p:cNvSpPr>
            <a:spLocks noGrp="1"/>
          </p:cNvSpPr>
          <p:nvPr>
            <p:ph type="subTitle" idx="1"/>
          </p:nvPr>
        </p:nvSpPr>
        <p:spPr>
          <a:xfrm>
            <a:off x="1727200" y="1828800"/>
            <a:ext cx="8534400" cy="3352800"/>
          </a:xfrm>
        </p:spPr>
        <p:txBody>
          <a:bodyPr>
            <a:normAutofit/>
          </a:bodyPr>
          <a:lstStyle/>
          <a:p>
            <a:pPr algn="l"/>
            <a:endParaRPr lang="en-US" dirty="0" smtClean="0">
              <a:solidFill>
                <a:schemeClr val="tx1"/>
              </a:solidFill>
            </a:endParaRPr>
          </a:p>
          <a:p>
            <a:pPr algn="l"/>
            <a:r>
              <a:rPr lang="en-US" dirty="0" smtClean="0">
                <a:solidFill>
                  <a:schemeClr val="tx1"/>
                </a:solidFill>
              </a:rPr>
              <a:t>Amygdala play role in storage of arousal that is stronger to normal.</a:t>
            </a:r>
          </a:p>
          <a:p>
            <a:pPr algn="l"/>
            <a:r>
              <a:rPr lang="en-US" dirty="0" smtClean="0">
                <a:solidFill>
                  <a:schemeClr val="tx1"/>
                </a:solidFill>
              </a:rPr>
              <a:t>Memory two systems </a:t>
            </a:r>
          </a:p>
          <a:p>
            <a:pPr marL="514350" indent="-514350" algn="l">
              <a:buFont typeface="+mj-lt"/>
              <a:buAutoNum type="arabicPeriod"/>
            </a:pPr>
            <a:r>
              <a:rPr lang="en-US" dirty="0" smtClean="0">
                <a:solidFill>
                  <a:schemeClr val="tx1"/>
                </a:solidFill>
              </a:rPr>
              <a:t>For ordinary facts</a:t>
            </a:r>
          </a:p>
          <a:p>
            <a:pPr marL="514350" indent="-514350" algn="l">
              <a:buFont typeface="+mj-lt"/>
              <a:buAutoNum type="arabicPeriod"/>
            </a:pPr>
            <a:r>
              <a:rPr lang="en-US" dirty="0" smtClean="0">
                <a:solidFill>
                  <a:schemeClr val="tx1"/>
                </a:solidFill>
              </a:rPr>
              <a:t>For emotionally charged ones </a:t>
            </a:r>
            <a:endParaRPr lang="en-US" dirty="0">
              <a:solidFill>
                <a:schemeClr val="tx1"/>
              </a:solidFill>
            </a:endParaRPr>
          </a:p>
        </p:txBody>
      </p:sp>
    </p:spTree>
    <p:extLst>
      <p:ext uri="{BB962C8B-B14F-4D97-AF65-F5344CB8AC3E}">
        <p14:creationId xmlns:p14="http://schemas.microsoft.com/office/powerpoint/2010/main" val="42586973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6473" y="457201"/>
            <a:ext cx="9130145" cy="1470025"/>
          </a:xfrm>
        </p:spPr>
        <p:txBody>
          <a:bodyPr>
            <a:normAutofit/>
          </a:bodyPr>
          <a:lstStyle/>
          <a:p>
            <a:r>
              <a:rPr lang="en-US" sz="2800" dirty="0" smtClean="0">
                <a:latin typeface="Arial Black" pitchFamily="34" charset="0"/>
              </a:rPr>
              <a:t>How do you stop your fight/flight stress response? Here are some ideas: </a:t>
            </a:r>
            <a:endParaRPr lang="en-US" sz="2800" dirty="0">
              <a:latin typeface="Arial Black" pitchFamily="34" charset="0"/>
            </a:endParaRPr>
          </a:p>
        </p:txBody>
      </p:sp>
      <p:sp>
        <p:nvSpPr>
          <p:cNvPr id="3" name="Subtitle 2"/>
          <p:cNvSpPr>
            <a:spLocks noGrp="1"/>
          </p:cNvSpPr>
          <p:nvPr>
            <p:ph type="subTitle" idx="1"/>
          </p:nvPr>
        </p:nvSpPr>
        <p:spPr>
          <a:xfrm>
            <a:off x="1320800" y="1905000"/>
            <a:ext cx="9245600" cy="4329545"/>
          </a:xfrm>
        </p:spPr>
        <p:txBody>
          <a:bodyPr>
            <a:normAutofit fontScale="70000" lnSpcReduction="20000"/>
          </a:bodyPr>
          <a:lstStyle/>
          <a:p>
            <a:pPr algn="l"/>
            <a:r>
              <a:rPr lang="en-US" b="1" dirty="0" smtClean="0">
                <a:solidFill>
                  <a:schemeClr val="tx1"/>
                </a:solidFill>
              </a:rPr>
              <a:t>Stop :</a:t>
            </a:r>
          </a:p>
          <a:p>
            <a:pPr marL="457200" indent="-457200" algn="l">
              <a:buFont typeface="Arial" pitchFamily="34" charset="0"/>
              <a:buChar char="•"/>
            </a:pPr>
            <a:r>
              <a:rPr lang="en-US" dirty="0" smtClean="0">
                <a:solidFill>
                  <a:schemeClr val="tx1"/>
                </a:solidFill>
              </a:rPr>
              <a:t> Pause before you respond when under stress </a:t>
            </a:r>
          </a:p>
          <a:p>
            <a:pPr marL="457200" indent="-457200" algn="l">
              <a:buFont typeface="Arial" pitchFamily="34" charset="0"/>
              <a:buChar char="•"/>
            </a:pPr>
            <a:r>
              <a:rPr lang="en-US" dirty="0" smtClean="0">
                <a:solidFill>
                  <a:schemeClr val="tx1"/>
                </a:solidFill>
              </a:rPr>
              <a:t> Breathe deeply and calmly </a:t>
            </a:r>
          </a:p>
          <a:p>
            <a:pPr marL="457200" indent="-457200" algn="l">
              <a:buFont typeface="Arial" pitchFamily="34" charset="0"/>
              <a:buChar char="•"/>
            </a:pPr>
            <a:r>
              <a:rPr lang="en-US" dirty="0" smtClean="0">
                <a:solidFill>
                  <a:schemeClr val="tx1"/>
                </a:solidFill>
              </a:rPr>
              <a:t> Stretch gently </a:t>
            </a:r>
          </a:p>
          <a:p>
            <a:pPr marL="457200" indent="-457200" algn="l">
              <a:buFont typeface="Arial" pitchFamily="34" charset="0"/>
              <a:buChar char="•"/>
            </a:pPr>
            <a:r>
              <a:rPr lang="en-US" dirty="0" smtClean="0">
                <a:solidFill>
                  <a:schemeClr val="tx1"/>
                </a:solidFill>
              </a:rPr>
              <a:t> Take a Break: empty your mind so no stress is present </a:t>
            </a:r>
          </a:p>
          <a:p>
            <a:pPr algn="l"/>
            <a:r>
              <a:rPr lang="en-US" b="1" dirty="0" smtClean="0">
                <a:solidFill>
                  <a:schemeClr val="tx1"/>
                </a:solidFill>
              </a:rPr>
              <a:t>Relax</a:t>
            </a:r>
            <a:r>
              <a:rPr lang="en-US" dirty="0" smtClean="0">
                <a:solidFill>
                  <a:schemeClr val="tx1"/>
                </a:solidFill>
              </a:rPr>
              <a:t> :</a:t>
            </a:r>
          </a:p>
          <a:p>
            <a:pPr marL="457200" indent="-457200" algn="l">
              <a:buFont typeface="Arial" pitchFamily="34" charset="0"/>
              <a:buChar char="•"/>
            </a:pPr>
            <a:r>
              <a:rPr lang="en-US" dirty="0" smtClean="0">
                <a:solidFill>
                  <a:schemeClr val="tx1"/>
                </a:solidFill>
              </a:rPr>
              <a:t> Listen to soft, soothing music </a:t>
            </a:r>
          </a:p>
          <a:p>
            <a:pPr marL="457200" indent="-457200" algn="l">
              <a:buFont typeface="Arial" pitchFamily="34" charset="0"/>
              <a:buChar char="•"/>
            </a:pPr>
            <a:r>
              <a:rPr lang="en-US" dirty="0" smtClean="0">
                <a:solidFill>
                  <a:schemeClr val="tx1"/>
                </a:solidFill>
              </a:rPr>
              <a:t> Find a soothing environ </a:t>
            </a:r>
          </a:p>
          <a:p>
            <a:pPr marL="457200" indent="-457200" algn="l">
              <a:buFont typeface="Arial" pitchFamily="34" charset="0"/>
              <a:buChar char="•"/>
            </a:pPr>
            <a:r>
              <a:rPr lang="en-US" dirty="0" smtClean="0">
                <a:solidFill>
                  <a:schemeClr val="tx1"/>
                </a:solidFill>
              </a:rPr>
              <a:t> Sing your favorite song </a:t>
            </a:r>
          </a:p>
          <a:p>
            <a:pPr marL="457200" indent="-457200" algn="l">
              <a:buFont typeface="Arial" pitchFamily="34" charset="0"/>
              <a:buChar char="•"/>
            </a:pPr>
            <a:r>
              <a:rPr lang="en-US" dirty="0" smtClean="0">
                <a:solidFill>
                  <a:schemeClr val="tx1"/>
                </a:solidFill>
              </a:rPr>
              <a:t> Drink soothing herbal teas </a:t>
            </a:r>
          </a:p>
          <a:p>
            <a:pPr algn="l"/>
            <a:r>
              <a:rPr lang="en-US" b="1" dirty="0" smtClean="0">
                <a:solidFill>
                  <a:schemeClr val="tx1"/>
                </a:solidFill>
              </a:rPr>
              <a:t>Know yourself: </a:t>
            </a:r>
          </a:p>
          <a:p>
            <a:pPr marL="457200" indent="-457200" algn="l">
              <a:buFont typeface="Arial" pitchFamily="34" charset="0"/>
              <a:buChar char="•"/>
            </a:pPr>
            <a:r>
              <a:rPr lang="en-US" dirty="0" smtClean="0">
                <a:solidFill>
                  <a:schemeClr val="tx1"/>
                </a:solidFill>
              </a:rPr>
              <a:t> Talk with a friend, counselor, or loved one </a:t>
            </a:r>
          </a:p>
          <a:p>
            <a:pPr marL="457200" indent="-457200" algn="l">
              <a:buFont typeface="Arial" pitchFamily="34" charset="0"/>
              <a:buChar char="•"/>
            </a:pPr>
            <a:r>
              <a:rPr lang="en-US" dirty="0" smtClean="0">
                <a:solidFill>
                  <a:schemeClr val="tx1"/>
                </a:solidFill>
              </a:rPr>
              <a:t> Recognize and study your stress triggers </a:t>
            </a:r>
          </a:p>
          <a:p>
            <a:pPr marL="457200" indent="-457200" algn="l">
              <a:buFont typeface="Arial" pitchFamily="34" charset="0"/>
              <a:buChar char="•"/>
            </a:pPr>
            <a:r>
              <a:rPr lang="en-US" dirty="0" smtClean="0">
                <a:solidFill>
                  <a:schemeClr val="tx1"/>
                </a:solidFill>
              </a:rPr>
              <a:t> Practice your stressful situations so you “unlearn” your fear </a:t>
            </a:r>
          </a:p>
          <a:p>
            <a:pPr marL="457200" indent="-457200" algn="l">
              <a:buFont typeface="Arial" pitchFamily="34" charset="0"/>
              <a:buChar char="•"/>
            </a:pPr>
            <a:r>
              <a:rPr lang="en-US" dirty="0" smtClean="0">
                <a:solidFill>
                  <a:schemeClr val="tx1"/>
                </a:solidFill>
              </a:rPr>
              <a:t>  Gather more information about your situation to dispel fear </a:t>
            </a:r>
            <a:endParaRPr lang="en-US" dirty="0">
              <a:solidFill>
                <a:schemeClr val="tx1"/>
              </a:solidFill>
            </a:endParaRPr>
          </a:p>
        </p:txBody>
      </p:sp>
    </p:spTree>
    <p:extLst>
      <p:ext uri="{BB962C8B-B14F-4D97-AF65-F5344CB8AC3E}">
        <p14:creationId xmlns:p14="http://schemas.microsoft.com/office/powerpoint/2010/main" val="14783643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0873" y="498765"/>
            <a:ext cx="7527636" cy="1470025"/>
          </a:xfrm>
        </p:spPr>
        <p:txBody>
          <a:bodyPr/>
          <a:lstStyle/>
          <a:p>
            <a:pPr marL="571500" indent="-571500">
              <a:buFont typeface="Wingdings" pitchFamily="2" charset="2"/>
              <a:buChar char="q"/>
            </a:pPr>
            <a:r>
              <a:rPr lang="en-US" b="1" dirty="0" smtClean="0"/>
              <a:t>Communication Skill </a:t>
            </a:r>
            <a:endParaRPr lang="en-US" b="1" dirty="0"/>
          </a:p>
        </p:txBody>
      </p:sp>
      <p:sp>
        <p:nvSpPr>
          <p:cNvPr id="3" name="Subtitle 2"/>
          <p:cNvSpPr>
            <a:spLocks noGrp="1"/>
          </p:cNvSpPr>
          <p:nvPr>
            <p:ph type="subTitle" idx="1"/>
          </p:nvPr>
        </p:nvSpPr>
        <p:spPr>
          <a:xfrm>
            <a:off x="1828800" y="2209800"/>
            <a:ext cx="9144000" cy="3429000"/>
          </a:xfrm>
        </p:spPr>
        <p:txBody>
          <a:bodyPr>
            <a:normAutofit/>
          </a:bodyPr>
          <a:lstStyle/>
          <a:p>
            <a:pPr marL="457200" indent="-457200" algn="l">
              <a:buFont typeface="Wingdings" pitchFamily="2" charset="2"/>
              <a:buChar char="v"/>
            </a:pPr>
            <a:r>
              <a:rPr lang="en-US" b="1" dirty="0" smtClean="0">
                <a:solidFill>
                  <a:schemeClr val="tx1"/>
                </a:solidFill>
              </a:rPr>
              <a:t>Group Think </a:t>
            </a:r>
          </a:p>
          <a:p>
            <a:pPr algn="l"/>
            <a:r>
              <a:rPr lang="en-US" dirty="0" smtClean="0">
                <a:solidFill>
                  <a:schemeClr val="tx1"/>
                </a:solidFill>
              </a:rPr>
              <a:t> The process when a group makes a “bad” decision even though all of the necessary </a:t>
            </a:r>
          </a:p>
          <a:p>
            <a:pPr algn="l"/>
            <a:r>
              <a:rPr lang="en-US" dirty="0" smtClean="0">
                <a:solidFill>
                  <a:schemeClr val="tx1"/>
                </a:solidFill>
              </a:rPr>
              <a:t>facts and critical data are held by the group is known as “Group Think”.</a:t>
            </a:r>
            <a:endParaRPr lang="en-US" dirty="0">
              <a:solidFill>
                <a:schemeClr val="tx1"/>
              </a:solidFill>
            </a:endParaRPr>
          </a:p>
        </p:txBody>
      </p:sp>
    </p:spTree>
    <p:extLst>
      <p:ext uri="{BB962C8B-B14F-4D97-AF65-F5344CB8AC3E}">
        <p14:creationId xmlns:p14="http://schemas.microsoft.com/office/powerpoint/2010/main" val="39771463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72145" y="187037"/>
            <a:ext cx="5883564" cy="1004455"/>
          </a:xfrm>
        </p:spPr>
        <p:txBody>
          <a:bodyPr/>
          <a:lstStyle/>
          <a:p>
            <a:pPr marL="571500" indent="-571500">
              <a:buFont typeface="Wingdings" pitchFamily="2" charset="2"/>
              <a:buChar char="v"/>
            </a:pPr>
            <a:r>
              <a:rPr lang="en-US" dirty="0" smtClean="0"/>
              <a:t>Active Listening</a:t>
            </a:r>
            <a:endParaRPr lang="en-US" dirty="0"/>
          </a:p>
        </p:txBody>
      </p:sp>
      <p:sp>
        <p:nvSpPr>
          <p:cNvPr id="3" name="Subtitle 2"/>
          <p:cNvSpPr>
            <a:spLocks noGrp="1"/>
          </p:cNvSpPr>
          <p:nvPr>
            <p:ph type="subTitle" idx="1"/>
          </p:nvPr>
        </p:nvSpPr>
        <p:spPr>
          <a:xfrm>
            <a:off x="1930400" y="1143000"/>
            <a:ext cx="8534400" cy="5181600"/>
          </a:xfrm>
        </p:spPr>
        <p:txBody>
          <a:bodyPr>
            <a:noAutofit/>
          </a:bodyPr>
          <a:lstStyle/>
          <a:p>
            <a:pPr marL="457200" indent="-457200" algn="l">
              <a:buFont typeface="Arial" pitchFamily="34" charset="0"/>
              <a:buChar char="•"/>
            </a:pPr>
            <a:r>
              <a:rPr lang="en-US" sz="1600" dirty="0" smtClean="0">
                <a:solidFill>
                  <a:schemeClr val="tx1"/>
                </a:solidFill>
              </a:rPr>
              <a:t>Active listening means getting involved in your conversations. It means asking questions that will encourage the other person to “engage”. </a:t>
            </a:r>
          </a:p>
          <a:p>
            <a:pPr marL="457200" indent="-457200" algn="l">
              <a:buFont typeface="Arial" pitchFamily="34" charset="0"/>
              <a:buChar char="•"/>
            </a:pPr>
            <a:r>
              <a:rPr lang="en-US" sz="1600" dirty="0" smtClean="0">
                <a:solidFill>
                  <a:schemeClr val="tx1"/>
                </a:solidFill>
              </a:rPr>
              <a:t>The necessary components of effective listening include: </a:t>
            </a:r>
          </a:p>
          <a:p>
            <a:pPr marL="457200" indent="-457200" algn="l">
              <a:buFont typeface="Arial" pitchFamily="34" charset="0"/>
              <a:buChar char="•"/>
            </a:pPr>
            <a:r>
              <a:rPr lang="en-US" sz="1600" dirty="0" smtClean="0">
                <a:solidFill>
                  <a:schemeClr val="tx1"/>
                </a:solidFill>
              </a:rPr>
              <a:t> Adopting a manner that is harmonious with the other person in terms of pacing, volume and tone of voice. </a:t>
            </a:r>
          </a:p>
          <a:p>
            <a:pPr marL="457200" indent="-457200" algn="l">
              <a:buFont typeface="Arial" pitchFamily="34" charset="0"/>
              <a:buChar char="•"/>
            </a:pPr>
            <a:r>
              <a:rPr lang="en-US" sz="1600" dirty="0" smtClean="0">
                <a:solidFill>
                  <a:schemeClr val="tx1"/>
                </a:solidFill>
              </a:rPr>
              <a:t> Adjusting your body </a:t>
            </a:r>
            <a:r>
              <a:rPr lang="en-US" sz="1800" dirty="0" smtClean="0">
                <a:solidFill>
                  <a:schemeClr val="tx1"/>
                </a:solidFill>
              </a:rPr>
              <a:t>postures</a:t>
            </a:r>
            <a:r>
              <a:rPr lang="en-US" sz="1600" dirty="0" smtClean="0">
                <a:solidFill>
                  <a:schemeClr val="tx1"/>
                </a:solidFill>
              </a:rPr>
              <a:t> so the other person feels comfortable </a:t>
            </a:r>
          </a:p>
          <a:p>
            <a:pPr marL="457200" indent="-457200" algn="l">
              <a:buFont typeface="Arial" pitchFamily="34" charset="0"/>
              <a:buChar char="•"/>
            </a:pPr>
            <a:r>
              <a:rPr lang="en-US" sz="1600" dirty="0" smtClean="0">
                <a:solidFill>
                  <a:schemeClr val="tx1"/>
                </a:solidFill>
              </a:rPr>
              <a:t> Maintaining intermittent eye contact </a:t>
            </a:r>
          </a:p>
          <a:p>
            <a:pPr marL="457200" indent="-457200" algn="l">
              <a:buFont typeface="Arial" pitchFamily="34" charset="0"/>
              <a:buChar char="•"/>
            </a:pPr>
            <a:r>
              <a:rPr lang="en-US" sz="1600" dirty="0" smtClean="0">
                <a:solidFill>
                  <a:schemeClr val="tx1"/>
                </a:solidFill>
              </a:rPr>
              <a:t> Paraphrasing what the other person has said, or how they are feeling </a:t>
            </a:r>
          </a:p>
          <a:p>
            <a:pPr marL="457200" indent="-457200" algn="l">
              <a:buFont typeface="Arial" pitchFamily="34" charset="0"/>
              <a:buChar char="•"/>
            </a:pPr>
            <a:r>
              <a:rPr lang="en-US" sz="1600" dirty="0" smtClean="0">
                <a:solidFill>
                  <a:schemeClr val="tx1"/>
                </a:solidFill>
              </a:rPr>
              <a:t> Praising or complimenting them if it feels natural </a:t>
            </a:r>
          </a:p>
          <a:p>
            <a:pPr marL="457200" indent="-457200" algn="l">
              <a:buFont typeface="Arial" pitchFamily="34" charset="0"/>
              <a:buChar char="•"/>
            </a:pPr>
            <a:r>
              <a:rPr lang="en-US" sz="1600" dirty="0" smtClean="0">
                <a:solidFill>
                  <a:schemeClr val="tx1"/>
                </a:solidFill>
              </a:rPr>
              <a:t>Repeating points of your conversation that surprise you </a:t>
            </a:r>
          </a:p>
          <a:p>
            <a:pPr marL="457200" indent="-457200" algn="l">
              <a:buFont typeface="Arial" pitchFamily="34" charset="0"/>
              <a:buChar char="•"/>
            </a:pPr>
            <a:r>
              <a:rPr lang="en-US" sz="1600" dirty="0" smtClean="0">
                <a:solidFill>
                  <a:schemeClr val="tx1"/>
                </a:solidFill>
              </a:rPr>
              <a:t> Asking questions </a:t>
            </a:r>
          </a:p>
          <a:p>
            <a:pPr marL="457200" indent="-457200" algn="l">
              <a:buFont typeface="Arial" pitchFamily="34" charset="0"/>
              <a:buChar char="•"/>
            </a:pPr>
            <a:r>
              <a:rPr lang="en-US" sz="1600" dirty="0" smtClean="0">
                <a:solidFill>
                  <a:schemeClr val="tx1"/>
                </a:solidFill>
              </a:rPr>
              <a:t>Clarifying vocabulary or jargon you do not understand </a:t>
            </a:r>
          </a:p>
          <a:p>
            <a:pPr marL="457200" indent="-457200" algn="l">
              <a:buFont typeface="Arial" pitchFamily="34" charset="0"/>
              <a:buChar char="•"/>
            </a:pPr>
            <a:r>
              <a:rPr lang="en-US" sz="1600" dirty="0" smtClean="0">
                <a:solidFill>
                  <a:schemeClr val="tx1"/>
                </a:solidFill>
              </a:rPr>
              <a:t>Making sure you speak for yourself and not the other person. </a:t>
            </a:r>
          </a:p>
          <a:p>
            <a:pPr marL="457200" indent="-457200" algn="l">
              <a:buFont typeface="Arial" pitchFamily="34" charset="0"/>
              <a:buChar char="•"/>
            </a:pPr>
            <a:r>
              <a:rPr lang="en-US" sz="1600" dirty="0" smtClean="0">
                <a:solidFill>
                  <a:schemeClr val="tx1"/>
                </a:solidFill>
              </a:rPr>
              <a:t> Talking about what you have observed, think or perhaps fear. </a:t>
            </a:r>
          </a:p>
          <a:p>
            <a:pPr marL="457200" indent="-457200" algn="l">
              <a:buFont typeface="Arial" pitchFamily="34" charset="0"/>
              <a:buChar char="•"/>
            </a:pPr>
            <a:r>
              <a:rPr lang="en-US" sz="1600" dirty="0" smtClean="0">
                <a:solidFill>
                  <a:schemeClr val="tx1"/>
                </a:solidFill>
              </a:rPr>
              <a:t> Using short clear statements to break messages into small parts </a:t>
            </a:r>
            <a:endParaRPr lang="en-US" sz="1600" dirty="0">
              <a:solidFill>
                <a:schemeClr val="tx1"/>
              </a:solidFill>
            </a:endParaRPr>
          </a:p>
        </p:txBody>
      </p:sp>
    </p:spTree>
    <p:extLst>
      <p:ext uri="{BB962C8B-B14F-4D97-AF65-F5344CB8AC3E}">
        <p14:creationId xmlns:p14="http://schemas.microsoft.com/office/powerpoint/2010/main" val="34107471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rial Black" pitchFamily="34" charset="0"/>
              </a:rPr>
              <a:t>Matching leadership style with team style</a:t>
            </a:r>
            <a:endParaRPr lang="en-US" dirty="0">
              <a:latin typeface="Arial Black" pitchFamily="34" charset="0"/>
            </a:endParaRPr>
          </a:p>
        </p:txBody>
      </p:sp>
      <p:sp>
        <p:nvSpPr>
          <p:cNvPr id="3" name="Content Placeholder 2"/>
          <p:cNvSpPr>
            <a:spLocks noGrp="1"/>
          </p:cNvSpPr>
          <p:nvPr>
            <p:ph idx="1"/>
          </p:nvPr>
        </p:nvSpPr>
        <p:spPr/>
        <p:txBody>
          <a:bodyPr>
            <a:normAutofit/>
          </a:bodyPr>
          <a:lstStyle/>
          <a:p>
            <a:r>
              <a:rPr lang="en-US" dirty="0" smtClean="0"/>
              <a:t>Teams grow and evolve like human. They have a infancy stage toddler stage ,an adolescent stage , and finely they reach the adult stage.</a:t>
            </a:r>
          </a:p>
          <a:p>
            <a:r>
              <a:rPr lang="en-US" dirty="0" smtClean="0"/>
              <a:t>The four stage of team development are:</a:t>
            </a:r>
          </a:p>
          <a:p>
            <a:pPr marL="0" indent="0">
              <a:buNone/>
            </a:pPr>
            <a:r>
              <a:rPr lang="en-US" dirty="0" smtClean="0"/>
              <a:t>      1-Forming </a:t>
            </a:r>
          </a:p>
          <a:p>
            <a:pPr marL="0" indent="0">
              <a:buNone/>
            </a:pPr>
            <a:r>
              <a:rPr lang="en-US" dirty="0"/>
              <a:t> </a:t>
            </a:r>
            <a:r>
              <a:rPr lang="en-US" dirty="0" smtClean="0"/>
              <a:t>         Dependency and illusion. Leader ship style are  directive</a:t>
            </a:r>
          </a:p>
          <a:p>
            <a:pPr marL="0" indent="0">
              <a:buNone/>
            </a:pPr>
            <a:r>
              <a:rPr lang="en-US" dirty="0" smtClean="0"/>
              <a:t>       2-Storming </a:t>
            </a:r>
          </a:p>
          <a:p>
            <a:pPr marL="0" indent="0">
              <a:buNone/>
            </a:pPr>
            <a:r>
              <a:rPr lang="en-US" dirty="0"/>
              <a:t>  </a:t>
            </a:r>
            <a:r>
              <a:rPr lang="en-US" dirty="0" smtClean="0"/>
              <a:t>       counter dependency and fighting. Leadership style coaching                   </a:t>
            </a:r>
          </a:p>
          <a:p>
            <a:pPr marL="0" indent="0">
              <a:buNone/>
            </a:pPr>
            <a:r>
              <a:rPr lang="en-US" dirty="0" smtClean="0"/>
              <a:t>       3- </a:t>
            </a:r>
            <a:r>
              <a:rPr lang="en-US" dirty="0"/>
              <a:t>N</a:t>
            </a:r>
            <a:r>
              <a:rPr lang="en-US" dirty="0" smtClean="0"/>
              <a:t>orming </a:t>
            </a:r>
          </a:p>
          <a:p>
            <a:pPr marL="0" indent="0">
              <a:buNone/>
            </a:pPr>
            <a:r>
              <a:rPr lang="en-US" dirty="0"/>
              <a:t> </a:t>
            </a:r>
            <a:r>
              <a:rPr lang="en-US" dirty="0" smtClean="0"/>
              <a:t>        trust and structure .leadership style supporting.   </a:t>
            </a:r>
            <a:endParaRPr lang="en-US" dirty="0"/>
          </a:p>
        </p:txBody>
      </p:sp>
    </p:spTree>
    <p:extLst>
      <p:ext uri="{BB962C8B-B14F-4D97-AF65-F5344CB8AC3E}">
        <p14:creationId xmlns:p14="http://schemas.microsoft.com/office/powerpoint/2010/main" val="19959429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a:bodyPr>
          <a:lstStyle/>
          <a:p>
            <a:r>
              <a:rPr lang="en-US" dirty="0" smtClean="0"/>
              <a:t>All these successfully reaches this stage all the leader will some influence as the team is becoming self directed and leadership is becoming shared. </a:t>
            </a:r>
          </a:p>
          <a:p>
            <a:pPr marL="0" indent="0">
              <a:buNone/>
            </a:pPr>
            <a:r>
              <a:rPr lang="en-US" smtClean="0"/>
              <a:t>4-performing</a:t>
            </a:r>
            <a:endParaRPr lang="en-US" dirty="0" smtClean="0"/>
          </a:p>
          <a:p>
            <a:pPr marL="0" indent="0">
              <a:buNone/>
            </a:pPr>
            <a:r>
              <a:rPr lang="en-US" dirty="0" smtClean="0"/>
              <a:t>         Leader ship style delegating .in this stage of maturating group focused on goal achievement. This stage never be reached before six month of formation.</a:t>
            </a:r>
          </a:p>
          <a:p>
            <a:r>
              <a:rPr lang="en-US" dirty="0" smtClean="0"/>
              <a:t>    </a:t>
            </a:r>
            <a:endParaRPr lang="en-US" dirty="0"/>
          </a:p>
        </p:txBody>
      </p:sp>
    </p:spTree>
    <p:extLst>
      <p:ext uri="{BB962C8B-B14F-4D97-AF65-F5344CB8AC3E}">
        <p14:creationId xmlns:p14="http://schemas.microsoft.com/office/powerpoint/2010/main" val="1477917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79231" y="1090246"/>
            <a:ext cx="8581292" cy="4247317"/>
          </a:xfrm>
          <a:prstGeom prst="rect">
            <a:avLst/>
          </a:prstGeom>
          <a:noFill/>
        </p:spPr>
        <p:txBody>
          <a:bodyPr wrap="square" rtlCol="0">
            <a:spAutoFit/>
          </a:bodyPr>
          <a:lstStyle/>
          <a:p>
            <a:r>
              <a:rPr lang="en-US" sz="2800" dirty="0" smtClean="0">
                <a:solidFill>
                  <a:srgbClr val="0070C0"/>
                </a:solidFill>
                <a:latin typeface="Arial Black" panose="020B0A04020102020204" pitchFamily="34" charset="0"/>
              </a:rPr>
              <a:t>                            </a:t>
            </a:r>
            <a:r>
              <a:rPr lang="en-US" sz="4000" dirty="0" smtClean="0">
                <a:solidFill>
                  <a:srgbClr val="0070C0"/>
                </a:solidFill>
                <a:latin typeface="Arial Black" panose="020B0A04020102020204" pitchFamily="34" charset="0"/>
              </a:rPr>
              <a:t>Definition:</a:t>
            </a:r>
          </a:p>
          <a:p>
            <a:endParaRPr lang="en-US" sz="2800" dirty="0" smtClean="0">
              <a:solidFill>
                <a:srgbClr val="0070C0"/>
              </a:solidFill>
              <a:latin typeface="Arial Black" panose="020B0A04020102020204" pitchFamily="34" charset="0"/>
            </a:endParaRPr>
          </a:p>
          <a:p>
            <a:pPr marL="342900" indent="-342900">
              <a:buFont typeface="Wingdings" panose="05000000000000000000" pitchFamily="2" charset="2"/>
              <a:buChar char="q"/>
            </a:pPr>
            <a:r>
              <a:rPr lang="en-US" sz="2800" dirty="0" smtClean="0">
                <a:solidFill>
                  <a:srgbClr val="0070C0"/>
                </a:solidFill>
                <a:latin typeface="Arial Black" panose="020B0A04020102020204" pitchFamily="34" charset="0"/>
              </a:rPr>
              <a:t>The </a:t>
            </a:r>
            <a:r>
              <a:rPr lang="en-US" sz="2800" dirty="0">
                <a:solidFill>
                  <a:srgbClr val="0070C0"/>
                </a:solidFill>
                <a:latin typeface="Arial Black" panose="020B0A04020102020204" pitchFamily="34" charset="0"/>
              </a:rPr>
              <a:t>word </a:t>
            </a:r>
            <a:r>
              <a:rPr lang="en-US" sz="3600" b="1" dirty="0" smtClean="0">
                <a:ln w="22225">
                  <a:solidFill>
                    <a:schemeClr val="accent2"/>
                  </a:solidFill>
                  <a:prstDash val="solid"/>
                </a:ln>
                <a:solidFill>
                  <a:schemeClr val="accent2">
                    <a:lumMod val="40000"/>
                    <a:lumOff val="60000"/>
                  </a:schemeClr>
                </a:solidFill>
                <a:latin typeface="Arial Black" panose="020B0A04020102020204" pitchFamily="34" charset="0"/>
              </a:rPr>
              <a:t>Leader</a:t>
            </a:r>
            <a:r>
              <a:rPr lang="en-US" sz="2800" dirty="0" smtClean="0">
                <a:solidFill>
                  <a:srgbClr val="0070C0"/>
                </a:solidFill>
                <a:latin typeface="Arial Black" panose="020B0A04020102020204" pitchFamily="34" charset="0"/>
              </a:rPr>
              <a:t> </a:t>
            </a:r>
            <a:r>
              <a:rPr lang="en-US" sz="2800" dirty="0">
                <a:solidFill>
                  <a:srgbClr val="0070C0"/>
                </a:solidFill>
                <a:latin typeface="Arial Black" panose="020B0A04020102020204" pitchFamily="34" charset="0"/>
              </a:rPr>
              <a:t>implies possession of a degree of power, a measure of autonomy and creativity or freedom</a:t>
            </a:r>
            <a:r>
              <a:rPr lang="en-US" sz="2800" dirty="0" smtClean="0">
                <a:solidFill>
                  <a:srgbClr val="0070C0"/>
                </a:solidFill>
                <a:latin typeface="Arial Black" panose="020B0A04020102020204" pitchFamily="34" charset="0"/>
              </a:rPr>
              <a:t>.</a:t>
            </a:r>
          </a:p>
          <a:p>
            <a:pPr marL="342900" indent="-342900">
              <a:buFont typeface="Wingdings" panose="05000000000000000000" pitchFamily="2" charset="2"/>
              <a:buChar char="q"/>
            </a:pPr>
            <a:r>
              <a:rPr lang="en-US" sz="2800" dirty="0" smtClean="0">
                <a:solidFill>
                  <a:srgbClr val="0070C0"/>
                </a:solidFill>
                <a:latin typeface="Arial Black" panose="020B0A04020102020204" pitchFamily="34" charset="0"/>
              </a:rPr>
              <a:t>If </a:t>
            </a:r>
            <a:r>
              <a:rPr lang="en-US" sz="2800" dirty="0">
                <a:solidFill>
                  <a:srgbClr val="0070C0"/>
                </a:solidFill>
                <a:latin typeface="Arial Black" panose="020B0A04020102020204" pitchFamily="34" charset="0"/>
              </a:rPr>
              <a:t>you are a leader someone is following you in some way.</a:t>
            </a:r>
            <a:br>
              <a:rPr lang="en-US" sz="2800" dirty="0">
                <a:solidFill>
                  <a:srgbClr val="0070C0"/>
                </a:solidFill>
                <a:latin typeface="Arial Black" panose="020B0A04020102020204" pitchFamily="34" charset="0"/>
              </a:rPr>
            </a:br>
            <a:r>
              <a:rPr lang="en-US" dirty="0"/>
              <a:t/>
            </a:r>
            <a:br>
              <a:rPr lang="en-US" dirty="0"/>
            </a:br>
            <a:r>
              <a:rPr lang="en-US" dirty="0"/>
              <a:t/>
            </a:r>
            <a:br>
              <a:rPr lang="en-US" dirty="0"/>
            </a:br>
            <a:r>
              <a:rPr lang="en-US" dirty="0" smtClean="0"/>
              <a:t> </a:t>
            </a:r>
            <a:endParaRPr lang="en-US" dirty="0"/>
          </a:p>
        </p:txBody>
      </p:sp>
    </p:spTree>
    <p:extLst>
      <p:ext uri="{BB962C8B-B14F-4D97-AF65-F5344CB8AC3E}">
        <p14:creationId xmlns:p14="http://schemas.microsoft.com/office/powerpoint/2010/main" val="1377125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rial Black" pitchFamily="34" charset="0"/>
              </a:rPr>
              <a:t>Ability to enable team processes</a:t>
            </a:r>
            <a:endParaRPr lang="en-US" dirty="0">
              <a:latin typeface="Arial Black" pitchFamily="34" charset="0"/>
            </a:endParaRPr>
          </a:p>
        </p:txBody>
      </p:sp>
      <p:sp>
        <p:nvSpPr>
          <p:cNvPr id="3" name="Content Placeholder 2"/>
          <p:cNvSpPr>
            <a:spLocks noGrp="1"/>
          </p:cNvSpPr>
          <p:nvPr>
            <p:ph idx="1"/>
          </p:nvPr>
        </p:nvSpPr>
        <p:spPr>
          <a:xfrm>
            <a:off x="812800" y="1600201"/>
            <a:ext cx="10972800" cy="4525963"/>
          </a:xfrm>
        </p:spPr>
        <p:txBody>
          <a:bodyPr>
            <a:normAutofit/>
          </a:bodyPr>
          <a:lstStyle/>
          <a:p>
            <a:r>
              <a:rPr lang="en-US" dirty="0" smtClean="0"/>
              <a:t>A high function team will have the following process in place.</a:t>
            </a:r>
          </a:p>
          <a:p>
            <a:pPr marL="0" indent="0">
              <a:buNone/>
            </a:pPr>
            <a:r>
              <a:rPr lang="en-US" dirty="0" smtClean="0"/>
              <a:t> 1-An agreed upon mission that is refined in to group.</a:t>
            </a:r>
          </a:p>
          <a:p>
            <a:pPr marL="0" indent="0">
              <a:buNone/>
            </a:pPr>
            <a:r>
              <a:rPr lang="en-US" dirty="0"/>
              <a:t> </a:t>
            </a:r>
            <a:r>
              <a:rPr lang="en-US" dirty="0" smtClean="0"/>
              <a:t>2- Regular interaction </a:t>
            </a:r>
          </a:p>
          <a:p>
            <a:pPr marL="0" indent="0">
              <a:buNone/>
            </a:pPr>
            <a:r>
              <a:rPr lang="en-US" dirty="0" smtClean="0"/>
              <a:t> 3- System of accountability</a:t>
            </a:r>
          </a:p>
          <a:p>
            <a:pPr marL="0" indent="0">
              <a:buNone/>
            </a:pPr>
            <a:r>
              <a:rPr lang="en-US" dirty="0" smtClean="0"/>
              <a:t> 4-Measurment of progress </a:t>
            </a:r>
          </a:p>
          <a:p>
            <a:pPr marL="0" indent="0">
              <a:buNone/>
            </a:pPr>
            <a:r>
              <a:rPr lang="en-US" dirty="0" smtClean="0"/>
              <a:t>5-Resources  both structural and informational </a:t>
            </a:r>
          </a:p>
          <a:p>
            <a:pPr marL="0" indent="0">
              <a:buNone/>
            </a:pPr>
            <a:r>
              <a:rPr lang="en-US" dirty="0" smtClean="0"/>
              <a:t>6-Team processing </a:t>
            </a:r>
          </a:p>
          <a:p>
            <a:pPr marL="0" indent="0">
              <a:buNone/>
            </a:pPr>
            <a:r>
              <a:rPr lang="en-US" dirty="0" smtClean="0"/>
              <a:t>7-Celebrating team achievements</a:t>
            </a:r>
          </a:p>
          <a:p>
            <a:pPr marL="0" indent="0">
              <a:buNone/>
            </a:pPr>
            <a:r>
              <a:rPr lang="en-US" dirty="0" smtClean="0"/>
              <a:t>   </a:t>
            </a:r>
            <a:endParaRPr lang="en-US" dirty="0"/>
          </a:p>
        </p:txBody>
      </p:sp>
    </p:spTree>
    <p:extLst>
      <p:ext uri="{BB962C8B-B14F-4D97-AF65-F5344CB8AC3E}">
        <p14:creationId xmlns:p14="http://schemas.microsoft.com/office/powerpoint/2010/main" val="31478129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Showcard Gothic" pitchFamily="82" charset="0"/>
              </a:rPr>
              <a:t>Motivational and coaching skill </a:t>
            </a:r>
            <a:endParaRPr lang="en-US" dirty="0">
              <a:latin typeface="Showcard Gothic" pitchFamily="82" charset="0"/>
            </a:endParaRPr>
          </a:p>
        </p:txBody>
      </p:sp>
      <p:sp>
        <p:nvSpPr>
          <p:cNvPr id="3" name="Content Placeholder 2"/>
          <p:cNvSpPr>
            <a:spLocks noGrp="1"/>
          </p:cNvSpPr>
          <p:nvPr>
            <p:ph idx="1"/>
          </p:nvPr>
        </p:nvSpPr>
        <p:spPr/>
        <p:txBody>
          <a:bodyPr>
            <a:normAutofit/>
          </a:bodyPr>
          <a:lstStyle/>
          <a:p>
            <a:r>
              <a:rPr lang="en-US" dirty="0" smtClean="0"/>
              <a:t>As the leader you must be  able to motivate others to follow and to take your lead.</a:t>
            </a:r>
          </a:p>
          <a:p>
            <a:r>
              <a:rPr lang="en-US" dirty="0" smtClean="0"/>
              <a:t>How you can create motivating environment ?</a:t>
            </a:r>
          </a:p>
          <a:p>
            <a:r>
              <a:rPr lang="en-US" dirty="0" smtClean="0"/>
              <a:t>1-develpe open and honest communication.</a:t>
            </a:r>
          </a:p>
          <a:p>
            <a:r>
              <a:rPr lang="en-US" dirty="0" smtClean="0"/>
              <a:t>2-let your employee now that bad news is welcome so that information .</a:t>
            </a:r>
          </a:p>
          <a:p>
            <a:r>
              <a:rPr lang="en-US" dirty="0" smtClean="0"/>
              <a:t>3- demonstrate a willingness to support others</a:t>
            </a:r>
          </a:p>
          <a:p>
            <a:r>
              <a:rPr lang="en-US" dirty="0" smtClean="0"/>
              <a:t>4-generate a spirit of cooperation.</a:t>
            </a:r>
          </a:p>
          <a:p>
            <a:pPr marL="0" indent="0">
              <a:buNone/>
            </a:pPr>
            <a:r>
              <a:rPr lang="en-US" dirty="0" smtClean="0"/>
              <a:t>   </a:t>
            </a:r>
            <a:endParaRPr lang="en-US" dirty="0"/>
          </a:p>
        </p:txBody>
      </p:sp>
    </p:spTree>
    <p:extLst>
      <p:ext uri="{BB962C8B-B14F-4D97-AF65-F5344CB8AC3E}">
        <p14:creationId xmlns:p14="http://schemas.microsoft.com/office/powerpoint/2010/main" val="21878042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Showcard Gothic" pitchFamily="82" charset="0"/>
              </a:rPr>
              <a:t>Power motivation </a:t>
            </a:r>
            <a:endParaRPr lang="en-US" dirty="0">
              <a:latin typeface="Showcard Gothic" pitchFamily="82" charset="0"/>
            </a:endParaRPr>
          </a:p>
        </p:txBody>
      </p:sp>
      <p:sp>
        <p:nvSpPr>
          <p:cNvPr id="3" name="Content Placeholder 2"/>
          <p:cNvSpPr>
            <a:spLocks noGrp="1"/>
          </p:cNvSpPr>
          <p:nvPr>
            <p:ph idx="1"/>
          </p:nvPr>
        </p:nvSpPr>
        <p:spPr/>
        <p:txBody>
          <a:bodyPr>
            <a:normAutofit fontScale="77500" lnSpcReduction="20000"/>
          </a:bodyPr>
          <a:lstStyle/>
          <a:p>
            <a:r>
              <a:rPr lang="en-US" dirty="0" smtClean="0"/>
              <a:t>People are also motivated by power</a:t>
            </a:r>
          </a:p>
          <a:p>
            <a:r>
              <a:rPr lang="en-US" dirty="0" smtClean="0"/>
              <a:t>Where do you as leader find a power?</a:t>
            </a:r>
          </a:p>
          <a:p>
            <a:r>
              <a:rPr lang="en-US" dirty="0" smtClean="0"/>
              <a:t>1-Reward power </a:t>
            </a:r>
          </a:p>
          <a:p>
            <a:pPr marL="0" indent="0">
              <a:buNone/>
            </a:pPr>
            <a:r>
              <a:rPr lang="en-US" dirty="0"/>
              <a:t> </a:t>
            </a:r>
            <a:r>
              <a:rPr lang="en-US" dirty="0" smtClean="0"/>
              <a:t>        the ability to give and to take away</a:t>
            </a:r>
          </a:p>
          <a:p>
            <a:r>
              <a:rPr lang="en-US" dirty="0" smtClean="0"/>
              <a:t>2- Coercive power </a:t>
            </a:r>
          </a:p>
          <a:p>
            <a:pPr marL="0" indent="0">
              <a:buNone/>
            </a:pPr>
            <a:r>
              <a:rPr lang="en-US" dirty="0"/>
              <a:t> </a:t>
            </a:r>
            <a:r>
              <a:rPr lang="en-US" dirty="0" smtClean="0"/>
              <a:t>         the ability to punish </a:t>
            </a:r>
          </a:p>
          <a:p>
            <a:r>
              <a:rPr lang="en-US" dirty="0" smtClean="0"/>
              <a:t>3-Legitimate power</a:t>
            </a:r>
          </a:p>
          <a:p>
            <a:pPr marL="0" indent="0">
              <a:buNone/>
            </a:pPr>
            <a:r>
              <a:rPr lang="en-US" dirty="0"/>
              <a:t> </a:t>
            </a:r>
            <a:r>
              <a:rPr lang="en-US" dirty="0" smtClean="0"/>
              <a:t>         the ability to enact</a:t>
            </a:r>
          </a:p>
          <a:p>
            <a:pPr marL="0" indent="0">
              <a:buNone/>
            </a:pPr>
            <a:r>
              <a:rPr lang="en-US" dirty="0" smtClean="0"/>
              <a:t>    4- Referent power </a:t>
            </a:r>
          </a:p>
          <a:p>
            <a:pPr marL="0" indent="0">
              <a:buNone/>
            </a:pPr>
            <a:r>
              <a:rPr lang="en-US" dirty="0"/>
              <a:t> </a:t>
            </a:r>
            <a:r>
              <a:rPr lang="en-US" dirty="0" smtClean="0"/>
              <a:t>         the ability to be identified with and liked </a:t>
            </a:r>
          </a:p>
          <a:p>
            <a:pPr marL="0" indent="0">
              <a:buNone/>
            </a:pPr>
            <a:r>
              <a:rPr lang="en-US" dirty="0"/>
              <a:t> </a:t>
            </a:r>
            <a:r>
              <a:rPr lang="en-US" dirty="0" smtClean="0"/>
              <a:t>   5-Expert power </a:t>
            </a:r>
          </a:p>
          <a:p>
            <a:pPr marL="0" indent="0">
              <a:buNone/>
            </a:pPr>
            <a:r>
              <a:rPr lang="en-US" dirty="0"/>
              <a:t> </a:t>
            </a:r>
            <a:r>
              <a:rPr lang="en-US" dirty="0" smtClean="0"/>
              <a:t>          the ability to influence with knowledge</a:t>
            </a:r>
          </a:p>
          <a:p>
            <a:pPr marL="0" indent="0">
              <a:buNone/>
            </a:pPr>
            <a:r>
              <a:rPr lang="en-US" dirty="0" smtClean="0"/>
              <a:t> </a:t>
            </a:r>
            <a:endParaRPr lang="en-US" dirty="0"/>
          </a:p>
        </p:txBody>
      </p:sp>
    </p:spTree>
    <p:extLst>
      <p:ext uri="{BB962C8B-B14F-4D97-AF65-F5344CB8AC3E}">
        <p14:creationId xmlns:p14="http://schemas.microsoft.com/office/powerpoint/2010/main" val="16432909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270230" cy="1320800"/>
          </a:xfrm>
        </p:spPr>
        <p:txBody>
          <a:bodyPr/>
          <a:lstStyle/>
          <a:p>
            <a:r>
              <a:rPr lang="en-US" dirty="0" smtClean="0">
                <a:latin typeface="Showcard Gothic" pitchFamily="82" charset="0"/>
              </a:rPr>
              <a:t>Constructive feed back or criticism </a:t>
            </a:r>
            <a:endParaRPr lang="en-US" dirty="0">
              <a:latin typeface="Showcard Gothic" pitchFamily="82" charset="0"/>
            </a:endParaRPr>
          </a:p>
        </p:txBody>
      </p:sp>
      <p:sp>
        <p:nvSpPr>
          <p:cNvPr id="3" name="Content Placeholder 2"/>
          <p:cNvSpPr>
            <a:spLocks noGrp="1"/>
          </p:cNvSpPr>
          <p:nvPr>
            <p:ph idx="1"/>
          </p:nvPr>
        </p:nvSpPr>
        <p:spPr/>
        <p:txBody>
          <a:bodyPr>
            <a:normAutofit/>
          </a:bodyPr>
          <a:lstStyle/>
          <a:p>
            <a:r>
              <a:rPr lang="en-US" dirty="0" smtClean="0"/>
              <a:t>It should be </a:t>
            </a:r>
          </a:p>
          <a:p>
            <a:r>
              <a:rPr lang="en-US" dirty="0" smtClean="0"/>
              <a:t>Descriptive</a:t>
            </a:r>
          </a:p>
          <a:p>
            <a:r>
              <a:rPr lang="en-US" dirty="0" smtClean="0"/>
              <a:t>Specific </a:t>
            </a:r>
          </a:p>
          <a:p>
            <a:r>
              <a:rPr lang="en-US" dirty="0" smtClean="0"/>
              <a:t>Focus on behavior</a:t>
            </a:r>
          </a:p>
          <a:p>
            <a:r>
              <a:rPr lang="en-US" dirty="0" smtClean="0"/>
              <a:t>Directed toward behavior that can be changed </a:t>
            </a:r>
          </a:p>
          <a:p>
            <a:r>
              <a:rPr lang="en-US" dirty="0" smtClean="0"/>
              <a:t>Interactive </a:t>
            </a:r>
          </a:p>
          <a:p>
            <a:r>
              <a:rPr lang="en-US" dirty="0" smtClean="0"/>
              <a:t>well-timed</a:t>
            </a:r>
          </a:p>
          <a:p>
            <a:r>
              <a:rPr lang="en-US" dirty="0" smtClean="0"/>
              <a:t>Given infrequently</a:t>
            </a:r>
          </a:p>
          <a:p>
            <a:r>
              <a:rPr lang="en-US" dirty="0" smtClean="0"/>
              <a:t> well organized and </a:t>
            </a:r>
            <a:r>
              <a:rPr lang="en-US" dirty="0" err="1" smtClean="0"/>
              <a:t>insightfull</a:t>
            </a:r>
            <a:endParaRPr lang="en-US" dirty="0"/>
          </a:p>
        </p:txBody>
      </p:sp>
    </p:spTree>
    <p:extLst>
      <p:ext uri="{BB962C8B-B14F-4D97-AF65-F5344CB8AC3E}">
        <p14:creationId xmlns:p14="http://schemas.microsoft.com/office/powerpoint/2010/main" val="4682191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rial Black" pitchFamily="34" charset="0"/>
              </a:rPr>
              <a:t>Team management skill including facilitation </a:t>
            </a:r>
            <a:endParaRPr lang="en-US" dirty="0">
              <a:latin typeface="Arial Black" pitchFamily="34" charset="0"/>
            </a:endParaRPr>
          </a:p>
        </p:txBody>
      </p:sp>
      <p:sp>
        <p:nvSpPr>
          <p:cNvPr id="3" name="Content Placeholder 2"/>
          <p:cNvSpPr>
            <a:spLocks noGrp="1"/>
          </p:cNvSpPr>
          <p:nvPr>
            <p:ph idx="1"/>
          </p:nvPr>
        </p:nvSpPr>
        <p:spPr/>
        <p:txBody>
          <a:bodyPr>
            <a:noAutofit/>
          </a:bodyPr>
          <a:lstStyle/>
          <a:p>
            <a:r>
              <a:rPr lang="en-US" sz="1600" dirty="0" smtClean="0">
                <a:latin typeface="Arial Black" pitchFamily="34" charset="0"/>
              </a:rPr>
              <a:t>Group skilled are learned and must practiced</a:t>
            </a:r>
          </a:p>
          <a:p>
            <a:pPr marL="0" indent="0">
              <a:buNone/>
            </a:pPr>
            <a:r>
              <a:rPr lang="en-US" sz="1600" dirty="0">
                <a:latin typeface="Arial Black" pitchFamily="34" charset="0"/>
              </a:rPr>
              <a:t> </a:t>
            </a:r>
            <a:r>
              <a:rPr lang="en-US" sz="1600" dirty="0" smtClean="0">
                <a:latin typeface="Arial Black" pitchFamily="34" charset="0"/>
              </a:rPr>
              <a:t>    excellence in process and task</a:t>
            </a:r>
          </a:p>
          <a:p>
            <a:pPr marL="0" indent="0">
              <a:buNone/>
            </a:pPr>
            <a:r>
              <a:rPr lang="en-US" sz="1600" dirty="0">
                <a:latin typeface="Arial Black" pitchFamily="34" charset="0"/>
              </a:rPr>
              <a:t> </a:t>
            </a:r>
            <a:r>
              <a:rPr lang="en-US" sz="1600" dirty="0" smtClean="0">
                <a:latin typeface="Arial Black" pitchFamily="34" charset="0"/>
              </a:rPr>
              <a:t>successful teams excellence  in two keys areas</a:t>
            </a:r>
          </a:p>
          <a:p>
            <a:pPr marL="0" indent="0">
              <a:buNone/>
            </a:pPr>
            <a:r>
              <a:rPr lang="en-US" sz="1600" dirty="0" smtClean="0">
                <a:latin typeface="Arial Black" pitchFamily="34" charset="0"/>
              </a:rPr>
              <a:t> </a:t>
            </a:r>
            <a:r>
              <a:rPr lang="en-US" sz="1600" dirty="0">
                <a:solidFill>
                  <a:schemeClr val="accent1">
                    <a:lumMod val="50000"/>
                  </a:schemeClr>
                </a:solidFill>
                <a:latin typeface="Arial Black" pitchFamily="34" charset="0"/>
              </a:rPr>
              <a:t>T</a:t>
            </a:r>
            <a:r>
              <a:rPr lang="en-US" sz="1600" dirty="0" smtClean="0">
                <a:solidFill>
                  <a:schemeClr val="accent1">
                    <a:lumMod val="50000"/>
                  </a:schemeClr>
                </a:solidFill>
                <a:latin typeface="Arial Black" pitchFamily="34" charset="0"/>
              </a:rPr>
              <a:t>ask </a:t>
            </a:r>
          </a:p>
          <a:p>
            <a:pPr marL="0" indent="0">
              <a:buNone/>
            </a:pPr>
            <a:r>
              <a:rPr lang="en-US" sz="1600" dirty="0" smtClean="0">
                <a:latin typeface="Arial Black" pitchFamily="34" charset="0"/>
              </a:rPr>
              <a:t>         1-which you practiced every day or getting your     work done is what are call task item. for example </a:t>
            </a:r>
          </a:p>
          <a:p>
            <a:pPr marL="0" indent="0">
              <a:buNone/>
            </a:pPr>
            <a:r>
              <a:rPr lang="en-US" sz="1600" dirty="0" smtClean="0">
                <a:latin typeface="Arial Black" pitchFamily="34" charset="0"/>
              </a:rPr>
              <a:t>Did the group work and roles clear?</a:t>
            </a:r>
          </a:p>
          <a:p>
            <a:pPr marL="0" indent="0">
              <a:buNone/>
            </a:pPr>
            <a:r>
              <a:rPr lang="en-US" sz="1600" dirty="0" smtClean="0">
                <a:latin typeface="Arial Black" pitchFamily="34" charset="0"/>
              </a:rPr>
              <a:t>Processed</a:t>
            </a:r>
          </a:p>
          <a:p>
            <a:pPr marL="0" indent="0">
              <a:buNone/>
            </a:pPr>
            <a:r>
              <a:rPr lang="en-US" sz="1600" dirty="0">
                <a:latin typeface="Arial Black" pitchFamily="34" charset="0"/>
              </a:rPr>
              <a:t> </a:t>
            </a:r>
            <a:r>
              <a:rPr lang="en-US" sz="1600" dirty="0" smtClean="0">
                <a:latin typeface="Arial Black" pitchFamily="34" charset="0"/>
              </a:rPr>
              <a:t>          2-the second key known as relationship are processed component od team including information processing ,communication and design making skill .for example</a:t>
            </a:r>
          </a:p>
          <a:p>
            <a:pPr marL="0" indent="0">
              <a:buNone/>
            </a:pPr>
            <a:r>
              <a:rPr lang="en-US" sz="1600" dirty="0" smtClean="0">
                <a:latin typeface="Arial Black" pitchFamily="34" charset="0"/>
              </a:rPr>
              <a:t>Did member supportive  ,trust established  and equally participate/?</a:t>
            </a:r>
          </a:p>
          <a:p>
            <a:pPr marL="0" indent="0">
              <a:buNone/>
            </a:pPr>
            <a:endParaRPr lang="en-US" sz="1600" dirty="0" smtClean="0">
              <a:latin typeface="Arial Black" pitchFamily="34" charset="0"/>
            </a:endParaRPr>
          </a:p>
          <a:p>
            <a:pPr marL="0" indent="0">
              <a:buNone/>
            </a:pPr>
            <a:r>
              <a:rPr lang="en-US" sz="1600" dirty="0" smtClean="0">
                <a:latin typeface="Arial Black" pitchFamily="34" charset="0"/>
              </a:rPr>
              <a:t> </a:t>
            </a:r>
            <a:endParaRPr lang="en-US" sz="1600" dirty="0">
              <a:latin typeface="Arial Black" pitchFamily="34" charset="0"/>
            </a:endParaRPr>
          </a:p>
        </p:txBody>
      </p:sp>
    </p:spTree>
    <p:extLst>
      <p:ext uri="{BB962C8B-B14F-4D97-AF65-F5344CB8AC3E}">
        <p14:creationId xmlns:p14="http://schemas.microsoft.com/office/powerpoint/2010/main" val="26737552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90255" y="2133600"/>
            <a:ext cx="7592289" cy="1569660"/>
          </a:xfrm>
          <a:prstGeom prst="rect">
            <a:avLst/>
          </a:prstGeom>
          <a:noFill/>
        </p:spPr>
        <p:txBody>
          <a:bodyPr wrap="square" rtlCol="0">
            <a:spAutoFit/>
          </a:bodyPr>
          <a:lstStyle/>
          <a:p>
            <a:r>
              <a:rPr lang="en-US" sz="9600" dirty="0" smtClean="0">
                <a:solidFill>
                  <a:schemeClr val="accent6">
                    <a:lumMod val="50000"/>
                  </a:schemeClr>
                </a:solidFill>
                <a:latin typeface="Showcard Gothic" pitchFamily="82" charset="0"/>
              </a:rPr>
              <a:t>Thank you</a:t>
            </a:r>
            <a:endParaRPr lang="en-US" sz="9600" dirty="0">
              <a:solidFill>
                <a:schemeClr val="accent6">
                  <a:lumMod val="50000"/>
                </a:schemeClr>
              </a:solidFill>
              <a:latin typeface="Showcard Gothic" pitchFamily="82" charset="0"/>
            </a:endParaRPr>
          </a:p>
        </p:txBody>
      </p:sp>
      <p:sp>
        <p:nvSpPr>
          <p:cNvPr id="3" name="5-Point Star 2"/>
          <p:cNvSpPr/>
          <p:nvPr/>
        </p:nvSpPr>
        <p:spPr>
          <a:xfrm>
            <a:off x="928255" y="2551284"/>
            <a:ext cx="762000" cy="734291"/>
          </a:xfrm>
          <a:prstGeom prst="star5">
            <a:avLst/>
          </a:prstGeom>
          <a:solidFill>
            <a:schemeClr val="accent6">
              <a:lumMod val="5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4" name="5-Point Star 3"/>
          <p:cNvSpPr/>
          <p:nvPr/>
        </p:nvSpPr>
        <p:spPr>
          <a:xfrm>
            <a:off x="8901544" y="2459181"/>
            <a:ext cx="762000" cy="734291"/>
          </a:xfrm>
          <a:prstGeom prst="star5">
            <a:avLst/>
          </a:prstGeom>
          <a:solidFill>
            <a:schemeClr val="accent6">
              <a:lumMod val="5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44747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4092" y="1066800"/>
            <a:ext cx="10902462" cy="5201424"/>
          </a:xfrm>
          <a:prstGeom prst="rect">
            <a:avLst/>
          </a:prstGeom>
          <a:noFill/>
        </p:spPr>
        <p:txBody>
          <a:bodyPr wrap="square" rtlCol="0">
            <a:spAutoFit/>
          </a:bodyPr>
          <a:lstStyle/>
          <a:p>
            <a:r>
              <a:rPr lang="en-US" sz="2800" dirty="0">
                <a:latin typeface="Berlin Sans FB Demi" panose="020E0802020502020306" pitchFamily="34" charset="0"/>
              </a:rPr>
              <a:t>This discussion of leadership will address the </a:t>
            </a:r>
          </a:p>
          <a:p>
            <a:r>
              <a:rPr lang="en-US" sz="2800" dirty="0" smtClean="0">
                <a:latin typeface="Berlin Sans FB Demi" panose="020E0802020502020306" pitchFamily="34" charset="0"/>
              </a:rPr>
              <a:t>following </a:t>
            </a:r>
            <a:r>
              <a:rPr lang="en-US" sz="2800" dirty="0">
                <a:latin typeface="Berlin Sans FB Demi" panose="020E0802020502020306" pitchFamily="34" charset="0"/>
              </a:rPr>
              <a:t>Leadership Skills:</a:t>
            </a:r>
            <a:br>
              <a:rPr lang="en-US" sz="2800" dirty="0">
                <a:latin typeface="Berlin Sans FB Demi" panose="020E0802020502020306" pitchFamily="34" charset="0"/>
              </a:rPr>
            </a:br>
            <a:r>
              <a:rPr lang="en-US" sz="2400" dirty="0">
                <a:ln w="0"/>
                <a:solidFill>
                  <a:schemeClr val="accent1"/>
                </a:solidFill>
                <a:effectLst>
                  <a:outerShdw blurRad="38100" dist="25400" dir="5400000" algn="ctr" rotWithShape="0">
                    <a:srgbClr val="6E747A">
                      <a:alpha val="43000"/>
                    </a:srgbClr>
                  </a:outerShdw>
                </a:effectLst>
                <a:latin typeface="Andalus" panose="02020603050405020304" pitchFamily="18" charset="-78"/>
                <a:cs typeface="Andalus" panose="02020603050405020304" pitchFamily="18" charset="-78"/>
              </a:rPr>
              <a:t>1. Visioning and Clarity of Focus</a:t>
            </a:r>
            <a:br>
              <a:rPr lang="en-US" sz="2400" dirty="0">
                <a:ln w="0"/>
                <a:solidFill>
                  <a:schemeClr val="accent1"/>
                </a:solidFill>
                <a:effectLst>
                  <a:outerShdw blurRad="38100" dist="25400" dir="5400000" algn="ctr" rotWithShape="0">
                    <a:srgbClr val="6E747A">
                      <a:alpha val="43000"/>
                    </a:srgbClr>
                  </a:outerShdw>
                </a:effectLst>
                <a:latin typeface="Andalus" panose="02020603050405020304" pitchFamily="18" charset="-78"/>
                <a:cs typeface="Andalus" panose="02020603050405020304" pitchFamily="18" charset="-78"/>
              </a:rPr>
            </a:br>
            <a:r>
              <a:rPr lang="en-US" sz="2400" dirty="0">
                <a:ln w="0"/>
                <a:solidFill>
                  <a:schemeClr val="accent1"/>
                </a:solidFill>
                <a:effectLst>
                  <a:outerShdw blurRad="38100" dist="25400" dir="5400000" algn="ctr" rotWithShape="0">
                    <a:srgbClr val="6E747A">
                      <a:alpha val="43000"/>
                    </a:srgbClr>
                  </a:outerShdw>
                </a:effectLst>
                <a:latin typeface="Andalus" panose="02020603050405020304" pitchFamily="18" charset="-78"/>
                <a:cs typeface="Andalus" panose="02020603050405020304" pitchFamily="18" charset="-78"/>
              </a:rPr>
              <a:t>2. Matching project priorities to Vision</a:t>
            </a:r>
            <a:r>
              <a:rPr lang="en-US" sz="2400" dirty="0">
                <a:latin typeface="Andalus" panose="02020603050405020304" pitchFamily="18" charset="-78"/>
                <a:cs typeface="Andalus" panose="02020603050405020304" pitchFamily="18" charset="-78"/>
              </a:rPr>
              <a:t/>
            </a:r>
            <a:br>
              <a:rPr lang="en-US" sz="2400" dirty="0">
                <a:latin typeface="Andalus" panose="02020603050405020304" pitchFamily="18" charset="-78"/>
                <a:cs typeface="Andalus" panose="02020603050405020304" pitchFamily="18" charset="-78"/>
              </a:rPr>
            </a:br>
            <a:r>
              <a:rPr lang="en-US" sz="2400" b="1" dirty="0">
                <a:solidFill>
                  <a:srgbClr val="7030A0"/>
                </a:solidFill>
                <a:latin typeface="Andalus" panose="02020603050405020304" pitchFamily="18" charset="-78"/>
                <a:cs typeface="Andalus" panose="02020603050405020304" pitchFamily="18" charset="-78"/>
              </a:rPr>
              <a:t>3. Emotional Intelligence</a:t>
            </a:r>
            <a:r>
              <a:rPr lang="en-US" sz="2400" dirty="0">
                <a:solidFill>
                  <a:srgbClr val="7030A0"/>
                </a:solidFill>
                <a:latin typeface="Andalus" panose="02020603050405020304" pitchFamily="18" charset="-78"/>
                <a:cs typeface="Andalus" panose="02020603050405020304" pitchFamily="18" charset="-78"/>
              </a:rPr>
              <a:t/>
            </a:r>
            <a:br>
              <a:rPr lang="en-US" sz="2400" dirty="0">
                <a:solidFill>
                  <a:srgbClr val="7030A0"/>
                </a:solidFill>
                <a:latin typeface="Andalus" panose="02020603050405020304" pitchFamily="18" charset="-78"/>
                <a:cs typeface="Andalus" panose="02020603050405020304" pitchFamily="18" charset="-78"/>
              </a:rPr>
            </a:br>
            <a:r>
              <a:rPr lang="en-US" sz="2400" b="1" dirty="0">
                <a:solidFill>
                  <a:srgbClr val="7030A0"/>
                </a:solidFill>
                <a:latin typeface="Andalus" panose="02020603050405020304" pitchFamily="18" charset="-78"/>
                <a:cs typeface="Andalus" panose="02020603050405020304" pitchFamily="18" charset="-78"/>
              </a:rPr>
              <a:t>4. Communication Skills</a:t>
            </a:r>
            <a:r>
              <a:rPr lang="en-US" sz="2400" dirty="0">
                <a:latin typeface="Andalus" panose="02020603050405020304" pitchFamily="18" charset="-78"/>
                <a:cs typeface="Andalus" panose="02020603050405020304" pitchFamily="18" charset="-78"/>
              </a:rPr>
              <a:t/>
            </a:r>
            <a:br>
              <a:rPr lang="en-US" sz="2400" dirty="0">
                <a:latin typeface="Andalus" panose="02020603050405020304" pitchFamily="18" charset="-78"/>
                <a:cs typeface="Andalus" panose="02020603050405020304" pitchFamily="18" charset="-78"/>
              </a:rPr>
            </a:br>
            <a:r>
              <a:rPr lang="en-US" sz="2400" b="1" dirty="0">
                <a:solidFill>
                  <a:schemeClr val="accent6">
                    <a:lumMod val="75000"/>
                  </a:schemeClr>
                </a:solidFill>
                <a:latin typeface="Andalus" panose="02020603050405020304" pitchFamily="18" charset="-78"/>
                <a:cs typeface="Andalus" panose="02020603050405020304" pitchFamily="18" charset="-78"/>
              </a:rPr>
              <a:t>5. Managing Risk and Fear</a:t>
            </a:r>
            <a:r>
              <a:rPr lang="en-US" sz="2400" dirty="0">
                <a:solidFill>
                  <a:schemeClr val="accent6">
                    <a:lumMod val="75000"/>
                  </a:schemeClr>
                </a:solidFill>
                <a:latin typeface="Andalus" panose="02020603050405020304" pitchFamily="18" charset="-78"/>
                <a:cs typeface="Andalus" panose="02020603050405020304" pitchFamily="18" charset="-78"/>
              </a:rPr>
              <a:t/>
            </a:r>
            <a:br>
              <a:rPr lang="en-US" sz="2400" dirty="0">
                <a:solidFill>
                  <a:schemeClr val="accent6">
                    <a:lumMod val="75000"/>
                  </a:schemeClr>
                </a:solidFill>
                <a:latin typeface="Andalus" panose="02020603050405020304" pitchFamily="18" charset="-78"/>
                <a:cs typeface="Andalus" panose="02020603050405020304" pitchFamily="18" charset="-78"/>
              </a:rPr>
            </a:br>
            <a:r>
              <a:rPr lang="en-US" sz="2400" b="1" dirty="0">
                <a:solidFill>
                  <a:schemeClr val="accent6">
                    <a:lumMod val="75000"/>
                  </a:schemeClr>
                </a:solidFill>
                <a:latin typeface="Andalus" panose="02020603050405020304" pitchFamily="18" charset="-78"/>
                <a:cs typeface="Andalus" panose="02020603050405020304" pitchFamily="18" charset="-78"/>
              </a:rPr>
              <a:t>6. Strength to make Decisions</a:t>
            </a:r>
            <a:r>
              <a:rPr lang="en-US" sz="2400" dirty="0">
                <a:solidFill>
                  <a:schemeClr val="accent6">
                    <a:lumMod val="75000"/>
                  </a:schemeClr>
                </a:solidFill>
                <a:latin typeface="Andalus" panose="02020603050405020304" pitchFamily="18" charset="-78"/>
                <a:cs typeface="Andalus" panose="02020603050405020304" pitchFamily="18" charset="-78"/>
              </a:rPr>
              <a:t/>
            </a:r>
            <a:br>
              <a:rPr lang="en-US" sz="2400" dirty="0">
                <a:solidFill>
                  <a:schemeClr val="accent6">
                    <a:lumMod val="75000"/>
                  </a:schemeClr>
                </a:solidFill>
                <a:latin typeface="Andalus" panose="02020603050405020304" pitchFamily="18" charset="-78"/>
                <a:cs typeface="Andalus" panose="02020603050405020304" pitchFamily="18" charset="-78"/>
              </a:rPr>
            </a:br>
            <a:r>
              <a:rPr lang="en-US" sz="2400" b="1" dirty="0">
                <a:solidFill>
                  <a:schemeClr val="accent3">
                    <a:lumMod val="75000"/>
                  </a:schemeClr>
                </a:solidFill>
                <a:latin typeface="Andalus" panose="02020603050405020304" pitchFamily="18" charset="-78"/>
                <a:cs typeface="Andalus" panose="02020603050405020304" pitchFamily="18" charset="-78"/>
              </a:rPr>
              <a:t>7. Motivational and Coaching Skills</a:t>
            </a:r>
            <a:r>
              <a:rPr lang="en-US" sz="2400" dirty="0">
                <a:solidFill>
                  <a:schemeClr val="accent3">
                    <a:lumMod val="75000"/>
                  </a:schemeClr>
                </a:solidFill>
                <a:latin typeface="Andalus" panose="02020603050405020304" pitchFamily="18" charset="-78"/>
                <a:cs typeface="Andalus" panose="02020603050405020304" pitchFamily="18" charset="-78"/>
              </a:rPr>
              <a:t/>
            </a:r>
            <a:br>
              <a:rPr lang="en-US" sz="2400" dirty="0">
                <a:solidFill>
                  <a:schemeClr val="accent3">
                    <a:lumMod val="75000"/>
                  </a:schemeClr>
                </a:solidFill>
                <a:latin typeface="Andalus" panose="02020603050405020304" pitchFamily="18" charset="-78"/>
                <a:cs typeface="Andalus" panose="02020603050405020304" pitchFamily="18" charset="-78"/>
              </a:rPr>
            </a:br>
            <a:r>
              <a:rPr lang="en-US" sz="2400" b="1" dirty="0">
                <a:solidFill>
                  <a:schemeClr val="accent3">
                    <a:lumMod val="75000"/>
                  </a:schemeClr>
                </a:solidFill>
                <a:latin typeface="Andalus" panose="02020603050405020304" pitchFamily="18" charset="-78"/>
                <a:cs typeface="Andalus" panose="02020603050405020304" pitchFamily="18" charset="-78"/>
              </a:rPr>
              <a:t>8. Team Management Skills including Facilitation</a:t>
            </a:r>
            <a:r>
              <a:rPr lang="en-US" sz="2400" dirty="0">
                <a:latin typeface="Andalus" panose="02020603050405020304" pitchFamily="18" charset="-78"/>
                <a:cs typeface="Andalus" panose="02020603050405020304" pitchFamily="18" charset="-78"/>
              </a:rPr>
              <a:t/>
            </a:r>
            <a:br>
              <a:rPr lang="en-US" sz="2400" dirty="0">
                <a:latin typeface="Andalus" panose="02020603050405020304" pitchFamily="18" charset="-78"/>
                <a:cs typeface="Andalus" panose="02020603050405020304" pitchFamily="18" charset="-78"/>
              </a:rPr>
            </a:br>
            <a:r>
              <a:rPr lang="en-US" sz="2400" b="1" dirty="0">
                <a:solidFill>
                  <a:schemeClr val="accent2"/>
                </a:solidFill>
                <a:latin typeface="Andalus" panose="02020603050405020304" pitchFamily="18" charset="-78"/>
                <a:cs typeface="Andalus" panose="02020603050405020304" pitchFamily="18" charset="-78"/>
              </a:rPr>
              <a:t>9. Matching Leadership Styles with Team Styles</a:t>
            </a:r>
            <a:r>
              <a:rPr lang="en-US" sz="2400" dirty="0">
                <a:solidFill>
                  <a:schemeClr val="accent2"/>
                </a:solidFill>
                <a:latin typeface="Andalus" panose="02020603050405020304" pitchFamily="18" charset="-78"/>
                <a:cs typeface="Andalus" panose="02020603050405020304" pitchFamily="18" charset="-78"/>
              </a:rPr>
              <a:t/>
            </a:r>
            <a:br>
              <a:rPr lang="en-US" sz="2400" dirty="0">
                <a:solidFill>
                  <a:schemeClr val="accent2"/>
                </a:solidFill>
                <a:latin typeface="Andalus" panose="02020603050405020304" pitchFamily="18" charset="-78"/>
                <a:cs typeface="Andalus" panose="02020603050405020304" pitchFamily="18" charset="-78"/>
              </a:rPr>
            </a:br>
            <a:r>
              <a:rPr lang="en-US" sz="2400" b="1" dirty="0">
                <a:solidFill>
                  <a:schemeClr val="accent2"/>
                </a:solidFill>
                <a:latin typeface="Andalus" panose="02020603050405020304" pitchFamily="18" charset="-78"/>
                <a:cs typeface="Andalus" panose="02020603050405020304" pitchFamily="18" charset="-78"/>
              </a:rPr>
              <a:t>10. Ability to Enable Team Processes</a:t>
            </a:r>
            <a:r>
              <a:rPr lang="en-US" sz="2400" dirty="0">
                <a:latin typeface="Andalus" panose="02020603050405020304" pitchFamily="18" charset="-78"/>
                <a:cs typeface="Andalus" panose="02020603050405020304" pitchFamily="18" charset="-78"/>
              </a:rPr>
              <a:t/>
            </a:r>
            <a:br>
              <a:rPr lang="en-US" sz="2400" dirty="0">
                <a:latin typeface="Andalus" panose="02020603050405020304" pitchFamily="18" charset="-78"/>
                <a:cs typeface="Andalus" panose="02020603050405020304" pitchFamily="18" charset="-78"/>
              </a:rPr>
            </a:br>
            <a:r>
              <a:rPr lang="en-US" dirty="0">
                <a:latin typeface="Andalus" panose="02020603050405020304" pitchFamily="18" charset="-78"/>
                <a:cs typeface="Andalus" panose="02020603050405020304" pitchFamily="18" charset="-78"/>
              </a:rPr>
              <a:t/>
            </a:r>
            <a:br>
              <a:rPr lang="en-US" dirty="0">
                <a:latin typeface="Andalus" panose="02020603050405020304" pitchFamily="18" charset="-78"/>
                <a:cs typeface="Andalus" panose="02020603050405020304" pitchFamily="18" charset="-78"/>
              </a:rPr>
            </a:br>
            <a:endParaRPr lang="en-US"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4278072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01969" y="914400"/>
            <a:ext cx="8170985" cy="4154984"/>
          </a:xfrm>
          <a:prstGeom prst="rect">
            <a:avLst/>
          </a:prstGeom>
          <a:noFill/>
        </p:spPr>
        <p:txBody>
          <a:bodyPr wrap="square" rtlCol="0">
            <a:spAutoFit/>
          </a:bodyPr>
          <a:lstStyle/>
          <a:p>
            <a:pPr marL="342900" indent="-342900">
              <a:buAutoNum type="arabicPeriod"/>
            </a:pPr>
            <a:r>
              <a:rPr lang="en-US" sz="3600" b="1" dirty="0" smtClean="0">
                <a:ln w="12700">
                  <a:solidFill>
                    <a:schemeClr val="accent1"/>
                  </a:solidFill>
                  <a:prstDash val="solid"/>
                </a:ln>
                <a:solidFill>
                  <a:srgbClr val="002060"/>
                </a:solidFill>
                <a:effectLst>
                  <a:outerShdw dist="38100" dir="2640000" algn="bl" rotWithShape="0">
                    <a:schemeClr val="accent1"/>
                  </a:outerShdw>
                </a:effectLst>
                <a:latin typeface="Arial Black" panose="020B0A04020102020204" pitchFamily="34" charset="0"/>
              </a:rPr>
              <a:t>Visioning </a:t>
            </a:r>
            <a:r>
              <a:rPr lang="en-US" sz="3600" b="1" dirty="0">
                <a:ln w="12700">
                  <a:solidFill>
                    <a:schemeClr val="accent1"/>
                  </a:solidFill>
                  <a:prstDash val="solid"/>
                </a:ln>
                <a:solidFill>
                  <a:srgbClr val="002060"/>
                </a:solidFill>
                <a:effectLst>
                  <a:outerShdw dist="38100" dir="2640000" algn="bl" rotWithShape="0">
                    <a:schemeClr val="accent1"/>
                  </a:outerShdw>
                </a:effectLst>
                <a:latin typeface="Arial Black" panose="020B0A04020102020204" pitchFamily="34" charset="0"/>
              </a:rPr>
              <a:t>and Clarity of </a:t>
            </a:r>
            <a:r>
              <a:rPr lang="en-US" sz="3600" b="1" dirty="0" smtClean="0">
                <a:ln w="12700">
                  <a:solidFill>
                    <a:schemeClr val="accent1"/>
                  </a:solidFill>
                  <a:prstDash val="solid"/>
                </a:ln>
                <a:solidFill>
                  <a:srgbClr val="002060"/>
                </a:solidFill>
                <a:effectLst>
                  <a:outerShdw dist="38100" dir="2640000" algn="bl" rotWithShape="0">
                    <a:schemeClr val="accent1"/>
                  </a:outerShdw>
                </a:effectLst>
                <a:latin typeface="Arial Black" panose="020B0A04020102020204" pitchFamily="34" charset="0"/>
              </a:rPr>
              <a:t>Focus</a:t>
            </a:r>
          </a:p>
          <a:p>
            <a:pPr marL="285750" indent="-285750">
              <a:buFont typeface="Wingdings" panose="05000000000000000000" pitchFamily="2" charset="2"/>
              <a:buChar char="q"/>
            </a:pPr>
            <a:r>
              <a:rPr lang="en-US" dirty="0" smtClean="0"/>
              <a:t> </a:t>
            </a:r>
            <a:r>
              <a:rPr lang="en-US" sz="2400" dirty="0">
                <a:ln w="0"/>
                <a:solidFill>
                  <a:schemeClr val="accent1"/>
                </a:solidFill>
                <a:effectLst>
                  <a:outerShdw blurRad="38100" dist="25400" dir="5400000" algn="ctr" rotWithShape="0">
                    <a:srgbClr val="6E747A">
                      <a:alpha val="43000"/>
                    </a:srgbClr>
                  </a:outerShdw>
                </a:effectLst>
                <a:latin typeface="Aharoni" panose="02010803020104030203" pitchFamily="2" charset="-79"/>
                <a:cs typeface="Aharoni" panose="02010803020104030203" pitchFamily="2" charset="-79"/>
              </a:rPr>
              <a:t>A good leader has a clear picture of future results and aligns organizational strategy with this vision</a:t>
            </a:r>
            <a:r>
              <a:rPr lang="en-US" sz="2400" dirty="0" smtClean="0">
                <a:ln w="0"/>
                <a:solidFill>
                  <a:schemeClr val="accent1"/>
                </a:solidFill>
                <a:effectLst>
                  <a:outerShdw blurRad="38100" dist="25400" dir="5400000" algn="ctr" rotWithShape="0">
                    <a:srgbClr val="6E747A">
                      <a:alpha val="43000"/>
                    </a:srgbClr>
                  </a:outerShdw>
                </a:effectLst>
                <a:latin typeface="Aharoni" panose="02010803020104030203" pitchFamily="2" charset="-79"/>
                <a:cs typeface="Aharoni" panose="02010803020104030203" pitchFamily="2" charset="-79"/>
              </a:rPr>
              <a:t>.</a:t>
            </a:r>
          </a:p>
          <a:p>
            <a:pPr marL="285750" indent="-285750">
              <a:buFont typeface="Wingdings" panose="05000000000000000000" pitchFamily="2" charset="2"/>
              <a:buChar char="q"/>
            </a:pPr>
            <a:r>
              <a:rPr lang="en-US" sz="2400" dirty="0" smtClean="0">
                <a:ln w="0"/>
                <a:solidFill>
                  <a:schemeClr val="accent1"/>
                </a:solidFill>
                <a:effectLst>
                  <a:outerShdw blurRad="38100" dist="25400" dir="5400000" algn="ctr" rotWithShape="0">
                    <a:srgbClr val="6E747A">
                      <a:alpha val="43000"/>
                    </a:srgbClr>
                  </a:outerShdw>
                </a:effectLst>
                <a:latin typeface="Aharoni" panose="02010803020104030203" pitchFamily="2" charset="-79"/>
                <a:cs typeface="Aharoni" panose="02010803020104030203" pitchFamily="2" charset="-79"/>
              </a:rPr>
              <a:t>A </a:t>
            </a:r>
            <a:r>
              <a:rPr lang="en-US" sz="2400" dirty="0">
                <a:ln w="0"/>
                <a:solidFill>
                  <a:schemeClr val="accent1"/>
                </a:solidFill>
                <a:effectLst>
                  <a:outerShdw blurRad="38100" dist="25400" dir="5400000" algn="ctr" rotWithShape="0">
                    <a:srgbClr val="6E747A">
                      <a:alpha val="43000"/>
                    </a:srgbClr>
                  </a:outerShdw>
                </a:effectLst>
                <a:latin typeface="Aharoni" panose="02010803020104030203" pitchFamily="2" charset="-79"/>
                <a:cs typeface="Aharoni" panose="02010803020104030203" pitchFamily="2" charset="-79"/>
              </a:rPr>
              <a:t>leader must be intimately familiar with the end </a:t>
            </a:r>
            <a:r>
              <a:rPr lang="en-US" sz="2400" dirty="0" smtClean="0">
                <a:ln w="0"/>
                <a:solidFill>
                  <a:schemeClr val="accent1"/>
                </a:solidFill>
                <a:effectLst>
                  <a:outerShdw blurRad="38100" dist="25400" dir="5400000" algn="ctr" rotWithShape="0">
                    <a:srgbClr val="6E747A">
                      <a:alpha val="43000"/>
                    </a:srgbClr>
                  </a:outerShdw>
                </a:effectLst>
                <a:latin typeface="Aharoni" panose="02010803020104030203" pitchFamily="2" charset="-79"/>
                <a:cs typeface="Aharoni" panose="02010803020104030203" pitchFamily="2" charset="-79"/>
              </a:rPr>
              <a:t>destination.</a:t>
            </a:r>
          </a:p>
          <a:p>
            <a:pPr marL="285750" indent="-285750">
              <a:buFont typeface="Wingdings" panose="05000000000000000000" pitchFamily="2" charset="2"/>
              <a:buChar char="q"/>
            </a:pPr>
            <a:r>
              <a:rPr lang="en-US" sz="2400" dirty="0" smtClean="0">
                <a:ln w="0"/>
                <a:solidFill>
                  <a:schemeClr val="accent1"/>
                </a:solidFill>
                <a:effectLst>
                  <a:outerShdw blurRad="38100" dist="25400" dir="5400000" algn="ctr" rotWithShape="0">
                    <a:srgbClr val="6E747A">
                      <a:alpha val="43000"/>
                    </a:srgbClr>
                  </a:outerShdw>
                </a:effectLst>
                <a:latin typeface="Aharoni" panose="02010803020104030203" pitchFamily="2" charset="-79"/>
                <a:cs typeface="Aharoni" panose="02010803020104030203" pitchFamily="2" charset="-79"/>
              </a:rPr>
              <a:t>Individuals</a:t>
            </a:r>
            <a:r>
              <a:rPr lang="en-US" sz="2400" dirty="0">
                <a:ln w="0"/>
                <a:solidFill>
                  <a:schemeClr val="accent1"/>
                </a:solidFill>
                <a:effectLst>
                  <a:outerShdw blurRad="38100" dist="25400" dir="5400000" algn="ctr" rotWithShape="0">
                    <a:srgbClr val="6E747A">
                      <a:alpha val="43000"/>
                    </a:srgbClr>
                  </a:outerShdw>
                </a:effectLst>
                <a:latin typeface="Aharoni" panose="02010803020104030203" pitchFamily="2" charset="-79"/>
                <a:cs typeface="Aharoni" panose="02010803020104030203" pitchFamily="2" charset="-79"/>
              </a:rPr>
              <a:t>, as leaders, should develop their own personal mission and vision and work diligently to make sure that their goals match intrinsically with those of the organization they serve.</a:t>
            </a:r>
            <a:br>
              <a:rPr lang="en-US" sz="2400" dirty="0">
                <a:ln w="0"/>
                <a:solidFill>
                  <a:schemeClr val="accent1"/>
                </a:solidFill>
                <a:effectLst>
                  <a:outerShdw blurRad="38100" dist="25400" dir="5400000" algn="ctr" rotWithShape="0">
                    <a:srgbClr val="6E747A">
                      <a:alpha val="43000"/>
                    </a:srgbClr>
                  </a:outerShdw>
                </a:effectLst>
                <a:latin typeface="Aharoni" panose="02010803020104030203" pitchFamily="2" charset="-79"/>
                <a:cs typeface="Aharoni" panose="02010803020104030203" pitchFamily="2" charset="-79"/>
              </a:rPr>
            </a:br>
            <a:r>
              <a:rPr lang="en-US" dirty="0"/>
              <a:t/>
            </a:r>
            <a:br>
              <a:rPr lang="en-US" dirty="0"/>
            </a:br>
            <a:endParaRPr lang="en-US" dirty="0"/>
          </a:p>
        </p:txBody>
      </p:sp>
    </p:spTree>
    <p:extLst>
      <p:ext uri="{BB962C8B-B14F-4D97-AF65-F5344CB8AC3E}">
        <p14:creationId xmlns:p14="http://schemas.microsoft.com/office/powerpoint/2010/main" val="2339068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86154" y="926123"/>
            <a:ext cx="8616461" cy="3785652"/>
          </a:xfrm>
          <a:prstGeom prst="rect">
            <a:avLst/>
          </a:prstGeom>
          <a:noFill/>
        </p:spPr>
        <p:txBody>
          <a:bodyPr wrap="square" rtlCol="0">
            <a:spAutoFit/>
          </a:bodyPr>
          <a:lstStyle/>
          <a:p>
            <a:r>
              <a:rPr lang="en-US" sz="2400" b="1" dirty="0">
                <a:solidFill>
                  <a:srgbClr val="7030A0"/>
                </a:solidFill>
                <a:latin typeface="Arial Black" pitchFamily="34" charset="0"/>
              </a:rPr>
              <a:t>2</a:t>
            </a:r>
            <a:r>
              <a:rPr lang="en-US" b="1" dirty="0">
                <a:latin typeface="Arial Black" pitchFamily="34" charset="0"/>
              </a:rPr>
              <a:t>. </a:t>
            </a:r>
            <a:r>
              <a:rPr lang="en-US" sz="3200" dirty="0">
                <a:ln w="0"/>
                <a:solidFill>
                  <a:srgbClr val="7030A0"/>
                </a:solidFill>
                <a:effectLst>
                  <a:outerShdw blurRad="38100" dist="25400" dir="5400000" algn="ctr" rotWithShape="0">
                    <a:srgbClr val="6E747A">
                      <a:alpha val="43000"/>
                    </a:srgbClr>
                  </a:outerShdw>
                </a:effectLst>
                <a:latin typeface="Arial Black" pitchFamily="34" charset="0"/>
              </a:rPr>
              <a:t>Matching project priorities to </a:t>
            </a:r>
            <a:r>
              <a:rPr lang="en-US" sz="3200" dirty="0" smtClean="0">
                <a:ln w="0"/>
                <a:solidFill>
                  <a:srgbClr val="7030A0"/>
                </a:solidFill>
                <a:effectLst>
                  <a:outerShdw blurRad="38100" dist="25400" dir="5400000" algn="ctr" rotWithShape="0">
                    <a:srgbClr val="6E747A">
                      <a:alpha val="43000"/>
                    </a:srgbClr>
                  </a:outerShdw>
                </a:effectLst>
                <a:latin typeface="Arial Black" panose="020B0A04020102020204" pitchFamily="34" charset="0"/>
              </a:rPr>
              <a:t>Vision</a:t>
            </a:r>
          </a:p>
          <a:p>
            <a:r>
              <a:rPr lang="en-US" sz="3200" dirty="0" smtClean="0">
                <a:ln w="0"/>
                <a:solidFill>
                  <a:srgbClr val="7030A0"/>
                </a:solidFill>
                <a:effectLst>
                  <a:outerShdw blurRad="38100" dist="25400" dir="5400000" algn="ctr" rotWithShape="0">
                    <a:srgbClr val="6E747A">
                      <a:alpha val="43000"/>
                    </a:srgbClr>
                  </a:outerShdw>
                </a:effectLst>
                <a:latin typeface="Arial Black" panose="020B0A04020102020204" pitchFamily="34" charset="0"/>
              </a:rPr>
              <a:t> </a:t>
            </a:r>
          </a:p>
          <a:p>
            <a:pPr marL="342900" indent="-342900">
              <a:buFont typeface="Wingdings" panose="05000000000000000000" pitchFamily="2" charset="2"/>
              <a:buChar char="q"/>
            </a:pPr>
            <a:r>
              <a:rPr lang="en-US" sz="2000" dirty="0" smtClean="0">
                <a:ln w="0"/>
                <a:solidFill>
                  <a:schemeClr val="accent1"/>
                </a:solidFill>
                <a:effectLst>
                  <a:outerShdw blurRad="38100" dist="25400" dir="5400000" algn="ctr" rotWithShape="0">
                    <a:srgbClr val="6E747A">
                      <a:alpha val="43000"/>
                    </a:srgbClr>
                  </a:outerShdw>
                </a:effectLst>
                <a:latin typeface="Arial Black" panose="020B0A04020102020204" pitchFamily="34" charset="0"/>
              </a:rPr>
              <a:t>Understanding </a:t>
            </a:r>
            <a:r>
              <a:rPr lang="en-US" sz="2000" dirty="0">
                <a:ln w="0"/>
                <a:solidFill>
                  <a:schemeClr val="accent1"/>
                </a:solidFill>
                <a:effectLst>
                  <a:outerShdw blurRad="38100" dist="25400" dir="5400000" algn="ctr" rotWithShape="0">
                    <a:srgbClr val="6E747A">
                      <a:alpha val="43000"/>
                    </a:srgbClr>
                  </a:outerShdw>
                </a:effectLst>
                <a:latin typeface="Arial Black" panose="020B0A04020102020204" pitchFamily="34" charset="0"/>
              </a:rPr>
              <a:t>that many projects, desired outcomes and resources are in competition within the organization, an effective leader will keep the vision in sight and use it as the litmus test for making and establishing priorities.</a:t>
            </a:r>
            <a:br>
              <a:rPr lang="en-US" sz="2000" dirty="0">
                <a:ln w="0"/>
                <a:solidFill>
                  <a:schemeClr val="accent1"/>
                </a:solidFill>
                <a:effectLst>
                  <a:outerShdw blurRad="38100" dist="25400" dir="5400000" algn="ctr" rotWithShape="0">
                    <a:srgbClr val="6E747A">
                      <a:alpha val="43000"/>
                    </a:srgbClr>
                  </a:outerShdw>
                </a:effectLst>
                <a:latin typeface="Arial Black" panose="020B0A04020102020204" pitchFamily="34" charset="0"/>
              </a:rPr>
            </a:br>
            <a:r>
              <a:rPr lang="en-US" sz="2000" dirty="0">
                <a:ln w="0"/>
                <a:solidFill>
                  <a:schemeClr val="accent1"/>
                </a:solidFill>
                <a:effectLst>
                  <a:outerShdw blurRad="38100" dist="25400" dir="5400000" algn="ctr" rotWithShape="0">
                    <a:srgbClr val="6E747A">
                      <a:alpha val="43000"/>
                    </a:srgbClr>
                  </a:outerShdw>
                </a:effectLst>
                <a:latin typeface="Arial Black" panose="020B0A04020102020204" pitchFamily="34" charset="0"/>
              </a:rPr>
              <a:t/>
            </a:r>
            <a:br>
              <a:rPr lang="en-US" sz="2000" dirty="0">
                <a:ln w="0"/>
                <a:solidFill>
                  <a:schemeClr val="accent1"/>
                </a:solidFill>
                <a:effectLst>
                  <a:outerShdw blurRad="38100" dist="25400" dir="5400000" algn="ctr" rotWithShape="0">
                    <a:srgbClr val="6E747A">
                      <a:alpha val="43000"/>
                    </a:srgbClr>
                  </a:outerShdw>
                </a:effectLst>
                <a:latin typeface="Arial Black" panose="020B0A04020102020204" pitchFamily="34" charset="0"/>
              </a:rPr>
            </a:br>
            <a:r>
              <a:rPr lang="en-US" sz="2000" dirty="0">
                <a:ln w="0"/>
                <a:solidFill>
                  <a:schemeClr val="accent1"/>
                </a:solidFill>
                <a:effectLst>
                  <a:outerShdw blurRad="38100" dist="25400" dir="5400000" algn="ctr" rotWithShape="0">
                    <a:srgbClr val="6E747A">
                      <a:alpha val="43000"/>
                    </a:srgbClr>
                  </a:outerShdw>
                </a:effectLst>
                <a:latin typeface="Arial Black" panose="020B0A04020102020204" pitchFamily="34" charset="0"/>
              </a:rPr>
              <a:t>This creation of clear structure is an essential element of managing groups.</a:t>
            </a:r>
            <a:br>
              <a:rPr lang="en-US" sz="2000" dirty="0">
                <a:ln w="0"/>
                <a:solidFill>
                  <a:schemeClr val="accent1"/>
                </a:solidFill>
                <a:effectLst>
                  <a:outerShdw blurRad="38100" dist="25400" dir="5400000" algn="ctr" rotWithShape="0">
                    <a:srgbClr val="6E747A">
                      <a:alpha val="43000"/>
                    </a:srgbClr>
                  </a:outerShdw>
                </a:effectLst>
                <a:latin typeface="Arial Black" panose="020B0A04020102020204" pitchFamily="34" charset="0"/>
              </a:rPr>
            </a:br>
            <a:r>
              <a:rPr lang="en-US" dirty="0"/>
              <a:t/>
            </a:r>
            <a:br>
              <a:rPr lang="en-US" dirty="0"/>
            </a:br>
            <a:endParaRPr lang="en-US" dirty="0"/>
          </a:p>
        </p:txBody>
      </p:sp>
    </p:spTree>
    <p:extLst>
      <p:ext uri="{BB962C8B-B14F-4D97-AF65-F5344CB8AC3E}">
        <p14:creationId xmlns:p14="http://schemas.microsoft.com/office/powerpoint/2010/main" val="2853481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Showcard Gothic" pitchFamily="82" charset="0"/>
                <a:cs typeface="Times New Roman" pitchFamily="18" charset="0"/>
              </a:rPr>
              <a:t>Managing Risk and Fear</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
        <p:nvSpPr>
          <p:cNvPr id="3" name="Content Placeholder 2"/>
          <p:cNvSpPr>
            <a:spLocks noGrp="1"/>
          </p:cNvSpPr>
          <p:nvPr>
            <p:ph idx="1"/>
          </p:nvPr>
        </p:nvSpPr>
        <p:spPr/>
        <p:txBody>
          <a:bodyPr>
            <a:normAutofit lnSpcReduction="10000"/>
          </a:bodyPr>
          <a:lstStyle/>
          <a:p>
            <a:r>
              <a:rPr lang="en-US" sz="2400" dirty="0">
                <a:latin typeface="Franklin Gothic Demi" panose="020B0703020102020204" pitchFamily="34" charset="0"/>
                <a:cs typeface="Times New Roman" pitchFamily="18" charset="0"/>
              </a:rPr>
              <a:t>A leader understands that fear is a natural and healthy reaction and at the same time, does not allow fear to stop a new idea or direction.</a:t>
            </a:r>
          </a:p>
          <a:p>
            <a:r>
              <a:rPr lang="en-US" sz="2400" dirty="0">
                <a:latin typeface="Franklin Gothic Demi" panose="020B0703020102020204" pitchFamily="34" charset="0"/>
                <a:cs typeface="Times New Roman" pitchFamily="18" charset="0"/>
              </a:rPr>
              <a:t>  A leader engages in risk management, the study of the potential risk outcomes of an activity or venture and makes calculated risks based on the information available.  </a:t>
            </a:r>
          </a:p>
          <a:p>
            <a:r>
              <a:rPr lang="en-US" sz="2400" dirty="0">
                <a:latin typeface="Franklin Gothic Demi" panose="020B0703020102020204" pitchFamily="34" charset="0"/>
                <a:cs typeface="Times New Roman" pitchFamily="18" charset="0"/>
              </a:rPr>
              <a:t> Change and transformation within organizations are natural processes, and a great leader begins to embrace the unknown and to consider the thought of staying in exactly the same place the frightening outcome</a:t>
            </a:r>
            <a:r>
              <a:rPr lang="en-US" sz="2400" dirty="0">
                <a:latin typeface="Times New Roman" pitchFamily="18" charset="0"/>
                <a:cs typeface="Times New Roman" pitchFamily="18" charset="0"/>
              </a:rPr>
              <a:t>.</a:t>
            </a:r>
          </a:p>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670394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3888" y="1351697"/>
            <a:ext cx="9084472" cy="4073743"/>
          </a:xfrm>
        </p:spPr>
        <p:txBody>
          <a:bodyPr>
            <a:noAutofit/>
          </a:bodyPr>
          <a:lstStyle/>
          <a:p>
            <a:r>
              <a:rPr lang="en-US" sz="2400" dirty="0">
                <a:solidFill>
                  <a:schemeClr val="accent1">
                    <a:lumMod val="75000"/>
                  </a:schemeClr>
                </a:solidFill>
                <a:latin typeface="Arial Black" pitchFamily="34" charset="0"/>
                <a:cs typeface="Aharoni" panose="02010803020104030203" pitchFamily="2" charset="-79"/>
              </a:rPr>
              <a:t>Fear is a gift.  </a:t>
            </a:r>
            <a:r>
              <a:rPr lang="en-US" sz="2400" dirty="0">
                <a:latin typeface="Aharoni" panose="02010803020104030203" pitchFamily="2" charset="-79"/>
                <a:cs typeface="Aharoni" panose="02010803020104030203" pitchFamily="2" charset="-79"/>
              </a:rPr>
              <a:t>Effective leaders know how to tap into what is known as real fear, and not one based on an old outdated emotional response from the past.</a:t>
            </a:r>
          </a:p>
          <a:p>
            <a:r>
              <a:rPr lang="en-US" sz="2400" dirty="0">
                <a:latin typeface="Aharoni" panose="02010803020104030203" pitchFamily="2" charset="-79"/>
                <a:cs typeface="Aharoni" panose="02010803020104030203" pitchFamily="2" charset="-79"/>
              </a:rPr>
              <a:t> Leaders tap into intuition that may be able to provide guidance on the </a:t>
            </a:r>
            <a:r>
              <a:rPr lang="en-US" sz="2400" dirty="0">
                <a:solidFill>
                  <a:schemeClr val="accent1">
                    <a:lumMod val="75000"/>
                  </a:schemeClr>
                </a:solidFill>
                <a:latin typeface="Arial Black" pitchFamily="34" charset="0"/>
                <a:cs typeface="Aharoni" panose="02010803020104030203" pitchFamily="2" charset="-79"/>
              </a:rPr>
              <a:t>“right” </a:t>
            </a:r>
            <a:r>
              <a:rPr lang="en-US" sz="2400" dirty="0">
                <a:latin typeface="Aharoni" panose="02010803020104030203" pitchFamily="2" charset="-79"/>
                <a:cs typeface="Aharoni" panose="02010803020104030203" pitchFamily="2" charset="-79"/>
              </a:rPr>
              <a:t>decision.  Only through recognition of the difference between anxiety and a true gut reaction can this internal wisdom be accessed.  </a:t>
            </a:r>
          </a:p>
          <a:p>
            <a:r>
              <a:rPr lang="en-US" sz="2400" dirty="0">
                <a:solidFill>
                  <a:schemeClr val="accent1">
                    <a:lumMod val="75000"/>
                  </a:schemeClr>
                </a:solidFill>
                <a:latin typeface="Arial Black" pitchFamily="34" charset="0"/>
                <a:cs typeface="Aharoni" panose="02010803020104030203" pitchFamily="2" charset="-79"/>
              </a:rPr>
              <a:t>Fear is not overridden</a:t>
            </a:r>
            <a:r>
              <a:rPr lang="en-US" sz="2400" dirty="0">
                <a:solidFill>
                  <a:schemeClr val="accent1">
                    <a:lumMod val="75000"/>
                  </a:schemeClr>
                </a:solidFill>
                <a:latin typeface="Aharoni" panose="02010803020104030203" pitchFamily="2" charset="-79"/>
                <a:cs typeface="Aharoni" panose="02010803020104030203" pitchFamily="2" charset="-79"/>
              </a:rPr>
              <a:t>; </a:t>
            </a:r>
            <a:r>
              <a:rPr lang="en-US" sz="2400" dirty="0">
                <a:latin typeface="Aharoni" panose="02010803020104030203" pitchFamily="2" charset="-79"/>
                <a:cs typeface="Aharoni" panose="02010803020104030203" pitchFamily="2" charset="-79"/>
              </a:rPr>
              <a:t>it is overcome through research, and the emotional intelligence of self understanding.</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235287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a:latin typeface="Arial Black" panose="020B0A04020102020204" pitchFamily="34" charset="0"/>
                <a:cs typeface="Times New Roman" pitchFamily="18" charset="0"/>
              </a:rPr>
              <a:t>According to Larry Wilson, in Play to Win, there are four fatal fears that can cripple a leader:</a:t>
            </a:r>
          </a:p>
          <a:p>
            <a:pPr>
              <a:buFont typeface="Wingdings" panose="05000000000000000000" pitchFamily="2" charset="2"/>
              <a:buChar char="§"/>
            </a:pPr>
            <a:r>
              <a:rPr lang="en-US" sz="2400" dirty="0">
                <a:latin typeface="Arial Black" panose="020B0A04020102020204" pitchFamily="34" charset="0"/>
                <a:cs typeface="Times New Roman" pitchFamily="18" charset="0"/>
              </a:rPr>
              <a:t>Fear of Failure </a:t>
            </a:r>
          </a:p>
          <a:p>
            <a:pPr>
              <a:buFont typeface="Wingdings" panose="05000000000000000000" pitchFamily="2" charset="2"/>
              <a:buChar char="§"/>
            </a:pPr>
            <a:r>
              <a:rPr lang="en-US" sz="2400" dirty="0">
                <a:latin typeface="Arial Black" panose="020B0A04020102020204" pitchFamily="34" charset="0"/>
                <a:cs typeface="Times New Roman" pitchFamily="18" charset="0"/>
              </a:rPr>
              <a:t> Fear of being Wrong </a:t>
            </a:r>
          </a:p>
          <a:p>
            <a:pPr>
              <a:buFont typeface="Wingdings" panose="05000000000000000000" pitchFamily="2" charset="2"/>
              <a:buChar char="§"/>
            </a:pPr>
            <a:r>
              <a:rPr lang="en-US" sz="2400" dirty="0">
                <a:latin typeface="Arial Black" panose="020B0A04020102020204" pitchFamily="34" charset="0"/>
                <a:cs typeface="Times New Roman" pitchFamily="18" charset="0"/>
              </a:rPr>
              <a:t> Fear of Rejection </a:t>
            </a:r>
          </a:p>
          <a:p>
            <a:pPr>
              <a:buFont typeface="Wingdings" panose="05000000000000000000" pitchFamily="2" charset="2"/>
              <a:buChar char="§"/>
            </a:pPr>
            <a:r>
              <a:rPr lang="en-US" sz="2400" dirty="0" smtClean="0">
                <a:latin typeface="Arial Black" panose="020B0A04020102020204" pitchFamily="34" charset="0"/>
                <a:cs typeface="Times New Roman" pitchFamily="18" charset="0"/>
              </a:rPr>
              <a:t>Fear </a:t>
            </a:r>
            <a:r>
              <a:rPr lang="en-US" sz="2400" dirty="0">
                <a:latin typeface="Arial Black" panose="020B0A04020102020204" pitchFamily="34" charset="0"/>
                <a:cs typeface="Times New Roman" pitchFamily="18" charset="0"/>
              </a:rPr>
              <a:t>of Discomfort</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602558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Showcard Gothic" pitchFamily="82" charset="0"/>
                <a:cs typeface="Times New Roman" pitchFamily="18" charset="0"/>
              </a:rPr>
              <a:t>Strength to make Decisions</a:t>
            </a:r>
            <a:endParaRPr lang="en-US" sz="4000" dirty="0">
              <a:latin typeface="Showcard Gothic" pitchFamily="82" charset="0"/>
            </a:endParaRPr>
          </a:p>
        </p:txBody>
      </p:sp>
      <p:sp>
        <p:nvSpPr>
          <p:cNvPr id="3" name="Content Placeholder 2"/>
          <p:cNvSpPr>
            <a:spLocks noGrp="1"/>
          </p:cNvSpPr>
          <p:nvPr>
            <p:ph idx="1"/>
          </p:nvPr>
        </p:nvSpPr>
        <p:spPr/>
        <p:txBody>
          <a:bodyPr>
            <a:normAutofit/>
          </a:bodyPr>
          <a:lstStyle/>
          <a:p>
            <a:pPr marL="0" indent="0">
              <a:buNone/>
            </a:pPr>
            <a:r>
              <a:rPr lang="en-US" sz="2400" dirty="0">
                <a:latin typeface="Times New Roman" pitchFamily="18" charset="0"/>
                <a:cs typeface="Times New Roman" pitchFamily="18" charset="0"/>
              </a:rPr>
              <a:t> </a:t>
            </a:r>
          </a:p>
          <a:p>
            <a:r>
              <a:rPr lang="en-US" sz="2400" dirty="0" smtClean="0">
                <a:latin typeface="Times New Roman" pitchFamily="18" charset="0"/>
                <a:cs typeface="Times New Roman" pitchFamily="18" charset="0"/>
              </a:rPr>
              <a:t> </a:t>
            </a:r>
            <a:r>
              <a:rPr lang="en-US" sz="2400" dirty="0" smtClean="0">
                <a:latin typeface="Berlin Sans FB Demi" panose="020E0802020502020306" pitchFamily="34" charset="0"/>
                <a:cs typeface="Times New Roman" pitchFamily="18" charset="0"/>
              </a:rPr>
              <a:t>A great </a:t>
            </a:r>
            <a:r>
              <a:rPr lang="en-US" sz="2400" dirty="0">
                <a:latin typeface="Berlin Sans FB Demi" panose="020E0802020502020306" pitchFamily="34" charset="0"/>
                <a:cs typeface="Times New Roman" pitchFamily="18" charset="0"/>
              </a:rPr>
              <a:t>leader will generally have much overall support, but there are times when difficult choices must be made. The effective leader will know that the quicker a change is made, the better it will be for the organization.  </a:t>
            </a:r>
            <a:endParaRPr lang="en-US" sz="2400" dirty="0" smtClean="0">
              <a:latin typeface="Berlin Sans FB Demi" panose="020E0802020502020306" pitchFamily="34" charset="0"/>
              <a:cs typeface="Times New Roman" pitchFamily="18" charset="0"/>
            </a:endParaRPr>
          </a:p>
          <a:p>
            <a:pPr marL="0" indent="0">
              <a:buNone/>
            </a:pPr>
            <a:r>
              <a:rPr lang="en-US" sz="2400" dirty="0" smtClean="0">
                <a:latin typeface="Berlin Sans FB Demi" panose="020E0802020502020306" pitchFamily="34" charset="0"/>
                <a:cs typeface="Times New Roman" pitchFamily="18" charset="0"/>
              </a:rPr>
              <a:t>  in the process of </a:t>
            </a:r>
            <a:r>
              <a:rPr lang="en-US" sz="2800" dirty="0" smtClean="0">
                <a:solidFill>
                  <a:srgbClr val="0070C0"/>
                </a:solidFill>
                <a:latin typeface="Berlin Sans FB Demi" panose="020E0802020502020306" pitchFamily="34" charset="0"/>
                <a:cs typeface="Times New Roman" pitchFamily="18" charset="0"/>
              </a:rPr>
              <a:t>team evolution </a:t>
            </a:r>
            <a:r>
              <a:rPr lang="en-US" sz="2400" dirty="0" smtClean="0">
                <a:latin typeface="Berlin Sans FB Demi" panose="020E0802020502020306" pitchFamily="34" charset="0"/>
                <a:cs typeface="Times New Roman" pitchFamily="18" charset="0"/>
              </a:rPr>
              <a:t>it frequently happens that a leader that develops a strong, self-directed team will experience a period of time in which the group revolts against the leader</a:t>
            </a:r>
            <a:r>
              <a:rPr lang="en-US" sz="2400" dirty="0" smtClean="0">
                <a:latin typeface="Times New Roman" pitchFamily="18" charset="0"/>
                <a:cs typeface="Times New Roman" pitchFamily="18" charset="0"/>
              </a:rPr>
              <a:t>.  </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97526318"/>
      </p:ext>
    </p:extLst>
  </p:cSld>
  <p:clrMapOvr>
    <a:masterClrMapping/>
  </p:clrMapOvr>
</p:sld>
</file>

<file path=ppt/theme/theme1.xml><?xml version="1.0" encoding="utf-8"?>
<a:theme xmlns:a="http://schemas.openxmlformats.org/drawingml/2006/main" name="Facet">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77</TotalTime>
  <Words>1492</Words>
  <Application>Microsoft Office PowerPoint</Application>
  <PresentationFormat>Widescreen</PresentationFormat>
  <Paragraphs>157</Paragraphs>
  <Slides>25</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25</vt:i4>
      </vt:variant>
    </vt:vector>
  </HeadingPairs>
  <TitlesOfParts>
    <vt:vector size="37" baseType="lpstr">
      <vt:lpstr>Aharoni</vt:lpstr>
      <vt:lpstr>Andalus</vt:lpstr>
      <vt:lpstr>Arial</vt:lpstr>
      <vt:lpstr>Arial Black</vt:lpstr>
      <vt:lpstr>Berlin Sans FB Demi</vt:lpstr>
      <vt:lpstr>Franklin Gothic Demi</vt:lpstr>
      <vt:lpstr>Showcard Gothic</vt:lpstr>
      <vt:lpstr>Times New Roman</vt:lpstr>
      <vt:lpstr>Trebuchet MS</vt:lpstr>
      <vt:lpstr>Wingdings</vt:lpstr>
      <vt:lpstr>Wingdings 3</vt:lpstr>
      <vt:lpstr>Facet</vt:lpstr>
      <vt:lpstr>LECTURE# 15-16 LEADERSHIP in group </vt:lpstr>
      <vt:lpstr>PowerPoint Presentation</vt:lpstr>
      <vt:lpstr>PowerPoint Presentation</vt:lpstr>
      <vt:lpstr>PowerPoint Presentation</vt:lpstr>
      <vt:lpstr>PowerPoint Presentation</vt:lpstr>
      <vt:lpstr>Managing Risk and Fear </vt:lpstr>
      <vt:lpstr>PowerPoint Presentation</vt:lpstr>
      <vt:lpstr>PowerPoint Presentation</vt:lpstr>
      <vt:lpstr>Strength to make Decisions</vt:lpstr>
      <vt:lpstr>PowerPoint Presentation</vt:lpstr>
      <vt:lpstr>Emotional Intelligence and The Fight-Flight Response  Daniel Goleman introduced the concept of Emotional Intelligence in his best  selling book. In short, a emotionally intelligent leader is knowledgeable about the  fight/flight response and makes sure his rational and cognitive brain functions  are engaged before he acts or responds.</vt:lpstr>
      <vt:lpstr>Here are the specific aspects of the fight/flight response  </vt:lpstr>
      <vt:lpstr> when your mind believes you are under threat, your body physically  responds to this threat by strengthening certain survival mechanisms.  which can include:   increased heart rate, dry mouth, shallow breathing, and the ability to  concentrate only on the threat. This is created by a surge of adrenaline so that you can fight the threat. </vt:lpstr>
      <vt:lpstr>Brain action  </vt:lpstr>
      <vt:lpstr>How do you stop your fight/flight stress response? Here are some ideas: </vt:lpstr>
      <vt:lpstr>Communication Skill </vt:lpstr>
      <vt:lpstr>Active Listening</vt:lpstr>
      <vt:lpstr>Matching leadership style with team style</vt:lpstr>
      <vt:lpstr>Continue…</vt:lpstr>
      <vt:lpstr>Ability to enable team processes</vt:lpstr>
      <vt:lpstr>Motivational and coaching skill </vt:lpstr>
      <vt:lpstr>Power motivation </vt:lpstr>
      <vt:lpstr>Constructive feed back or criticism </vt:lpstr>
      <vt:lpstr>Team management skill including facilitation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LEADERSHIP in group</dc:title>
  <dc:creator>raja ishtiaque</dc:creator>
  <cp:lastModifiedBy>Nouman Awan</cp:lastModifiedBy>
  <cp:revision>90</cp:revision>
  <dcterms:created xsi:type="dcterms:W3CDTF">2020-03-10T02:44:55Z</dcterms:created>
  <dcterms:modified xsi:type="dcterms:W3CDTF">2020-05-03T00:11:48Z</dcterms:modified>
</cp:coreProperties>
</file>