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3" r:id="rId2"/>
    <p:sldId id="257" r:id="rId3"/>
    <p:sldId id="258" r:id="rId4"/>
    <p:sldId id="259" r:id="rId5"/>
    <p:sldId id="264" r:id="rId6"/>
    <p:sldId id="260" r:id="rId7"/>
    <p:sldId id="261" r:id="rId8"/>
    <p:sldId id="262" r:id="rId9"/>
    <p:sldId id="265"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0E98419-4788-4972-ABF0-BFA0E7295FCF}" type="datetimeFigureOut">
              <a:rPr lang="en-US" smtClean="0"/>
              <a:t>5/4/2020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3FBBDC8-C4F7-46AC-BBFA-5F4B1648494C}" type="slidenum">
              <a:rPr lang="en-US" smtClean="0"/>
              <a:t>‹#›</a:t>
            </a:fld>
            <a:endParaRPr lang="en-US" dirty="0"/>
          </a:p>
        </p:txBody>
      </p:sp>
    </p:spTree>
    <p:extLst>
      <p:ext uri="{BB962C8B-B14F-4D97-AF65-F5344CB8AC3E}">
        <p14:creationId xmlns:p14="http://schemas.microsoft.com/office/powerpoint/2010/main" val="3460016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0E98419-4788-4972-ABF0-BFA0E7295FCF}" type="datetimeFigureOut">
              <a:rPr lang="en-US" smtClean="0"/>
              <a:t>5/4/2020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3FBBDC8-C4F7-46AC-BBFA-5F4B1648494C}" type="slidenum">
              <a:rPr lang="en-US" smtClean="0"/>
              <a:t>‹#›</a:t>
            </a:fld>
            <a:endParaRPr lang="en-US" dirty="0"/>
          </a:p>
        </p:txBody>
      </p:sp>
    </p:spTree>
    <p:extLst>
      <p:ext uri="{BB962C8B-B14F-4D97-AF65-F5344CB8AC3E}">
        <p14:creationId xmlns:p14="http://schemas.microsoft.com/office/powerpoint/2010/main" val="7222566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0E98419-4788-4972-ABF0-BFA0E7295FCF}" type="datetimeFigureOut">
              <a:rPr lang="en-US" smtClean="0"/>
              <a:t>5/4/2020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3FBBDC8-C4F7-46AC-BBFA-5F4B1648494C}" type="slidenum">
              <a:rPr lang="en-US" smtClean="0"/>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2559527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0E98419-4788-4972-ABF0-BFA0E7295FCF}" type="datetimeFigureOut">
              <a:rPr lang="en-US" smtClean="0"/>
              <a:t>5/4/2020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3FBBDC8-C4F7-46AC-BBFA-5F4B1648494C}" type="slidenum">
              <a:rPr lang="en-US" smtClean="0"/>
              <a:t>‹#›</a:t>
            </a:fld>
            <a:endParaRPr lang="en-US" dirty="0"/>
          </a:p>
        </p:txBody>
      </p:sp>
    </p:spTree>
    <p:extLst>
      <p:ext uri="{BB962C8B-B14F-4D97-AF65-F5344CB8AC3E}">
        <p14:creationId xmlns:p14="http://schemas.microsoft.com/office/powerpoint/2010/main" val="35637736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0E98419-4788-4972-ABF0-BFA0E7295FCF}" type="datetimeFigureOut">
              <a:rPr lang="en-US" smtClean="0"/>
              <a:t>5/4/2020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3FBBDC8-C4F7-46AC-BBFA-5F4B1648494C}" type="slidenum">
              <a:rPr lang="en-US" smtClean="0"/>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7092804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0E98419-4788-4972-ABF0-BFA0E7295FCF}" type="datetimeFigureOut">
              <a:rPr lang="en-US" smtClean="0"/>
              <a:t>5/4/2020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3FBBDC8-C4F7-46AC-BBFA-5F4B1648494C}" type="slidenum">
              <a:rPr lang="en-US" smtClean="0"/>
              <a:t>‹#›</a:t>
            </a:fld>
            <a:endParaRPr lang="en-US" dirty="0"/>
          </a:p>
        </p:txBody>
      </p:sp>
    </p:spTree>
    <p:extLst>
      <p:ext uri="{BB962C8B-B14F-4D97-AF65-F5344CB8AC3E}">
        <p14:creationId xmlns:p14="http://schemas.microsoft.com/office/powerpoint/2010/main" val="25234181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0E98419-4788-4972-ABF0-BFA0E7295FCF}" type="datetimeFigureOut">
              <a:rPr lang="en-US" smtClean="0"/>
              <a:t>5/4/2020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3FBBDC8-C4F7-46AC-BBFA-5F4B1648494C}" type="slidenum">
              <a:rPr lang="en-US" smtClean="0"/>
              <a:t>‹#›</a:t>
            </a:fld>
            <a:endParaRPr lang="en-US" dirty="0"/>
          </a:p>
        </p:txBody>
      </p:sp>
    </p:spTree>
    <p:extLst>
      <p:ext uri="{BB962C8B-B14F-4D97-AF65-F5344CB8AC3E}">
        <p14:creationId xmlns:p14="http://schemas.microsoft.com/office/powerpoint/2010/main" val="27881152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0E98419-4788-4972-ABF0-BFA0E7295FCF}" type="datetimeFigureOut">
              <a:rPr lang="en-US" smtClean="0"/>
              <a:t>5/4/2020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3FBBDC8-C4F7-46AC-BBFA-5F4B1648494C}" type="slidenum">
              <a:rPr lang="en-US" smtClean="0"/>
              <a:t>‹#›</a:t>
            </a:fld>
            <a:endParaRPr lang="en-US" dirty="0"/>
          </a:p>
        </p:txBody>
      </p:sp>
    </p:spTree>
    <p:extLst>
      <p:ext uri="{BB962C8B-B14F-4D97-AF65-F5344CB8AC3E}">
        <p14:creationId xmlns:p14="http://schemas.microsoft.com/office/powerpoint/2010/main" val="4224155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0E98419-4788-4972-ABF0-BFA0E7295FCF}" type="datetimeFigureOut">
              <a:rPr lang="en-US" smtClean="0"/>
              <a:t>5/4/2020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3FBBDC8-C4F7-46AC-BBFA-5F4B1648494C}" type="slidenum">
              <a:rPr lang="en-US" smtClean="0"/>
              <a:t>‹#›</a:t>
            </a:fld>
            <a:endParaRPr lang="en-US" dirty="0"/>
          </a:p>
        </p:txBody>
      </p:sp>
    </p:spTree>
    <p:extLst>
      <p:ext uri="{BB962C8B-B14F-4D97-AF65-F5344CB8AC3E}">
        <p14:creationId xmlns:p14="http://schemas.microsoft.com/office/powerpoint/2010/main" val="6790412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0E98419-4788-4972-ABF0-BFA0E7295FCF}" type="datetimeFigureOut">
              <a:rPr lang="en-US" smtClean="0"/>
              <a:t>5/4/2020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3FBBDC8-C4F7-46AC-BBFA-5F4B1648494C}" type="slidenum">
              <a:rPr lang="en-US" smtClean="0"/>
              <a:t>‹#›</a:t>
            </a:fld>
            <a:endParaRPr lang="en-US" dirty="0"/>
          </a:p>
        </p:txBody>
      </p:sp>
    </p:spTree>
    <p:extLst>
      <p:ext uri="{BB962C8B-B14F-4D97-AF65-F5344CB8AC3E}">
        <p14:creationId xmlns:p14="http://schemas.microsoft.com/office/powerpoint/2010/main" val="9796231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0E98419-4788-4972-ABF0-BFA0E7295FCF}" type="datetimeFigureOut">
              <a:rPr lang="en-US" smtClean="0"/>
              <a:t>5/4/2020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3FBBDC8-C4F7-46AC-BBFA-5F4B1648494C}" type="slidenum">
              <a:rPr lang="en-US" smtClean="0"/>
              <a:t>‹#›</a:t>
            </a:fld>
            <a:endParaRPr lang="en-US" dirty="0"/>
          </a:p>
        </p:txBody>
      </p:sp>
    </p:spTree>
    <p:extLst>
      <p:ext uri="{BB962C8B-B14F-4D97-AF65-F5344CB8AC3E}">
        <p14:creationId xmlns:p14="http://schemas.microsoft.com/office/powerpoint/2010/main" val="18985211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0E98419-4788-4972-ABF0-BFA0E7295FCF}" type="datetimeFigureOut">
              <a:rPr lang="en-US" smtClean="0"/>
              <a:t>5/4/2020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3FBBDC8-C4F7-46AC-BBFA-5F4B1648494C}" type="slidenum">
              <a:rPr lang="en-US" smtClean="0"/>
              <a:t>‹#›</a:t>
            </a:fld>
            <a:endParaRPr lang="en-US" dirty="0"/>
          </a:p>
        </p:txBody>
      </p:sp>
    </p:spTree>
    <p:extLst>
      <p:ext uri="{BB962C8B-B14F-4D97-AF65-F5344CB8AC3E}">
        <p14:creationId xmlns:p14="http://schemas.microsoft.com/office/powerpoint/2010/main" val="1299036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0E98419-4788-4972-ABF0-BFA0E7295FCF}" type="datetimeFigureOut">
              <a:rPr lang="en-US" smtClean="0"/>
              <a:t>5/4/2020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3FBBDC8-C4F7-46AC-BBFA-5F4B1648494C}" type="slidenum">
              <a:rPr lang="en-US" smtClean="0"/>
              <a:t>‹#›</a:t>
            </a:fld>
            <a:endParaRPr lang="en-US" dirty="0"/>
          </a:p>
        </p:txBody>
      </p:sp>
    </p:spTree>
    <p:extLst>
      <p:ext uri="{BB962C8B-B14F-4D97-AF65-F5344CB8AC3E}">
        <p14:creationId xmlns:p14="http://schemas.microsoft.com/office/powerpoint/2010/main" val="15211772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E98419-4788-4972-ABF0-BFA0E7295FCF}" type="datetimeFigureOut">
              <a:rPr lang="en-US" smtClean="0"/>
              <a:t>5/4/2020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3FBBDC8-C4F7-46AC-BBFA-5F4B1648494C}" type="slidenum">
              <a:rPr lang="en-US" smtClean="0"/>
              <a:t>‹#›</a:t>
            </a:fld>
            <a:endParaRPr lang="en-US" dirty="0"/>
          </a:p>
        </p:txBody>
      </p:sp>
    </p:spTree>
    <p:extLst>
      <p:ext uri="{BB962C8B-B14F-4D97-AF65-F5344CB8AC3E}">
        <p14:creationId xmlns:p14="http://schemas.microsoft.com/office/powerpoint/2010/main" val="3504615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0E98419-4788-4972-ABF0-BFA0E7295FCF}" type="datetimeFigureOut">
              <a:rPr lang="en-US" smtClean="0"/>
              <a:t>5/4/2020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3FBBDC8-C4F7-46AC-BBFA-5F4B1648494C}" type="slidenum">
              <a:rPr lang="en-US" smtClean="0"/>
              <a:t>‹#›</a:t>
            </a:fld>
            <a:endParaRPr lang="en-US" dirty="0"/>
          </a:p>
        </p:txBody>
      </p:sp>
    </p:spTree>
    <p:extLst>
      <p:ext uri="{BB962C8B-B14F-4D97-AF65-F5344CB8AC3E}">
        <p14:creationId xmlns:p14="http://schemas.microsoft.com/office/powerpoint/2010/main" val="34564697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0E98419-4788-4972-ABF0-BFA0E7295FCF}" type="datetimeFigureOut">
              <a:rPr lang="en-US" smtClean="0"/>
              <a:t>5/4/2020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3FBBDC8-C4F7-46AC-BBFA-5F4B1648494C}" type="slidenum">
              <a:rPr lang="en-US" smtClean="0"/>
              <a:t>‹#›</a:t>
            </a:fld>
            <a:endParaRPr lang="en-US" dirty="0"/>
          </a:p>
        </p:txBody>
      </p:sp>
    </p:spTree>
    <p:extLst>
      <p:ext uri="{BB962C8B-B14F-4D97-AF65-F5344CB8AC3E}">
        <p14:creationId xmlns:p14="http://schemas.microsoft.com/office/powerpoint/2010/main" val="3476725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0E98419-4788-4972-ABF0-BFA0E7295FCF}" type="datetimeFigureOut">
              <a:rPr lang="en-US" smtClean="0"/>
              <a:t>5/4/2020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3FBBDC8-C4F7-46AC-BBFA-5F4B1648494C}" type="slidenum">
              <a:rPr lang="en-US" smtClean="0"/>
              <a:t>‹#›</a:t>
            </a:fld>
            <a:endParaRPr lang="en-US" dirty="0"/>
          </a:p>
        </p:txBody>
      </p:sp>
    </p:spTree>
    <p:extLst>
      <p:ext uri="{BB962C8B-B14F-4D97-AF65-F5344CB8AC3E}">
        <p14:creationId xmlns:p14="http://schemas.microsoft.com/office/powerpoint/2010/main" val="35263012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5DC216-DA2B-4F19-BFE0-411F03BD824E}"/>
              </a:ext>
            </a:extLst>
          </p:cNvPr>
          <p:cNvSpPr>
            <a:spLocks noGrp="1"/>
          </p:cNvSpPr>
          <p:nvPr>
            <p:ph type="title"/>
          </p:nvPr>
        </p:nvSpPr>
        <p:spPr>
          <a:xfrm>
            <a:off x="677334" y="2941984"/>
            <a:ext cx="8596668" cy="1431234"/>
          </a:xfrm>
        </p:spPr>
        <p:txBody>
          <a:bodyPr/>
          <a:lstStyle/>
          <a:p>
            <a:r>
              <a:rPr lang="en-US" u="sng" dirty="0"/>
              <a:t>Phase The Fifth-The Women Pays</a:t>
            </a:r>
            <a:br>
              <a:rPr lang="en-US" u="sng" dirty="0"/>
            </a:br>
            <a:r>
              <a:rPr lang="en-US" u="sng" dirty="0"/>
              <a:t>Phase The Sixth-The Convert</a:t>
            </a:r>
          </a:p>
        </p:txBody>
      </p:sp>
    </p:spTree>
    <p:extLst>
      <p:ext uri="{BB962C8B-B14F-4D97-AF65-F5344CB8AC3E}">
        <p14:creationId xmlns:p14="http://schemas.microsoft.com/office/powerpoint/2010/main" val="13104183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CCA1D1-67D4-4CC2-ABA1-15B731A9CE88}"/>
              </a:ext>
            </a:extLst>
          </p:cNvPr>
          <p:cNvSpPr>
            <a:spLocks noGrp="1"/>
          </p:cNvSpPr>
          <p:nvPr>
            <p:ph type="title"/>
          </p:nvPr>
        </p:nvSpPr>
        <p:spPr>
          <a:xfrm>
            <a:off x="677334" y="816637"/>
            <a:ext cx="8596668" cy="853138"/>
          </a:xfrm>
        </p:spPr>
        <p:txBody>
          <a:bodyPr/>
          <a:lstStyle/>
          <a:p>
            <a:r>
              <a:rPr lang="en-US" b="1" u="sng" dirty="0"/>
              <a:t>Phase The Fifth-The Woman Pays</a:t>
            </a:r>
          </a:p>
        </p:txBody>
      </p:sp>
      <p:sp>
        <p:nvSpPr>
          <p:cNvPr id="3" name="Content Placeholder 2">
            <a:extLst>
              <a:ext uri="{FF2B5EF4-FFF2-40B4-BE49-F238E27FC236}">
                <a16:creationId xmlns:a16="http://schemas.microsoft.com/office/drawing/2014/main" id="{A72F5369-BCBE-4CDE-A3E4-9C7B264A81E8}"/>
              </a:ext>
            </a:extLst>
          </p:cNvPr>
          <p:cNvSpPr>
            <a:spLocks noGrp="1"/>
          </p:cNvSpPr>
          <p:nvPr>
            <p:ph idx="1"/>
          </p:nvPr>
        </p:nvSpPr>
        <p:spPr>
          <a:xfrm>
            <a:off x="677334" y="1669775"/>
            <a:ext cx="8596668" cy="4371588"/>
          </a:xfrm>
        </p:spPr>
        <p:txBody>
          <a:bodyPr/>
          <a:lstStyle/>
          <a:p>
            <a:pPr fontAlgn="base"/>
            <a:r>
              <a:rPr lang="en-US" dirty="0"/>
              <a:t>While Tess thinks that Angel's confession places them on the same footing, Angel feels that Tess's shameful past is far worse than his. He rejects her, claiming that her early seducer is her true husband, and she is desolate. Admitting that she was more "sinned against" than a sinner, he nonetheless maintains she is not the woman he fell in love with and insists they part ways. He cannot bear the thought of her impurity. For two days they remain at the rented house. Angel goes out, and she acts as if she were his servant. She offers to kill herself, and he orders her not to do so.</a:t>
            </a:r>
          </a:p>
          <a:p>
            <a:pPr fontAlgn="base"/>
            <a:r>
              <a:rPr lang="en-US" dirty="0"/>
              <a:t>Angel has a strange sleepwalking episode in which he wraps Tess in a sheet and carries her to the abbey. He crosses water and, in that moment, considers drowning them both. He does not, and the sleeping Angel deposits her in a grave. Tess worries the night air and dampness might make Angel sick.</a:t>
            </a:r>
          </a:p>
        </p:txBody>
      </p:sp>
    </p:spTree>
    <p:extLst>
      <p:ext uri="{BB962C8B-B14F-4D97-AF65-F5344CB8AC3E}">
        <p14:creationId xmlns:p14="http://schemas.microsoft.com/office/powerpoint/2010/main" val="34177547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27EB9D8-F5D1-4234-8D6B-D2B2151D3674}"/>
              </a:ext>
            </a:extLst>
          </p:cNvPr>
          <p:cNvSpPr/>
          <p:nvPr/>
        </p:nvSpPr>
        <p:spPr>
          <a:xfrm>
            <a:off x="954157" y="1028343"/>
            <a:ext cx="8189843" cy="3970318"/>
          </a:xfrm>
          <a:prstGeom prst="rect">
            <a:avLst/>
          </a:prstGeom>
        </p:spPr>
        <p:txBody>
          <a:bodyPr wrap="square">
            <a:spAutoFit/>
          </a:bodyPr>
          <a:lstStyle/>
          <a:p>
            <a:pPr marL="285750" indent="-285750" algn="just" fontAlgn="base">
              <a:buFont typeface="Arial" panose="020B0604020202020204" pitchFamily="34" charset="0"/>
              <a:buChar char="•"/>
            </a:pPr>
            <a:r>
              <a:rPr lang="en-US" dirty="0">
                <a:solidFill>
                  <a:srgbClr val="3D3D3D"/>
                </a:solidFill>
                <a:latin typeface="Trebuchet MS" panose="020B0603020202020204" pitchFamily="34" charset="0"/>
              </a:rPr>
              <a:t>Angel and Tess leave, stopping at the dairy, and Tess then goes to her parents' house. Angel visits his parents, too, and then prepares to leave for Brazil. He gives Tess 50 pounds, with another 30 to follow, and tells her to contact his father if she needs anything. He orders her not to follow him and to write to him only in an emergency.</a:t>
            </a:r>
          </a:p>
          <a:p>
            <a:pPr marL="285750" indent="-285750" algn="just" fontAlgn="base">
              <a:buFont typeface="Arial" panose="020B0604020202020204" pitchFamily="34" charset="0"/>
              <a:buChar char="•"/>
            </a:pPr>
            <a:r>
              <a:rPr lang="en-US" dirty="0">
                <a:solidFill>
                  <a:srgbClr val="3D3D3D"/>
                </a:solidFill>
                <a:latin typeface="Trebuchet MS" panose="020B0603020202020204" pitchFamily="34" charset="0"/>
              </a:rPr>
              <a:t>Before Angel leaves he encounters both Mercy Chant (whom he was expected to marry) and Izz Huett (from the dairy). He asks Izzy to go with him to Brazil; she accepts, but he retracts his invitation almost immediately when Izzy lets slip how deeply Tess loves him.</a:t>
            </a:r>
          </a:p>
          <a:p>
            <a:pPr marL="285750" indent="-285750" algn="just" fontAlgn="base">
              <a:buFont typeface="Arial" panose="020B0604020202020204" pitchFamily="34" charset="0"/>
              <a:buChar char="•"/>
            </a:pPr>
            <a:r>
              <a:rPr lang="en-US" dirty="0">
                <a:solidFill>
                  <a:srgbClr val="3D3D3D"/>
                </a:solidFill>
                <a:latin typeface="Trebuchet MS" panose="020B0603020202020204" pitchFamily="34" charset="0"/>
              </a:rPr>
              <a:t>Eight months later Tess has run out of money. She gave 45 pounds to her parents. The dairy where she has been working has let her go, and she is at a loss. Her friend Marian from Talbothays Dairy has told her of a farm where she has found work, and Tess joins her there, signing a contract to work there until March.</a:t>
            </a:r>
            <a:endParaRPr lang="en-US" b="0" i="0" dirty="0">
              <a:solidFill>
                <a:srgbClr val="3D3D3D"/>
              </a:solidFill>
              <a:effectLst/>
              <a:latin typeface="Trebuchet MS" panose="020B0603020202020204" pitchFamily="34" charset="0"/>
            </a:endParaRPr>
          </a:p>
        </p:txBody>
      </p:sp>
    </p:spTree>
    <p:extLst>
      <p:ext uri="{BB962C8B-B14F-4D97-AF65-F5344CB8AC3E}">
        <p14:creationId xmlns:p14="http://schemas.microsoft.com/office/powerpoint/2010/main" val="26902216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94D1DF0-7FAF-4364-880F-B5064EE1D084}"/>
              </a:ext>
            </a:extLst>
          </p:cNvPr>
          <p:cNvSpPr/>
          <p:nvPr/>
        </p:nvSpPr>
        <p:spPr>
          <a:xfrm>
            <a:off x="1046922" y="2413337"/>
            <a:ext cx="7991061" cy="2308324"/>
          </a:xfrm>
          <a:prstGeom prst="rect">
            <a:avLst/>
          </a:prstGeom>
        </p:spPr>
        <p:txBody>
          <a:bodyPr wrap="square">
            <a:spAutoFit/>
          </a:bodyPr>
          <a:lstStyle/>
          <a:p>
            <a:pPr marL="285750" indent="-285750" algn="just">
              <a:buFont typeface="Arial" panose="020B0604020202020204" pitchFamily="34" charset="0"/>
              <a:buChar char="•"/>
            </a:pPr>
            <a:r>
              <a:rPr lang="en-US" dirty="0">
                <a:solidFill>
                  <a:srgbClr val="3D3D3D"/>
                </a:solidFill>
                <a:latin typeface="Trebuchet MS" panose="020B0603020202020204" pitchFamily="34" charset="0"/>
              </a:rPr>
              <a:t>Izzy also joins them briefly, and Marian reveals to Tess that Angel asked Izzy to go to Brazil with him. Tess once again blames herself for Angel's behavior and decides she ought to have written to him more often. She decides she will go see his parents. She walks the 15 miles to where they reside. When she gets there, she overhears his brothers discussing Angel's unfortunate marriage, and consequently she decides not to approach the Clares. As she leaves she sees the local "ranter" (a kind of preacher) who, to her shock, is Alec d'Urberville.</a:t>
            </a:r>
            <a:endParaRPr lang="en-US" dirty="0">
              <a:latin typeface="Trebuchet MS" panose="020B0603020202020204" pitchFamily="34" charset="0"/>
            </a:endParaRPr>
          </a:p>
        </p:txBody>
      </p:sp>
    </p:spTree>
    <p:extLst>
      <p:ext uri="{BB962C8B-B14F-4D97-AF65-F5344CB8AC3E}">
        <p14:creationId xmlns:p14="http://schemas.microsoft.com/office/powerpoint/2010/main" val="6411029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7285E-5FBF-40BD-8047-6AD63A496C61}"/>
              </a:ext>
            </a:extLst>
          </p:cNvPr>
          <p:cNvSpPr>
            <a:spLocks noGrp="1"/>
          </p:cNvSpPr>
          <p:nvPr>
            <p:ph type="title"/>
          </p:nvPr>
        </p:nvSpPr>
        <p:spPr>
          <a:xfrm>
            <a:off x="677334" y="816638"/>
            <a:ext cx="8596668" cy="747119"/>
          </a:xfrm>
        </p:spPr>
        <p:txBody>
          <a:bodyPr/>
          <a:lstStyle/>
          <a:p>
            <a:r>
              <a:rPr lang="en-US" u="sng" dirty="0"/>
              <a:t>Textual References</a:t>
            </a:r>
            <a:r>
              <a:rPr lang="en-US" dirty="0"/>
              <a:t>:</a:t>
            </a:r>
          </a:p>
        </p:txBody>
      </p:sp>
      <p:sp>
        <p:nvSpPr>
          <p:cNvPr id="3" name="Content Placeholder 2">
            <a:extLst>
              <a:ext uri="{FF2B5EF4-FFF2-40B4-BE49-F238E27FC236}">
                <a16:creationId xmlns:a16="http://schemas.microsoft.com/office/drawing/2014/main" id="{A8ABD0AE-F439-4EEA-8EED-5DFA902E7568}"/>
              </a:ext>
            </a:extLst>
          </p:cNvPr>
          <p:cNvSpPr>
            <a:spLocks noGrp="1"/>
          </p:cNvSpPr>
          <p:nvPr>
            <p:ph idx="1"/>
          </p:nvPr>
        </p:nvSpPr>
        <p:spPr>
          <a:xfrm>
            <a:off x="677334" y="1722783"/>
            <a:ext cx="8596668" cy="4318579"/>
          </a:xfrm>
        </p:spPr>
        <p:txBody>
          <a:bodyPr/>
          <a:lstStyle/>
          <a:p>
            <a:r>
              <a:rPr lang="en-US" b="1" dirty="0"/>
              <a:t>“O Tess, forgiveness does not apply to the case! You were one person; now you are another. My God- how can forgiveness meet such a grotesque- prestidigitation as that!” ( Angel, chapter 35)</a:t>
            </a:r>
          </a:p>
          <a:p>
            <a:r>
              <a:rPr lang="en-US" b="1" dirty="0"/>
              <a:t>“I repeat, the woman I have been loving is not you.” (Angel, chapter 35)</a:t>
            </a:r>
          </a:p>
          <a:p>
            <a:pPr algn="just"/>
            <a:r>
              <a:rPr lang="en-US" b="1" dirty="0"/>
              <a:t>“You were more sinned against than sinning, that I admit.” (Angel, chapter 35)</a:t>
            </a:r>
          </a:p>
          <a:p>
            <a:pPr algn="just"/>
            <a:r>
              <a:rPr lang="en-US" dirty="0"/>
              <a:t>“ How can we live together while that man lives?-he being husband in nature, and not I. If he were dead it might be different” ( Angel, chapter 36)</a:t>
            </a:r>
          </a:p>
          <a:p>
            <a:pPr algn="just"/>
            <a:r>
              <a:rPr lang="en-US" b="1" dirty="0"/>
              <a:t>“If I can bring myself to bear it-if it is desirable, possible- I will come to you. But until I come to you it will be better that you should not try to come to me.” ( Angel)</a:t>
            </a:r>
            <a:endParaRPr lang="en-US" dirty="0"/>
          </a:p>
          <a:p>
            <a:endParaRPr lang="en-US" dirty="0"/>
          </a:p>
        </p:txBody>
      </p:sp>
    </p:spTree>
    <p:extLst>
      <p:ext uri="{BB962C8B-B14F-4D97-AF65-F5344CB8AC3E}">
        <p14:creationId xmlns:p14="http://schemas.microsoft.com/office/powerpoint/2010/main" val="16663935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5EE954-2BFD-4F07-B720-712E1B7E4599}"/>
              </a:ext>
            </a:extLst>
          </p:cNvPr>
          <p:cNvSpPr>
            <a:spLocks noGrp="1"/>
          </p:cNvSpPr>
          <p:nvPr>
            <p:ph type="title"/>
          </p:nvPr>
        </p:nvSpPr>
        <p:spPr>
          <a:xfrm>
            <a:off x="677334" y="816637"/>
            <a:ext cx="8596668" cy="733868"/>
          </a:xfrm>
        </p:spPr>
        <p:txBody>
          <a:bodyPr/>
          <a:lstStyle/>
          <a:p>
            <a:r>
              <a:rPr lang="en-US" b="1" u="sng" dirty="0"/>
              <a:t>Phase The Sixth-The Convert </a:t>
            </a:r>
          </a:p>
        </p:txBody>
      </p:sp>
      <p:sp>
        <p:nvSpPr>
          <p:cNvPr id="3" name="Content Placeholder 2">
            <a:extLst>
              <a:ext uri="{FF2B5EF4-FFF2-40B4-BE49-F238E27FC236}">
                <a16:creationId xmlns:a16="http://schemas.microsoft.com/office/drawing/2014/main" id="{FB73AED9-E59D-4769-ACB8-9886994269A3}"/>
              </a:ext>
            </a:extLst>
          </p:cNvPr>
          <p:cNvSpPr>
            <a:spLocks noGrp="1"/>
          </p:cNvSpPr>
          <p:nvPr>
            <p:ph idx="1"/>
          </p:nvPr>
        </p:nvSpPr>
        <p:spPr>
          <a:xfrm>
            <a:off x="677334" y="1550505"/>
            <a:ext cx="8596668" cy="4490858"/>
          </a:xfrm>
        </p:spPr>
        <p:txBody>
          <a:bodyPr/>
          <a:lstStyle/>
          <a:p>
            <a:pPr fontAlgn="base"/>
            <a:r>
              <a:rPr lang="en-US" dirty="0"/>
              <a:t>Alec follows Tess. As she did four years ago, she tells him she is not interested in his attentions and rebuffs him repeatedly. He has become an evangelist preacher who delivers fiery sermons, influenced by none other than Mr. Clare. Tess tells him about Sorrow, and he chastises her for not coming to him. She asks him to leave her in peace, and he asks her to vow not to tempt him into sin.</a:t>
            </a:r>
          </a:p>
          <a:p>
            <a:pPr fontAlgn="base"/>
            <a:r>
              <a:rPr lang="en-US" dirty="0"/>
              <a:t>Appearing at the farm where Tess works, Alec offers to take her away and shows her a marriage license. She refuses and tells him she's already married. Alec tears up the license but still wants to take care of her. Tess refuses, even as Alec points out she is a deserted wife. Tess slaps him with her glove, and he leaves.</a:t>
            </a:r>
          </a:p>
          <a:p>
            <a:endParaRPr lang="en-US" dirty="0"/>
          </a:p>
        </p:txBody>
      </p:sp>
    </p:spTree>
    <p:extLst>
      <p:ext uri="{BB962C8B-B14F-4D97-AF65-F5344CB8AC3E}">
        <p14:creationId xmlns:p14="http://schemas.microsoft.com/office/powerpoint/2010/main" val="1177144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C072A9F-8F12-4613-A300-732CC9B70426}"/>
              </a:ext>
            </a:extLst>
          </p:cNvPr>
          <p:cNvSpPr/>
          <p:nvPr/>
        </p:nvSpPr>
        <p:spPr>
          <a:xfrm>
            <a:off x="1166192" y="1582341"/>
            <a:ext cx="7129670" cy="3693319"/>
          </a:xfrm>
          <a:prstGeom prst="rect">
            <a:avLst/>
          </a:prstGeom>
        </p:spPr>
        <p:txBody>
          <a:bodyPr wrap="square">
            <a:spAutoFit/>
          </a:bodyPr>
          <a:lstStyle/>
          <a:p>
            <a:pPr marL="285750" indent="-285750" algn="just" fontAlgn="base">
              <a:buFont typeface="Arial" panose="020B0604020202020204" pitchFamily="34" charset="0"/>
              <a:buChar char="•"/>
            </a:pPr>
            <a:r>
              <a:rPr lang="en-US" dirty="0">
                <a:solidFill>
                  <a:srgbClr val="3D3D3D"/>
                </a:solidFill>
                <a:latin typeface="Trebuchet MS" panose="020B0603020202020204" pitchFamily="34" charset="0"/>
              </a:rPr>
              <a:t>He returns later to her cottage, where they discuss religion. Tess parrots Angel's words, admitting she doesn't understand much but thinking if Angel says it, it must be right. Between his interest in Tess and what she shares about religion, Alec loses his faith and surrenders his role as a preacher, returning to his former worldly ways. He offers to help Tess's family, and again she asks him to leave her in peace.</a:t>
            </a:r>
          </a:p>
          <a:p>
            <a:pPr marL="285750" indent="-285750" algn="just" fontAlgn="base">
              <a:buFont typeface="Arial" panose="020B0604020202020204" pitchFamily="34" charset="0"/>
              <a:buChar char="•"/>
            </a:pPr>
            <a:r>
              <a:rPr lang="en-US" dirty="0">
                <a:solidFill>
                  <a:srgbClr val="3D3D3D"/>
                </a:solidFill>
                <a:latin typeface="Trebuchet MS" panose="020B0603020202020204" pitchFamily="34" charset="0"/>
              </a:rPr>
              <a:t>The latest encounter with Alec spurs Tess to write to Angel begging him to return or let her come to him. She asks him to save her. But she receives no reply.</a:t>
            </a:r>
          </a:p>
          <a:p>
            <a:pPr marL="285750" indent="-285750" algn="just" fontAlgn="base">
              <a:buFont typeface="Arial" panose="020B0604020202020204" pitchFamily="34" charset="0"/>
              <a:buChar char="•"/>
            </a:pPr>
            <a:r>
              <a:rPr lang="en-US" dirty="0">
                <a:solidFill>
                  <a:srgbClr val="3D3D3D"/>
                </a:solidFill>
                <a:latin typeface="Trebuchet MS" panose="020B0603020202020204" pitchFamily="34" charset="0"/>
              </a:rPr>
              <a:t>At this time Tess also gets a visit from her sister Liza-Lu, who informs her their parents are ill. Tess abandons her contract and goes home to look after them.</a:t>
            </a:r>
            <a:endParaRPr lang="en-US" b="0" i="0" dirty="0">
              <a:solidFill>
                <a:srgbClr val="3D3D3D"/>
              </a:solidFill>
              <a:effectLst/>
              <a:latin typeface="Trebuchet MS" panose="020B0603020202020204" pitchFamily="34" charset="0"/>
            </a:endParaRPr>
          </a:p>
        </p:txBody>
      </p:sp>
    </p:spTree>
    <p:extLst>
      <p:ext uri="{BB962C8B-B14F-4D97-AF65-F5344CB8AC3E}">
        <p14:creationId xmlns:p14="http://schemas.microsoft.com/office/powerpoint/2010/main" val="11494108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C352DD0-E7BE-4315-AA1A-1F426E9A1D64}"/>
              </a:ext>
            </a:extLst>
          </p:cNvPr>
          <p:cNvSpPr/>
          <p:nvPr/>
        </p:nvSpPr>
        <p:spPr>
          <a:xfrm>
            <a:off x="1086678" y="1443841"/>
            <a:ext cx="7620000" cy="3693319"/>
          </a:xfrm>
          <a:prstGeom prst="rect">
            <a:avLst/>
          </a:prstGeom>
        </p:spPr>
        <p:txBody>
          <a:bodyPr wrap="square">
            <a:spAutoFit/>
          </a:bodyPr>
          <a:lstStyle/>
          <a:p>
            <a:pPr marL="285750" indent="-285750" algn="just" fontAlgn="base">
              <a:buFont typeface="Arial" panose="020B0604020202020204" pitchFamily="34" charset="0"/>
              <a:buChar char="•"/>
            </a:pPr>
            <a:r>
              <a:rPr lang="en-US" dirty="0">
                <a:solidFill>
                  <a:srgbClr val="3D3D3D"/>
                </a:solidFill>
                <a:latin typeface="Trebuchet MS" panose="020B0603020202020204" pitchFamily="34" charset="0"/>
              </a:rPr>
              <a:t>She tends the farm and soon discovers her father's "illness" seems his usual one: alcohol and laziness. Joan recovers, but Jack dies suddenly from an existing heart condition. Alec appears again offering help.</a:t>
            </a:r>
          </a:p>
          <a:p>
            <a:pPr marL="285750" indent="-285750" algn="just" fontAlgn="base">
              <a:buFont typeface="Arial" panose="020B0604020202020204" pitchFamily="34" charset="0"/>
              <a:buChar char="•"/>
            </a:pPr>
            <a:r>
              <a:rPr lang="en-US" dirty="0">
                <a:solidFill>
                  <a:srgbClr val="3D3D3D"/>
                </a:solidFill>
                <a:latin typeface="Trebuchet MS" panose="020B0603020202020204" pitchFamily="34" charset="0"/>
              </a:rPr>
              <a:t>The Durbeyfields' lease on their house is not renewed partially because of Tess's status as a "fallen woman," and Joan has taken rooms in Kingsbere, the d'Urbervilles' ancestral seat. When they go there, however, there are no rooms. They take shelter for the night at the d'Urberville tomb, although Alec again offers to look after Joan and the children. In her desperation Tess laments she is "on the wrong side" of the tomb.</a:t>
            </a:r>
          </a:p>
          <a:p>
            <a:pPr marL="285750" indent="-285750" algn="just" fontAlgn="base">
              <a:buFont typeface="Arial" panose="020B0604020202020204" pitchFamily="34" charset="0"/>
              <a:buChar char="•"/>
            </a:pPr>
            <a:r>
              <a:rPr lang="en-US" dirty="0">
                <a:solidFill>
                  <a:srgbClr val="3D3D3D"/>
                </a:solidFill>
                <a:latin typeface="Trebuchet MS" panose="020B0603020202020204" pitchFamily="34" charset="0"/>
              </a:rPr>
              <a:t>Meanwhile Izzy and Marian write to Angel to tell him of Tess's despair and her family's dire circumstances.</a:t>
            </a:r>
            <a:endParaRPr lang="en-US" b="0" i="0" dirty="0">
              <a:solidFill>
                <a:srgbClr val="3D3D3D"/>
              </a:solidFill>
              <a:effectLst/>
              <a:latin typeface="Trebuchet MS" panose="020B0603020202020204" pitchFamily="34" charset="0"/>
            </a:endParaRPr>
          </a:p>
        </p:txBody>
      </p:sp>
    </p:spTree>
    <p:extLst>
      <p:ext uri="{BB962C8B-B14F-4D97-AF65-F5344CB8AC3E}">
        <p14:creationId xmlns:p14="http://schemas.microsoft.com/office/powerpoint/2010/main" val="8423614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B97645-C2AD-47EF-A4EE-ABF738E5DE6C}"/>
              </a:ext>
            </a:extLst>
          </p:cNvPr>
          <p:cNvSpPr>
            <a:spLocks noGrp="1"/>
          </p:cNvSpPr>
          <p:nvPr>
            <p:ph type="title"/>
          </p:nvPr>
        </p:nvSpPr>
        <p:spPr>
          <a:xfrm>
            <a:off x="677334" y="816636"/>
            <a:ext cx="8596668" cy="1113765"/>
          </a:xfrm>
        </p:spPr>
        <p:txBody>
          <a:bodyPr>
            <a:normAutofit/>
          </a:bodyPr>
          <a:lstStyle/>
          <a:p>
            <a:r>
              <a:rPr lang="en-US" u="sng" dirty="0"/>
              <a:t>Textual References</a:t>
            </a:r>
            <a:r>
              <a:rPr lang="en-US" dirty="0"/>
              <a:t>:</a:t>
            </a:r>
          </a:p>
        </p:txBody>
      </p:sp>
      <p:sp>
        <p:nvSpPr>
          <p:cNvPr id="3" name="Content Placeholder 2">
            <a:extLst>
              <a:ext uri="{FF2B5EF4-FFF2-40B4-BE49-F238E27FC236}">
                <a16:creationId xmlns:a16="http://schemas.microsoft.com/office/drawing/2014/main" id="{18C1C9F0-BE5E-4010-8905-E4C350B140C7}"/>
              </a:ext>
            </a:extLst>
          </p:cNvPr>
          <p:cNvSpPr>
            <a:spLocks noGrp="1"/>
          </p:cNvSpPr>
          <p:nvPr>
            <p:ph idx="1"/>
          </p:nvPr>
        </p:nvSpPr>
        <p:spPr>
          <a:xfrm>
            <a:off x="677334" y="1616765"/>
            <a:ext cx="8596668" cy="4424598"/>
          </a:xfrm>
        </p:spPr>
        <p:txBody>
          <a:bodyPr/>
          <a:lstStyle/>
          <a:p>
            <a:r>
              <a:rPr lang="en-US" b="1" dirty="0"/>
              <a:t>“It was less a reform than a transfiguration. The former curves of sensuousness were now modulated to lines of devotional passion. The lips that meant seductiveness were now made to express supplication…” </a:t>
            </a:r>
          </a:p>
          <a:p>
            <a:r>
              <a:rPr lang="en-US" b="1" dirty="0"/>
              <a:t>“I cannot believe in your conversion to a new spirit. Such flashes as you feel, Alec, I fear don’t last.” (Tess, Phase The Sixth)</a:t>
            </a:r>
          </a:p>
          <a:p>
            <a:r>
              <a:rPr lang="en-US" b="1" dirty="0"/>
              <a:t>“O, will you go away-for the sake of me and my husband-go, in the name of your own Christianity.” ( Tess, chapter 46)</a:t>
            </a:r>
          </a:p>
          <a:p>
            <a:r>
              <a:rPr lang="en-US" b="1" dirty="0"/>
              <a:t>“The oblong white ceiling, with this scarlet blot in the midst, had the appearance of a gigantic ace of hearts.” (Narrator, chapter51)</a:t>
            </a:r>
            <a:endParaRPr lang="en-US" dirty="0"/>
          </a:p>
        </p:txBody>
      </p:sp>
    </p:spTree>
    <p:extLst>
      <p:ext uri="{BB962C8B-B14F-4D97-AF65-F5344CB8AC3E}">
        <p14:creationId xmlns:p14="http://schemas.microsoft.com/office/powerpoint/2010/main" val="131288116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139</TotalTime>
  <Words>1256</Words>
  <Application>Microsoft Office PowerPoint</Application>
  <PresentationFormat>Widescreen</PresentationFormat>
  <Paragraphs>28</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Trebuchet MS</vt:lpstr>
      <vt:lpstr>Wingdings 3</vt:lpstr>
      <vt:lpstr>Facet</vt:lpstr>
      <vt:lpstr>Phase The Fifth-The Women Pays Phase The Sixth-The Convert</vt:lpstr>
      <vt:lpstr>Phase The Fifth-The Woman Pays</vt:lpstr>
      <vt:lpstr>PowerPoint Presentation</vt:lpstr>
      <vt:lpstr>PowerPoint Presentation</vt:lpstr>
      <vt:lpstr>Textual References:</vt:lpstr>
      <vt:lpstr>Phase The Sixth-The Convert </vt:lpstr>
      <vt:lpstr>PowerPoint Presentation</vt:lpstr>
      <vt:lpstr>PowerPoint Presentation</vt:lpstr>
      <vt:lpstr>Textual 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Warda</dc:creator>
  <cp:lastModifiedBy>Warda</cp:lastModifiedBy>
  <cp:revision>6</cp:revision>
  <dcterms:created xsi:type="dcterms:W3CDTF">2020-05-03T20:11:07Z</dcterms:created>
  <dcterms:modified xsi:type="dcterms:W3CDTF">2020-05-03T23:50:24Z</dcterms:modified>
</cp:coreProperties>
</file>