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9" r:id="rId24"/>
    <p:sldId id="300" r:id="rId25"/>
    <p:sldId id="301" r:id="rId26"/>
    <p:sldId id="302" r:id="rId27"/>
    <p:sldId id="303" r:id="rId28"/>
    <p:sldId id="304" r:id="rId29"/>
    <p:sldId id="27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6600" b="1" u="sng" dirty="0" smtClean="0"/>
              <a:t/>
            </a:r>
            <a:br>
              <a:rPr lang="en-US" sz="6600" b="1" u="sng" dirty="0" smtClean="0"/>
            </a:br>
            <a:r>
              <a:rPr lang="en-US" sz="6600" b="1" u="sng" dirty="0" smtClean="0"/>
              <a:t>Defensive Programming</a:t>
            </a:r>
            <a:endParaRPr lang="en-US" sz="6600" b="1" u="sng" dirty="0"/>
          </a:p>
        </p:txBody>
      </p:sp>
    </p:spTree>
    <p:extLst>
      <p:ext uri="{BB962C8B-B14F-4D97-AF65-F5344CB8AC3E}">
        <p14:creationId xmlns:p14="http://schemas.microsoft.com/office/powerpoint/2010/main" val="339335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assertion usually takes two arguments: </a:t>
            </a:r>
            <a:endParaRPr lang="en-US" dirty="0" smtClean="0"/>
          </a:p>
          <a:p>
            <a:pPr lvl="1" algn="just"/>
            <a:r>
              <a:rPr lang="en-US" dirty="0" smtClean="0"/>
              <a:t>A Boolean </a:t>
            </a:r>
            <a:r>
              <a:rPr lang="en-US" dirty="0"/>
              <a:t>expression that describes </a:t>
            </a:r>
            <a:r>
              <a:rPr lang="en-US" dirty="0" smtClean="0"/>
              <a:t>the assumption </a:t>
            </a:r>
            <a:r>
              <a:rPr lang="en-US" dirty="0"/>
              <a:t>that’s supposed to be </a:t>
            </a:r>
            <a:r>
              <a:rPr lang="en-US" dirty="0" smtClean="0"/>
              <a:t>true</a:t>
            </a:r>
          </a:p>
          <a:p>
            <a:pPr lvl="1" algn="just"/>
            <a:r>
              <a:rPr lang="en-US" dirty="0" smtClean="0"/>
              <a:t>A </a:t>
            </a:r>
            <a:r>
              <a:rPr lang="en-US" dirty="0"/>
              <a:t>message to display if it isn’t.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959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Here’s what a Java assertion would look like if the variable </a:t>
            </a:r>
            <a:r>
              <a:rPr lang="en-US" i="1" dirty="0"/>
              <a:t>denominator </a:t>
            </a:r>
            <a:r>
              <a:rPr lang="en-US" dirty="0"/>
              <a:t>were expected to be nonzero: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assertion asserts that </a:t>
            </a:r>
            <a:r>
              <a:rPr lang="en-US" i="1" dirty="0"/>
              <a:t>denominator </a:t>
            </a:r>
            <a:r>
              <a:rPr lang="en-US" dirty="0"/>
              <a:t>is not equal to </a:t>
            </a:r>
            <a:r>
              <a:rPr lang="en-US" i="1" dirty="0"/>
              <a:t>0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first argument, </a:t>
            </a:r>
            <a:r>
              <a:rPr lang="en-US" i="1" dirty="0" smtClean="0"/>
              <a:t>denominator != </a:t>
            </a:r>
            <a:r>
              <a:rPr lang="en-US" i="1" dirty="0"/>
              <a:t>0</a:t>
            </a:r>
            <a:r>
              <a:rPr lang="en-US" dirty="0"/>
              <a:t>, is a </a:t>
            </a:r>
            <a:r>
              <a:rPr lang="en-US" dirty="0" smtClean="0"/>
              <a:t>Boolean </a:t>
            </a:r>
            <a:r>
              <a:rPr lang="en-US" dirty="0"/>
              <a:t>expression that evaluates to </a:t>
            </a:r>
            <a:r>
              <a:rPr lang="en-US" i="1" dirty="0"/>
              <a:t>true </a:t>
            </a:r>
            <a:r>
              <a:rPr lang="en-US" dirty="0"/>
              <a:t>or </a:t>
            </a:r>
            <a:r>
              <a:rPr lang="en-US" i="1" dirty="0"/>
              <a:t>false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second </a:t>
            </a:r>
            <a:r>
              <a:rPr lang="en-US" dirty="0" smtClean="0"/>
              <a:t>argument is </a:t>
            </a:r>
            <a:r>
              <a:rPr lang="en-US" dirty="0"/>
              <a:t>a message to print if the first argument is </a:t>
            </a:r>
            <a:r>
              <a:rPr lang="en-US" i="1" dirty="0"/>
              <a:t>false</a:t>
            </a:r>
            <a:r>
              <a:rPr lang="en-US" dirty="0"/>
              <a:t>—that is, if the assertion is false.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473" y="2505908"/>
            <a:ext cx="6934200" cy="70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13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Use assertions to document assumptions made in the code and to flush out </a:t>
            </a:r>
            <a:r>
              <a:rPr lang="en-US" dirty="0" smtClean="0"/>
              <a:t>unexpected conditions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Assertions </a:t>
            </a:r>
            <a:r>
              <a:rPr lang="en-US" dirty="0"/>
              <a:t>can be used to check assumptions like </a:t>
            </a:r>
            <a:r>
              <a:rPr lang="en-US" dirty="0" smtClean="0"/>
              <a:t>these: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an input parameter’s value falls within its expected range (or an </a:t>
            </a:r>
            <a:r>
              <a:rPr lang="en-US" dirty="0" smtClean="0"/>
              <a:t>output parameter’s </a:t>
            </a:r>
            <a:r>
              <a:rPr lang="en-US" dirty="0"/>
              <a:t>value </a:t>
            </a:r>
            <a:r>
              <a:rPr lang="en-US" dirty="0" smtClean="0"/>
              <a:t>does)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a file or stream is open (or closed) when a routine begins executing (</a:t>
            </a:r>
            <a:r>
              <a:rPr lang="en-US" dirty="0" smtClean="0"/>
              <a:t>or when </a:t>
            </a:r>
            <a:r>
              <a:rPr lang="en-US" dirty="0"/>
              <a:t>it ends </a:t>
            </a:r>
            <a:r>
              <a:rPr lang="en-US" dirty="0" smtClean="0"/>
              <a:t>executing)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a file or stream is at the beginning (or end) when a routine begins </a:t>
            </a:r>
            <a:r>
              <a:rPr lang="en-US" dirty="0" smtClean="0"/>
              <a:t>executing (or </a:t>
            </a:r>
            <a:r>
              <a:rPr lang="en-US" dirty="0"/>
              <a:t>when it ends </a:t>
            </a:r>
            <a:r>
              <a:rPr lang="en-US" dirty="0" smtClean="0"/>
              <a:t>executing)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a file or stream is open for read-only, write-only, or both read and </a:t>
            </a:r>
            <a:r>
              <a:rPr lang="en-US" dirty="0" smtClean="0"/>
              <a:t>write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the value of an input-only variable is not changed by a </a:t>
            </a:r>
            <a:r>
              <a:rPr lang="en-US" dirty="0" smtClean="0"/>
              <a:t>routine</a:t>
            </a:r>
          </a:p>
          <a:p>
            <a:pPr lvl="1" algn="just"/>
            <a:r>
              <a:rPr lang="en-US" dirty="0" smtClean="0"/>
              <a:t>That </a:t>
            </a:r>
            <a:r>
              <a:rPr lang="en-US" dirty="0"/>
              <a:t>a pointer is non-null</a:t>
            </a:r>
          </a:p>
        </p:txBody>
      </p:sp>
    </p:spTree>
    <p:extLst>
      <p:ext uri="{BB962C8B-B14F-4D97-AF65-F5344CB8AC3E}">
        <p14:creationId xmlns:p14="http://schemas.microsoft.com/office/powerpoint/2010/main" val="4223940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Normally, you don’t want users to see assertion messages in production code; </a:t>
            </a:r>
            <a:r>
              <a:rPr lang="en-US" dirty="0" smtClean="0"/>
              <a:t>assertions are </a:t>
            </a:r>
            <a:r>
              <a:rPr lang="en-US" dirty="0"/>
              <a:t>primarily for use during development and </a:t>
            </a:r>
            <a:r>
              <a:rPr lang="en-US" dirty="0" smtClean="0"/>
              <a:t>maintenance.</a:t>
            </a:r>
          </a:p>
          <a:p>
            <a:pPr algn="just"/>
            <a:r>
              <a:rPr lang="en-US" dirty="0" smtClean="0"/>
              <a:t>Assertions </a:t>
            </a:r>
            <a:r>
              <a:rPr lang="en-US" dirty="0"/>
              <a:t>are </a:t>
            </a:r>
            <a:r>
              <a:rPr lang="en-US" dirty="0" smtClean="0"/>
              <a:t>normally compiled </a:t>
            </a:r>
            <a:r>
              <a:rPr lang="en-US" dirty="0"/>
              <a:t>into the code at development time and compiled out of the code for production.</a:t>
            </a:r>
          </a:p>
          <a:p>
            <a:pPr algn="just"/>
            <a:r>
              <a:rPr lang="en-US" dirty="0"/>
              <a:t>During development, assertions flush out contradictory assumptions, </a:t>
            </a:r>
            <a:r>
              <a:rPr lang="en-US" dirty="0" smtClean="0"/>
              <a:t>unexpected conditions</a:t>
            </a:r>
            <a:r>
              <a:rPr lang="en-US" dirty="0"/>
              <a:t>, bad values passed to routines, and so on. </a:t>
            </a:r>
            <a:endParaRPr lang="en-US" dirty="0" smtClean="0"/>
          </a:p>
          <a:p>
            <a:pPr algn="just"/>
            <a:r>
              <a:rPr lang="en-US" dirty="0" smtClean="0"/>
              <a:t>During </a:t>
            </a:r>
            <a:r>
              <a:rPr lang="en-US" dirty="0"/>
              <a:t>production, they can </a:t>
            </a:r>
            <a:r>
              <a:rPr lang="en-US" dirty="0" smtClean="0"/>
              <a:t>be compiled </a:t>
            </a:r>
            <a:r>
              <a:rPr lang="en-US" dirty="0"/>
              <a:t>out of the code so that the assertions don’t degrade system performance.</a:t>
            </a:r>
          </a:p>
        </p:txBody>
      </p:sp>
    </p:spTree>
    <p:extLst>
      <p:ext uri="{BB962C8B-B14F-4D97-AF65-F5344CB8AC3E}">
        <p14:creationId xmlns:p14="http://schemas.microsoft.com/office/powerpoint/2010/main" val="1847915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Here are some guidelines for using assertions:</a:t>
            </a:r>
          </a:p>
          <a:p>
            <a:pPr lvl="1" algn="just"/>
            <a:r>
              <a:rPr lang="en-US" dirty="0"/>
              <a:t>Use error-handling code for conditions you expect to occur; use assertions </a:t>
            </a:r>
            <a:r>
              <a:rPr lang="en-US" dirty="0" smtClean="0"/>
              <a:t>for conditions </a:t>
            </a:r>
            <a:r>
              <a:rPr lang="en-US" dirty="0"/>
              <a:t>that should never </a:t>
            </a:r>
            <a:r>
              <a:rPr lang="en-US" dirty="0" smtClean="0"/>
              <a:t>occur.</a:t>
            </a:r>
          </a:p>
          <a:p>
            <a:pPr lvl="1" algn="just"/>
            <a:r>
              <a:rPr lang="en-US" dirty="0"/>
              <a:t>Avoid putting executable code into </a:t>
            </a:r>
            <a:r>
              <a:rPr lang="en-US" dirty="0" smtClean="0"/>
              <a:t>assertions.</a:t>
            </a:r>
          </a:p>
          <a:p>
            <a:pPr lvl="1" algn="just"/>
            <a:r>
              <a:rPr lang="en-US" dirty="0"/>
              <a:t>Use assertions to document and verify </a:t>
            </a:r>
            <a:r>
              <a:rPr lang="en-US" dirty="0" smtClean="0"/>
              <a:t>pre-conditions </a:t>
            </a:r>
            <a:r>
              <a:rPr lang="en-US" dirty="0"/>
              <a:t>and </a:t>
            </a:r>
            <a:r>
              <a:rPr lang="en-US" dirty="0" smtClean="0"/>
              <a:t>post-conditions.</a:t>
            </a:r>
          </a:p>
          <a:p>
            <a:pPr lvl="1" algn="just"/>
            <a:r>
              <a:rPr lang="en-US" dirty="0"/>
              <a:t>For highly robust code, assert and then handle the error </a:t>
            </a:r>
            <a:r>
              <a:rPr lang="en-US" dirty="0" smtClean="0"/>
              <a:t>anyway.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2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Error-Handling Techniques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Assertions are used to handle errors that should never occur in the code. </a:t>
            </a:r>
            <a:endParaRPr lang="en-US" dirty="0" smtClean="0"/>
          </a:p>
          <a:p>
            <a:pPr algn="just"/>
            <a:r>
              <a:rPr lang="en-US" dirty="0" smtClean="0"/>
              <a:t>How do you </a:t>
            </a:r>
            <a:r>
              <a:rPr lang="en-US" dirty="0"/>
              <a:t>handle errors that you do expect to occur? </a:t>
            </a:r>
            <a:endParaRPr lang="en-US" dirty="0" smtClean="0"/>
          </a:p>
          <a:p>
            <a:pPr algn="just"/>
            <a:r>
              <a:rPr lang="en-US" dirty="0" smtClean="0"/>
              <a:t>Depending </a:t>
            </a:r>
            <a:r>
              <a:rPr lang="en-US" dirty="0"/>
              <a:t>on the specific </a:t>
            </a:r>
            <a:r>
              <a:rPr lang="en-US" dirty="0" smtClean="0"/>
              <a:t>circumstances, you might use any of the following approaches (Pg. 194, 195, 196)</a:t>
            </a:r>
          </a:p>
          <a:p>
            <a:pPr lvl="1" algn="just"/>
            <a:r>
              <a:rPr lang="en-US" dirty="0" smtClean="0"/>
              <a:t>Return </a:t>
            </a:r>
            <a:r>
              <a:rPr lang="en-US" dirty="0"/>
              <a:t>a neutral </a:t>
            </a:r>
            <a:r>
              <a:rPr lang="en-US" dirty="0" smtClean="0"/>
              <a:t>value</a:t>
            </a:r>
          </a:p>
          <a:p>
            <a:pPr lvl="1" algn="just"/>
            <a:r>
              <a:rPr lang="en-US" dirty="0" smtClean="0"/>
              <a:t>Substitute </a:t>
            </a:r>
            <a:r>
              <a:rPr lang="en-US" dirty="0"/>
              <a:t>the next piece of </a:t>
            </a:r>
            <a:r>
              <a:rPr lang="en-US" dirty="0" smtClean="0"/>
              <a:t>valid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32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Error-Handling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Return </a:t>
            </a:r>
            <a:r>
              <a:rPr lang="en-US" dirty="0"/>
              <a:t>the same answer as the previous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Substitute </a:t>
            </a:r>
            <a:r>
              <a:rPr lang="en-US" dirty="0"/>
              <a:t>the closest legal </a:t>
            </a:r>
            <a:r>
              <a:rPr lang="en-US" dirty="0" smtClean="0"/>
              <a:t>value</a:t>
            </a:r>
            <a:endParaRPr lang="en-US" dirty="0"/>
          </a:p>
          <a:p>
            <a:pPr lvl="1"/>
            <a:r>
              <a:rPr lang="en-US" dirty="0" smtClean="0"/>
              <a:t>Log </a:t>
            </a:r>
            <a:r>
              <a:rPr lang="en-US" dirty="0"/>
              <a:t>a warning message to a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Return </a:t>
            </a:r>
            <a:r>
              <a:rPr lang="en-US" dirty="0"/>
              <a:t>an error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Call </a:t>
            </a:r>
            <a:r>
              <a:rPr lang="en-US" dirty="0"/>
              <a:t>an error-processing </a:t>
            </a:r>
            <a:r>
              <a:rPr lang="en-US" dirty="0" smtClean="0"/>
              <a:t>routine or object</a:t>
            </a:r>
          </a:p>
          <a:p>
            <a:pPr lvl="1"/>
            <a:r>
              <a:rPr lang="en-US" dirty="0" smtClean="0"/>
              <a:t>Display </a:t>
            </a:r>
            <a:r>
              <a:rPr lang="en-US" dirty="0"/>
              <a:t>an error </a:t>
            </a:r>
            <a:r>
              <a:rPr lang="en-US" dirty="0" smtClean="0"/>
              <a:t>message</a:t>
            </a:r>
          </a:p>
          <a:p>
            <a:pPr lvl="1"/>
            <a:r>
              <a:rPr lang="en-US" dirty="0" smtClean="0"/>
              <a:t>Shut down</a:t>
            </a:r>
          </a:p>
          <a:p>
            <a:r>
              <a:rPr lang="en-US" dirty="0" smtClean="0"/>
              <a:t>A combination of </a:t>
            </a:r>
            <a:r>
              <a:rPr lang="en-US" dirty="0"/>
              <a:t>these </a:t>
            </a:r>
            <a:r>
              <a:rPr lang="en-US" dirty="0" smtClean="0"/>
              <a:t>responses can also be used.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2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Exceptions are a specific means by which code can pass along errors or </a:t>
            </a:r>
            <a:r>
              <a:rPr lang="en-US" dirty="0" smtClean="0"/>
              <a:t>exceptional events </a:t>
            </a:r>
            <a:r>
              <a:rPr lang="en-US" dirty="0"/>
              <a:t>to the code that called </a:t>
            </a:r>
            <a:r>
              <a:rPr lang="en-US" dirty="0" smtClean="0"/>
              <a:t>it.</a:t>
            </a:r>
          </a:p>
          <a:p>
            <a:pPr algn="just"/>
            <a:r>
              <a:rPr lang="en-US" dirty="0" smtClean="0"/>
              <a:t>If </a:t>
            </a:r>
            <a:r>
              <a:rPr lang="en-US" dirty="0"/>
              <a:t>code in one routine encounters an unexpected </a:t>
            </a:r>
            <a:r>
              <a:rPr lang="en-US" dirty="0" smtClean="0"/>
              <a:t>condition that </a:t>
            </a:r>
            <a:r>
              <a:rPr lang="en-US" dirty="0"/>
              <a:t>it doesn’t know how to handle, it throws an exception, essentially </a:t>
            </a:r>
            <a:r>
              <a:rPr lang="en-US" dirty="0" smtClean="0"/>
              <a:t>throwing up </a:t>
            </a:r>
            <a:r>
              <a:rPr lang="en-US" dirty="0"/>
              <a:t>its hands and yelling, “I don’t know what to do about this—I sure hope </a:t>
            </a:r>
            <a:r>
              <a:rPr lang="en-US" dirty="0" smtClean="0"/>
              <a:t>somebody else </a:t>
            </a:r>
            <a:r>
              <a:rPr lang="en-US" dirty="0"/>
              <a:t>knows how to handle it</a:t>
            </a:r>
            <a:r>
              <a:rPr lang="en-US" dirty="0" smtClean="0"/>
              <a:t>!”.</a:t>
            </a:r>
          </a:p>
          <a:p>
            <a:pPr algn="just"/>
            <a:r>
              <a:rPr lang="en-US" dirty="0" smtClean="0"/>
              <a:t>Code </a:t>
            </a:r>
            <a:r>
              <a:rPr lang="en-US" dirty="0"/>
              <a:t>that has no sense of the context of an error </a:t>
            </a:r>
            <a:r>
              <a:rPr lang="en-US" dirty="0" smtClean="0"/>
              <a:t>can return </a:t>
            </a:r>
            <a:r>
              <a:rPr lang="en-US" dirty="0"/>
              <a:t>control to other parts of the system that might have a better ability to </a:t>
            </a:r>
            <a:r>
              <a:rPr lang="en-US" dirty="0" smtClean="0"/>
              <a:t>interpret the </a:t>
            </a:r>
            <a:r>
              <a:rPr lang="en-US" dirty="0"/>
              <a:t>error and do something useful about it.</a:t>
            </a:r>
          </a:p>
        </p:txBody>
      </p:sp>
    </p:spTree>
    <p:extLst>
      <p:ext uri="{BB962C8B-B14F-4D97-AF65-F5344CB8AC3E}">
        <p14:creationId xmlns:p14="http://schemas.microsoft.com/office/powerpoint/2010/main" val="118556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Exceptions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Following are some suggestions </a:t>
            </a:r>
            <a:r>
              <a:rPr lang="en-US" dirty="0"/>
              <a:t>for realizing the benefits of exceptions </a:t>
            </a:r>
            <a:r>
              <a:rPr lang="en-US" dirty="0" smtClean="0"/>
              <a:t>and avoiding </a:t>
            </a:r>
            <a:r>
              <a:rPr lang="en-US" dirty="0"/>
              <a:t>the difficulties often associated with them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/>
              <a:t>Use exceptions to notify other parts of the program about errors that should not </a:t>
            </a:r>
            <a:r>
              <a:rPr lang="en-US" dirty="0" smtClean="0"/>
              <a:t>be ignored</a:t>
            </a:r>
          </a:p>
          <a:p>
            <a:pPr lvl="1" algn="just"/>
            <a:r>
              <a:rPr lang="en-US" dirty="0"/>
              <a:t>Throw an exception only for conditions that are truly </a:t>
            </a:r>
            <a:r>
              <a:rPr lang="en-US" dirty="0" smtClean="0"/>
              <a:t>exceptional</a:t>
            </a:r>
          </a:p>
          <a:p>
            <a:pPr lvl="1" algn="just"/>
            <a:r>
              <a:rPr lang="en-US" dirty="0"/>
              <a:t>Don’t use an exception to pass the </a:t>
            </a:r>
            <a:r>
              <a:rPr lang="en-US" dirty="0" smtClean="0"/>
              <a:t>buck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4626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Exceptions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dirty="0"/>
              <a:t>Include in the exception message all information that led to the </a:t>
            </a:r>
            <a:r>
              <a:rPr lang="en-US" dirty="0" smtClean="0"/>
              <a:t>exception</a:t>
            </a:r>
          </a:p>
          <a:p>
            <a:pPr lvl="1" algn="just"/>
            <a:r>
              <a:rPr lang="en-US" dirty="0"/>
              <a:t>Know the exceptions your library code </a:t>
            </a:r>
            <a:r>
              <a:rPr lang="en-US" dirty="0" smtClean="0"/>
              <a:t>throws</a:t>
            </a:r>
          </a:p>
          <a:p>
            <a:pPr lvl="1" algn="just"/>
            <a:r>
              <a:rPr lang="en-US" dirty="0"/>
              <a:t>Consider building a centralized exception </a:t>
            </a:r>
            <a:r>
              <a:rPr lang="en-US" dirty="0" smtClean="0"/>
              <a:t>reporter</a:t>
            </a:r>
          </a:p>
          <a:p>
            <a:pPr lvl="1" algn="just"/>
            <a:r>
              <a:rPr lang="en-US" dirty="0"/>
              <a:t>Standardize your project’s use of </a:t>
            </a:r>
            <a:r>
              <a:rPr lang="en-US" dirty="0" smtClean="0"/>
              <a:t>exceptions</a:t>
            </a:r>
          </a:p>
          <a:p>
            <a:pPr lvl="1" algn="just"/>
            <a:r>
              <a:rPr lang="en-US" dirty="0"/>
              <a:t>Consider alternatives to exceptions</a:t>
            </a:r>
          </a:p>
        </p:txBody>
      </p:sp>
    </p:spTree>
    <p:extLst>
      <p:ext uri="{BB962C8B-B14F-4D97-AF65-F5344CB8AC3E}">
        <p14:creationId xmlns:p14="http://schemas.microsoft.com/office/powerpoint/2010/main" val="432167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Protecting </a:t>
            </a:r>
            <a:r>
              <a:rPr lang="en-US" dirty="0"/>
              <a:t>Your Program from Invalid </a:t>
            </a:r>
            <a:r>
              <a:rPr lang="en-US" dirty="0" smtClean="0"/>
              <a:t>Inputs</a:t>
            </a:r>
            <a:endParaRPr lang="en-US" dirty="0"/>
          </a:p>
          <a:p>
            <a:r>
              <a:rPr lang="en-US" dirty="0" smtClean="0"/>
              <a:t>Assertions</a:t>
            </a:r>
            <a:endParaRPr lang="en-US" dirty="0"/>
          </a:p>
          <a:p>
            <a:r>
              <a:rPr lang="fr-FR" dirty="0" smtClean="0"/>
              <a:t>Error Handling Techniques</a:t>
            </a:r>
            <a:endParaRPr lang="fr-FR" dirty="0"/>
          </a:p>
          <a:p>
            <a:r>
              <a:rPr lang="en-US" dirty="0" smtClean="0"/>
              <a:t>Exceptions</a:t>
            </a:r>
            <a:endParaRPr lang="en-US" dirty="0"/>
          </a:p>
          <a:p>
            <a:r>
              <a:rPr lang="en-US" dirty="0" smtClean="0"/>
              <a:t>Barricade </a:t>
            </a:r>
            <a:r>
              <a:rPr lang="en-US" dirty="0"/>
              <a:t>Your Program to Contain the Damage Caused by </a:t>
            </a:r>
            <a:r>
              <a:rPr lang="en-US" dirty="0" smtClean="0"/>
              <a:t>Errors</a:t>
            </a:r>
            <a:endParaRPr lang="en-US" dirty="0"/>
          </a:p>
          <a:p>
            <a:r>
              <a:rPr lang="en-US" dirty="0"/>
              <a:t>Determining How Much Defensive Programming to Leave in Production </a:t>
            </a:r>
            <a:r>
              <a:rPr lang="en-US" dirty="0" smtClean="0"/>
              <a:t>Code</a:t>
            </a:r>
          </a:p>
          <a:p>
            <a:r>
              <a:rPr lang="en-US" dirty="0" smtClean="0"/>
              <a:t>Key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368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u="sng" dirty="0"/>
              <a:t>Barricade Your Program to </a:t>
            </a:r>
            <a:r>
              <a:rPr lang="en-US" sz="3600" b="1" u="sng" dirty="0" smtClean="0"/>
              <a:t/>
            </a:r>
            <a:br>
              <a:rPr lang="en-US" sz="3600" b="1" u="sng" dirty="0" smtClean="0"/>
            </a:br>
            <a:r>
              <a:rPr lang="en-US" sz="3600" b="1" u="sng" dirty="0" smtClean="0"/>
              <a:t>Contain </a:t>
            </a:r>
            <a:r>
              <a:rPr lang="en-US" sz="3600" b="1" u="sng" dirty="0"/>
              <a:t>the Damage </a:t>
            </a:r>
            <a:r>
              <a:rPr lang="en-US" sz="3600" b="1" u="sng" dirty="0" smtClean="0"/>
              <a:t>Caused by </a:t>
            </a:r>
            <a:r>
              <a:rPr lang="en-US" sz="3600" b="1" u="sng" dirty="0"/>
              <a:t>Errors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Barricades are a damage-containment strategy. </a:t>
            </a:r>
            <a:endParaRPr lang="en-US" dirty="0" smtClean="0"/>
          </a:p>
          <a:p>
            <a:pPr algn="just"/>
            <a:r>
              <a:rPr lang="en-US" dirty="0" smtClean="0"/>
              <a:t>They</a:t>
            </a:r>
            <a:r>
              <a:rPr lang="en-US" dirty="0"/>
              <a:t> </a:t>
            </a:r>
            <a:r>
              <a:rPr lang="en-US" dirty="0" smtClean="0"/>
              <a:t>are similar </a:t>
            </a:r>
            <a:r>
              <a:rPr lang="en-US" dirty="0"/>
              <a:t>to firewalls in a building.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building’s firewalls prevent fire from </a:t>
            </a:r>
            <a:r>
              <a:rPr lang="en-US" dirty="0" smtClean="0"/>
              <a:t>spreading from </a:t>
            </a:r>
            <a:r>
              <a:rPr lang="en-US" dirty="0"/>
              <a:t>one part of a building to another part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One way to barricade for defensive programming purposes is to designate </a:t>
            </a:r>
            <a:r>
              <a:rPr lang="en-US" dirty="0" smtClean="0"/>
              <a:t>certain interfaces </a:t>
            </a:r>
            <a:r>
              <a:rPr lang="en-US" dirty="0"/>
              <a:t>as boundaries to “safe” areas. </a:t>
            </a:r>
            <a:endParaRPr lang="en-US" dirty="0" smtClean="0"/>
          </a:p>
          <a:p>
            <a:pPr algn="just"/>
            <a:r>
              <a:rPr lang="en-US" dirty="0" smtClean="0"/>
              <a:t>Check </a:t>
            </a:r>
            <a:r>
              <a:rPr lang="en-US" dirty="0"/>
              <a:t>data crossing the boundaries of a </a:t>
            </a:r>
            <a:r>
              <a:rPr lang="en-US" dirty="0" smtClean="0"/>
              <a:t>safe </a:t>
            </a:r>
            <a:r>
              <a:rPr lang="en-US" dirty="0"/>
              <a:t>area for validity, and respond sensibly if the data isn’t valid.</a:t>
            </a:r>
          </a:p>
        </p:txBody>
      </p:sp>
    </p:spTree>
    <p:extLst>
      <p:ext uri="{BB962C8B-B14F-4D97-AF65-F5344CB8AC3E}">
        <p14:creationId xmlns:p14="http://schemas.microsoft.com/office/powerpoint/2010/main" val="488808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Barricade Your Program to </a:t>
            </a:r>
            <a:br>
              <a:rPr lang="en-US" b="1" u="sng" dirty="0"/>
            </a:br>
            <a:r>
              <a:rPr lang="en-US" b="1" u="sng" dirty="0"/>
              <a:t>Contain the Damage Caused by Errors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600200"/>
            <a:ext cx="6324600" cy="4800600"/>
          </a:xfrm>
        </p:spPr>
      </p:pic>
    </p:spTree>
    <p:extLst>
      <p:ext uri="{BB962C8B-B14F-4D97-AF65-F5344CB8AC3E}">
        <p14:creationId xmlns:p14="http://schemas.microsoft.com/office/powerpoint/2010/main" val="2933344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Barricade Your Program to </a:t>
            </a:r>
            <a:br>
              <a:rPr lang="en-US" b="1" u="sng" dirty="0"/>
            </a:br>
            <a:r>
              <a:rPr lang="en-US" b="1" u="sng" dirty="0"/>
              <a:t>Contain the Damage Caused by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This same approach can be used at the class level.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class’s public methods </a:t>
            </a:r>
            <a:r>
              <a:rPr lang="en-US" dirty="0" smtClean="0"/>
              <a:t>assume the </a:t>
            </a:r>
            <a:r>
              <a:rPr lang="en-US" dirty="0"/>
              <a:t>data is unsafe, and they are responsible for checking the data and sanitizing it.</a:t>
            </a:r>
          </a:p>
          <a:p>
            <a:pPr algn="just"/>
            <a:r>
              <a:rPr lang="en-US" dirty="0"/>
              <a:t>Once the data has been accepted by the class’s public methods, the class’s </a:t>
            </a:r>
            <a:r>
              <a:rPr lang="en-US" dirty="0" smtClean="0"/>
              <a:t>private methods </a:t>
            </a:r>
            <a:r>
              <a:rPr lang="en-US" dirty="0"/>
              <a:t>can assume the data is safe.</a:t>
            </a:r>
          </a:p>
        </p:txBody>
      </p:sp>
    </p:spTree>
    <p:extLst>
      <p:ext uri="{BB962C8B-B14F-4D97-AF65-F5344CB8AC3E}">
        <p14:creationId xmlns:p14="http://schemas.microsoft.com/office/powerpoint/2010/main" val="3164545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Relationship Between Barricades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and </a:t>
            </a:r>
            <a:r>
              <a:rPr lang="en-US" b="1" u="sng" dirty="0"/>
              <a:t>Assertions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The use of barricades makes the distinction between assertions and error </a:t>
            </a:r>
            <a:r>
              <a:rPr lang="en-US" dirty="0" smtClean="0"/>
              <a:t>handling clean-cut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Routines </a:t>
            </a:r>
            <a:r>
              <a:rPr lang="en-US" dirty="0"/>
              <a:t>that are outside the barricade should use error handling because </a:t>
            </a:r>
            <a:r>
              <a:rPr lang="en-US" dirty="0" smtClean="0"/>
              <a:t>it isn’t </a:t>
            </a:r>
            <a:r>
              <a:rPr lang="en-US" dirty="0"/>
              <a:t>safe to make any assumptions about the data. </a:t>
            </a:r>
            <a:endParaRPr lang="en-US" dirty="0" smtClean="0"/>
          </a:p>
          <a:p>
            <a:pPr algn="just"/>
            <a:r>
              <a:rPr lang="en-US" dirty="0" smtClean="0"/>
              <a:t>Routines </a:t>
            </a:r>
            <a:r>
              <a:rPr lang="en-US" dirty="0"/>
              <a:t>inside the </a:t>
            </a:r>
            <a:r>
              <a:rPr lang="en-US" dirty="0" smtClean="0"/>
              <a:t>barricade should </a:t>
            </a:r>
            <a:r>
              <a:rPr lang="en-US" dirty="0"/>
              <a:t>use assertions, because the data passed to them is supposed to be </a:t>
            </a:r>
            <a:r>
              <a:rPr lang="en-US" dirty="0" smtClean="0"/>
              <a:t>sanitized before </a:t>
            </a:r>
            <a:r>
              <a:rPr lang="en-US" dirty="0"/>
              <a:t>it’s passed across the barricade. </a:t>
            </a:r>
            <a:endParaRPr lang="en-US" dirty="0" smtClean="0"/>
          </a:p>
          <a:p>
            <a:pPr algn="just"/>
            <a:r>
              <a:rPr lang="en-US" dirty="0" smtClean="0"/>
              <a:t>If </a:t>
            </a:r>
            <a:r>
              <a:rPr lang="en-US" dirty="0"/>
              <a:t>one of the routines inside the </a:t>
            </a:r>
            <a:r>
              <a:rPr lang="en-US" dirty="0" smtClean="0"/>
              <a:t>barricade detects </a:t>
            </a:r>
            <a:r>
              <a:rPr lang="en-US" dirty="0"/>
              <a:t>bad data, that’s an error in the program rather than an error in the data.</a:t>
            </a:r>
          </a:p>
        </p:txBody>
      </p:sp>
    </p:spTree>
    <p:extLst>
      <p:ext uri="{BB962C8B-B14F-4D97-AF65-F5344CB8AC3E}">
        <p14:creationId xmlns:p14="http://schemas.microsoft.com/office/powerpoint/2010/main" val="4282669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/>
              <a:t>Determining How Much </a:t>
            </a:r>
            <a:r>
              <a:rPr lang="en-US" sz="2800" b="1" u="sng" dirty="0" smtClean="0"/>
              <a:t>Defensive Programming to Leave </a:t>
            </a:r>
            <a:r>
              <a:rPr lang="en-US" sz="2800" b="1" u="sng" dirty="0"/>
              <a:t>in Production </a:t>
            </a:r>
            <a:r>
              <a:rPr lang="en-US" sz="2800" b="1" u="sng" dirty="0" smtClean="0"/>
              <a:t>Code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One of the paradoxes of defensive programming is that during development, you’d </a:t>
            </a:r>
            <a:r>
              <a:rPr lang="en-US" dirty="0" smtClean="0"/>
              <a:t>like an </a:t>
            </a:r>
            <a:r>
              <a:rPr lang="en-US" dirty="0"/>
              <a:t>error to be </a:t>
            </a:r>
            <a:r>
              <a:rPr lang="en-US" dirty="0" smtClean="0"/>
              <a:t>noticeable.</a:t>
            </a:r>
          </a:p>
          <a:p>
            <a:pPr algn="just"/>
            <a:r>
              <a:rPr lang="en-US" dirty="0" smtClean="0"/>
              <a:t>But during </a:t>
            </a:r>
            <a:r>
              <a:rPr lang="en-US" dirty="0"/>
              <a:t>production, you’d rather have the error be as unobtrusive as </a:t>
            </a:r>
            <a:r>
              <a:rPr lang="en-US" dirty="0" smtClean="0"/>
              <a:t>possible.</a:t>
            </a:r>
          </a:p>
        </p:txBody>
      </p:sp>
    </p:spTree>
    <p:extLst>
      <p:ext uri="{BB962C8B-B14F-4D97-AF65-F5344CB8AC3E}">
        <p14:creationId xmlns:p14="http://schemas.microsoft.com/office/powerpoint/2010/main" val="1661580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u="sng" dirty="0">
                <a:solidFill>
                  <a:prstClr val="black"/>
                </a:solidFill>
              </a:rPr>
              <a:t>Determining How Much Defensive Programming to Leave in Production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Here are some guidelines for deciding which defensive programming tools to leave in your production code and which to leave out:</a:t>
            </a:r>
          </a:p>
          <a:p>
            <a:pPr lvl="1" algn="just"/>
            <a:r>
              <a:rPr lang="en-US" dirty="0"/>
              <a:t>Leave in code that checks for important </a:t>
            </a:r>
            <a:r>
              <a:rPr lang="en-US" dirty="0" smtClean="0"/>
              <a:t>errors</a:t>
            </a:r>
          </a:p>
          <a:p>
            <a:pPr lvl="1" algn="just"/>
            <a:r>
              <a:rPr lang="en-US" dirty="0"/>
              <a:t>Remove code that checks for trivial </a:t>
            </a:r>
            <a:r>
              <a:rPr lang="en-US" dirty="0" smtClean="0"/>
              <a:t>errors</a:t>
            </a:r>
          </a:p>
          <a:p>
            <a:pPr lvl="1" algn="just"/>
            <a:r>
              <a:rPr lang="en-US" dirty="0"/>
              <a:t>Remove code that results in hard </a:t>
            </a:r>
            <a:r>
              <a:rPr lang="en-US" dirty="0" smtClean="0"/>
              <a:t>crashes</a:t>
            </a:r>
          </a:p>
          <a:p>
            <a:pPr lvl="1" algn="just"/>
            <a:r>
              <a:rPr lang="en-US" dirty="0"/>
              <a:t>Leave in code that helps the program crash </a:t>
            </a:r>
            <a:r>
              <a:rPr lang="en-US" dirty="0" smtClean="0"/>
              <a:t>gracefully</a:t>
            </a:r>
          </a:p>
          <a:p>
            <a:pPr lvl="1" algn="just"/>
            <a:r>
              <a:rPr lang="en-US" dirty="0"/>
              <a:t>Make sure that the error messages you leave in are friendly</a:t>
            </a:r>
          </a:p>
        </p:txBody>
      </p:sp>
    </p:spTree>
    <p:extLst>
      <p:ext uri="{BB962C8B-B14F-4D97-AF65-F5344CB8AC3E}">
        <p14:creationId xmlns:p14="http://schemas.microsoft.com/office/powerpoint/2010/main" val="2272314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Key Points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Production code should handle errors in a more sophisticated way than “</a:t>
            </a:r>
            <a:r>
              <a:rPr lang="en-US" dirty="0" smtClean="0"/>
              <a:t>garbage in</a:t>
            </a:r>
            <a:r>
              <a:rPr lang="en-US" dirty="0"/>
              <a:t>, garbage out</a:t>
            </a:r>
            <a:r>
              <a:rPr lang="en-US" dirty="0" smtClean="0"/>
              <a:t>.”</a:t>
            </a:r>
          </a:p>
          <a:p>
            <a:pPr algn="just"/>
            <a:r>
              <a:rPr lang="en-US" dirty="0" smtClean="0"/>
              <a:t>Defensive-programming </a:t>
            </a:r>
            <a:r>
              <a:rPr lang="en-US" dirty="0"/>
              <a:t>techniques make errors easier to find, easier to fix, </a:t>
            </a:r>
            <a:r>
              <a:rPr lang="en-US" dirty="0" smtClean="0"/>
              <a:t>and less </a:t>
            </a:r>
            <a:r>
              <a:rPr lang="en-US" dirty="0"/>
              <a:t>damaging to production code.</a:t>
            </a:r>
          </a:p>
          <a:p>
            <a:pPr algn="just"/>
            <a:r>
              <a:rPr lang="en-US" dirty="0" smtClean="0"/>
              <a:t>Assertions </a:t>
            </a:r>
            <a:r>
              <a:rPr lang="en-US" dirty="0"/>
              <a:t>can help detect errors early, especially in large systems, </a:t>
            </a:r>
            <a:r>
              <a:rPr lang="en-US" dirty="0" smtClean="0"/>
              <a:t>high-reliability systems</a:t>
            </a:r>
            <a:r>
              <a:rPr lang="en-US" dirty="0"/>
              <a:t>, and fast-changing code bases.</a:t>
            </a:r>
          </a:p>
        </p:txBody>
      </p:sp>
    </p:spTree>
    <p:extLst>
      <p:ext uri="{BB962C8B-B14F-4D97-AF65-F5344CB8AC3E}">
        <p14:creationId xmlns:p14="http://schemas.microsoft.com/office/powerpoint/2010/main" val="3356736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The decision about how to handle bad inputs is a key error-handling </a:t>
            </a:r>
            <a:r>
              <a:rPr lang="en-US" dirty="0" smtClean="0"/>
              <a:t>decision and </a:t>
            </a:r>
            <a:r>
              <a:rPr lang="en-US" dirty="0"/>
              <a:t>a key high-level design decision.</a:t>
            </a:r>
          </a:p>
          <a:p>
            <a:pPr algn="just"/>
            <a:r>
              <a:rPr lang="en-US" dirty="0" smtClean="0"/>
              <a:t>Exceptions </a:t>
            </a:r>
            <a:r>
              <a:rPr lang="en-US" dirty="0"/>
              <a:t>provide a means of handling errors that operates in a </a:t>
            </a:r>
            <a:r>
              <a:rPr lang="en-US" dirty="0" smtClean="0"/>
              <a:t>different dimension </a:t>
            </a:r>
            <a:r>
              <a:rPr lang="en-US" dirty="0"/>
              <a:t>from the normal flow of the code. They are a valuable addition to </a:t>
            </a:r>
            <a:r>
              <a:rPr lang="en-US" dirty="0" smtClean="0"/>
              <a:t>the programmer’s </a:t>
            </a:r>
            <a:r>
              <a:rPr lang="en-US" dirty="0"/>
              <a:t>intellectual toolbox when used with care, and they should </a:t>
            </a:r>
            <a:r>
              <a:rPr lang="en-US" dirty="0" smtClean="0"/>
              <a:t>be weighed </a:t>
            </a:r>
            <a:r>
              <a:rPr lang="en-US" dirty="0"/>
              <a:t>against other error-processing techniques.</a:t>
            </a:r>
          </a:p>
        </p:txBody>
      </p:sp>
    </p:spTree>
    <p:extLst>
      <p:ext uri="{BB962C8B-B14F-4D97-AF65-F5344CB8AC3E}">
        <p14:creationId xmlns:p14="http://schemas.microsoft.com/office/powerpoint/2010/main" val="1934493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Constraints that apply to the production system do not necessarily apply to </a:t>
            </a:r>
            <a:r>
              <a:rPr lang="en-US" dirty="0" smtClean="0"/>
              <a:t>the development </a:t>
            </a:r>
            <a:r>
              <a:rPr lang="en-US" dirty="0"/>
              <a:t>version. You can use that to your advantage, adding code to </a:t>
            </a:r>
            <a:r>
              <a:rPr lang="en-US" dirty="0" smtClean="0"/>
              <a:t>the development </a:t>
            </a:r>
            <a:r>
              <a:rPr lang="en-US" dirty="0"/>
              <a:t>version that helps to flush out errors quickly.</a:t>
            </a:r>
          </a:p>
        </p:txBody>
      </p:sp>
    </p:spTree>
    <p:extLst>
      <p:ext uri="{BB962C8B-B14F-4D97-AF65-F5344CB8AC3E}">
        <p14:creationId xmlns:p14="http://schemas.microsoft.com/office/powerpoint/2010/main" val="33257838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Readings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[Chapter 8]</a:t>
            </a:r>
            <a:r>
              <a:rPr lang="en-US" dirty="0" smtClean="0"/>
              <a:t> </a:t>
            </a:r>
            <a:r>
              <a:rPr lang="en-US" dirty="0"/>
              <a:t>Code Complete: A Practical Handbook of Software Construction by Steve McConnell, Microsoft Press; 2nd Edition (July 7, 2004). ISBN-10: 0735619670 </a:t>
            </a:r>
          </a:p>
        </p:txBody>
      </p:sp>
    </p:spTree>
    <p:extLst>
      <p:ext uri="{BB962C8B-B14F-4D97-AF65-F5344CB8AC3E}">
        <p14:creationId xmlns:p14="http://schemas.microsoft.com/office/powerpoint/2010/main" val="4066378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Introduction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Defensive programming doesn’t mean being defensive about your </a:t>
            </a:r>
            <a:r>
              <a:rPr lang="en-US" dirty="0" smtClean="0"/>
              <a:t>programming.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idea is based on defensive driving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In defensive </a:t>
            </a:r>
            <a:r>
              <a:rPr lang="en-US" dirty="0"/>
              <a:t>programming, the main idea is that if a routine is passed bad data, it </a:t>
            </a:r>
            <a:r>
              <a:rPr lang="en-US" dirty="0" smtClean="0"/>
              <a:t>won’t be hurt.</a:t>
            </a:r>
          </a:p>
          <a:p>
            <a:pPr algn="just"/>
            <a:r>
              <a:rPr lang="en-US" dirty="0" smtClean="0"/>
              <a:t>It is </a:t>
            </a:r>
            <a:r>
              <a:rPr lang="en-US" dirty="0"/>
              <a:t>the </a:t>
            </a:r>
            <a:r>
              <a:rPr lang="en-US" dirty="0" smtClean="0"/>
              <a:t>recognition that </a:t>
            </a:r>
            <a:r>
              <a:rPr lang="en-US" dirty="0"/>
              <a:t>programs will have problems and modifications, and that a smart </a:t>
            </a:r>
            <a:r>
              <a:rPr lang="en-US" dirty="0" smtClean="0"/>
              <a:t>programmer will </a:t>
            </a:r>
            <a:r>
              <a:rPr lang="en-US" dirty="0"/>
              <a:t>develop code accordingly.</a:t>
            </a: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0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Protecting Your Program from 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Invalid </a:t>
            </a:r>
            <a:r>
              <a:rPr lang="en-US" b="1" u="sng" dirty="0"/>
              <a:t>Inputs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Y</a:t>
            </a:r>
            <a:r>
              <a:rPr lang="en-US" dirty="0" smtClean="0"/>
              <a:t>ou </a:t>
            </a:r>
            <a:r>
              <a:rPr lang="en-US" dirty="0"/>
              <a:t>might have heard the expression, “Garbage in, garbage </a:t>
            </a:r>
            <a:r>
              <a:rPr lang="en-US" dirty="0" smtClean="0"/>
              <a:t>out” many times in your life.</a:t>
            </a:r>
          </a:p>
          <a:p>
            <a:pPr algn="just"/>
            <a:r>
              <a:rPr lang="en-US" dirty="0"/>
              <a:t>For production software, garbage in, garbage out isn’t good enough.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good </a:t>
            </a:r>
            <a:r>
              <a:rPr lang="en-US" dirty="0" smtClean="0"/>
              <a:t>program never </a:t>
            </a:r>
            <a:r>
              <a:rPr lang="en-US" dirty="0"/>
              <a:t>puts out garbage, regardless of what it takes in.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good program uses </a:t>
            </a:r>
            <a:endParaRPr lang="en-US" dirty="0" smtClean="0"/>
          </a:p>
          <a:p>
            <a:pPr lvl="1" algn="just"/>
            <a:r>
              <a:rPr lang="en-US" dirty="0" smtClean="0"/>
              <a:t>“garbage in, nothing out” </a:t>
            </a:r>
          </a:p>
          <a:p>
            <a:pPr lvl="1" algn="just"/>
            <a:r>
              <a:rPr lang="en-US" dirty="0" smtClean="0"/>
              <a:t>“</a:t>
            </a:r>
            <a:r>
              <a:rPr lang="en-US" dirty="0"/>
              <a:t>garbage in, error message </a:t>
            </a:r>
            <a:r>
              <a:rPr lang="en-US" dirty="0" smtClean="0"/>
              <a:t>out”</a:t>
            </a:r>
          </a:p>
          <a:p>
            <a:pPr lvl="1" algn="just"/>
            <a:r>
              <a:rPr lang="en-US" dirty="0" smtClean="0"/>
              <a:t>“no </a:t>
            </a:r>
            <a:r>
              <a:rPr lang="en-US" dirty="0"/>
              <a:t>garbage allowed in” </a:t>
            </a:r>
          </a:p>
          <a:p>
            <a:pPr algn="just"/>
            <a:r>
              <a:rPr lang="en-US" dirty="0" smtClean="0"/>
              <a:t>By</a:t>
            </a:r>
            <a:r>
              <a:rPr lang="en-US" dirty="0"/>
              <a:t> </a:t>
            </a:r>
            <a:r>
              <a:rPr lang="en-US" dirty="0" smtClean="0"/>
              <a:t>today’s </a:t>
            </a:r>
            <a:r>
              <a:rPr lang="en-US" dirty="0"/>
              <a:t>standards, “garbage in, garbage out” is the mark of a sloppy, </a:t>
            </a:r>
            <a:r>
              <a:rPr lang="en-US" dirty="0" smtClean="0"/>
              <a:t>non-secure </a:t>
            </a:r>
            <a:r>
              <a:rPr lang="en-US" dirty="0"/>
              <a:t>program.</a:t>
            </a:r>
          </a:p>
        </p:txBody>
      </p:sp>
    </p:spTree>
    <p:extLst>
      <p:ext uri="{BB962C8B-B14F-4D97-AF65-F5344CB8AC3E}">
        <p14:creationId xmlns:p14="http://schemas.microsoft.com/office/powerpoint/2010/main" val="938317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Protecting Your Program from </a:t>
            </a:r>
            <a:br>
              <a:rPr lang="en-US" b="1" u="sng" dirty="0"/>
            </a:br>
            <a:r>
              <a:rPr lang="en-US" b="1" u="sng" dirty="0"/>
              <a:t>Invalid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There are three general ways to handle garbage in</a:t>
            </a:r>
            <a:r>
              <a:rPr lang="en-US" dirty="0" smtClean="0"/>
              <a:t>:</a:t>
            </a:r>
          </a:p>
          <a:p>
            <a:pPr algn="just"/>
            <a:r>
              <a:rPr lang="en-US" b="1" i="1" dirty="0"/>
              <a:t>Check the values of all data from external </a:t>
            </a:r>
            <a:r>
              <a:rPr lang="en-US" b="1" i="1" dirty="0" smtClean="0"/>
              <a:t>sources:</a:t>
            </a:r>
          </a:p>
          <a:p>
            <a:pPr lvl="1" algn="just"/>
            <a:r>
              <a:rPr lang="en-US" dirty="0" smtClean="0"/>
              <a:t>When </a:t>
            </a:r>
            <a:r>
              <a:rPr lang="en-US" dirty="0"/>
              <a:t>getting data from a file, </a:t>
            </a:r>
            <a:r>
              <a:rPr lang="en-US" dirty="0" smtClean="0"/>
              <a:t>a user</a:t>
            </a:r>
            <a:r>
              <a:rPr lang="en-US" dirty="0"/>
              <a:t>, the network, or some other external interface, check to be sure that the data </a:t>
            </a:r>
            <a:r>
              <a:rPr lang="en-US" dirty="0" smtClean="0"/>
              <a:t>falls within </a:t>
            </a:r>
            <a:r>
              <a:rPr lang="en-US" dirty="0"/>
              <a:t>the allowable range. </a:t>
            </a:r>
            <a:endParaRPr lang="en-US" dirty="0" smtClean="0"/>
          </a:p>
          <a:p>
            <a:pPr lvl="1" algn="just"/>
            <a:r>
              <a:rPr lang="en-US" dirty="0" smtClean="0"/>
              <a:t>Make </a:t>
            </a:r>
            <a:r>
              <a:rPr lang="en-US" dirty="0"/>
              <a:t>sure that numeric values are within tolerances </a:t>
            </a:r>
            <a:r>
              <a:rPr lang="en-US" dirty="0" smtClean="0"/>
              <a:t>and that </a:t>
            </a:r>
            <a:r>
              <a:rPr lang="en-US" dirty="0"/>
              <a:t>strings are short enough to handle. </a:t>
            </a: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a string is intended to represent a </a:t>
            </a:r>
            <a:r>
              <a:rPr lang="en-US" dirty="0" smtClean="0"/>
              <a:t>restricted range </a:t>
            </a:r>
            <a:r>
              <a:rPr lang="en-US" dirty="0"/>
              <a:t>of values (such as a financial transaction ID or something similar), be sure </a:t>
            </a:r>
            <a:r>
              <a:rPr lang="en-US" dirty="0" smtClean="0"/>
              <a:t>that the </a:t>
            </a:r>
            <a:r>
              <a:rPr lang="en-US" dirty="0"/>
              <a:t>string is valid for its intended purpose; otherwise reject it.</a:t>
            </a:r>
            <a:endParaRPr lang="en-US" dirty="0" smtClean="0"/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4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Protecting Your Program from </a:t>
            </a:r>
            <a:br>
              <a:rPr lang="en-US" b="1" u="sng" dirty="0"/>
            </a:br>
            <a:r>
              <a:rPr lang="en-US" b="1" u="sng" dirty="0"/>
              <a:t>Invalid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i="1" dirty="0"/>
              <a:t>Check the values of all routine input </a:t>
            </a:r>
            <a:r>
              <a:rPr lang="en-US" b="1" i="1" dirty="0" smtClean="0"/>
              <a:t>parameters:</a:t>
            </a:r>
          </a:p>
          <a:p>
            <a:pPr lvl="1" algn="just"/>
            <a:r>
              <a:rPr lang="en-US" dirty="0" smtClean="0"/>
              <a:t>Checking </a:t>
            </a:r>
            <a:r>
              <a:rPr lang="en-US" dirty="0"/>
              <a:t>the values of </a:t>
            </a:r>
            <a:r>
              <a:rPr lang="en-US" dirty="0" smtClean="0"/>
              <a:t>routine input </a:t>
            </a:r>
            <a:r>
              <a:rPr lang="en-US" dirty="0"/>
              <a:t>parameters is essentially the same as checking data that comes from an </a:t>
            </a:r>
            <a:r>
              <a:rPr lang="en-US" dirty="0" smtClean="0"/>
              <a:t>external source</a:t>
            </a:r>
            <a:r>
              <a:rPr lang="en-US" dirty="0"/>
              <a:t>, except that the data comes from another routine instead of from an </a:t>
            </a:r>
            <a:r>
              <a:rPr lang="en-US" dirty="0" smtClean="0"/>
              <a:t>external interface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684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/>
              <a:t>Protecting Your Program from </a:t>
            </a:r>
            <a:br>
              <a:rPr lang="en-US" b="1" u="sng" dirty="0"/>
            </a:br>
            <a:r>
              <a:rPr lang="en-US" b="1" u="sng" dirty="0"/>
              <a:t>Invalid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i="1" dirty="0"/>
              <a:t>Decide how to handle bad </a:t>
            </a:r>
            <a:r>
              <a:rPr lang="en-US" b="1" i="1" dirty="0" smtClean="0"/>
              <a:t>inputs:</a:t>
            </a:r>
          </a:p>
          <a:p>
            <a:pPr lvl="1" algn="just"/>
            <a:r>
              <a:rPr lang="en-US" dirty="0" smtClean="0"/>
              <a:t>Once </a:t>
            </a:r>
            <a:r>
              <a:rPr lang="en-US" dirty="0"/>
              <a:t>you’ve detected an invalid parameter, </a:t>
            </a:r>
            <a:r>
              <a:rPr lang="en-US" dirty="0" smtClean="0"/>
              <a:t>what do </a:t>
            </a:r>
            <a:r>
              <a:rPr lang="en-US" dirty="0"/>
              <a:t>you do with it? </a:t>
            </a:r>
            <a:endParaRPr lang="en-US" dirty="0" smtClean="0"/>
          </a:p>
          <a:p>
            <a:pPr lvl="1" algn="just"/>
            <a:r>
              <a:rPr lang="en-US" dirty="0" smtClean="0"/>
              <a:t>Depending </a:t>
            </a:r>
            <a:r>
              <a:rPr lang="en-US" dirty="0"/>
              <a:t>on the situation, you might choose any of a dozen </a:t>
            </a:r>
            <a:r>
              <a:rPr lang="en-US" dirty="0" smtClean="0"/>
              <a:t>different approaches</a:t>
            </a:r>
            <a:r>
              <a:rPr lang="en-US" dirty="0"/>
              <a:t>, which are described in </a:t>
            </a:r>
            <a:r>
              <a:rPr lang="en-US" dirty="0" smtClean="0"/>
              <a:t>detail</a:t>
            </a:r>
            <a:r>
              <a:rPr lang="en-US" dirty="0"/>
              <a:t> </a:t>
            </a:r>
            <a:r>
              <a:rPr lang="en-US" dirty="0" smtClean="0"/>
              <a:t>later </a:t>
            </a:r>
            <a:r>
              <a:rPr lang="en-US" dirty="0"/>
              <a:t>in this </a:t>
            </a:r>
            <a:r>
              <a:rPr lang="en-US" dirty="0" smtClean="0"/>
              <a:t>lecture.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41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Assertions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assertion is code that’s used during development—usually a routine or </a:t>
            </a:r>
            <a:r>
              <a:rPr lang="en-US" dirty="0" smtClean="0"/>
              <a:t>macro—that allows </a:t>
            </a:r>
            <a:r>
              <a:rPr lang="en-US" dirty="0"/>
              <a:t>a program to check itself as it </a:t>
            </a:r>
            <a:r>
              <a:rPr lang="en-US" dirty="0" smtClean="0"/>
              <a:t>runs.</a:t>
            </a:r>
          </a:p>
          <a:p>
            <a:pPr algn="just"/>
            <a:r>
              <a:rPr lang="en-US" dirty="0" smtClean="0"/>
              <a:t>When </a:t>
            </a:r>
            <a:r>
              <a:rPr lang="en-US" dirty="0"/>
              <a:t>an assertion is true, that </a:t>
            </a:r>
            <a:r>
              <a:rPr lang="en-US" dirty="0" smtClean="0"/>
              <a:t>means everything </a:t>
            </a:r>
            <a:r>
              <a:rPr lang="en-US" dirty="0"/>
              <a:t>is operating as expected.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it’s false, that means it has detected </a:t>
            </a:r>
            <a:r>
              <a:rPr lang="en-US" dirty="0" smtClean="0"/>
              <a:t>an unexpected </a:t>
            </a:r>
            <a:r>
              <a:rPr lang="en-US" dirty="0"/>
              <a:t>error in the code.</a:t>
            </a:r>
          </a:p>
        </p:txBody>
      </p:sp>
    </p:spTree>
    <p:extLst>
      <p:ext uri="{BB962C8B-B14F-4D97-AF65-F5344CB8AC3E}">
        <p14:creationId xmlns:p14="http://schemas.microsoft.com/office/powerpoint/2010/main" val="2740616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Assertions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For example, if the system assumes that a </a:t>
            </a:r>
            <a:r>
              <a:rPr lang="en-US" dirty="0" smtClean="0"/>
              <a:t>customer information file </a:t>
            </a:r>
            <a:r>
              <a:rPr lang="en-US" dirty="0"/>
              <a:t>will never have more than 50,000 records, the program might </a:t>
            </a:r>
            <a:r>
              <a:rPr lang="en-US" dirty="0" smtClean="0"/>
              <a:t>contain an </a:t>
            </a:r>
            <a:r>
              <a:rPr lang="en-US" dirty="0"/>
              <a:t>assertion that the number of records is less than or equal to 50,000. </a:t>
            </a:r>
            <a:endParaRPr lang="en-US" dirty="0" smtClean="0"/>
          </a:p>
          <a:p>
            <a:pPr algn="just"/>
            <a:r>
              <a:rPr lang="en-US" dirty="0" smtClean="0"/>
              <a:t>As </a:t>
            </a:r>
            <a:r>
              <a:rPr lang="en-US" dirty="0"/>
              <a:t>long as </a:t>
            </a:r>
            <a:r>
              <a:rPr lang="en-US" dirty="0" smtClean="0"/>
              <a:t>the number </a:t>
            </a:r>
            <a:r>
              <a:rPr lang="en-US" dirty="0"/>
              <a:t>of records is less than or equal to 50,000, the assertion will be silent. </a:t>
            </a:r>
            <a:endParaRPr lang="en-US" dirty="0" smtClean="0"/>
          </a:p>
          <a:p>
            <a:pPr algn="just"/>
            <a:r>
              <a:rPr lang="en-US" dirty="0" smtClean="0"/>
              <a:t>If it encounters </a:t>
            </a:r>
            <a:r>
              <a:rPr lang="en-US" dirty="0"/>
              <a:t>more than 50,000 records, however, it will loudly “assert” that an error </a:t>
            </a:r>
            <a:r>
              <a:rPr lang="en-US" dirty="0" smtClean="0"/>
              <a:t>is in </a:t>
            </a:r>
            <a:r>
              <a:rPr lang="en-US" dirty="0"/>
              <a:t>the program.</a:t>
            </a:r>
          </a:p>
        </p:txBody>
      </p:sp>
    </p:spTree>
    <p:extLst>
      <p:ext uri="{BB962C8B-B14F-4D97-AF65-F5344CB8AC3E}">
        <p14:creationId xmlns:p14="http://schemas.microsoft.com/office/powerpoint/2010/main" val="308478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1776</Words>
  <Application>Microsoft Office PowerPoint</Application>
  <PresentationFormat>On-screen Show (4:3)</PresentationFormat>
  <Paragraphs>143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 Defensive Programming</vt:lpstr>
      <vt:lpstr>Contents</vt:lpstr>
      <vt:lpstr>Introduction</vt:lpstr>
      <vt:lpstr>Protecting Your Program from  Invalid Inputs</vt:lpstr>
      <vt:lpstr>Protecting Your Program from  Invalid Inputs</vt:lpstr>
      <vt:lpstr>Protecting Your Program from  Invalid Inputs</vt:lpstr>
      <vt:lpstr>Protecting Your Program from  Invalid Inputs</vt:lpstr>
      <vt:lpstr>Assertions</vt:lpstr>
      <vt:lpstr>Assertions</vt:lpstr>
      <vt:lpstr>Assertions</vt:lpstr>
      <vt:lpstr>Assertions</vt:lpstr>
      <vt:lpstr>Assertions</vt:lpstr>
      <vt:lpstr>Assertions</vt:lpstr>
      <vt:lpstr>Assertions</vt:lpstr>
      <vt:lpstr>Error-Handling Techniques</vt:lpstr>
      <vt:lpstr>Error-Handling Techniques</vt:lpstr>
      <vt:lpstr>Exceptions</vt:lpstr>
      <vt:lpstr>Exceptions</vt:lpstr>
      <vt:lpstr>Exceptions</vt:lpstr>
      <vt:lpstr>Barricade Your Program to  Contain the Damage Caused by Errors</vt:lpstr>
      <vt:lpstr>Barricade Your Program to  Contain the Damage Caused by Errors</vt:lpstr>
      <vt:lpstr>Barricade Your Program to  Contain the Damage Caused by Errors</vt:lpstr>
      <vt:lpstr>Relationship Between Barricades  and Assertions</vt:lpstr>
      <vt:lpstr>Determining How Much Defensive Programming to Leave in Production Code</vt:lpstr>
      <vt:lpstr>Determining How Much Defensive Programming to Leave in Production Code</vt:lpstr>
      <vt:lpstr>Key Points</vt:lpstr>
      <vt:lpstr>Key Points</vt:lpstr>
      <vt:lpstr>Key Points</vt:lpstr>
      <vt:lpstr>Readings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Construction</dc:title>
  <dc:creator>hp</dc:creator>
  <cp:lastModifiedBy>aisha</cp:lastModifiedBy>
  <cp:revision>123</cp:revision>
  <dcterms:created xsi:type="dcterms:W3CDTF">2006-08-16T00:00:00Z</dcterms:created>
  <dcterms:modified xsi:type="dcterms:W3CDTF">2020-11-21T07:48:30Z</dcterms:modified>
</cp:coreProperties>
</file>