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7D5C1-0925-4E54-B111-97125380C6A0}"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7D5C1-0925-4E54-B111-97125380C6A0}"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7D5C1-0925-4E54-B111-97125380C6A0}"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7D5C1-0925-4E54-B111-97125380C6A0}"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7D5C1-0925-4E54-B111-97125380C6A0}"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7D5C1-0925-4E54-B111-97125380C6A0}"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7D5C1-0925-4E54-B111-97125380C6A0}"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7D5C1-0925-4E54-B111-97125380C6A0}"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7D5C1-0925-4E54-B111-97125380C6A0}"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7D5C1-0925-4E54-B111-97125380C6A0}"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7D5C1-0925-4E54-B111-97125380C6A0}"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3163B-AA39-4D1F-BD3E-958FDF1A85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7D5C1-0925-4E54-B111-97125380C6A0}" type="datetimeFigureOut">
              <a:rPr lang="en-US" smtClean="0"/>
              <a:pPr/>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3163B-AA39-4D1F-BD3E-958FDF1A85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pperalliance.org.uk/about-copper/copper-alloys/brasses/" TargetMode="External"/><Relationship Id="rId2" Type="http://schemas.openxmlformats.org/officeDocument/2006/relationships/hyperlink" Target="http://copperalliance.org.uk/about-copper/copper-alloys/coppers/" TargetMode="External"/><Relationship Id="rId1" Type="http://schemas.openxmlformats.org/officeDocument/2006/relationships/slideLayout" Target="../slideLayouts/slideLayout2.xml"/><Relationship Id="rId4" Type="http://schemas.openxmlformats.org/officeDocument/2006/relationships/hyperlink" Target="http://copperalliance.org.uk/about-copper/copper-alloys/bronz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opperalliance.org.uk/about-copper/copper-alloys/copper-nickels/" TargetMode="External"/><Relationship Id="rId2" Type="http://schemas.openxmlformats.org/officeDocument/2006/relationships/hyperlink" Target="http://copperalliance.org.uk/about-copper/copper-alloys/gunmetals/" TargetMode="External"/><Relationship Id="rId1" Type="http://schemas.openxmlformats.org/officeDocument/2006/relationships/slideLayout" Target="../slideLayouts/slideLayout2.xml"/><Relationship Id="rId4" Type="http://schemas.openxmlformats.org/officeDocument/2006/relationships/hyperlink" Target="http://copperalliance.org.uk/about-copper/copper-alloys/nickel-silver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0" y="0"/>
            <a:ext cx="91440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Extraction process of Zinc</a:t>
            </a:r>
            <a:endParaRPr lang="en-US" dirty="0" smtClean="0"/>
          </a:p>
          <a:p>
            <a:r>
              <a:rPr lang="en-US" dirty="0" smtClean="0"/>
              <a:t>The important ore of Zinc is Zinc </a:t>
            </a:r>
            <a:r>
              <a:rPr lang="en-US" dirty="0" err="1" smtClean="0"/>
              <a:t>blende</a:t>
            </a:r>
            <a:r>
              <a:rPr lang="en-US" dirty="0" smtClean="0"/>
              <a:t> (</a:t>
            </a:r>
            <a:r>
              <a:rPr lang="en-US" dirty="0" err="1" smtClean="0"/>
              <a:t>ZnS</a:t>
            </a:r>
            <a:r>
              <a:rPr lang="en-US" dirty="0" smtClean="0"/>
              <a:t>). So it is extracted from zinc </a:t>
            </a:r>
            <a:r>
              <a:rPr lang="en-US" dirty="0" err="1" smtClean="0"/>
              <a:t>blende</a:t>
            </a:r>
            <a:r>
              <a:rPr lang="en-US" dirty="0" smtClean="0"/>
              <a:t> by carbon reduction process. The following are the steps involved for the extraction process of zinc.</a:t>
            </a:r>
          </a:p>
          <a:p>
            <a:r>
              <a:rPr lang="en-US" b="1" dirty="0" smtClean="0"/>
              <a:t>a. Crushing and Pulverization:</a:t>
            </a:r>
            <a:endParaRPr lang="en-US" dirty="0" smtClean="0"/>
          </a:p>
          <a:p>
            <a:r>
              <a:rPr lang="en-US" dirty="0" smtClean="0"/>
              <a:t>The big lumps of ore is first crushed by a jaw crusher and powered in ball mills.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crushed and pulverized ore is concentrated by froth flotation process. This process is used for the concentration of </a:t>
            </a:r>
            <a:r>
              <a:rPr lang="en-US" dirty="0" err="1" smtClean="0"/>
              <a:t>sulphide</a:t>
            </a:r>
            <a:r>
              <a:rPr lang="en-US" dirty="0" smtClean="0"/>
              <a:t> ore. The powered ore is suspended in water and after adding pine one, it is stirred by passing the compressed air. The particles of the </a:t>
            </a:r>
            <a:r>
              <a:rPr lang="en-US" dirty="0" err="1" smtClean="0"/>
              <a:t>sulphide</a:t>
            </a:r>
            <a:r>
              <a:rPr lang="en-US" dirty="0" smtClean="0"/>
              <a:t> ore which are wetted by the oil comes to the surface along the froth (fizzy substance) which is taken out and the gangue particles remains at the bottom which are then removed.</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s://lh3.googleusercontent.com/-kpMzlVopo2I/VnjscrPQd0I/AAAAAAAAAqg/VYJ7lL6QqD4/s800-Ic42/metals_nonmetals_32.gif"/>
          <p:cNvPicPr>
            <a:picLocks noChangeAspect="1" noChangeArrowheads="1"/>
          </p:cNvPicPr>
          <p:nvPr/>
        </p:nvPicPr>
        <p:blipFill>
          <a:blip r:embed="rId2"/>
          <a:srcRect/>
          <a:stretch>
            <a:fillRect/>
          </a:stretch>
        </p:blipFill>
        <p:spPr bwMode="auto">
          <a:xfrm>
            <a:off x="0" y="228600"/>
            <a:ext cx="8839200" cy="632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 Roasting:</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concentrated ore is roasted in the excess of air at a temperature of 900 degree </a:t>
            </a:r>
            <a:r>
              <a:rPr lang="en-US" dirty="0" err="1" smtClean="0"/>
              <a:t>celsius</a:t>
            </a:r>
            <a:r>
              <a:rPr lang="en-US" dirty="0" smtClean="0"/>
              <a:t> in the </a:t>
            </a:r>
            <a:r>
              <a:rPr lang="en-US" dirty="0" err="1" smtClean="0"/>
              <a:t>reverbatory</a:t>
            </a:r>
            <a:r>
              <a:rPr lang="en-US" dirty="0" smtClean="0"/>
              <a:t> furnace.</a:t>
            </a:r>
            <a:br>
              <a:rPr lang="en-US" dirty="0" smtClean="0"/>
            </a:br>
            <a:r>
              <a:rPr lang="en-US" dirty="0" smtClean="0"/>
              <a:t>So the ore reacts with oxygen to form Zinc </a:t>
            </a:r>
            <a:r>
              <a:rPr lang="en-US" dirty="0" err="1" smtClean="0"/>
              <a:t>Sulphide</a:t>
            </a:r>
            <a:r>
              <a:rPr lang="en-US" dirty="0" smtClean="0"/>
              <a:t> (</a:t>
            </a:r>
            <a:r>
              <a:rPr lang="en-US" dirty="0" err="1" smtClean="0"/>
              <a:t>ZnS</a:t>
            </a:r>
            <a:r>
              <a:rPr lang="en-US" dirty="0" smtClean="0"/>
              <a:t>) and </a:t>
            </a:r>
            <a:r>
              <a:rPr lang="en-US" dirty="0" err="1" smtClean="0"/>
              <a:t>Sulphur</a:t>
            </a:r>
            <a:r>
              <a:rPr lang="en-US" dirty="0" smtClean="0"/>
              <a:t> dioxide (SO</a:t>
            </a:r>
            <a:r>
              <a:rPr lang="en-US" baseline="-25000" dirty="0" smtClean="0"/>
              <a:t>2</a:t>
            </a:r>
            <a:r>
              <a:rPr lang="en-US" dirty="0" smtClean="0"/>
              <a:t>) which is given by the reaction below. </a:t>
            </a:r>
          </a:p>
          <a:p>
            <a:r>
              <a:rPr lang="en-US" dirty="0" smtClean="0"/>
              <a:t>2ZnS+3O2−→−heat2ZnO+SO2</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4" name="Picture 2" descr="https://lh3.googleusercontent.com/-BINuFU42X-o/VnjsHbIPCiI/AAAAAAAAAqI/i0lJu059aYo/s800-Ic42/rever.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r>
              <a:rPr lang="en-US" dirty="0" smtClean="0"/>
              <a:t>During this process, some ore of the </a:t>
            </a:r>
            <a:r>
              <a:rPr lang="en-US" dirty="0" err="1" smtClean="0"/>
              <a:t>ZnS</a:t>
            </a:r>
            <a:r>
              <a:rPr lang="en-US" dirty="0" smtClean="0"/>
              <a:t> is also converted into zinc </a:t>
            </a:r>
            <a:r>
              <a:rPr lang="en-US" dirty="0" err="1" smtClean="0"/>
              <a:t>sulphate</a:t>
            </a:r>
            <a:r>
              <a:rPr lang="en-US" dirty="0" smtClean="0"/>
              <a:t>.</a:t>
            </a:r>
          </a:p>
          <a:p>
            <a:r>
              <a:rPr lang="en-US" dirty="0" smtClean="0"/>
              <a:t>ZnS+2O2⟶ZnSO4ZnS+2O2⟶ZnSO4</a:t>
            </a:r>
          </a:p>
          <a:p>
            <a:r>
              <a:rPr lang="en-US" dirty="0" smtClean="0"/>
              <a:t>Above 900 degree </a:t>
            </a:r>
            <a:r>
              <a:rPr lang="en-US" dirty="0" err="1" smtClean="0"/>
              <a:t>celsius</a:t>
            </a:r>
            <a:r>
              <a:rPr lang="en-US" dirty="0" smtClean="0"/>
              <a:t>, this zinc </a:t>
            </a:r>
            <a:r>
              <a:rPr lang="en-US" dirty="0" err="1" smtClean="0"/>
              <a:t>sulphate</a:t>
            </a:r>
            <a:r>
              <a:rPr lang="en-US" dirty="0" smtClean="0"/>
              <a:t> decomposes to give Zinc Oxide.</a:t>
            </a:r>
          </a:p>
          <a:p>
            <a:r>
              <a:rPr lang="en-US" dirty="0" smtClean="0"/>
              <a:t>ZnSO4−→−−−&gt;900∘C2ZnO+SO2+O2ZnSO4→&gt;900∘C2ZnO+SO2+O2</a:t>
            </a:r>
          </a:p>
          <a:p>
            <a:r>
              <a:rPr lang="en-US" dirty="0" smtClean="0"/>
              <a:t>In this roasting process, the volatile impurities are also removed as their oxides.</a:t>
            </a:r>
            <a:br>
              <a:rPr lang="en-US" dirty="0" smtClean="0"/>
            </a:br>
            <a:endParaRPr lang="en-US" dirty="0" smtClean="0"/>
          </a:p>
          <a:p>
            <a:r>
              <a:rPr lang="en-US" dirty="0" smtClean="0"/>
              <a:t>C+O2⟶CO2C+O2⟶CO2</a:t>
            </a:r>
          </a:p>
          <a:p>
            <a:r>
              <a:rPr lang="en-US" dirty="0" smtClean="0"/>
              <a:t/>
            </a:r>
            <a:br>
              <a:rPr lang="en-US" dirty="0" smtClean="0"/>
            </a:br>
            <a:r>
              <a:rPr lang="en-US" dirty="0" smtClean="0"/>
              <a:t>S+O2⟶SO2S+O2⟶SO2</a:t>
            </a:r>
          </a:p>
          <a:p>
            <a:r>
              <a:rPr lang="en-US" dirty="0" smtClean="0"/>
              <a:t/>
            </a:r>
            <a:br>
              <a:rPr lang="en-US" dirty="0" smtClean="0"/>
            </a:br>
            <a:r>
              <a:rPr lang="en-US" dirty="0" smtClean="0"/>
              <a:t>S+O2⟶SO2S+O2⟶SO2</a:t>
            </a:r>
          </a:p>
          <a:p>
            <a:r>
              <a:rPr lang="en-US" dirty="0" smtClean="0"/>
              <a:t/>
            </a:r>
            <a:br>
              <a:rPr lang="en-US" dirty="0" smtClean="0"/>
            </a:br>
            <a:r>
              <a:rPr lang="en-US" dirty="0" smtClean="0"/>
              <a:t>P4+5O2⟶2P2O5P4+5O2⟶2P2O5</a:t>
            </a:r>
          </a:p>
          <a:p>
            <a:r>
              <a:rPr lang="en-US" dirty="0" smtClean="0"/>
              <a:t/>
            </a:r>
            <a:br>
              <a:rPr lang="en-US" dirty="0" smtClean="0"/>
            </a:br>
            <a:r>
              <a:rPr lang="en-US" dirty="0" smtClean="0"/>
              <a:t>2As+3O2⟶2As2O3</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Reduction: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roasted ore is mixed with coke and heated strongly so that the zinc and oxides get converted into Zinc. For reduction, either Belgian process or vertical retort process is used. But vertical retort is the modern and continuous method. Vertical retort Process</a:t>
            </a:r>
          </a:p>
          <a:p>
            <a:pPr>
              <a:buNone/>
            </a:pPr>
            <a:endParaRPr lang="en-US" dirty="0" smtClean="0"/>
          </a:p>
          <a:p>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https://lh3.googleusercontent.com/-yK009i6RtOU/VnjsqeFhWOI/AAAAAAAAAq0/4v7IBDEuTw4/s800-Ic42/vertial.jpg"/>
          <p:cNvPicPr>
            <a:picLocks noChangeAspect="1" noChangeArrowheads="1"/>
          </p:cNvPicPr>
          <p:nvPr/>
        </p:nvPicPr>
        <p:blipFill>
          <a:blip r:embed="rId2"/>
          <a:srcRect/>
          <a:stretch>
            <a:fillRect/>
          </a:stretch>
        </p:blipFill>
        <p:spPr bwMode="auto">
          <a:xfrm>
            <a:off x="0" y="304800"/>
            <a:ext cx="9144000" cy="624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62956"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It is one of the most important, continuous and commercial technique for the reduction of zinc. Here, zinc ore is mixed with the coke in the ratio of 2:1. It is passed through the charging door. The retort is heated by the producer gas (CO + N2 ). Zinc </a:t>
            </a:r>
            <a:r>
              <a:rPr lang="en-US" dirty="0" err="1" smtClean="0"/>
              <a:t>vapour</a:t>
            </a:r>
            <a:r>
              <a:rPr lang="en-US" dirty="0" smtClean="0"/>
              <a:t> along with the carbon monoxide is led to the condenser by applying a suction and forcing producer gas from below. Following reaction takes place during reduction.</a:t>
            </a:r>
            <a:br>
              <a:rPr lang="en-US" dirty="0" smtClean="0"/>
            </a:br>
            <a:endParaRPr lang="en-US" dirty="0" smtClean="0"/>
          </a:p>
          <a:p>
            <a:r>
              <a:rPr lang="en-US" dirty="0" err="1" smtClean="0"/>
              <a:t>ZnO+C⟶Zn+CO</a:t>
            </a:r>
            <a:endParaRPr lang="en-US" dirty="0" smtClean="0"/>
          </a:p>
          <a:p>
            <a:r>
              <a:rPr lang="en-US" dirty="0" smtClean="0"/>
              <a:t>Molten Zinc is taken out from the condenser time to time. The crude metal obtained is called zinc </a:t>
            </a:r>
            <a:r>
              <a:rPr lang="en-US" dirty="0" err="1" smtClean="0"/>
              <a:t>spelter</a:t>
            </a:r>
            <a:r>
              <a:rPr lang="en-US" dirty="0" smtClean="0"/>
              <a:t> which contains about 3% of other impurities.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Purification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err="1" smtClean="0"/>
              <a:t>spelter</a:t>
            </a:r>
            <a:r>
              <a:rPr lang="en-US" dirty="0" smtClean="0"/>
              <a:t> zinc contains Fe, </a:t>
            </a:r>
            <a:r>
              <a:rPr lang="en-US" dirty="0" err="1" smtClean="0"/>
              <a:t>Pb</a:t>
            </a:r>
            <a:r>
              <a:rPr lang="en-US" dirty="0" smtClean="0"/>
              <a:t>, As, </a:t>
            </a:r>
            <a:r>
              <a:rPr lang="en-US" dirty="0" err="1" smtClean="0"/>
              <a:t>Sb</a:t>
            </a:r>
            <a:r>
              <a:rPr lang="en-US" dirty="0" smtClean="0"/>
              <a:t>, </a:t>
            </a:r>
            <a:r>
              <a:rPr lang="en-US" dirty="0" err="1" smtClean="0"/>
              <a:t>Cd</a:t>
            </a:r>
            <a:r>
              <a:rPr lang="en-US" dirty="0" smtClean="0"/>
              <a:t> as impurities. It is further purified by electrolysis process.</a:t>
            </a:r>
          </a:p>
          <a:p>
            <a:r>
              <a:rPr lang="en-US" b="1" dirty="0" smtClean="0"/>
              <a:t>Electrolysis Process:</a:t>
            </a:r>
            <a:r>
              <a:rPr lang="en-US" dirty="0" smtClean="0"/>
              <a:t> Pure zinc is made anode and pure aluminium </a:t>
            </a:r>
            <a:r>
              <a:rPr lang="en-US" smtClean="0"/>
              <a:t>as </a:t>
            </a:r>
            <a:r>
              <a:rPr lang="en-US" smtClean="0"/>
              <a:t>cathode</a:t>
            </a:r>
            <a:r>
              <a:rPr lang="en-US" smtClean="0"/>
              <a:t>. </a:t>
            </a:r>
            <a:r>
              <a:rPr lang="en-US" dirty="0" smtClean="0"/>
              <a:t>Zinc </a:t>
            </a:r>
            <a:r>
              <a:rPr lang="en-US" dirty="0" err="1" smtClean="0"/>
              <a:t>sulphate</a:t>
            </a:r>
            <a:r>
              <a:rPr lang="en-US" dirty="0" smtClean="0"/>
              <a:t> solution is acidified by </a:t>
            </a:r>
            <a:r>
              <a:rPr lang="en-US" dirty="0" err="1" smtClean="0"/>
              <a:t>sulphuric</a:t>
            </a:r>
            <a:r>
              <a:rPr lang="en-US" dirty="0" smtClean="0"/>
              <a:t> acid is taken as electrolyte. When electricity is passed through the electrolytic solution, pure zinc gets deposited at cathode whereas impurities remain as anode mud. Following electrolytic reaction occurs here:</a:t>
            </a:r>
          </a:p>
          <a:p>
            <a:r>
              <a:rPr lang="en-US" dirty="0" smtClean="0"/>
              <a:t>At anode: Zn–2e⟶Zn++Zn–2e⟶Zn++</a:t>
            </a:r>
          </a:p>
          <a:p>
            <a:r>
              <a:rPr lang="en-US" dirty="0" smtClean="0"/>
              <a:t>At cathode: Zn+2e⟶Zn</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descr="https://lh3.googleusercontent.com/-ZvHC0CW4_9s/Vnjr9ie6WGI/AAAAAAAAAps/EyKTDqKvNEY/s800-Ic42/electrolytic%252520solution.PNG"/>
          <p:cNvPicPr>
            <a:picLocks noChangeAspect="1" noChangeArrowheads="1"/>
          </p:cNvPicPr>
          <p:nvPr/>
        </p:nvPicPr>
        <p:blipFill>
          <a:blip r:embed="rId2"/>
          <a:srcRect/>
          <a:stretch>
            <a:fillRect/>
          </a:stretch>
        </p:blipFill>
        <p:spPr bwMode="auto">
          <a:xfrm>
            <a:off x="0" y="0"/>
            <a:ext cx="8915400" cy="6400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Alloys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Copper and copper alloys offer a suite of infinitely recyclable materials providing many property combinations suited to a wide range of applications that facilitate and enhance our daily lives.</a:t>
            </a:r>
            <a:endParaRPr lang="en-US" dirty="0" smtClean="0"/>
          </a:p>
          <a:p>
            <a:r>
              <a:rPr lang="en-US" dirty="0" smtClean="0"/>
              <a:t>Copper’s performance can be expanded to suit many industrial applications by alloying: making a solid material out of two or more different metals. Good electrical and thermal conductivity, strength, ductility and excellent corrosion resistance are just some of the properties that copper and its alloys offer. Copper alloys are grouped into families, based on their composition.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Alloys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There are more than 400 copper alloys, each with a unique combination of properties, to suit many applications, manufacturing processes and environments.</a:t>
            </a:r>
            <a:endParaRPr lang="en-US" dirty="0" smtClean="0"/>
          </a:p>
          <a:p>
            <a:r>
              <a:rPr lang="en-US" b="1" dirty="0" smtClean="0"/>
              <a:t>Pure copper</a:t>
            </a:r>
            <a:r>
              <a:rPr lang="en-US" dirty="0" smtClean="0"/>
              <a:t> has the best electrical and thermal conductivity of any commercial metal. Today, over half of the copper produced is used in electrical and electronic applications and this leads to a convenient classification of the types of copper into electrical (high conductivity) and non-electrical (engineering). Go to the </a:t>
            </a:r>
            <a:r>
              <a:rPr lang="en-US" u="sng" dirty="0" smtClean="0">
                <a:hlinkClick r:id="rId2"/>
              </a:rPr>
              <a:t>Coppers section</a:t>
            </a:r>
            <a:r>
              <a:rPr lang="en-US" dirty="0" smtClean="0"/>
              <a:t>.</a:t>
            </a:r>
          </a:p>
          <a:p>
            <a:r>
              <a:rPr lang="en-US" dirty="0" smtClean="0"/>
              <a:t>Copper forms alloys more freely than most metals and with a wide range of alloying elements to produce the following alloys:</a:t>
            </a:r>
          </a:p>
          <a:p>
            <a:r>
              <a:rPr lang="en-US" b="1" dirty="0" smtClean="0"/>
              <a:t>Brass</a:t>
            </a:r>
            <a:r>
              <a:rPr lang="en-US" dirty="0" smtClean="0"/>
              <a:t> is the generic term for a range of copper-zinc alloys with differing combinations of properties, including strength, machinability, ductility, wear-resistance, hardness, </a:t>
            </a:r>
            <a:r>
              <a:rPr lang="en-US" dirty="0" err="1" smtClean="0"/>
              <a:t>colour</a:t>
            </a:r>
            <a:r>
              <a:rPr lang="en-US" dirty="0" smtClean="0"/>
              <a:t>, hygienic, electrical and thermal conductivity, and corrosion-resistance. Go to the </a:t>
            </a:r>
            <a:r>
              <a:rPr lang="en-US" u="sng" dirty="0" smtClean="0">
                <a:hlinkClick r:id="rId3"/>
              </a:rPr>
              <a:t>Brasses section</a:t>
            </a:r>
            <a:r>
              <a:rPr lang="en-US" dirty="0" smtClean="0"/>
              <a:t>.</a:t>
            </a:r>
          </a:p>
          <a:p>
            <a:r>
              <a:rPr lang="en-US" b="1" dirty="0" smtClean="0"/>
              <a:t>Bronze</a:t>
            </a:r>
            <a:r>
              <a:rPr lang="en-US" dirty="0" smtClean="0"/>
              <a:t> alloys are made from copper and tin, and were the first to be developed, about four thousand years ago. They were so important that they led to a period in time being named the Bronze Age. Go to the </a:t>
            </a:r>
            <a:r>
              <a:rPr lang="en-US" u="sng" dirty="0" smtClean="0">
                <a:hlinkClick r:id="rId4"/>
              </a:rPr>
              <a:t>Bronzes section</a:t>
            </a:r>
            <a:r>
              <a:rPr lang="en-US" dirty="0" smtClean="0"/>
              <a: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Alloys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err="1" smtClean="0"/>
              <a:t>Gunmetals</a:t>
            </a:r>
            <a:r>
              <a:rPr lang="en-US" dirty="0" smtClean="0"/>
              <a:t> are alloys of copper with tin, zinc and lead and have been used for at least 2000 years due to their ease of casting and good strength and corrosion resistance. Go to the </a:t>
            </a:r>
            <a:r>
              <a:rPr lang="en-US" u="sng" dirty="0" err="1" smtClean="0">
                <a:hlinkClick r:id="rId2"/>
              </a:rPr>
              <a:t>Gunmetals</a:t>
            </a:r>
            <a:r>
              <a:rPr lang="en-US" u="sng" dirty="0" smtClean="0">
                <a:hlinkClick r:id="rId2"/>
              </a:rPr>
              <a:t> section</a:t>
            </a:r>
            <a:r>
              <a:rPr lang="en-US" dirty="0" smtClean="0"/>
              <a:t>.</a:t>
            </a:r>
          </a:p>
          <a:p>
            <a:r>
              <a:rPr lang="en-US" b="1" dirty="0" smtClean="0"/>
              <a:t>Copper-nickel alloys</a:t>
            </a:r>
            <a:r>
              <a:rPr lang="en-US" dirty="0" smtClean="0"/>
              <a:t> have excellent resistance to marine corrosion, high thermal conductivity and low susceptibility to attachment of marine macro-</a:t>
            </a:r>
            <a:r>
              <a:rPr lang="en-US" dirty="0" err="1" smtClean="0"/>
              <a:t>oragnisms</a:t>
            </a:r>
            <a:r>
              <a:rPr lang="en-US" dirty="0" smtClean="0"/>
              <a:t>. The addition of nickel to copper improves strength and corrosion resistance, but good ductility is retained. Go to the </a:t>
            </a:r>
            <a:r>
              <a:rPr lang="en-US" u="sng" dirty="0" smtClean="0">
                <a:hlinkClick r:id="rId3"/>
              </a:rPr>
              <a:t>Copper-nickels section</a:t>
            </a:r>
            <a:r>
              <a:rPr lang="en-US" dirty="0" smtClean="0"/>
              <a:t>.</a:t>
            </a:r>
          </a:p>
          <a:p>
            <a:r>
              <a:rPr lang="en-US" b="1" dirty="0" smtClean="0"/>
              <a:t>Nickel silver</a:t>
            </a:r>
            <a:r>
              <a:rPr lang="en-US" dirty="0" smtClean="0"/>
              <a:t> alloys are made from copper, nickel and zinc, and can be regarded as special brasses. They have an attractive silvery appearance rather than the typical brassy </a:t>
            </a:r>
            <a:r>
              <a:rPr lang="en-US" dirty="0" err="1" smtClean="0"/>
              <a:t>colour</a:t>
            </a:r>
            <a:r>
              <a:rPr lang="en-US" dirty="0" smtClean="0"/>
              <a:t>. Go to the </a:t>
            </a:r>
            <a:r>
              <a:rPr lang="en-US" u="sng" dirty="0" smtClean="0">
                <a:hlinkClick r:id="rId4"/>
              </a:rPr>
              <a:t>Nickel silvers section</a:t>
            </a:r>
            <a:r>
              <a:rPr lang="en-US" dirty="0" smtClean="0"/>
              <a:t>.</a:t>
            </a:r>
          </a:p>
          <a:p>
            <a:r>
              <a:rPr lang="en-US" b="1" dirty="0" smtClean="0"/>
              <a:t>Beryllium-copper</a:t>
            </a:r>
            <a:r>
              <a:rPr lang="en-US" dirty="0" smtClean="0"/>
              <a:t> is the hardest and strongest of any copper alloy, in the fully heat treated and cold worked condition. It is similar in mechanical properties to many high strength alloy steels but, compared to steels, it has better corrosion resistance.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9144000" cy="64366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1"/>
            <a:ext cx="9144000" cy="6309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144000" cy="6408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0"/>
            <a:ext cx="9144000" cy="6829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521</Words>
  <Application>Microsoft Office PowerPoint</Application>
  <PresentationFormat>On-screen Show (4:3)</PresentationFormat>
  <Paragraphs>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Concentration</vt:lpstr>
      <vt:lpstr>Slide 14</vt:lpstr>
      <vt:lpstr>c. Roasting: </vt:lpstr>
      <vt:lpstr>Slide 16</vt:lpstr>
      <vt:lpstr>Slide 17</vt:lpstr>
      <vt:lpstr> Reduction: </vt:lpstr>
      <vt:lpstr>Slide 19</vt:lpstr>
      <vt:lpstr>Slide 20</vt:lpstr>
      <vt:lpstr>. Purification</vt:lpstr>
      <vt:lpstr>Slide 22</vt:lpstr>
      <vt:lpstr>Copper Alloys</vt:lpstr>
      <vt:lpstr>Copper Alloys</vt:lpstr>
      <vt:lpstr>Copper Alloys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Malik</dc:creator>
  <cp:lastModifiedBy>Malik</cp:lastModifiedBy>
  <cp:revision>9</cp:revision>
  <dcterms:created xsi:type="dcterms:W3CDTF">2020-04-25T07:15:24Z</dcterms:created>
  <dcterms:modified xsi:type="dcterms:W3CDTF">2020-04-30T04:05:59Z</dcterms:modified>
</cp:coreProperties>
</file>