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9" r:id="rId3"/>
    <p:sldId id="271" r:id="rId4"/>
    <p:sldId id="260" r:id="rId5"/>
    <p:sldId id="262" r:id="rId6"/>
    <p:sldId id="279" r:id="rId7"/>
    <p:sldId id="261" r:id="rId8"/>
    <p:sldId id="263" r:id="rId9"/>
    <p:sldId id="268" r:id="rId10"/>
    <p:sldId id="289" r:id="rId11"/>
    <p:sldId id="276" r:id="rId12"/>
    <p:sldId id="292" r:id="rId13"/>
    <p:sldId id="277" r:id="rId14"/>
    <p:sldId id="264" r:id="rId15"/>
    <p:sldId id="265" r:id="rId16"/>
    <p:sldId id="266" r:id="rId17"/>
    <p:sldId id="269" r:id="rId18"/>
    <p:sldId id="278" r:id="rId19"/>
    <p:sldId id="283" r:id="rId20"/>
    <p:sldId id="285" r:id="rId21"/>
    <p:sldId id="272" r:id="rId22"/>
    <p:sldId id="282" r:id="rId23"/>
    <p:sldId id="273" r:id="rId24"/>
    <p:sldId id="294" r:id="rId25"/>
    <p:sldId id="287" r:id="rId26"/>
    <p:sldId id="280" r:id="rId27"/>
    <p:sldId id="290" r:id="rId28"/>
    <p:sldId id="281" r:id="rId29"/>
    <p:sldId id="284" r:id="rId30"/>
    <p:sldId id="293" r:id="rId31"/>
    <p:sldId id="288" r:id="rId32"/>
    <p:sldId id="291" r:id="rId33"/>
    <p:sldId id="270" r:id="rId34"/>
    <p:sldId id="286" r:id="rId35"/>
    <p:sldId id="274" r:id="rId36"/>
    <p:sldId id="275"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DCCF7A-B4DD-481E-8C41-61828849CE12}" type="datetimeFigureOut">
              <a:rPr lang="en-US" smtClean="0"/>
              <a:pPr/>
              <a:t>4/6/2021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3E4D30-A01F-457B-8995-11D1BE43DF9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DCCF7A-B4DD-481E-8C41-61828849CE12}" type="datetimeFigureOut">
              <a:rPr lang="en-US" smtClean="0"/>
              <a:pPr/>
              <a:t>4/6/2021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3E4D30-A01F-457B-8995-11D1BE43DF9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named.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Cultivation of olives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Olives trees grow in groves, in mild or temperate climate like In Mediterranean region.</a:t>
            </a:r>
          </a:p>
          <a:p>
            <a:pPr>
              <a:buNone/>
            </a:pPr>
            <a:r>
              <a:rPr lang="en-US" dirty="0" smtClean="0"/>
              <a:t>It can be grown via seed and also through propagation which is adaptable in which cuttings and air layering is included.</a:t>
            </a:r>
          </a:p>
          <a:p>
            <a:pPr>
              <a:buNone/>
            </a:pPr>
            <a:r>
              <a:rPr lang="en-US" dirty="0" smtClean="0"/>
              <a:t>It can be grown in any type of soil but sandy soil with PH 5.6-8.5 is considered best</a:t>
            </a:r>
          </a:p>
          <a:p>
            <a:pPr>
              <a:buNone/>
            </a:pPr>
            <a:r>
              <a:rPr lang="en-US" dirty="0" smtClean="0"/>
              <a:t>Plant to plant distance should be maintained it depends on condition of soil but optimum distance should be 6×6 or 7×7</a:t>
            </a:r>
          </a:p>
          <a:p>
            <a:pPr>
              <a:buNone/>
            </a:pPr>
            <a:r>
              <a:rPr lang="en-US" dirty="0" smtClean="0"/>
              <a:t>It can tolerate harsh environment and can survive in low water so irrigation should be done when required </a:t>
            </a:r>
          </a:p>
          <a:p>
            <a:pPr>
              <a:buNone/>
            </a:pPr>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Image result for olive cultivation in pakistan"/>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Pruning should e done every year after harvesting because it can not bear flowers again</a:t>
            </a:r>
          </a:p>
          <a:p>
            <a:pPr>
              <a:buNone/>
            </a:pPr>
            <a:r>
              <a:rPr lang="en-US" dirty="0" smtClean="0"/>
              <a:t>Insects like Fruit fly, Twig cutter, bark beetle and aphid and Diseases like Bacterial blight, Sooty mold) should e managed via insecticides and pesticides (karaty, Azwordren, CuOH₂)</a:t>
            </a:r>
          </a:p>
          <a:p>
            <a:pPr>
              <a:buNone/>
            </a:pPr>
            <a:r>
              <a:rPr lang="en-US" dirty="0" smtClean="0"/>
              <a:t>It flowers in spring which change from green to black in end of autumn and it is finally harvested in beginning of winter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Image result for olive cultivation in pakistan"/>
          <p:cNvPicPr>
            <a:picLocks noChangeAspect="1" noChangeArrowheads="1"/>
          </p:cNvPicPr>
          <p:nvPr/>
        </p:nvPicPr>
        <p:blipFill>
          <a:blip r:embed="rId2" cstate="print"/>
          <a:srcRect/>
          <a:stretch>
            <a:fillRect/>
          </a:stretch>
        </p:blipFill>
        <p:spPr bwMode="auto">
          <a:xfrm>
            <a:off x="0" y="152400"/>
            <a:ext cx="9144000" cy="67056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Flower of Olives:-</a:t>
            </a:r>
            <a:endParaRPr lang="en-US" dirty="0"/>
          </a:p>
        </p:txBody>
      </p:sp>
      <p:sp>
        <p:nvSpPr>
          <p:cNvPr id="3" name="Content Placeholder 2"/>
          <p:cNvSpPr>
            <a:spLocks noGrp="1"/>
          </p:cNvSpPr>
          <p:nvPr>
            <p:ph idx="1"/>
          </p:nvPr>
        </p:nvSpPr>
        <p:spPr/>
        <p:txBody>
          <a:bodyPr>
            <a:normAutofit/>
          </a:bodyPr>
          <a:lstStyle/>
          <a:p>
            <a:pPr>
              <a:buNone/>
            </a:pPr>
            <a:r>
              <a:rPr lang="en-US" dirty="0"/>
              <a:t>Flower buds are </a:t>
            </a:r>
            <a:r>
              <a:rPr lang="en-US" dirty="0" smtClean="0"/>
              <a:t>born </a:t>
            </a:r>
            <a:r>
              <a:rPr lang="en-US" dirty="0"/>
              <a:t>in the axil of each leaf. Usually the bud is formed on the current season’s growth and begins visible growth the next season. Buds may remain dormant for more than a year and then begin growth, forming viable inflorescences with flowers a season later than expected. </a:t>
            </a:r>
            <a:r>
              <a:rPr lang="en-US" dirty="0" smtClean="0"/>
              <a:t>there </a:t>
            </a:r>
            <a:r>
              <a:rPr lang="en-US" dirty="0"/>
              <a:t>are hundreds of flowers per twig. Each inflorescence contains </a:t>
            </a:r>
            <a:r>
              <a:rPr lang="en-US" dirty="0" smtClean="0"/>
              <a:t>15-30 flowers.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20000"/>
          </a:bodyPr>
          <a:lstStyle/>
          <a:p>
            <a:r>
              <a:rPr lang="en-US" dirty="0"/>
              <a:t>Olives are </a:t>
            </a:r>
            <a:r>
              <a:rPr lang="en-US" dirty="0" smtClean="0"/>
              <a:t>monoecious</a:t>
            </a:r>
            <a:r>
              <a:rPr lang="en-US" dirty="0"/>
              <a:t>. </a:t>
            </a:r>
            <a:endParaRPr lang="en-US" dirty="0" smtClean="0"/>
          </a:p>
          <a:p>
            <a:r>
              <a:rPr lang="en-US" dirty="0" smtClean="0"/>
              <a:t>Perfect </a:t>
            </a:r>
            <a:r>
              <a:rPr lang="en-US" dirty="0"/>
              <a:t>flowers, those with both pistillate and staminate parts, normally consist of a small calyx, 4 petals, 2 stamens with a filament supporting a large pollen-bearing </a:t>
            </a:r>
            <a:r>
              <a:rPr lang="en-US" dirty="0" smtClean="0"/>
              <a:t>anther.</a:t>
            </a:r>
          </a:p>
          <a:p>
            <a:r>
              <a:rPr lang="en-US" dirty="0" smtClean="0"/>
              <a:t> </a:t>
            </a:r>
            <a:r>
              <a:rPr lang="en-US" dirty="0"/>
              <a:t>Perfect flowers are </a:t>
            </a:r>
            <a:r>
              <a:rPr lang="en-US" dirty="0" smtClean="0"/>
              <a:t>born </a:t>
            </a:r>
            <a:r>
              <a:rPr lang="en-US" dirty="0"/>
              <a:t>apically in an inflorescence, and within the typical triple-flower </a:t>
            </a:r>
            <a:r>
              <a:rPr lang="en-US" dirty="0" smtClean="0"/>
              <a:t>inflorescence. </a:t>
            </a:r>
            <a:r>
              <a:rPr lang="en-US" dirty="0"/>
              <a:t>The flowers </a:t>
            </a:r>
            <a:r>
              <a:rPr lang="en-US" dirty="0" smtClean="0"/>
              <a:t>are </a:t>
            </a:r>
            <a:r>
              <a:rPr lang="en-US" dirty="0"/>
              <a:t>small, </a:t>
            </a:r>
            <a:r>
              <a:rPr lang="en-US" dirty="0" smtClean="0"/>
              <a:t>yellow-white.</a:t>
            </a:r>
            <a:endParaRPr lang="en-US" dirty="0"/>
          </a:p>
          <a:p>
            <a:r>
              <a:rPr lang="en-US" dirty="0" smtClean="0"/>
              <a:t>The </a:t>
            </a:r>
            <a:r>
              <a:rPr lang="en-US" dirty="0"/>
              <a:t>pistil is green when immature and deep green when open at full </a:t>
            </a:r>
            <a:r>
              <a:rPr lang="en-US" dirty="0" smtClean="0"/>
              <a:t>bloom.</a:t>
            </a:r>
            <a:endParaRPr lang="en-US" dirty="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Olea_europaea_-_Köhler–s_Medizinal-Pflanzen-229.jpg"/>
          <p:cNvPicPr>
            <a:picLocks noGrp="1" noChangeAspect="1"/>
          </p:cNvPicPr>
          <p:nvPr>
            <p:ph idx="1"/>
          </p:nvPr>
        </p:nvPicPr>
        <p:blipFill>
          <a:blip r:embed="rId2" cstate="print"/>
          <a:stretch>
            <a:fillRect/>
          </a:stretch>
        </p:blipFill>
        <p:spPr>
          <a:xfrm>
            <a:off x="0" y="0"/>
            <a:ext cx="9144000" cy="6842601"/>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of olives</a:t>
            </a:r>
            <a:endParaRPr lang="en-US" dirty="0"/>
          </a:p>
        </p:txBody>
      </p:sp>
      <p:pic>
        <p:nvPicPr>
          <p:cNvPr id="4" name="Content Placeholder 3" descr="Fruits-and-leaves-of-eight-cultivars-of-Olives.png"/>
          <p:cNvPicPr>
            <a:picLocks noGrp="1" noChangeAspect="1"/>
          </p:cNvPicPr>
          <p:nvPr>
            <p:ph idx="1"/>
          </p:nvPr>
        </p:nvPicPr>
        <p:blipFill>
          <a:blip r:embed="rId2" cstate="print"/>
          <a:stretch>
            <a:fillRect/>
          </a:stretch>
        </p:blipFill>
        <p:spPr>
          <a:xfrm>
            <a:off x="2897164" y="1600200"/>
            <a:ext cx="3349672" cy="452596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Nutritive value of Olives:-</a:t>
            </a:r>
            <a:endParaRPr lang="en-US" dirty="0"/>
          </a:p>
        </p:txBody>
      </p:sp>
      <p:sp>
        <p:nvSpPr>
          <p:cNvPr id="3" name="Content Placeholder 2"/>
          <p:cNvSpPr>
            <a:spLocks noGrp="1"/>
          </p:cNvSpPr>
          <p:nvPr>
            <p:ph idx="1"/>
          </p:nvPr>
        </p:nvSpPr>
        <p:spPr/>
        <p:txBody>
          <a:bodyPr>
            <a:normAutofit lnSpcReduction="10000"/>
          </a:bodyPr>
          <a:lstStyle/>
          <a:p>
            <a:r>
              <a:rPr lang="en-US" dirty="0" smtClean="0"/>
              <a:t>Extra virgin olive oil is fairly nutritious</a:t>
            </a:r>
          </a:p>
          <a:p>
            <a:r>
              <a:rPr lang="en-US" dirty="0" smtClean="0"/>
              <a:t>It contains Vit. A, D, E &amp; K and other beneficial fatty acids like Saturated, Monounsaturated(Oleic acid), Omega 3, Omega 6.</a:t>
            </a:r>
          </a:p>
          <a:p>
            <a:r>
              <a:rPr lang="en-US" dirty="0" smtClean="0"/>
              <a:t>Extra virgin olive oil also have antioxidants.</a:t>
            </a:r>
          </a:p>
          <a:p>
            <a:r>
              <a:rPr lang="en-US" dirty="0" smtClean="0"/>
              <a:t>It does not contain cholesterol. But have Poly unsaturated fatty acids. Which help prevent atherosclerosis.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lnSpcReduction="10000"/>
          </a:bodyPr>
          <a:lstStyle/>
          <a:p>
            <a:r>
              <a:rPr lang="en-US" dirty="0" smtClean="0"/>
              <a:t>Vitamins of olives decrease the risk of atherosclerosis, Cancer, and helps to fight against cholelithiasis, gastritis, Stomach ulcer, Constipation and also help in preventing the formation of free radicals.</a:t>
            </a:r>
          </a:p>
          <a:p>
            <a:r>
              <a:rPr lang="en-US" dirty="0" smtClean="0"/>
              <a:t>It has great cleansing effect and enhances digestive processes.</a:t>
            </a:r>
          </a:p>
          <a:p>
            <a:r>
              <a:rPr lang="en-US" dirty="0" smtClean="0"/>
              <a:t>It slows the aging process and also prevent blood clots.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lstStyle/>
          <a:p>
            <a:r>
              <a:rPr lang="en-US" dirty="0" smtClean="0"/>
              <a:t>Olives (</a:t>
            </a:r>
            <a:r>
              <a:rPr lang="en-US" i="1" dirty="0" smtClean="0"/>
              <a:t>Olea Europaea)</a:t>
            </a:r>
            <a:endParaRPr lang="en-US" dirty="0"/>
          </a:p>
        </p:txBody>
      </p:sp>
      <p:pic>
        <p:nvPicPr>
          <p:cNvPr id="5" name="Content Placeholder 4" descr="olives ....jpg"/>
          <p:cNvPicPr>
            <a:picLocks noGrp="1" noChangeAspect="1"/>
          </p:cNvPicPr>
          <p:nvPr>
            <p:ph idx="1"/>
          </p:nvPr>
        </p:nvPicPr>
        <p:blipFill>
          <a:blip r:embed="rId2"/>
          <a:stretch>
            <a:fillRect/>
          </a:stretch>
        </p:blipFill>
        <p:spPr>
          <a:xfrm>
            <a:off x="555208" y="1600200"/>
            <a:ext cx="8033584" cy="452596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Contd…</a:t>
            </a:r>
            <a:endParaRPr lang="en-US" dirty="0"/>
          </a:p>
        </p:txBody>
      </p:sp>
      <p:sp>
        <p:nvSpPr>
          <p:cNvPr id="3" name="Content Placeholder 2"/>
          <p:cNvSpPr>
            <a:spLocks noGrp="1"/>
          </p:cNvSpPr>
          <p:nvPr>
            <p:ph idx="1"/>
          </p:nvPr>
        </p:nvSpPr>
        <p:spPr/>
        <p:txBody>
          <a:bodyPr/>
          <a:lstStyle/>
          <a:p>
            <a:r>
              <a:rPr lang="en-US" dirty="0" smtClean="0"/>
              <a:t>Olives oil contains Vit. D, which promotes the absorption of calcium and prevent osteoporosis.</a:t>
            </a:r>
          </a:p>
          <a:p>
            <a:r>
              <a:rPr lang="en-US" dirty="0" smtClean="0"/>
              <a:t>Having polyphenols</a:t>
            </a:r>
            <a:r>
              <a:rPr lang="en-US" dirty="0"/>
              <a:t> </a:t>
            </a:r>
            <a:r>
              <a:rPr lang="en-US" dirty="0" smtClean="0"/>
              <a:t>which fight free radicals, lower the risk of heart diseases.</a:t>
            </a:r>
          </a:p>
          <a:p>
            <a:r>
              <a:rPr lang="en-US" dirty="0" smtClean="0"/>
              <a:t>It balances blood sugar levels, so it should be used by diabetic patients.</a:t>
            </a:r>
          </a:p>
          <a:p>
            <a:r>
              <a:rPr lang="en-US" dirty="0" smtClean="0"/>
              <a:t>It’s a gluten free product and salt also.</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Olives in Pakistan:-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Olives was introduced first time in Pakistan in 1986 under Italian project ‘Fruit, Vegetable and olive project’</a:t>
            </a:r>
          </a:p>
          <a:p>
            <a:pPr>
              <a:buNone/>
            </a:pPr>
            <a:r>
              <a:rPr lang="en-US" dirty="0" smtClean="0"/>
              <a:t>One wild specie “</a:t>
            </a:r>
            <a:r>
              <a:rPr lang="en-US" i="1" dirty="0" smtClean="0"/>
              <a:t>Olea Cuspidata</a:t>
            </a:r>
            <a:r>
              <a:rPr lang="en-US" dirty="0" smtClean="0"/>
              <a:t>” which is most widely grown in Pakistan(Hill station of Murree, Chakwal) not only in Pakistan but in sub-continent also but unfortunately it is not grown on commercial scale anywhere.</a:t>
            </a:r>
          </a:p>
          <a:p>
            <a:pPr>
              <a:buNone/>
            </a:pPr>
            <a:r>
              <a:rPr lang="en-US" dirty="0" smtClean="0"/>
              <a:t>Other spp. Is most likely cultivated in Swat, Dir, Malakand, KPK, balochistan (Loralai, Khizdar)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Projects working on Olives:</a:t>
            </a:r>
            <a:endParaRPr lang="en-US" dirty="0"/>
          </a:p>
        </p:txBody>
      </p:sp>
      <p:sp>
        <p:nvSpPr>
          <p:cNvPr id="3" name="Content Placeholder 2"/>
          <p:cNvSpPr>
            <a:spLocks noGrp="1"/>
          </p:cNvSpPr>
          <p:nvPr>
            <p:ph idx="1"/>
          </p:nvPr>
        </p:nvSpPr>
        <p:spPr/>
        <p:txBody>
          <a:bodyPr/>
          <a:lstStyle/>
          <a:p>
            <a:pPr>
              <a:buNone/>
            </a:pPr>
            <a:r>
              <a:rPr lang="en-US" dirty="0" smtClean="0"/>
              <a:t>Now there many projects which are working on economic production of olives in Punjab, KPK, Baluchistan mainly</a:t>
            </a:r>
          </a:p>
          <a:p>
            <a:pPr>
              <a:buFont typeface="Wingdings" pitchFamily="2" charset="2"/>
              <a:buChar char="Ø"/>
            </a:pPr>
            <a:r>
              <a:rPr lang="en-US" dirty="0" smtClean="0"/>
              <a:t>Olive valley in Chakwal by Italy</a:t>
            </a:r>
          </a:p>
          <a:p>
            <a:pPr>
              <a:buFont typeface="Wingdings" pitchFamily="2" charset="2"/>
              <a:buChar char="Ø"/>
            </a:pPr>
            <a:r>
              <a:rPr lang="en-US" dirty="0" smtClean="0"/>
              <a:t>Promotion of olive Cultivation for Economic Development and Poverty Allevation </a:t>
            </a:r>
          </a:p>
          <a:p>
            <a:pPr>
              <a:buFont typeface="Wingdings" pitchFamily="2" charset="2"/>
              <a:buChar char="Ø"/>
            </a:pPr>
            <a:r>
              <a:rPr lang="en-US" dirty="0" smtClean="0"/>
              <a:t>Promotion of olive cultivation on commercial scale</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Breeding objectives</a:t>
            </a:r>
            <a:endParaRPr lang="en-US" dirty="0"/>
          </a:p>
        </p:txBody>
      </p:sp>
      <p:sp>
        <p:nvSpPr>
          <p:cNvPr id="3" name="Content Placeholder 2"/>
          <p:cNvSpPr>
            <a:spLocks noGrp="1"/>
          </p:cNvSpPr>
          <p:nvPr>
            <p:ph idx="1"/>
          </p:nvPr>
        </p:nvSpPr>
        <p:spPr/>
        <p:txBody>
          <a:bodyPr/>
          <a:lstStyle/>
          <a:p>
            <a:r>
              <a:rPr lang="en-US" dirty="0" smtClean="0"/>
              <a:t>High Yield</a:t>
            </a:r>
          </a:p>
          <a:p>
            <a:r>
              <a:rPr lang="en-US" dirty="0" smtClean="0"/>
              <a:t>High oil contants</a:t>
            </a:r>
          </a:p>
          <a:p>
            <a:r>
              <a:rPr lang="en-US" dirty="0" smtClean="0"/>
              <a:t>Oil bodies diameter</a:t>
            </a:r>
          </a:p>
          <a:p>
            <a:r>
              <a:rPr lang="en-US" dirty="0" smtClean="0"/>
              <a:t>Embryo testa ratio</a:t>
            </a:r>
          </a:p>
          <a:p>
            <a:r>
              <a:rPr lang="en-US" dirty="0" smtClean="0"/>
              <a:t>Testa color</a:t>
            </a:r>
          </a:p>
          <a:p>
            <a:r>
              <a:rPr lang="en-US" dirty="0" smtClean="0"/>
              <a:t>Seed size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t>
            </a:r>
            <a:r>
              <a:rPr lang="en-US" dirty="0" err="1" smtClean="0"/>
              <a:t>enhanment</a:t>
            </a:r>
            <a:r>
              <a:rPr lang="en-US" dirty="0" smtClean="0"/>
              <a:t>:-</a:t>
            </a:r>
            <a:endParaRPr lang="en-US" dirty="0"/>
          </a:p>
        </p:txBody>
      </p:sp>
      <p:sp>
        <p:nvSpPr>
          <p:cNvPr id="3" name="Content Placeholder 2"/>
          <p:cNvSpPr>
            <a:spLocks noGrp="1"/>
          </p:cNvSpPr>
          <p:nvPr>
            <p:ph idx="1"/>
          </p:nvPr>
        </p:nvSpPr>
        <p:spPr/>
        <p:txBody>
          <a:bodyPr/>
          <a:lstStyle/>
          <a:p>
            <a:pPr>
              <a:buNone/>
            </a:pPr>
            <a:r>
              <a:rPr lang="en-US" dirty="0" smtClean="0"/>
              <a:t>the use of different enzymes viz. </a:t>
            </a:r>
            <a:r>
              <a:rPr lang="en-US" dirty="0" err="1" smtClean="0"/>
              <a:t>pectinase</a:t>
            </a:r>
            <a:r>
              <a:rPr lang="en-US" dirty="0" smtClean="0"/>
              <a:t>, </a:t>
            </a:r>
            <a:r>
              <a:rPr lang="en-US" dirty="0" err="1" smtClean="0"/>
              <a:t>cellulase</a:t>
            </a:r>
            <a:r>
              <a:rPr lang="en-US" dirty="0" smtClean="0"/>
              <a:t> and </a:t>
            </a:r>
            <a:r>
              <a:rPr lang="en-US" dirty="0" err="1" smtClean="0"/>
              <a:t>pectinase</a:t>
            </a:r>
            <a:r>
              <a:rPr lang="en-US" dirty="0" smtClean="0"/>
              <a:t> CCM in combinations to enhance olive oil recovery and quality. The enzymatic treatment significantly increased the oil yield and clarity of oil without adversely affecting the quality parameters.</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Varieties of Olives:</a:t>
            </a:r>
            <a:endParaRPr lang="en-US" dirty="0"/>
          </a:p>
        </p:txBody>
      </p:sp>
      <p:sp>
        <p:nvSpPr>
          <p:cNvPr id="3" name="Content Placeholder 2"/>
          <p:cNvSpPr>
            <a:spLocks noGrp="1"/>
          </p:cNvSpPr>
          <p:nvPr>
            <p:ph idx="1"/>
          </p:nvPr>
        </p:nvSpPr>
        <p:spPr/>
        <p:txBody>
          <a:bodyPr/>
          <a:lstStyle/>
          <a:p>
            <a:r>
              <a:rPr lang="en-US" dirty="0" smtClean="0"/>
              <a:t>Cornicabra</a:t>
            </a:r>
          </a:p>
          <a:p>
            <a:r>
              <a:rPr lang="en-US" dirty="0" smtClean="0"/>
              <a:t>Frantoio</a:t>
            </a:r>
          </a:p>
          <a:p>
            <a:r>
              <a:rPr lang="en-US" dirty="0" smtClean="0"/>
              <a:t>Manzania</a:t>
            </a:r>
          </a:p>
          <a:p>
            <a:r>
              <a:rPr lang="en-US" dirty="0" smtClean="0"/>
              <a:t>Picual</a:t>
            </a:r>
          </a:p>
          <a:p>
            <a:r>
              <a:rPr lang="en-US" dirty="0" smtClean="0"/>
              <a:t>Ponetine</a:t>
            </a:r>
          </a:p>
          <a:p>
            <a:r>
              <a:rPr lang="en-US" dirty="0" smtClean="0"/>
              <a:t>Lugano</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dirty="0" smtClean="0"/>
              <a:t>First of all olive fruits are harvested by hand or by Manual/mechanical harvesting using different tools and machines.</a:t>
            </a:r>
          </a:p>
          <a:p>
            <a:pPr marL="514350" indent="-514350">
              <a:buFont typeface="+mj-lt"/>
              <a:buAutoNum type="arabicPeriod"/>
            </a:pPr>
            <a:r>
              <a:rPr lang="en-US" dirty="0" smtClean="0"/>
              <a:t>After transporting into the mills fruits are washing and cleaning from dust or other undesirable things for this purpose it is deposited on conveyer belt</a:t>
            </a:r>
          </a:p>
          <a:p>
            <a:pPr marL="514350" indent="-514350">
              <a:buFont typeface="+mj-lt"/>
              <a:buAutoNum type="arabicPeriod"/>
            </a:pPr>
            <a:r>
              <a:rPr lang="en-US" dirty="0" smtClean="0"/>
              <a:t> in Crushing and then grinding ground break the structure of fruit without scrapping, to release the liquid then shifted into the blender for homogenization.</a:t>
            </a:r>
          </a:p>
          <a:p>
            <a:pPr marL="514350" indent="-514350">
              <a:buFont typeface="+mj-lt"/>
              <a:buAutoNum type="arabicPeriod"/>
            </a:pPr>
            <a:r>
              <a:rPr lang="en-US" dirty="0" smtClean="0"/>
              <a:t>Churning gives us Solid phase and liquid phase it is the final quality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Contd…</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None/>
            </a:pPr>
            <a:r>
              <a:rPr lang="en-US" dirty="0" smtClean="0"/>
              <a:t>5.  Solid phase-liquid consist in introducing the resulting mass this cold working process kept intact all the organoleptic and nutritional properties of olive juice temperature should be maintained in </a:t>
            </a:r>
            <a:r>
              <a:rPr lang="en-US" dirty="0" smtClean="0">
                <a:effectLst>
                  <a:outerShdw blurRad="38100" dist="38100" dir="2700000" algn="tl">
                    <a:srgbClr val="000000">
                      <a:alpha val="43137"/>
                    </a:srgbClr>
                  </a:outerShdw>
                </a:effectLst>
              </a:rPr>
              <a:t>27-29 ͦC</a:t>
            </a:r>
            <a:r>
              <a:rPr lang="en-US" dirty="0" smtClean="0"/>
              <a:t>  for 90 minutes.</a:t>
            </a:r>
          </a:p>
          <a:p>
            <a:pPr marL="514350" indent="-514350">
              <a:buNone/>
            </a:pPr>
            <a:r>
              <a:rPr lang="en-US" dirty="0" smtClean="0"/>
              <a:t>6.  Then by pressing centrifugation and decantation we get oil.</a:t>
            </a:r>
          </a:p>
          <a:p>
            <a:pPr marL="514350" indent="-514350">
              <a:buNone/>
            </a:pPr>
            <a:r>
              <a:rPr lang="en-US" dirty="0" smtClean="0"/>
              <a:t>7.  Then storage after extracting virgin olive oil and also making the categories of olives oil and it should e stored in 15 to 18 ͦC</a:t>
            </a:r>
          </a:p>
          <a:p>
            <a:pPr marL="514350" indent="-514350">
              <a:buNone/>
            </a:pP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990600"/>
          </a:xfrm>
        </p:spPr>
        <p:txBody>
          <a:bodyPr/>
          <a:lstStyle/>
          <a:p>
            <a:r>
              <a:rPr lang="en-US" dirty="0" smtClean="0"/>
              <a:t>Processing steps:</a:t>
            </a:r>
            <a:endParaRPr lang="en-US" dirty="0"/>
          </a:p>
        </p:txBody>
      </p:sp>
      <p:pic>
        <p:nvPicPr>
          <p:cNvPr id="4" name="Content Placeholder 3" descr="Flow-diagram-of-the-olive-processing.png"/>
          <p:cNvPicPr>
            <a:picLocks noGrp="1" noChangeAspect="1"/>
          </p:cNvPicPr>
          <p:nvPr>
            <p:ph idx="1"/>
          </p:nvPr>
        </p:nvPicPr>
        <p:blipFill>
          <a:blip r:embed="rId2"/>
          <a:stretch>
            <a:fillRect/>
          </a:stretch>
        </p:blipFill>
        <p:spPr>
          <a:xfrm>
            <a:off x="2020893" y="1600200"/>
            <a:ext cx="5102213" cy="45259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cessing process.PNG"/>
          <p:cNvPicPr>
            <a:picLocks noGrp="1" noChangeAspect="1"/>
          </p:cNvPicPr>
          <p:nvPr>
            <p:ph idx="4294967295"/>
          </p:nvPr>
        </p:nvPicPr>
        <p:blipFill>
          <a:blip r:embed="rId2"/>
          <a:stretch>
            <a:fillRect/>
          </a:stretch>
        </p:blipFill>
        <p:spPr>
          <a:xfrm>
            <a:off x="0" y="0"/>
            <a:ext cx="9144000" cy="73390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ayat of Quran about olive tree in english"/>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lives pic hd.jpg"/>
          <p:cNvPicPr>
            <a:picLocks noChangeAspect="1"/>
          </p:cNvPicPr>
          <p:nvPr/>
        </p:nvPicPr>
        <p:blipFill>
          <a:blip r:embed="rId2"/>
          <a:stretch>
            <a:fillRect/>
          </a:stretch>
        </p:blipFill>
        <p:spPr>
          <a:xfrm>
            <a:off x="0" y="1"/>
            <a:ext cx="9143999"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Varieties of Olive oil:</a:t>
            </a:r>
            <a:endParaRPr lang="en-US" dirty="0"/>
          </a:p>
        </p:txBody>
      </p:sp>
      <p:sp>
        <p:nvSpPr>
          <p:cNvPr id="3" name="Content Placeholder 2"/>
          <p:cNvSpPr>
            <a:spLocks noGrp="1"/>
          </p:cNvSpPr>
          <p:nvPr>
            <p:ph idx="1"/>
          </p:nvPr>
        </p:nvSpPr>
        <p:spPr/>
        <p:txBody>
          <a:bodyPr/>
          <a:lstStyle/>
          <a:p>
            <a:r>
              <a:rPr lang="en-US" dirty="0" smtClean="0"/>
              <a:t>Extra Virgin olive oil</a:t>
            </a:r>
          </a:p>
          <a:p>
            <a:r>
              <a:rPr lang="en-US" dirty="0" smtClean="0"/>
              <a:t>Virgin olive oil</a:t>
            </a:r>
          </a:p>
          <a:p>
            <a:r>
              <a:rPr lang="en-US" dirty="0" smtClean="0"/>
              <a:t>Pure olive oil</a:t>
            </a:r>
          </a:p>
          <a:p>
            <a:r>
              <a:rPr lang="en-US" dirty="0" smtClean="0"/>
              <a:t>Olive pomace oil (Kitchen)</a:t>
            </a:r>
          </a:p>
          <a:p>
            <a:r>
              <a:rPr lang="en-US" dirty="0" smtClean="0"/>
              <a:t>Extra light olive oil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of olive oil:-</a:t>
            </a:r>
            <a:endParaRPr lang="en-US" dirty="0"/>
          </a:p>
        </p:txBody>
      </p:sp>
      <p:pic>
        <p:nvPicPr>
          <p:cNvPr id="5" name="Content Placeholder 4" descr="olive 3.jpg"/>
          <p:cNvPicPr>
            <a:picLocks noGrp="1" noChangeAspect="1"/>
          </p:cNvPicPr>
          <p:nvPr>
            <p:ph sz="half" idx="1"/>
          </p:nvPr>
        </p:nvPicPr>
        <p:blipFill>
          <a:blip r:embed="rId2"/>
          <a:stretch>
            <a:fillRect/>
          </a:stretch>
        </p:blipFill>
        <p:spPr>
          <a:xfrm>
            <a:off x="0" y="1447800"/>
            <a:ext cx="4114800" cy="5410200"/>
          </a:xfrm>
        </p:spPr>
      </p:pic>
      <p:pic>
        <p:nvPicPr>
          <p:cNvPr id="6" name="Content Placeholder 5" descr="vatika.jpg"/>
          <p:cNvPicPr>
            <a:picLocks noGrp="1" noChangeAspect="1"/>
          </p:cNvPicPr>
          <p:nvPr>
            <p:ph sz="half" idx="2"/>
          </p:nvPr>
        </p:nvPicPr>
        <p:blipFill>
          <a:blip r:embed="rId3"/>
          <a:stretch>
            <a:fillRect/>
          </a:stretch>
        </p:blipFill>
        <p:spPr>
          <a:xfrm>
            <a:off x="5104781" y="1600200"/>
            <a:ext cx="3125437" cy="4525963"/>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Olive oil</a:t>
            </a:r>
            <a:endParaRPr lang="en-US" dirty="0"/>
          </a:p>
        </p:txBody>
      </p:sp>
      <p:sp>
        <p:nvSpPr>
          <p:cNvPr id="3" name="Content Placeholder 2"/>
          <p:cNvSpPr>
            <a:spLocks noGrp="1"/>
          </p:cNvSpPr>
          <p:nvPr>
            <p:ph idx="1"/>
          </p:nvPr>
        </p:nvSpPr>
        <p:spPr/>
        <p:txBody>
          <a:bodyPr>
            <a:normAutofit fontScale="92500"/>
          </a:bodyPr>
          <a:lstStyle/>
          <a:p>
            <a:r>
              <a:rPr lang="en-US" dirty="0" smtClean="0"/>
              <a:t>Olive oil is used for medicine, cosmetic, recipes </a:t>
            </a:r>
          </a:p>
          <a:p>
            <a:r>
              <a:rPr lang="en-US" dirty="0" smtClean="0"/>
              <a:t>It is used in soap and lotions hair oil and other beauty products.</a:t>
            </a:r>
          </a:p>
          <a:p>
            <a:r>
              <a:rPr lang="en-US" dirty="0" smtClean="0"/>
              <a:t>Religious value in Christian, jews, and Muslims</a:t>
            </a:r>
          </a:p>
          <a:p>
            <a:r>
              <a:rPr lang="en-US" dirty="0" smtClean="0"/>
              <a:t>Used as a flame in lamps</a:t>
            </a:r>
          </a:p>
          <a:p>
            <a:r>
              <a:rPr lang="en-US" dirty="0" smtClean="0"/>
              <a:t>Used in pickle</a:t>
            </a:r>
          </a:p>
          <a:p>
            <a:r>
              <a:rPr lang="en-US" dirty="0" smtClean="0"/>
              <a:t>Its an edible oil so used for cooking</a:t>
            </a:r>
          </a:p>
          <a:p>
            <a:r>
              <a:rPr lang="en-US" dirty="0" smtClean="0"/>
              <a:t>Used is medicines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should make Olive oil as a staple:</a:t>
            </a:r>
            <a:endParaRPr lang="en-US" dirty="0"/>
          </a:p>
        </p:txBody>
      </p:sp>
      <p:sp>
        <p:nvSpPr>
          <p:cNvPr id="3" name="Content Placeholder 2"/>
          <p:cNvSpPr>
            <a:spLocks noGrp="1"/>
          </p:cNvSpPr>
          <p:nvPr>
            <p:ph idx="1"/>
          </p:nvPr>
        </p:nvSpPr>
        <p:spPr/>
        <p:txBody>
          <a:bodyPr/>
          <a:lstStyle/>
          <a:p>
            <a:pPr>
              <a:buNone/>
            </a:pPr>
            <a:r>
              <a:rPr lang="en-US" dirty="0" smtClean="0"/>
              <a:t>Extra- virgin olive oil is the highest quality oil which is obtained by using first-cold pressed process. it is a great ingredient in salad dressing, it can be used with boiled or stewed vegetables and dishes pasta or rice etc. so this is very healthy oil so it should be used as a staple in our healthy diet. also its taste is good.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question slid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slides"/>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Contents</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Wingdings" pitchFamily="2" charset="2"/>
              <a:buChar char="Ø"/>
            </a:pPr>
            <a:r>
              <a:rPr lang="en-US" dirty="0" smtClean="0"/>
              <a:t>Botany of Olives</a:t>
            </a:r>
          </a:p>
          <a:p>
            <a:pPr marL="514350" indent="-514350">
              <a:buFont typeface="Wingdings" pitchFamily="2" charset="2"/>
              <a:buChar char="Ø"/>
            </a:pPr>
            <a:r>
              <a:rPr lang="en-US" dirty="0" smtClean="0"/>
              <a:t>Origin of olives</a:t>
            </a:r>
          </a:p>
          <a:p>
            <a:pPr marL="514350" indent="-514350">
              <a:buFont typeface="Wingdings" pitchFamily="2" charset="2"/>
              <a:buChar char="Ø"/>
            </a:pPr>
            <a:r>
              <a:rPr lang="en-US" dirty="0" smtClean="0"/>
              <a:t>Production of olives</a:t>
            </a:r>
          </a:p>
          <a:p>
            <a:pPr marL="514350" indent="-514350">
              <a:buFont typeface="Wingdings" pitchFamily="2" charset="2"/>
              <a:buChar char="Ø"/>
            </a:pPr>
            <a:r>
              <a:rPr lang="en-US" dirty="0" smtClean="0"/>
              <a:t>Floral description</a:t>
            </a:r>
          </a:p>
          <a:p>
            <a:pPr marL="514350" indent="-514350">
              <a:buFont typeface="Wingdings" pitchFamily="2" charset="2"/>
              <a:buChar char="Ø"/>
            </a:pPr>
            <a:r>
              <a:rPr lang="en-US" dirty="0" smtClean="0"/>
              <a:t>Nutritive value of Olive</a:t>
            </a:r>
          </a:p>
          <a:p>
            <a:pPr marL="514350" indent="-514350">
              <a:buFont typeface="Wingdings" pitchFamily="2" charset="2"/>
              <a:buChar char="Ø"/>
            </a:pPr>
            <a:r>
              <a:rPr lang="en-US" dirty="0" smtClean="0"/>
              <a:t>Olive Projects in Pakistan</a:t>
            </a:r>
          </a:p>
          <a:p>
            <a:pPr marL="514350" indent="-514350">
              <a:buFont typeface="Wingdings" pitchFamily="2" charset="2"/>
              <a:buChar char="Ø"/>
            </a:pPr>
            <a:r>
              <a:rPr lang="en-US" dirty="0" smtClean="0"/>
              <a:t>Breeding objectives</a:t>
            </a:r>
          </a:p>
          <a:p>
            <a:pPr marL="514350" indent="-514350">
              <a:buFont typeface="Wingdings" pitchFamily="2" charset="2"/>
              <a:buChar char="Ø"/>
            </a:pPr>
            <a:r>
              <a:rPr lang="en-US" dirty="0" smtClean="0"/>
              <a:t>Quality Control</a:t>
            </a:r>
          </a:p>
          <a:p>
            <a:pPr marL="514350" indent="-514350">
              <a:buFont typeface="Wingdings" pitchFamily="2" charset="2"/>
              <a:buChar char="Ø"/>
            </a:pPr>
            <a:r>
              <a:rPr lang="en-US" dirty="0" smtClean="0"/>
              <a:t>Processing of Olives</a:t>
            </a:r>
          </a:p>
          <a:p>
            <a:pPr marL="514350" indent="-514350">
              <a:buFont typeface="Wingdings" pitchFamily="2" charset="2"/>
              <a:buChar char="Ø"/>
            </a:pPr>
            <a:r>
              <a:rPr lang="en-US" dirty="0" smtClean="0"/>
              <a:t>Olives in Pakistan</a:t>
            </a:r>
          </a:p>
          <a:p>
            <a:pPr marL="514350" indent="-514350">
              <a:buFont typeface="Wingdings" pitchFamily="2" charset="2"/>
              <a:buChar char="Ø"/>
            </a:pPr>
            <a:r>
              <a:rPr lang="en-US" dirty="0" smtClean="0"/>
              <a:t>Uses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Olives:-</a:t>
            </a:r>
            <a:endParaRPr lang="en-US" dirty="0"/>
          </a:p>
        </p:txBody>
      </p:sp>
      <p:sp>
        <p:nvSpPr>
          <p:cNvPr id="3" name="Content Placeholder 2"/>
          <p:cNvSpPr>
            <a:spLocks noGrp="1"/>
          </p:cNvSpPr>
          <p:nvPr>
            <p:ph idx="1"/>
          </p:nvPr>
        </p:nvSpPr>
        <p:spPr/>
        <p:txBody>
          <a:bodyPr/>
          <a:lstStyle/>
          <a:p>
            <a:pPr>
              <a:buNone/>
            </a:pPr>
            <a:r>
              <a:rPr lang="en-US" dirty="0" smtClean="0"/>
              <a:t>Olive trees can live for hundreds of years. This is the oldest and also religious tree in the world.</a:t>
            </a:r>
          </a:p>
          <a:p>
            <a:pPr>
              <a:buNone/>
            </a:pPr>
            <a:r>
              <a:rPr lang="en-US" dirty="0" smtClean="0"/>
              <a:t>It is estimated that the tree was planted in the period 1350-1100BC!</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Image result for worlds most anciant olive tree HD"/>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Olives:-</a:t>
            </a:r>
            <a:endParaRPr lang="en-US" dirty="0"/>
          </a:p>
        </p:txBody>
      </p:sp>
      <p:sp>
        <p:nvSpPr>
          <p:cNvPr id="3" name="Content Placeholder 2"/>
          <p:cNvSpPr>
            <a:spLocks noGrp="1"/>
          </p:cNvSpPr>
          <p:nvPr>
            <p:ph idx="1"/>
          </p:nvPr>
        </p:nvSpPr>
        <p:spPr/>
        <p:txBody>
          <a:bodyPr>
            <a:normAutofit/>
          </a:bodyPr>
          <a:lstStyle/>
          <a:p>
            <a:pPr>
              <a:buNone/>
            </a:pPr>
            <a:r>
              <a:rPr lang="en-US" dirty="0" smtClean="0"/>
              <a:t>Family                    Oleaceae</a:t>
            </a:r>
          </a:p>
          <a:p>
            <a:pPr>
              <a:buNone/>
            </a:pPr>
            <a:r>
              <a:rPr lang="en-US" dirty="0" smtClean="0"/>
              <a:t>Botanical name    Olea Europaea</a:t>
            </a:r>
          </a:p>
          <a:p>
            <a:pPr>
              <a:buNone/>
            </a:pPr>
            <a:r>
              <a:rPr lang="en-US" dirty="0" smtClean="0"/>
              <a:t>Common name    Olive, Zaiton</a:t>
            </a:r>
          </a:p>
          <a:p>
            <a:pPr>
              <a:buNone/>
            </a:pPr>
            <a:r>
              <a:rPr lang="en-US" dirty="0" smtClean="0"/>
              <a:t>Diploid species      2n = 46</a:t>
            </a:r>
          </a:p>
          <a:p>
            <a:pPr>
              <a:buNone/>
            </a:pPr>
            <a:r>
              <a:rPr lang="en-US" dirty="0" smtClean="0"/>
              <a:t>Its age is ranging from 35 to 100 years but it can grow hundred to thousands of the years and also give good yield.</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t>
            </a:r>
            <a:endParaRPr lang="en-US" dirty="0"/>
          </a:p>
        </p:txBody>
      </p:sp>
      <p:sp>
        <p:nvSpPr>
          <p:cNvPr id="3" name="Content Placeholder 2"/>
          <p:cNvSpPr>
            <a:spLocks noGrp="1"/>
          </p:cNvSpPr>
          <p:nvPr>
            <p:ph idx="1"/>
          </p:nvPr>
        </p:nvSpPr>
        <p:spPr/>
        <p:txBody>
          <a:bodyPr/>
          <a:lstStyle/>
          <a:p>
            <a:pPr>
              <a:buNone/>
            </a:pPr>
            <a:r>
              <a:rPr lang="en-US" dirty="0" smtClean="0"/>
              <a:t>Found mainly in the mediterranean Basin like Spain, France, Italy, Greece, Turkey, Syria, Lebanon, Israel, Egypt, Morocco. It is one of the most oldest plant cultivated by man. Olive oil was considered a valuable product as early as in ancient time. But good quality olive oil is made in al over the world like Argentina, Australia, USA, Pakistan etc.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467600" cy="1143000"/>
          </a:xfrm>
        </p:spPr>
        <p:txBody>
          <a:bodyPr/>
          <a:lstStyle/>
          <a:p>
            <a:r>
              <a:rPr lang="en-US" dirty="0" smtClean="0"/>
              <a:t>Olive oil production ranking</a:t>
            </a:r>
            <a:endParaRPr lang="en-US" dirty="0"/>
          </a:p>
        </p:txBody>
      </p:sp>
      <p:sp>
        <p:nvSpPr>
          <p:cNvPr id="6" name="Content Placeholder 5"/>
          <p:cNvSpPr>
            <a:spLocks noGrp="1"/>
          </p:cNvSpPr>
          <p:nvPr>
            <p:ph idx="1"/>
          </p:nvPr>
        </p:nvSpPr>
        <p:spPr/>
        <p:txBody>
          <a:bodyPr/>
          <a:lstStyle/>
          <a:p>
            <a:endParaRPr lang="en-US" dirty="0"/>
          </a:p>
        </p:txBody>
      </p:sp>
      <p:pic>
        <p:nvPicPr>
          <p:cNvPr id="7" name="Content Placeholder 4" descr="Main-olive-oil-producing-countries.png"/>
          <p:cNvPicPr>
            <a:picLocks noChangeAspect="1"/>
          </p:cNvPicPr>
          <p:nvPr/>
        </p:nvPicPr>
        <p:blipFill>
          <a:blip r:embed="rId2"/>
          <a:stretch>
            <a:fillRect/>
          </a:stretch>
        </p:blipFill>
        <p:spPr>
          <a:xfrm>
            <a:off x="0" y="1219200"/>
            <a:ext cx="9144000" cy="563880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TotalTime>
  <Words>1239</Words>
  <Application>Microsoft Office PowerPoint</Application>
  <PresentationFormat>On-screen Show (4:3)</PresentationFormat>
  <Paragraphs>109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Wingdings</vt:lpstr>
      <vt:lpstr>Office Theme</vt:lpstr>
      <vt:lpstr>PowerPoint Presentation</vt:lpstr>
      <vt:lpstr>Olives (Olea Europaea)</vt:lpstr>
      <vt:lpstr>PowerPoint Presentation</vt:lpstr>
      <vt:lpstr>Contents</vt:lpstr>
      <vt:lpstr>Olives:-</vt:lpstr>
      <vt:lpstr>PowerPoint Presentation</vt:lpstr>
      <vt:lpstr>Olives:-</vt:lpstr>
      <vt:lpstr>Origin:-</vt:lpstr>
      <vt:lpstr>Olive oil production ranking</vt:lpstr>
      <vt:lpstr>Cultivation of olives</vt:lpstr>
      <vt:lpstr>PowerPoint Presentation</vt:lpstr>
      <vt:lpstr>Contd…</vt:lpstr>
      <vt:lpstr>PowerPoint Presentation</vt:lpstr>
      <vt:lpstr>Flower of Olives:-</vt:lpstr>
      <vt:lpstr>Cont..</vt:lpstr>
      <vt:lpstr>PowerPoint Presentation</vt:lpstr>
      <vt:lpstr>Seed of olives</vt:lpstr>
      <vt:lpstr>Nutritive value of Olives:-</vt:lpstr>
      <vt:lpstr>Contd…</vt:lpstr>
      <vt:lpstr>Contd…</vt:lpstr>
      <vt:lpstr>Olives in Pakistan:-</vt:lpstr>
      <vt:lpstr>Projects working on Olives:</vt:lpstr>
      <vt:lpstr>Breeding objectives</vt:lpstr>
      <vt:lpstr>Quality enhanment:-</vt:lpstr>
      <vt:lpstr>Varieties of Olives:</vt:lpstr>
      <vt:lpstr>Processing:-</vt:lpstr>
      <vt:lpstr>Contd…</vt:lpstr>
      <vt:lpstr>Processing steps:</vt:lpstr>
      <vt:lpstr>PowerPoint Presentation</vt:lpstr>
      <vt:lpstr>PowerPoint Presentation</vt:lpstr>
      <vt:lpstr>Varieties of Olive oil:</vt:lpstr>
      <vt:lpstr>Products of olive oil:-</vt:lpstr>
      <vt:lpstr>Uses of Olive oil</vt:lpstr>
      <vt:lpstr>We should make Olive oil as a staple: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GOOD LUCK SHOP 129 G</dc:creator>
  <cp:lastModifiedBy>Usman Saleem</cp:lastModifiedBy>
  <cp:revision>123</cp:revision>
  <dcterms:created xsi:type="dcterms:W3CDTF">2020-02-26T17:22:02Z</dcterms:created>
  <dcterms:modified xsi:type="dcterms:W3CDTF">2021-04-06T07:25:41Z</dcterms:modified>
</cp:coreProperties>
</file>