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0" r:id="rId6"/>
    <p:sldId id="262" r:id="rId7"/>
    <p:sldId id="263" r:id="rId8"/>
    <p:sldId id="266" r:id="rId9"/>
    <p:sldId id="264"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A9EDD5-1617-4CAB-99DD-1C2EF805251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168304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9EDD5-1617-4CAB-99DD-1C2EF805251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250228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9EDD5-1617-4CAB-99DD-1C2EF805251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1508307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9EDD5-1617-4CAB-99DD-1C2EF805251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2676156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A9EDD5-1617-4CAB-99DD-1C2EF805251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318598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A9EDD5-1617-4CAB-99DD-1C2EF805251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1806611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A9EDD5-1617-4CAB-99DD-1C2EF8052516}"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416148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A9EDD5-1617-4CAB-99DD-1C2EF8052516}"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310912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A9EDD5-1617-4CAB-99DD-1C2EF8052516}"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3250884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A9EDD5-1617-4CAB-99DD-1C2EF805251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395838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A9EDD5-1617-4CAB-99DD-1C2EF805251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8F61F-B3A8-4107-A825-24676BCDB011}" type="slidenum">
              <a:rPr lang="en-US" smtClean="0"/>
              <a:t>‹#›</a:t>
            </a:fld>
            <a:endParaRPr lang="en-US"/>
          </a:p>
        </p:txBody>
      </p:sp>
    </p:spTree>
    <p:extLst>
      <p:ext uri="{BB962C8B-B14F-4D97-AF65-F5344CB8AC3E}">
        <p14:creationId xmlns:p14="http://schemas.microsoft.com/office/powerpoint/2010/main" val="352413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9EDD5-1617-4CAB-99DD-1C2EF8052516}" type="datetimeFigureOut">
              <a:rPr lang="en-US" smtClean="0"/>
              <a:t>4/30/2020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78F61F-B3A8-4107-A825-24676BCDB011}" type="slidenum">
              <a:rPr lang="en-US" smtClean="0"/>
              <a:t>‹#›</a:t>
            </a:fld>
            <a:endParaRPr lang="en-US"/>
          </a:p>
        </p:txBody>
      </p:sp>
    </p:spTree>
    <p:extLst>
      <p:ext uri="{BB962C8B-B14F-4D97-AF65-F5344CB8AC3E}">
        <p14:creationId xmlns:p14="http://schemas.microsoft.com/office/powerpoint/2010/main" val="484059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447800"/>
            <a:ext cx="8458200" cy="2308324"/>
          </a:xfrm>
          <a:prstGeom prst="rect">
            <a:avLst/>
          </a:prstGeom>
          <a:noFill/>
        </p:spPr>
        <p:txBody>
          <a:bodyPr wrap="square" rtlCol="0">
            <a:spAutoFit/>
          </a:bodyPr>
          <a:lstStyle/>
          <a:p>
            <a:r>
              <a:rPr lang="en-US" sz="2400" dirty="0" smtClean="0">
                <a:latin typeface="Times New Roman" pitchFamily="18" charset="0"/>
                <a:cs typeface="Times New Roman" pitchFamily="18" charset="0"/>
              </a:rPr>
              <a:t>Subject:	Engineering Probability and Statistics</a:t>
            </a:r>
          </a:p>
          <a:p>
            <a:r>
              <a:rPr lang="en-US" sz="2400" dirty="0" smtClean="0">
                <a:latin typeface="Times New Roman" pitchFamily="18" charset="0"/>
                <a:cs typeface="Times New Roman" pitchFamily="18" charset="0"/>
              </a:rPr>
              <a:t>Class:		BS 4</a:t>
            </a:r>
            <a:r>
              <a:rPr lang="en-US" sz="2400" baseline="30000" dirty="0" smtClean="0">
                <a:latin typeface="Times New Roman" pitchFamily="18" charset="0"/>
                <a:cs typeface="Times New Roman" pitchFamily="18" charset="0"/>
              </a:rPr>
              <a:t>th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Lecture:	6</a:t>
            </a:r>
            <a:r>
              <a:rPr lang="en-US" sz="2400" baseline="30000"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   week</a:t>
            </a:r>
          </a:p>
          <a:p>
            <a:r>
              <a:rPr lang="en-US" sz="2400" dirty="0" smtClean="0">
                <a:latin typeface="Times New Roman" pitchFamily="18" charset="0"/>
                <a:cs typeface="Times New Roman" pitchFamily="18" charset="0"/>
              </a:rPr>
              <a:t>Topic:		Normal Distribution</a:t>
            </a:r>
          </a:p>
          <a:p>
            <a:endParaRPr lang="en-US" sz="2400" dirty="0" smtClean="0">
              <a:latin typeface="Times New Roman" pitchFamily="18" charset="0"/>
              <a:cs typeface="Times New Roman" pitchFamily="18" charset="0"/>
            </a:endParaRPr>
          </a:p>
          <a:p>
            <a:endParaRPr lang="en-US" sz="2400" dirty="0"/>
          </a:p>
        </p:txBody>
      </p:sp>
    </p:spTree>
    <p:extLst>
      <p:ext uri="{BB962C8B-B14F-4D97-AF65-F5344CB8AC3E}">
        <p14:creationId xmlns:p14="http://schemas.microsoft.com/office/powerpoint/2010/main" val="2421524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1692771"/>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Quiz Assignment</a:t>
            </a:r>
          </a:p>
          <a:p>
            <a:r>
              <a:rPr lang="en-US" sz="2000" dirty="0" smtClean="0">
                <a:latin typeface="Times New Roman" pitchFamily="18" charset="0"/>
                <a:cs typeface="Times New Roman" pitchFamily="18" charset="0"/>
              </a:rPr>
              <a:t>What is hyper geometric distribution?</a:t>
            </a:r>
          </a:p>
          <a:p>
            <a:r>
              <a:rPr lang="en-US" sz="2000" dirty="0" smtClean="0">
                <a:latin typeface="Times New Roman" pitchFamily="18" charset="0"/>
                <a:cs typeface="Times New Roman" pitchFamily="18" charset="0"/>
              </a:rPr>
              <a:t>Assumptions</a:t>
            </a:r>
          </a:p>
          <a:p>
            <a:r>
              <a:rPr lang="en-US" sz="2000" dirty="0" smtClean="0">
                <a:latin typeface="Times New Roman" pitchFamily="18" charset="0"/>
                <a:cs typeface="Times New Roman" pitchFamily="18" charset="0"/>
              </a:rPr>
              <a:t>Mean and Variance</a:t>
            </a:r>
          </a:p>
          <a:p>
            <a:r>
              <a:rPr lang="en-US" sz="2000" dirty="0" smtClean="0">
                <a:latin typeface="Times New Roman" pitchFamily="18" charset="0"/>
                <a:cs typeface="Times New Roman" pitchFamily="18" charset="0"/>
              </a:rPr>
              <a:t>MGF if possible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14530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0"/>
            <a:ext cx="89916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Standard Normal Distribution</a:t>
            </a:r>
          </a:p>
          <a:p>
            <a:pPr algn="just"/>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discussed in the introductory section, normal distributions do not necessarily have the same means and standard </a:t>
            </a:r>
            <a:r>
              <a:rPr lang="en-US" sz="2000" dirty="0" smtClean="0">
                <a:latin typeface="Times New Roman" pitchFamily="18" charset="0"/>
                <a:cs typeface="Times New Roman" pitchFamily="18" charset="0"/>
              </a:rPr>
              <a:t>deviations. Therefore </a:t>
            </a:r>
            <a:r>
              <a:rPr lang="en-US" sz="2000" dirty="0">
                <a:latin typeface="Times New Roman" pitchFamily="18" charset="0"/>
                <a:cs typeface="Times New Roman" pitchFamily="18" charset="0"/>
              </a:rPr>
              <a:t>the normal distribution has many different shapes depending on the parameter values. </a:t>
            </a:r>
            <a:endParaRPr lang="en-US" sz="2000" dirty="0" smtClean="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However</a:t>
            </a:r>
            <a:r>
              <a:rPr lang="en-US" sz="2000" dirty="0">
                <a:latin typeface="Times New Roman" pitchFamily="18" charset="0"/>
                <a:cs typeface="Times New Roman" pitchFamily="18" charset="0"/>
              </a:rPr>
              <a:t>, the standard normal distribution is a special case of the normal distribution where the mean is zero and the standard deviation is 1. This distribution is also known as the Z-distribution</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667000"/>
            <a:ext cx="64008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6284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3785652"/>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Standard z-score</a:t>
            </a:r>
          </a:p>
          <a:p>
            <a:pPr algn="just"/>
            <a:r>
              <a:rPr lang="en-US" dirty="0" smtClean="0">
                <a:latin typeface="Times New Roman" pitchFamily="18" charset="0"/>
                <a:cs typeface="Times New Roman" pitchFamily="18" charset="0"/>
              </a:rPr>
              <a:t>	A value on the standard normal distribution is known as a standard score or a Z-score. A standard score represents the number of standard deviations above or below the mean that a specific observation falls. For example, a standard score of 1.5 indicates that the observation is 1.5 standard deviations above the mean. On the other hand, a negative score represents a value below the average. The mean has a Z-score of 0.</a:t>
            </a:r>
          </a:p>
          <a:p>
            <a:pPr algn="just"/>
            <a:r>
              <a:rPr lang="en-US" dirty="0" smtClean="0">
                <a:latin typeface="Times New Roman" pitchFamily="18" charset="0"/>
                <a:cs typeface="Times New Roman" pitchFamily="18" charset="0"/>
              </a:rPr>
              <a:t>	Every normal random variable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can be transformed into a </a:t>
            </a:r>
            <a:r>
              <a:rPr lang="en-US" i="1" dirty="0" smtClean="0">
                <a:latin typeface="Times New Roman" pitchFamily="18" charset="0"/>
                <a:cs typeface="Times New Roman" pitchFamily="18" charset="0"/>
              </a:rPr>
              <a:t>z</a:t>
            </a:r>
            <a:r>
              <a:rPr lang="en-US" dirty="0" smtClean="0">
                <a:latin typeface="Times New Roman" pitchFamily="18" charset="0"/>
                <a:cs typeface="Times New Roman" pitchFamily="18" charset="0"/>
              </a:rPr>
              <a:t> score via the following equation:</a:t>
            </a:r>
          </a:p>
          <a:p>
            <a:pPr algn="just"/>
            <a:r>
              <a:rPr lang="en-US" i="1" dirty="0" smtClean="0">
                <a:latin typeface="Times New Roman" pitchFamily="18" charset="0"/>
                <a:cs typeface="Times New Roman" pitchFamily="18" charset="0"/>
              </a:rPr>
              <a:t>				z</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 μ) / σ</a:t>
            </a:r>
          </a:p>
          <a:p>
            <a:pPr algn="just"/>
            <a:r>
              <a:rPr lang="en-US" dirty="0" smtClean="0">
                <a:latin typeface="Times New Roman" pitchFamily="18" charset="0"/>
                <a:cs typeface="Times New Roman" pitchFamily="18" charset="0"/>
              </a:rPr>
              <a:t>where Z is the value on the standard normal distribution, X is the value on the original distribution, μ is the mean of the original distribution, and σ is the standard deviation of the original distribution.</a:t>
            </a:r>
          </a:p>
          <a:p>
            <a:endParaRPr lang="en-US" dirty="0"/>
          </a:p>
        </p:txBody>
      </p:sp>
    </p:spTree>
    <p:extLst>
      <p:ext uri="{BB962C8B-B14F-4D97-AF65-F5344CB8AC3E}">
        <p14:creationId xmlns:p14="http://schemas.microsoft.com/office/powerpoint/2010/main" val="1482835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228600"/>
                <a:ext cx="8763000" cy="580357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Why we use Standard Normal Distribution?</a:t>
                </a:r>
              </a:p>
              <a:p>
                <a:pPr algn="just"/>
                <a:r>
                  <a:rPr lang="en-US" sz="2000" dirty="0" smtClean="0">
                    <a:latin typeface="Times New Roman" pitchFamily="18" charset="0"/>
                    <a:cs typeface="Times New Roman" pitchFamily="18" charset="0"/>
                  </a:rPr>
                  <a:t>	The standard normal distribution and scale may be thought of as a tool to scale up or down another normal distribution. The standard normal distribution is a tool to translate a normal distribution into numbers which may be used to learn more information about the set of data than was originally known</a:t>
                </a:r>
                <a:r>
                  <a:rPr lang="en-US" sz="24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For example in order to find </a:t>
                </a:r>
                <a14:m>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𝑋</m:t>
                        </m:r>
                        <m:r>
                          <a:rPr lang="en-US" sz="2000" b="0" i="1" smtClean="0">
                            <a:latin typeface="Cambria Math"/>
                            <a:cs typeface="Times New Roman" pitchFamily="18" charset="0"/>
                          </a:rPr>
                          <m:t>&lt;</m:t>
                        </m:r>
                        <m:r>
                          <a:rPr lang="en-US" sz="2000" b="0" i="1" smtClean="0">
                            <a:latin typeface="Cambria Math"/>
                            <a:cs typeface="Times New Roman" pitchFamily="18" charset="0"/>
                          </a:rPr>
                          <m:t>𝑎</m:t>
                        </m:r>
                      </m:e>
                    </m:d>
                    <m:r>
                      <a:rPr lang="en-US" sz="2000" b="0" i="1" smtClean="0">
                        <a:latin typeface="Cambria Math"/>
                        <a:cs typeface="Times New Roman" pitchFamily="18" charset="0"/>
                      </a:rPr>
                      <m:t>,</m:t>
                    </m:r>
                  </m:oMath>
                </a14:m>
                <a:r>
                  <a:rPr lang="en-US" sz="2000" dirty="0" smtClean="0">
                    <a:latin typeface="Times New Roman" pitchFamily="18" charset="0"/>
                    <a:cs typeface="Times New Roman" pitchFamily="18" charset="0"/>
                  </a:rPr>
                  <a:t> where X is </a:t>
                </a:r>
                <a14:m>
                  <m:oMath xmlns:m="http://schemas.openxmlformats.org/officeDocument/2006/math">
                    <m:r>
                      <a:rPr lang="en-US" sz="2000" b="0" i="1" smtClean="0">
                        <a:latin typeface="Cambria Math"/>
                        <a:cs typeface="Times New Roman" pitchFamily="18" charset="0"/>
                      </a:rPr>
                      <m:t>𝑁</m:t>
                    </m:r>
                    <m:r>
                      <a:rPr lang="en-US" sz="2000" b="0" i="1" smtClean="0">
                        <a:latin typeface="Cambria Math"/>
                        <a:cs typeface="Times New Roman" pitchFamily="18" charset="0"/>
                      </a:rPr>
                      <m:t>(</m:t>
                    </m:r>
                    <m:r>
                      <a:rPr lang="en-US" sz="2000" b="0" i="1" smtClean="0">
                        <a:latin typeface="Cambria Math"/>
                        <a:ea typeface="Cambria Math"/>
                        <a:cs typeface="Times New Roman" pitchFamily="18" charset="0"/>
                      </a:rPr>
                      <m:t>𝜇</m:t>
                    </m:r>
                    <m:r>
                      <a:rPr lang="en-US" sz="2000" b="0" i="1" smtClean="0">
                        <a:latin typeface="Cambria Math"/>
                        <a:ea typeface="Cambria Math"/>
                        <a:cs typeface="Times New Roman" pitchFamily="18" charset="0"/>
                      </a:rPr>
                      <m:t>,</m:t>
                    </m:r>
                    <m:sSup>
                      <m:sSupPr>
                        <m:ctrlPr>
                          <a:rPr lang="en-US" sz="2000" b="0" i="1" smtClean="0">
                            <a:latin typeface="Cambria Math"/>
                            <a:ea typeface="Cambria Math"/>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ea typeface="Cambria Math"/>
                            <a:cs typeface="Times New Roman" pitchFamily="18" charset="0"/>
                          </a:rPr>
                          <m:t>2</m:t>
                        </m:r>
                      </m:sup>
                    </m:sSup>
                    <m:r>
                      <a:rPr lang="en-US" sz="2000" b="0" i="1" smtClean="0">
                        <a:latin typeface="Cambria Math"/>
                        <a:ea typeface="Cambria Math"/>
                        <a:cs typeface="Times New Roman" pitchFamily="18" charset="0"/>
                      </a:rPr>
                      <m:t>)</m:t>
                    </m:r>
                  </m:oMath>
                </a14:m>
                <a:r>
                  <a:rPr lang="en-US" sz="2000" dirty="0" smtClean="0">
                    <a:latin typeface="Times New Roman" pitchFamily="18" charset="0"/>
                    <a:cs typeface="Times New Roman" pitchFamily="18" charset="0"/>
                  </a:rPr>
                  <a:t>, we standardized by setting </a:t>
                </a:r>
                <a14:m>
                  <m:oMath xmlns:m="http://schemas.openxmlformats.org/officeDocument/2006/math">
                    <m:r>
                      <a:rPr lang="en-US" sz="2000" b="0" i="1" smtClean="0">
                        <a:latin typeface="Cambria Math"/>
                        <a:cs typeface="Times New Roman" pitchFamily="18" charset="0"/>
                      </a:rPr>
                      <m:t>𝑍</m:t>
                    </m:r>
                    <m:r>
                      <a:rPr lang="en-US" sz="2000" b="0" i="1" smtClean="0">
                        <a:latin typeface="Cambria Math"/>
                        <a:cs typeface="Times New Roman" pitchFamily="18" charset="0"/>
                      </a:rPr>
                      <m:t>=</m:t>
                    </m:r>
                    <m:f>
                      <m:fPr>
                        <m:ctrlPr>
                          <a:rPr lang="en-US" sz="2000" b="0" i="1" smtClean="0">
                            <a:latin typeface="Cambria Math"/>
                            <a:cs typeface="Times New Roman" pitchFamily="18" charset="0"/>
                          </a:rPr>
                        </m:ctrlPr>
                      </m:fPr>
                      <m:num>
                        <m:r>
                          <a:rPr lang="en-US" sz="2000" b="0" i="1" smtClean="0">
                            <a:latin typeface="Cambria Math"/>
                            <a:cs typeface="Times New Roman" pitchFamily="18" charset="0"/>
                          </a:rPr>
                          <m:t>𝑋</m:t>
                        </m:r>
                        <m:r>
                          <a:rPr lang="en-US" sz="2000" b="0" i="1" smtClean="0">
                            <a:latin typeface="Cambria Math"/>
                            <a:cs typeface="Times New Roman" pitchFamily="18" charset="0"/>
                          </a:rPr>
                          <m:t>−</m:t>
                        </m:r>
                        <m:r>
                          <a:rPr lang="en-US" sz="2000" i="1">
                            <a:latin typeface="Cambria Math"/>
                            <a:ea typeface="Cambria Math"/>
                            <a:cs typeface="Times New Roman" pitchFamily="18" charset="0"/>
                          </a:rPr>
                          <m:t>𝜇</m:t>
                        </m:r>
                      </m:num>
                      <m:den>
                        <m:r>
                          <a:rPr lang="en-US" sz="2000" b="0" i="1" smtClean="0">
                            <a:latin typeface="Cambria Math"/>
                            <a:ea typeface="Cambria Math"/>
                            <a:cs typeface="Times New Roman" pitchFamily="18" charset="0"/>
                          </a:rPr>
                          <m:t>𝜎</m:t>
                        </m:r>
                      </m:den>
                    </m:f>
                  </m:oMath>
                </a14:m>
                <a:r>
                  <a:rPr lang="en-US" sz="2000" dirty="0" smtClean="0">
                    <a:latin typeface="Times New Roman" pitchFamily="18" charset="0"/>
                    <a:cs typeface="Times New Roman" pitchFamily="18" charset="0"/>
                  </a:rPr>
                  <a:t>. So that we can employ the standard normal distribution. The inequality </a:t>
                </a:r>
                <a14:m>
                  <m:oMath xmlns:m="http://schemas.openxmlformats.org/officeDocument/2006/math">
                    <m:r>
                      <a:rPr lang="en-US" sz="2000" b="0" i="1" smtClean="0">
                        <a:latin typeface="Cambria Math"/>
                        <a:cs typeface="Times New Roman" pitchFamily="18" charset="0"/>
                      </a:rPr>
                      <m:t>𝑋</m:t>
                    </m:r>
                    <m:r>
                      <a:rPr lang="en-US" sz="2000" b="0" i="1" smtClean="0">
                        <a:latin typeface="Cambria Math"/>
                        <a:cs typeface="Times New Roman" pitchFamily="18" charset="0"/>
                      </a:rPr>
                      <m:t>&lt;</m:t>
                    </m:r>
                    <m:r>
                      <a:rPr lang="en-US" sz="2000" b="0" i="1" smtClean="0">
                        <a:latin typeface="Cambria Math"/>
                        <a:cs typeface="Times New Roman" pitchFamily="18" charset="0"/>
                      </a:rPr>
                      <m:t>𝑎</m:t>
                    </m:r>
                  </m:oMath>
                </a14:m>
                <a:r>
                  <a:rPr lang="en-US" sz="2000" dirty="0" smtClean="0">
                    <a:latin typeface="Times New Roman" pitchFamily="18" charset="0"/>
                    <a:cs typeface="Times New Roman" pitchFamily="18" charset="0"/>
                  </a:rPr>
                  <a:t> becomes </a:t>
                </a:r>
                <a14:m>
                  <m:oMath xmlns:m="http://schemas.openxmlformats.org/officeDocument/2006/math">
                    <m:r>
                      <a:rPr lang="en-US" sz="2000" b="0" i="1" smtClean="0">
                        <a:latin typeface="Cambria Math"/>
                        <a:cs typeface="Times New Roman" pitchFamily="18" charset="0"/>
                      </a:rPr>
                      <m:t>𝑍</m:t>
                    </m:r>
                    <m:r>
                      <a:rPr lang="en-US" sz="2000" b="0" i="1" smtClean="0">
                        <a:latin typeface="Cambria Math"/>
                        <a:cs typeface="Times New Roman" pitchFamily="18" charset="0"/>
                      </a:rPr>
                      <m:t>&lt;</m:t>
                    </m:r>
                    <m:f>
                      <m:fPr>
                        <m:ctrlPr>
                          <a:rPr lang="en-US" sz="2000" b="0" i="1" smtClean="0">
                            <a:latin typeface="Cambria Math"/>
                            <a:cs typeface="Times New Roman" pitchFamily="18" charset="0"/>
                          </a:rPr>
                        </m:ctrlPr>
                      </m:fPr>
                      <m:num>
                        <m:r>
                          <a:rPr lang="en-US" sz="2000" b="0" i="1" smtClean="0">
                            <a:latin typeface="Cambria Math"/>
                            <a:cs typeface="Times New Roman" pitchFamily="18" charset="0"/>
                          </a:rPr>
                          <m:t>𝑎</m:t>
                        </m:r>
                        <m:r>
                          <a:rPr lang="en-US" sz="2000" b="0" i="1" smtClean="0">
                            <a:latin typeface="Cambria Math"/>
                            <a:cs typeface="Times New Roman" pitchFamily="18" charset="0"/>
                          </a:rPr>
                          <m:t>−</m:t>
                        </m:r>
                        <m:r>
                          <a:rPr lang="en-US" sz="2000" b="0" i="1" smtClean="0">
                            <a:latin typeface="Cambria Math"/>
                            <a:ea typeface="Cambria Math"/>
                            <a:cs typeface="Times New Roman" pitchFamily="18" charset="0"/>
                          </a:rPr>
                          <m:t>𝜇</m:t>
                        </m:r>
                      </m:num>
                      <m:den>
                        <m:r>
                          <a:rPr lang="en-US" sz="2000" b="0" i="1" smtClean="0">
                            <a:latin typeface="Cambria Math"/>
                            <a:ea typeface="Cambria Math"/>
                            <a:cs typeface="Times New Roman" pitchFamily="18" charset="0"/>
                          </a:rPr>
                          <m:t>𝜎</m:t>
                        </m:r>
                      </m:den>
                    </m:f>
                  </m:oMath>
                </a14:m>
                <a:r>
                  <a:rPr lang="en-US" sz="2000" dirty="0" smtClean="0">
                    <a:latin typeface="Times New Roman" pitchFamily="18" charset="0"/>
                    <a:cs typeface="Times New Roman" pitchFamily="18" charset="0"/>
                  </a:rPr>
                  <a:t>. This statement is equivalent to saying that </a:t>
                </a:r>
                <a14:m>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𝑋</m:t>
                        </m:r>
                        <m:r>
                          <a:rPr lang="en-US" sz="2000" b="0" i="1" smtClean="0">
                            <a:latin typeface="Cambria Math"/>
                            <a:cs typeface="Times New Roman" pitchFamily="18" charset="0"/>
                          </a:rPr>
                          <m:t>&lt;</m:t>
                        </m:r>
                        <m:r>
                          <a:rPr lang="en-US" sz="2000" b="0" i="1" smtClean="0">
                            <a:latin typeface="Cambria Math"/>
                            <a:cs typeface="Times New Roman" pitchFamily="18" charset="0"/>
                          </a:rPr>
                          <m:t>𝑎</m:t>
                        </m:r>
                      </m:e>
                    </m:d>
                    <m:r>
                      <a:rPr lang="en-US" sz="2000" b="0" i="1" smtClean="0">
                        <a:latin typeface="Cambria Math"/>
                        <a:cs typeface="Times New Roman" pitchFamily="18" charset="0"/>
                      </a:rPr>
                      <m:t>=</m:t>
                    </m:r>
                    <m:r>
                      <a:rPr lang="en-US" sz="2000" b="0" i="1" smtClean="0">
                        <a:latin typeface="Cambria Math"/>
                        <a:cs typeface="Times New Roman" pitchFamily="18" charset="0"/>
                      </a:rPr>
                      <m:t>𝑃</m:t>
                    </m:r>
                    <m:r>
                      <a:rPr lang="en-US" sz="2000" b="0" i="1" smtClean="0">
                        <a:latin typeface="Cambria Math"/>
                        <a:cs typeface="Times New Roman" pitchFamily="18" charset="0"/>
                      </a:rPr>
                      <m:t>(</m:t>
                    </m:r>
                    <m:r>
                      <a:rPr lang="en-US" sz="2000" b="0" i="1" smtClean="0">
                        <a:latin typeface="Cambria Math"/>
                        <a:cs typeface="Times New Roman" pitchFamily="18" charset="0"/>
                      </a:rPr>
                      <m:t>𝑍</m:t>
                    </m:r>
                    <m:r>
                      <a:rPr lang="en-US" sz="2000" b="0" i="1" smtClean="0">
                        <a:latin typeface="Cambria Math"/>
                        <a:cs typeface="Times New Roman" pitchFamily="18" charset="0"/>
                      </a:rPr>
                      <m:t>&lt;</m:t>
                    </m:r>
                    <m:f>
                      <m:fPr>
                        <m:ctrlPr>
                          <a:rPr lang="en-US" sz="2000" b="0" i="1" smtClean="0">
                            <a:latin typeface="Cambria Math"/>
                            <a:cs typeface="Times New Roman" pitchFamily="18" charset="0"/>
                          </a:rPr>
                        </m:ctrlPr>
                      </m:fPr>
                      <m:num>
                        <m:r>
                          <a:rPr lang="en-US" sz="2000" b="0" i="1" smtClean="0">
                            <a:latin typeface="Cambria Math"/>
                            <a:cs typeface="Times New Roman" pitchFamily="18" charset="0"/>
                          </a:rPr>
                          <m:t>𝑎</m:t>
                        </m:r>
                        <m:r>
                          <a:rPr lang="en-US" sz="2000" b="0" i="1" smtClean="0">
                            <a:latin typeface="Cambria Math"/>
                            <a:cs typeface="Times New Roman" pitchFamily="18" charset="0"/>
                          </a:rPr>
                          <m:t>−</m:t>
                        </m:r>
                        <m:r>
                          <a:rPr lang="en-US" sz="2000" b="0" i="1" smtClean="0">
                            <a:latin typeface="Cambria Math"/>
                            <a:ea typeface="Cambria Math"/>
                            <a:cs typeface="Times New Roman" pitchFamily="18" charset="0"/>
                          </a:rPr>
                          <m:t>𝜇</m:t>
                        </m:r>
                      </m:num>
                      <m:den>
                        <m:r>
                          <a:rPr lang="en-US" sz="2000" b="0" i="1" smtClean="0">
                            <a:latin typeface="Cambria Math"/>
                            <a:ea typeface="Cambria Math"/>
                            <a:cs typeface="Times New Roman" pitchFamily="18" charset="0"/>
                          </a:rPr>
                          <m:t>𝜎</m:t>
                        </m:r>
                      </m:den>
                    </m:f>
                    <m:r>
                      <a:rPr lang="en-US" sz="2000" b="0" i="1" smtClean="0">
                        <a:latin typeface="Cambria Math"/>
                        <a:ea typeface="Cambria Math"/>
                        <a:cs typeface="Times New Roman" pitchFamily="18" charset="0"/>
                      </a:rPr>
                      <m:t>)</m:t>
                    </m:r>
                  </m:oMath>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Similarly, in order to find </a:t>
                </a:r>
                <a14:m>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𝑎</m:t>
                        </m:r>
                        <m:r>
                          <a:rPr lang="en-US" sz="2000" b="0" i="1" smtClean="0">
                            <a:latin typeface="Cambria Math"/>
                            <a:cs typeface="Times New Roman" pitchFamily="18" charset="0"/>
                          </a:rPr>
                          <m:t>&lt;</m:t>
                        </m:r>
                        <m:r>
                          <a:rPr lang="en-US" sz="2000" b="0" i="1" smtClean="0">
                            <a:latin typeface="Cambria Math"/>
                            <a:cs typeface="Times New Roman" pitchFamily="18" charset="0"/>
                          </a:rPr>
                          <m:t>𝑋</m:t>
                        </m:r>
                        <m:r>
                          <a:rPr lang="en-US" sz="2000" b="0" i="1" smtClean="0">
                            <a:latin typeface="Cambria Math"/>
                            <a:cs typeface="Times New Roman" pitchFamily="18" charset="0"/>
                          </a:rPr>
                          <m:t>&lt;</m:t>
                        </m:r>
                        <m:r>
                          <a:rPr lang="en-US" sz="2000" b="0" i="1" smtClean="0">
                            <a:latin typeface="Cambria Math"/>
                            <a:cs typeface="Times New Roman" pitchFamily="18" charset="0"/>
                          </a:rPr>
                          <m:t>𝑏</m:t>
                        </m:r>
                      </m:e>
                    </m:d>
                    <m:r>
                      <a:rPr lang="en-US" sz="2000" b="0" i="1" smtClean="0">
                        <a:latin typeface="Cambria Math"/>
                        <a:cs typeface="Times New Roman" pitchFamily="18" charset="0"/>
                      </a:rPr>
                      <m:t>,</m:t>
                    </m:r>
                  </m:oMath>
                </a14:m>
                <a:r>
                  <a:rPr lang="en-US" sz="2000" dirty="0" smtClean="0">
                    <a:latin typeface="Times New Roman" pitchFamily="18" charset="0"/>
                    <a:cs typeface="Times New Roman" pitchFamily="18" charset="0"/>
                  </a:rPr>
                  <a:t> where X is </a:t>
                </a:r>
                <a14:m>
                  <m:oMath xmlns:m="http://schemas.openxmlformats.org/officeDocument/2006/math">
                    <m:r>
                      <a:rPr lang="en-US" sz="2000" b="0" i="1" smtClean="0">
                        <a:latin typeface="Cambria Math"/>
                        <a:cs typeface="Times New Roman" pitchFamily="18" charset="0"/>
                      </a:rPr>
                      <m:t>𝑁</m:t>
                    </m:r>
                    <m:r>
                      <a:rPr lang="en-US" sz="2000" b="0" i="1" smtClean="0">
                        <a:latin typeface="Cambria Math"/>
                        <a:cs typeface="Times New Roman" pitchFamily="18" charset="0"/>
                      </a:rPr>
                      <m:t>(</m:t>
                    </m:r>
                    <m:r>
                      <a:rPr lang="en-US" sz="2000" b="0" i="1" smtClean="0">
                        <a:latin typeface="Cambria Math"/>
                        <a:ea typeface="Cambria Math"/>
                        <a:cs typeface="Times New Roman" pitchFamily="18" charset="0"/>
                      </a:rPr>
                      <m:t>𝜇</m:t>
                    </m:r>
                    <m:r>
                      <a:rPr lang="en-US" sz="2000" b="0" i="1" smtClean="0">
                        <a:latin typeface="Cambria Math"/>
                        <a:ea typeface="Cambria Math"/>
                        <a:cs typeface="Times New Roman" pitchFamily="18" charset="0"/>
                      </a:rPr>
                      <m:t>,</m:t>
                    </m:r>
                    <m:sSup>
                      <m:sSupPr>
                        <m:ctrlPr>
                          <a:rPr lang="en-US" sz="2000" b="0" i="1" smtClean="0">
                            <a:latin typeface="Cambria Math"/>
                            <a:ea typeface="Cambria Math"/>
                            <a:cs typeface="Times New Roman" pitchFamily="18" charset="0"/>
                          </a:rPr>
                        </m:ctrlPr>
                      </m:sSupPr>
                      <m:e>
                        <m:r>
                          <a:rPr lang="en-US" sz="2000" b="0" i="1" smtClean="0">
                            <a:latin typeface="Cambria Math"/>
                            <a:ea typeface="Cambria Math"/>
                            <a:cs typeface="Times New Roman" pitchFamily="18" charset="0"/>
                          </a:rPr>
                          <m:t>𝜎</m:t>
                        </m:r>
                      </m:e>
                      <m:sup>
                        <m:r>
                          <a:rPr lang="en-US" sz="2000" b="0" i="1" smtClean="0">
                            <a:latin typeface="Cambria Math"/>
                            <a:ea typeface="Cambria Math"/>
                            <a:cs typeface="Times New Roman" pitchFamily="18" charset="0"/>
                          </a:rPr>
                          <m:t>2</m:t>
                        </m:r>
                      </m:sup>
                    </m:sSup>
                    <m:r>
                      <a:rPr lang="en-US" sz="2000" b="0" i="1" smtClean="0">
                        <a:latin typeface="Cambria Math"/>
                        <a:ea typeface="Cambria Math"/>
                        <a:cs typeface="Times New Roman" pitchFamily="18" charset="0"/>
                      </a:rPr>
                      <m:t>)</m:t>
                    </m:r>
                  </m:oMath>
                </a14:m>
                <a:r>
                  <a:rPr lang="en-US" sz="2000" dirty="0" smtClean="0">
                    <a:latin typeface="Times New Roman" pitchFamily="18" charset="0"/>
                    <a:cs typeface="Times New Roman" pitchFamily="18" charset="0"/>
                  </a:rPr>
                  <a:t>, we standardized by setting </a:t>
                </a:r>
                <a14:m>
                  <m:oMath xmlns:m="http://schemas.openxmlformats.org/officeDocument/2006/math">
                    <m:r>
                      <a:rPr lang="en-US" sz="2000" b="0" i="1" smtClean="0">
                        <a:latin typeface="Cambria Math"/>
                        <a:cs typeface="Times New Roman" pitchFamily="18" charset="0"/>
                      </a:rPr>
                      <m:t>𝑍</m:t>
                    </m:r>
                    <m:r>
                      <a:rPr lang="en-US" sz="2000" b="0" i="1" smtClean="0">
                        <a:latin typeface="Cambria Math"/>
                        <a:cs typeface="Times New Roman" pitchFamily="18" charset="0"/>
                      </a:rPr>
                      <m:t>=</m:t>
                    </m:r>
                    <m:f>
                      <m:fPr>
                        <m:ctrlPr>
                          <a:rPr lang="en-US" sz="2000" b="0" i="1" smtClean="0">
                            <a:latin typeface="Cambria Math"/>
                            <a:cs typeface="Times New Roman" pitchFamily="18" charset="0"/>
                          </a:rPr>
                        </m:ctrlPr>
                      </m:fPr>
                      <m:num>
                        <m:r>
                          <a:rPr lang="en-US" sz="2000" b="0" i="1" smtClean="0">
                            <a:latin typeface="Cambria Math"/>
                            <a:cs typeface="Times New Roman" pitchFamily="18" charset="0"/>
                          </a:rPr>
                          <m:t>𝑋</m:t>
                        </m:r>
                        <m:r>
                          <a:rPr lang="en-US" sz="2000" b="0" i="1" smtClean="0">
                            <a:latin typeface="Cambria Math"/>
                            <a:cs typeface="Times New Roman" pitchFamily="18" charset="0"/>
                          </a:rPr>
                          <m:t>−</m:t>
                        </m:r>
                        <m:r>
                          <a:rPr lang="en-US" sz="2000" i="1">
                            <a:latin typeface="Cambria Math"/>
                            <a:ea typeface="Cambria Math"/>
                            <a:cs typeface="Times New Roman" pitchFamily="18" charset="0"/>
                          </a:rPr>
                          <m:t>𝜇</m:t>
                        </m:r>
                      </m:num>
                      <m:den>
                        <m:r>
                          <a:rPr lang="en-US" sz="2000" b="0" i="1" smtClean="0">
                            <a:latin typeface="Cambria Math"/>
                            <a:ea typeface="Cambria Math"/>
                            <a:cs typeface="Times New Roman" pitchFamily="18" charset="0"/>
                          </a:rPr>
                          <m:t>𝜎</m:t>
                        </m:r>
                      </m:den>
                    </m:f>
                  </m:oMath>
                </a14:m>
                <a:r>
                  <a:rPr lang="en-US" sz="2000" dirty="0" smtClean="0">
                    <a:latin typeface="Times New Roman" pitchFamily="18" charset="0"/>
                    <a:cs typeface="Times New Roman" pitchFamily="18" charset="0"/>
                  </a:rPr>
                  <a:t>. So that we can employ the standard normal distribution. This statement is equivalent to saying that </a:t>
                </a:r>
                <a14:m>
                  <m:oMath xmlns:m="http://schemas.openxmlformats.org/officeDocument/2006/math">
                    <m:r>
                      <a:rPr lang="en-US" sz="2000" b="0" i="1" smtClean="0">
                        <a:latin typeface="Cambria Math"/>
                        <a:cs typeface="Times New Roman" pitchFamily="18" charset="0"/>
                      </a:rPr>
                      <m:t>𝑃</m:t>
                    </m:r>
                    <m:d>
                      <m:dPr>
                        <m:ctrlPr>
                          <a:rPr lang="en-US" sz="2000" b="0" i="1" smtClean="0">
                            <a:latin typeface="Cambria Math"/>
                            <a:cs typeface="Times New Roman" pitchFamily="18" charset="0"/>
                          </a:rPr>
                        </m:ctrlPr>
                      </m:dPr>
                      <m:e>
                        <m:r>
                          <a:rPr lang="en-US" sz="2000" b="0" i="1" smtClean="0">
                            <a:latin typeface="Cambria Math"/>
                            <a:cs typeface="Times New Roman" pitchFamily="18" charset="0"/>
                          </a:rPr>
                          <m:t>𝑎</m:t>
                        </m:r>
                        <m:r>
                          <a:rPr lang="en-US" sz="2000" b="0" i="1" smtClean="0">
                            <a:latin typeface="Cambria Math"/>
                            <a:cs typeface="Times New Roman" pitchFamily="18" charset="0"/>
                          </a:rPr>
                          <m:t>&lt;</m:t>
                        </m:r>
                        <m:r>
                          <a:rPr lang="en-US" sz="2000" b="0" i="1" smtClean="0">
                            <a:latin typeface="Cambria Math"/>
                            <a:cs typeface="Times New Roman" pitchFamily="18" charset="0"/>
                          </a:rPr>
                          <m:t>𝑋</m:t>
                        </m:r>
                        <m:r>
                          <a:rPr lang="en-US" sz="2000" b="0" i="1" smtClean="0">
                            <a:latin typeface="Cambria Math"/>
                            <a:cs typeface="Times New Roman" pitchFamily="18" charset="0"/>
                          </a:rPr>
                          <m:t>&lt;</m:t>
                        </m:r>
                        <m:r>
                          <a:rPr lang="en-US" sz="2000" b="0" i="1" smtClean="0">
                            <a:latin typeface="Cambria Math"/>
                            <a:cs typeface="Times New Roman" pitchFamily="18" charset="0"/>
                          </a:rPr>
                          <m:t>𝑏</m:t>
                        </m:r>
                      </m:e>
                    </m:d>
                    <m:r>
                      <a:rPr lang="en-US" sz="2000" b="0" i="1" smtClean="0">
                        <a:latin typeface="Cambria Math"/>
                        <a:cs typeface="Times New Roman" pitchFamily="18" charset="0"/>
                      </a:rPr>
                      <m:t>=</m:t>
                    </m:r>
                    <m:r>
                      <a:rPr lang="en-US" sz="2000" b="0" i="1" smtClean="0">
                        <a:latin typeface="Cambria Math"/>
                        <a:cs typeface="Times New Roman" pitchFamily="18" charset="0"/>
                      </a:rPr>
                      <m:t>𝑃</m:t>
                    </m:r>
                    <m:r>
                      <a:rPr lang="en-US" sz="2000" b="0" i="1" smtClean="0">
                        <a:latin typeface="Cambria Math"/>
                        <a:cs typeface="Times New Roman" pitchFamily="18" charset="0"/>
                      </a:rPr>
                      <m:t>(</m:t>
                    </m:r>
                    <m:f>
                      <m:fPr>
                        <m:ctrlPr>
                          <a:rPr lang="en-US" sz="2000" b="0" i="1" smtClean="0">
                            <a:latin typeface="Cambria Math"/>
                            <a:cs typeface="Times New Roman" pitchFamily="18" charset="0"/>
                          </a:rPr>
                        </m:ctrlPr>
                      </m:fPr>
                      <m:num>
                        <m:r>
                          <a:rPr lang="en-US" sz="2000" b="0" i="1" smtClean="0">
                            <a:latin typeface="Cambria Math"/>
                            <a:cs typeface="Times New Roman" pitchFamily="18" charset="0"/>
                          </a:rPr>
                          <m:t>𝑎</m:t>
                        </m:r>
                        <m:r>
                          <a:rPr lang="en-US" sz="2000" b="0" i="1" smtClean="0">
                            <a:latin typeface="Cambria Math"/>
                            <a:cs typeface="Times New Roman" pitchFamily="18" charset="0"/>
                          </a:rPr>
                          <m:t>−</m:t>
                        </m:r>
                        <m:r>
                          <a:rPr lang="en-US" sz="2000" b="0" i="1" smtClean="0">
                            <a:latin typeface="Cambria Math"/>
                            <a:cs typeface="Times New Roman" pitchFamily="18" charset="0"/>
                          </a:rPr>
                          <m:t>𝑢</m:t>
                        </m:r>
                      </m:num>
                      <m:den>
                        <m:r>
                          <a:rPr lang="en-US" sz="2000" b="0" i="1" smtClean="0">
                            <a:latin typeface="Cambria Math"/>
                            <a:ea typeface="Cambria Math"/>
                            <a:cs typeface="Times New Roman" pitchFamily="18" charset="0"/>
                          </a:rPr>
                          <m:t>𝜎</m:t>
                        </m:r>
                      </m:den>
                    </m:f>
                    <m:r>
                      <a:rPr lang="en-US" sz="2000" b="0" i="1" smtClean="0">
                        <a:latin typeface="Cambria Math"/>
                        <a:cs typeface="Times New Roman" pitchFamily="18" charset="0"/>
                      </a:rPr>
                      <m:t>&lt;</m:t>
                    </m:r>
                    <m:r>
                      <a:rPr lang="en-US" sz="2000" b="0" i="1" smtClean="0">
                        <a:latin typeface="Cambria Math"/>
                        <a:cs typeface="Times New Roman" pitchFamily="18" charset="0"/>
                      </a:rPr>
                      <m:t>𝑍</m:t>
                    </m:r>
                    <m:r>
                      <a:rPr lang="en-US" sz="2000" b="0" i="1" smtClean="0">
                        <a:latin typeface="Cambria Math"/>
                        <a:cs typeface="Times New Roman" pitchFamily="18" charset="0"/>
                      </a:rPr>
                      <m:t>&lt;</m:t>
                    </m:r>
                    <m:f>
                      <m:fPr>
                        <m:ctrlPr>
                          <a:rPr lang="en-US" sz="2000" b="0" i="1" smtClean="0">
                            <a:latin typeface="Cambria Math"/>
                            <a:cs typeface="Times New Roman" pitchFamily="18" charset="0"/>
                          </a:rPr>
                        </m:ctrlPr>
                      </m:fPr>
                      <m:num>
                        <m:r>
                          <a:rPr lang="en-US" sz="2000" b="0" i="1" smtClean="0">
                            <a:latin typeface="Cambria Math"/>
                            <a:cs typeface="Times New Roman" pitchFamily="18" charset="0"/>
                          </a:rPr>
                          <m:t>𝑏</m:t>
                        </m:r>
                        <m:r>
                          <a:rPr lang="en-US" sz="2000" b="0" i="1" smtClean="0">
                            <a:latin typeface="Cambria Math"/>
                            <a:cs typeface="Times New Roman" pitchFamily="18" charset="0"/>
                          </a:rPr>
                          <m:t>−</m:t>
                        </m:r>
                        <m:r>
                          <a:rPr lang="en-US" sz="2000" b="0" i="1" smtClean="0">
                            <a:latin typeface="Cambria Math"/>
                            <a:ea typeface="Cambria Math"/>
                            <a:cs typeface="Times New Roman" pitchFamily="18" charset="0"/>
                          </a:rPr>
                          <m:t>𝜇</m:t>
                        </m:r>
                      </m:num>
                      <m:den>
                        <m:r>
                          <a:rPr lang="en-US" sz="2000" b="0" i="1" smtClean="0">
                            <a:latin typeface="Cambria Math"/>
                            <a:ea typeface="Cambria Math"/>
                            <a:cs typeface="Times New Roman" pitchFamily="18" charset="0"/>
                          </a:rPr>
                          <m:t>𝜎</m:t>
                        </m:r>
                      </m:den>
                    </m:f>
                    <m:r>
                      <a:rPr lang="en-US" sz="2000" b="0" i="1" smtClean="0">
                        <a:latin typeface="Cambria Math"/>
                        <a:ea typeface="Cambria Math"/>
                        <a:cs typeface="Times New Roman" pitchFamily="18" charset="0"/>
                      </a:rPr>
                      <m:t>)</m:t>
                    </m:r>
                  </m:oMath>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52400" y="228600"/>
                <a:ext cx="8763000" cy="5803576"/>
              </a:xfrm>
              <a:prstGeom prst="rect">
                <a:avLst/>
              </a:prstGeom>
              <a:blipFill rotWithShape="1">
                <a:blip r:embed="rId2"/>
                <a:stretch>
                  <a:fillRect l="-1043" t="-840" r="-626"/>
                </a:stretch>
              </a:blipFill>
            </p:spPr>
            <p:txBody>
              <a:bodyPr/>
              <a:lstStyle/>
              <a:p>
                <a:r>
                  <a:rPr lang="en-US">
                    <a:noFill/>
                  </a:rPr>
                  <a:t> </a:t>
                </a:r>
              </a:p>
            </p:txBody>
          </p:sp>
        </mc:Fallback>
      </mc:AlternateContent>
    </p:spTree>
    <p:extLst>
      <p:ext uri="{BB962C8B-B14F-4D97-AF65-F5344CB8AC3E}">
        <p14:creationId xmlns:p14="http://schemas.microsoft.com/office/powerpoint/2010/main" val="1574483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4636"/>
            <a:ext cx="8763000" cy="1015663"/>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Area Under the Standard Normal Curve</a:t>
            </a:r>
          </a:p>
          <a:p>
            <a:pPr algn="just"/>
            <a:endParaRPr lang="en-US" sz="2000" b="1" dirty="0" smtClean="0">
              <a:latin typeface="Times New Roman" pitchFamily="18" charset="0"/>
              <a:cs typeface="Times New Roman" pitchFamily="18" charset="0"/>
            </a:endParaRPr>
          </a:p>
          <a:p>
            <a:pPr algn="just"/>
            <a:endParaRPr lang="en-US" sz="2000" b="1" dirty="0" smtClean="0">
              <a:latin typeface="Times New Roman" pitchFamily="18" charset="0"/>
              <a:cs typeface="Times New Roman"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42467"/>
            <a:ext cx="9144000" cy="6315533"/>
          </a:xfrm>
          <a:prstGeom prst="rect">
            <a:avLst/>
          </a:prstGeom>
        </p:spPr>
      </p:pic>
    </p:spTree>
    <p:extLst>
      <p:ext uri="{BB962C8B-B14F-4D97-AF65-F5344CB8AC3E}">
        <p14:creationId xmlns:p14="http://schemas.microsoft.com/office/powerpoint/2010/main" val="214968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534400" cy="230832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Different kind of probability problem under SND</a:t>
            </a:r>
          </a:p>
          <a:p>
            <a:pPr algn="just"/>
            <a:r>
              <a:rPr lang="en-US" sz="2000" dirty="0" smtClean="0">
                <a:latin typeface="Times New Roman" pitchFamily="18" charset="0"/>
                <a:cs typeface="Times New Roman" pitchFamily="18" charset="0"/>
              </a:rPr>
              <a:t>	There </a:t>
            </a:r>
            <a:r>
              <a:rPr lang="en-US" sz="2000" dirty="0">
                <a:latin typeface="Times New Roman" pitchFamily="18" charset="0"/>
                <a:cs typeface="Times New Roman" pitchFamily="18" charset="0"/>
              </a:rPr>
              <a:t>are </a:t>
            </a:r>
            <a:r>
              <a:rPr lang="en-US" sz="2000" dirty="0" smtClean="0">
                <a:latin typeface="Times New Roman" pitchFamily="18" charset="0"/>
                <a:cs typeface="Times New Roman" pitchFamily="18" charset="0"/>
              </a:rPr>
              <a:t>4 </a:t>
            </a:r>
            <a:r>
              <a:rPr lang="en-US" sz="2000" dirty="0">
                <a:latin typeface="Times New Roman" pitchFamily="18" charset="0"/>
                <a:cs typeface="Times New Roman" pitchFamily="18" charset="0"/>
              </a:rPr>
              <a:t>basic types of probability problems dealing with distributions, including normal and standard normal distributions. They are summarized by the words between, below, and above. Figure out which kind of problem you have and the computation becomes easy</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2324586"/>
            <a:ext cx="2524125"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857750"/>
            <a:ext cx="2524125"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6950" y="4705350"/>
            <a:ext cx="2609850"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106757"/>
            <a:ext cx="2609850"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1115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152400" y="228600"/>
                <a:ext cx="8686800" cy="5123262"/>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Questions</a:t>
                </a:r>
              </a:p>
              <a:p>
                <a:pPr algn="just"/>
                <a:r>
                  <a:rPr lang="en-US" sz="2000" dirty="0" smtClean="0">
                    <a:latin typeface="Times New Roman" pitchFamily="18" charset="0"/>
                    <a:cs typeface="Times New Roman" pitchFamily="18" charset="0"/>
                  </a:rPr>
                  <a:t>	Suppose that the lengths of 200 aluminum coated sheets are normally distributed with a mean of µ = 30.5 inches and a standard deviation of </a:t>
                </a:r>
                <a:r>
                  <a:rPr lang="el-GR" sz="2000" dirty="0" smtClean="0">
                    <a:latin typeface="Times New Roman" pitchFamily="18" charset="0"/>
                    <a:cs typeface="Times New Roman" pitchFamily="18" charset="0"/>
                  </a:rPr>
                  <a:t>σ</a:t>
                </a:r>
                <a:r>
                  <a:rPr lang="en-US" sz="2000" dirty="0" smtClean="0">
                    <a:latin typeface="Times New Roman" pitchFamily="18" charset="0"/>
                    <a:cs typeface="Times New Roman" pitchFamily="18" charset="0"/>
                  </a:rPr>
                  <a:t> = 0.2 inch. What is the probability that a sheet selected at random from the population of sheets is between 30.25 and 30.75. Also find the number of sheets between 30.25 and 30.75. inches.</a:t>
                </a:r>
              </a:p>
              <a:p>
                <a:pPr algn="just"/>
                <a:r>
                  <a:rPr lang="en-US" sz="2000" b="1"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We transform each value of X to the corresponding value of z</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𝑃</m:t>
                      </m:r>
                      <m:d>
                        <m:dPr>
                          <m:ctrlPr>
                            <a:rPr lang="en-US" sz="2000" b="0" i="1" smtClean="0">
                              <a:latin typeface="Cambria Math"/>
                            </a:rPr>
                          </m:ctrlPr>
                        </m:dPr>
                        <m:e>
                          <m:r>
                            <a:rPr lang="en-US" sz="2000" b="0" i="1" smtClean="0">
                              <a:latin typeface="Cambria Math"/>
                            </a:rPr>
                            <m:t>30.25</m:t>
                          </m:r>
                          <m:r>
                            <a:rPr lang="en-US" sz="2000" b="0" i="1" smtClean="0">
                              <a:latin typeface="Cambria Math"/>
                              <a:ea typeface="Cambria Math"/>
                            </a:rPr>
                            <m:t>≤</m:t>
                          </m:r>
                          <m:r>
                            <a:rPr lang="en-US" sz="2000" b="0" i="1" smtClean="0">
                              <a:latin typeface="Cambria Math"/>
                              <a:ea typeface="Cambria Math"/>
                            </a:rPr>
                            <m:t>𝑋</m:t>
                          </m:r>
                          <m:r>
                            <a:rPr lang="en-US" sz="2000" b="0" i="1" smtClean="0">
                              <a:latin typeface="Cambria Math"/>
                              <a:ea typeface="Cambria Math"/>
                            </a:rPr>
                            <m:t>≤30.75</m:t>
                          </m:r>
                        </m:e>
                      </m:d>
                      <m:r>
                        <a:rPr lang="en-US" sz="2000" b="0" i="1" smtClean="0">
                          <a:latin typeface="Cambria Math"/>
                          <a:ea typeface="Cambria Math"/>
                        </a:rPr>
                        <m:t>=</m:t>
                      </m:r>
                      <m:r>
                        <a:rPr lang="en-US" sz="2000" b="0" i="1" smtClean="0">
                          <a:latin typeface="Cambria Math"/>
                          <a:ea typeface="Cambria Math"/>
                        </a:rPr>
                        <m:t>𝑃</m:t>
                      </m:r>
                      <m:r>
                        <a:rPr lang="en-US" sz="2000" b="0" i="1" smtClean="0">
                          <a:latin typeface="Cambria Math"/>
                          <a:ea typeface="Cambria Math"/>
                        </a:rPr>
                        <m:t>(</m:t>
                      </m:r>
                      <m:f>
                        <m:fPr>
                          <m:ctrlPr>
                            <a:rPr lang="en-US" sz="2000" b="0" i="1" smtClean="0">
                              <a:latin typeface="Cambria Math"/>
                              <a:ea typeface="Cambria Math"/>
                            </a:rPr>
                          </m:ctrlPr>
                        </m:fPr>
                        <m:num>
                          <m:r>
                            <a:rPr lang="en-US" sz="2000" b="0" i="1" smtClean="0">
                              <a:latin typeface="Cambria Math"/>
                              <a:ea typeface="Cambria Math"/>
                            </a:rPr>
                            <m:t>30.25−30.5</m:t>
                          </m:r>
                        </m:num>
                        <m:den>
                          <m:r>
                            <a:rPr lang="en-US" sz="2000" b="0" i="1" smtClean="0">
                              <a:latin typeface="Cambria Math"/>
                              <a:ea typeface="Cambria Math"/>
                            </a:rPr>
                            <m:t>0.2</m:t>
                          </m:r>
                        </m:den>
                      </m:f>
                      <m:r>
                        <a:rPr lang="en-US" sz="2000" b="0" i="1" smtClean="0">
                          <a:latin typeface="Cambria Math"/>
                          <a:ea typeface="Cambria Math"/>
                        </a:rPr>
                        <m:t>≤</m:t>
                      </m:r>
                      <m:f>
                        <m:fPr>
                          <m:ctrlPr>
                            <a:rPr lang="en-US" sz="2000" b="0" i="1" smtClean="0">
                              <a:latin typeface="Cambria Math"/>
                              <a:ea typeface="Cambria Math"/>
                            </a:rPr>
                          </m:ctrlPr>
                        </m:fPr>
                        <m:num>
                          <m:r>
                            <a:rPr lang="en-US" sz="2000" b="0" i="1" smtClean="0">
                              <a:latin typeface="Cambria Math"/>
                              <a:ea typeface="Cambria Math"/>
                            </a:rPr>
                            <m:t>𝑋</m:t>
                          </m:r>
                          <m:r>
                            <a:rPr lang="en-US" sz="2000" b="0" i="1" smtClean="0">
                              <a:latin typeface="Cambria Math"/>
                              <a:ea typeface="Cambria Math"/>
                            </a:rPr>
                            <m:t>−</m:t>
                          </m:r>
                          <m:r>
                            <a:rPr lang="en-US" sz="2000" b="0" i="1" smtClean="0">
                              <a:latin typeface="Cambria Math"/>
                              <a:ea typeface="Cambria Math"/>
                            </a:rPr>
                            <m:t>𝜇</m:t>
                          </m:r>
                        </m:num>
                        <m:den>
                          <m:r>
                            <a:rPr lang="en-US" sz="2000" b="0" i="1" smtClean="0">
                              <a:latin typeface="Cambria Math"/>
                              <a:ea typeface="Cambria Math"/>
                            </a:rPr>
                            <m:t>𝜎</m:t>
                          </m:r>
                        </m:den>
                      </m:f>
                      <m:r>
                        <a:rPr lang="en-US" sz="2000" b="0" i="1" smtClean="0">
                          <a:latin typeface="Cambria Math"/>
                          <a:ea typeface="Cambria Math"/>
                        </a:rPr>
                        <m:t>≤</m:t>
                      </m:r>
                      <m:f>
                        <m:fPr>
                          <m:ctrlPr>
                            <a:rPr lang="en-US" sz="2000" b="0" i="1" smtClean="0">
                              <a:latin typeface="Cambria Math"/>
                              <a:ea typeface="Cambria Math"/>
                            </a:rPr>
                          </m:ctrlPr>
                        </m:fPr>
                        <m:num>
                          <m:r>
                            <a:rPr lang="en-US" sz="2000" b="0" i="1" smtClean="0">
                              <a:latin typeface="Cambria Math"/>
                              <a:ea typeface="Cambria Math"/>
                            </a:rPr>
                            <m:t>30.75−30.5</m:t>
                          </m:r>
                        </m:num>
                        <m:den>
                          <m:r>
                            <a:rPr lang="en-US" sz="2000" b="0" i="1" smtClean="0">
                              <a:latin typeface="Cambria Math"/>
                              <a:ea typeface="Cambria Math"/>
                            </a:rPr>
                            <m:t>0.2</m:t>
                          </m:r>
                        </m:den>
                      </m:f>
                      <m:r>
                        <a:rPr lang="en-US" sz="2000" b="0" i="1" smtClean="0">
                          <a:latin typeface="Cambria Math"/>
                          <a:ea typeface="Cambria Math"/>
                        </a:rPr>
                        <m:t>)</m:t>
                      </m:r>
                    </m:oMath>
                  </m:oMathPara>
                </a14:m>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𝑃</m:t>
                      </m:r>
                      <m:d>
                        <m:dPr>
                          <m:ctrlPr>
                            <a:rPr lang="en-US" sz="2000" b="0" i="1" smtClean="0">
                              <a:latin typeface="Cambria Math"/>
                            </a:rPr>
                          </m:ctrlPr>
                        </m:dPr>
                        <m:e>
                          <m:r>
                            <a:rPr lang="en-US" sz="2000" b="0" i="1" smtClean="0">
                              <a:latin typeface="Cambria Math"/>
                            </a:rPr>
                            <m:t>30.25</m:t>
                          </m:r>
                          <m:r>
                            <a:rPr lang="en-US" sz="2000" b="0" i="1" smtClean="0">
                              <a:latin typeface="Cambria Math"/>
                              <a:ea typeface="Cambria Math"/>
                            </a:rPr>
                            <m:t>≤</m:t>
                          </m:r>
                          <m:r>
                            <a:rPr lang="en-US" sz="2000" b="0" i="1" smtClean="0">
                              <a:latin typeface="Cambria Math"/>
                              <a:ea typeface="Cambria Math"/>
                            </a:rPr>
                            <m:t>𝑋</m:t>
                          </m:r>
                          <m:r>
                            <a:rPr lang="en-US" sz="2000" b="0" i="1" smtClean="0">
                              <a:latin typeface="Cambria Math"/>
                              <a:ea typeface="Cambria Math"/>
                            </a:rPr>
                            <m:t>≤30.75</m:t>
                          </m:r>
                        </m:e>
                      </m:d>
                      <m:r>
                        <a:rPr lang="en-US" sz="2000" b="0" i="1" smtClean="0">
                          <a:latin typeface="Cambria Math"/>
                          <a:ea typeface="Cambria Math"/>
                        </a:rPr>
                        <m:t>=</m:t>
                      </m:r>
                      <m:r>
                        <a:rPr lang="en-US" sz="2000" b="0" i="1" smtClean="0">
                          <a:latin typeface="Cambria Math"/>
                          <a:ea typeface="Cambria Math"/>
                        </a:rPr>
                        <m:t>𝑃</m:t>
                      </m:r>
                      <m:d>
                        <m:dPr>
                          <m:ctrlPr>
                            <a:rPr lang="en-US" sz="2000" b="0" i="1" smtClean="0">
                              <a:latin typeface="Cambria Math"/>
                              <a:ea typeface="Cambria Math"/>
                            </a:rPr>
                          </m:ctrlPr>
                        </m:dPr>
                        <m:e>
                          <m:f>
                            <m:fPr>
                              <m:ctrlPr>
                                <a:rPr lang="en-US" sz="2000" b="0" i="1" smtClean="0">
                                  <a:latin typeface="Cambria Math"/>
                                  <a:ea typeface="Cambria Math"/>
                                </a:rPr>
                              </m:ctrlPr>
                            </m:fPr>
                            <m:num>
                              <m:r>
                                <a:rPr lang="en-US" sz="2000" b="0" i="1" smtClean="0">
                                  <a:latin typeface="Cambria Math"/>
                                  <a:ea typeface="Cambria Math"/>
                                </a:rPr>
                                <m:t>30.25−30.5</m:t>
                              </m:r>
                            </m:num>
                            <m:den>
                              <m:r>
                                <a:rPr lang="en-US" sz="2000" b="0" i="1" smtClean="0">
                                  <a:latin typeface="Cambria Math"/>
                                  <a:ea typeface="Cambria Math"/>
                                </a:rPr>
                                <m:t>0.2</m:t>
                              </m:r>
                            </m:den>
                          </m:f>
                          <m:r>
                            <a:rPr lang="en-US" sz="2000" b="0" i="1" smtClean="0">
                              <a:latin typeface="Cambria Math"/>
                              <a:ea typeface="Cambria Math"/>
                            </a:rPr>
                            <m:t>≤</m:t>
                          </m:r>
                          <m:r>
                            <a:rPr lang="en-US" sz="2000" b="0" i="1" smtClean="0">
                              <a:latin typeface="Cambria Math"/>
                              <a:ea typeface="Cambria Math"/>
                            </a:rPr>
                            <m:t>𝑍</m:t>
                          </m:r>
                          <m:r>
                            <a:rPr lang="en-US" sz="2000" b="0" i="1" smtClean="0">
                              <a:latin typeface="Cambria Math"/>
                              <a:ea typeface="Cambria Math"/>
                            </a:rPr>
                            <m:t>≤</m:t>
                          </m:r>
                          <m:f>
                            <m:fPr>
                              <m:ctrlPr>
                                <a:rPr lang="en-US" sz="2000" b="0" i="1" smtClean="0">
                                  <a:latin typeface="Cambria Math"/>
                                  <a:ea typeface="Cambria Math"/>
                                </a:rPr>
                              </m:ctrlPr>
                            </m:fPr>
                            <m:num>
                              <m:r>
                                <a:rPr lang="en-US" sz="2000" b="0" i="1" smtClean="0">
                                  <a:latin typeface="Cambria Math"/>
                                  <a:ea typeface="Cambria Math"/>
                                </a:rPr>
                                <m:t>30.75−30.5</m:t>
                              </m:r>
                            </m:num>
                            <m:den>
                              <m:r>
                                <a:rPr lang="en-US" sz="2000" b="0" i="1" smtClean="0">
                                  <a:latin typeface="Cambria Math"/>
                                  <a:ea typeface="Cambria Math"/>
                                </a:rPr>
                                <m:t>0.2</m:t>
                              </m:r>
                            </m:den>
                          </m:f>
                        </m:e>
                      </m:d>
                    </m:oMath>
                  </m:oMathPara>
                </a14:m>
                <a:endParaRPr lang="en-US" sz="2000" b="0" i="1" dirty="0" smtClean="0">
                  <a:latin typeface="Times New Roman" pitchFamily="18" charset="0"/>
                  <a:ea typeface="Cambria Math"/>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0" smtClean="0">
                          <a:latin typeface="Cambria Math"/>
                          <a:ea typeface="Cambria Math"/>
                        </a:rPr>
                        <m:t>=</m:t>
                      </m:r>
                      <m:r>
                        <m:rPr>
                          <m:sty m:val="p"/>
                        </m:rPr>
                        <a:rPr lang="en-US" sz="2000" b="0" i="0" smtClean="0">
                          <a:latin typeface="Cambria Math"/>
                          <a:ea typeface="Cambria Math"/>
                        </a:rPr>
                        <m:t>P</m:t>
                      </m:r>
                      <m:d>
                        <m:dPr>
                          <m:ctrlPr>
                            <a:rPr lang="en-US" sz="2000" b="0" i="1" smtClean="0">
                              <a:latin typeface="Cambria Math"/>
                              <a:ea typeface="Cambria Math"/>
                            </a:rPr>
                          </m:ctrlPr>
                        </m:dPr>
                        <m:e>
                          <m:r>
                            <a:rPr lang="en-US" sz="2000" b="0" i="0" smtClean="0">
                              <a:latin typeface="Cambria Math"/>
                              <a:ea typeface="Cambria Math"/>
                            </a:rPr>
                            <m:t>−1.25</m:t>
                          </m:r>
                          <m:r>
                            <a:rPr lang="en-US" sz="2000" b="0" i="1" smtClean="0">
                              <a:latin typeface="Cambria Math"/>
                              <a:ea typeface="Cambria Math"/>
                            </a:rPr>
                            <m:t>≤</m:t>
                          </m:r>
                          <m:r>
                            <a:rPr lang="en-US" sz="2000" b="0" i="1" smtClean="0">
                              <a:latin typeface="Cambria Math"/>
                              <a:ea typeface="Cambria Math"/>
                            </a:rPr>
                            <m:t>𝑧</m:t>
                          </m:r>
                          <m:r>
                            <a:rPr lang="en-US" sz="2000" b="0" i="1" smtClean="0">
                              <a:latin typeface="Cambria Math"/>
                              <a:ea typeface="Cambria Math"/>
                            </a:rPr>
                            <m:t>≤1.25</m:t>
                          </m:r>
                        </m:e>
                      </m:d>
                    </m:oMath>
                  </m:oMathPara>
                </a14:m>
                <a:endParaRPr lang="en-US" sz="2000" b="0" dirty="0" smtClean="0">
                  <a:latin typeface="Times New Roman" pitchFamily="18" charset="0"/>
                  <a:ea typeface="Cambria Math"/>
                  <a:cs typeface="Times New Roman" pitchFamily="18" charset="0"/>
                </a:endParaRPr>
              </a:p>
              <a:p>
                <a:pPr algn="just"/>
                <a:endParaRPr lang="en-US" sz="2000" b="0" dirty="0" smtClean="0">
                  <a:latin typeface="Times New Roman" pitchFamily="18" charset="0"/>
                  <a:ea typeface="Cambria Math"/>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152400" y="228600"/>
                <a:ext cx="8686800" cy="5123262"/>
              </a:xfrm>
              <a:prstGeom prst="rect">
                <a:avLst/>
              </a:prstGeom>
              <a:blipFill rotWithShape="1">
                <a:blip r:embed="rId2"/>
                <a:stretch>
                  <a:fillRect l="-1053" t="-952" r="-702"/>
                </a:stretch>
              </a:blipFill>
            </p:spPr>
            <p:txBody>
              <a:bodyPr/>
              <a:lstStyle/>
              <a:p>
                <a:r>
                  <a:rPr lang="en-US">
                    <a:noFill/>
                  </a:rPr>
                  <a:t> </a:t>
                </a:r>
              </a:p>
            </p:txBody>
          </p:sp>
        </mc:Fallback>
      </mc:AlternateContent>
    </p:spTree>
    <p:extLst>
      <p:ext uri="{BB962C8B-B14F-4D97-AF65-F5344CB8AC3E}">
        <p14:creationId xmlns:p14="http://schemas.microsoft.com/office/powerpoint/2010/main" val="2538347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3048000"/>
                <a:ext cx="8305800" cy="1193981"/>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r>
                        <a:rPr lang="en-US" b="0" i="1" smtClean="0">
                          <a:latin typeface="Cambria Math"/>
                        </a:rPr>
                        <m:t>𝑃</m:t>
                      </m:r>
                      <m:d>
                        <m:dPr>
                          <m:ctrlPr>
                            <a:rPr lang="en-US" b="0" i="1" smtClean="0">
                              <a:latin typeface="Cambria Math"/>
                            </a:rPr>
                          </m:ctrlPr>
                        </m:dPr>
                        <m:e>
                          <m:r>
                            <a:rPr lang="en-US" b="0" i="1" smtClean="0">
                              <a:latin typeface="Cambria Math"/>
                            </a:rPr>
                            <m:t>30.25</m:t>
                          </m:r>
                          <m:r>
                            <a:rPr lang="en-US" b="0" i="1" smtClean="0">
                              <a:latin typeface="Cambria Math"/>
                              <a:ea typeface="Cambria Math"/>
                            </a:rPr>
                            <m:t>≤</m:t>
                          </m:r>
                          <m:r>
                            <a:rPr lang="en-US" b="0" i="1" smtClean="0">
                              <a:latin typeface="Cambria Math"/>
                              <a:ea typeface="Cambria Math"/>
                            </a:rPr>
                            <m:t>𝑋</m:t>
                          </m:r>
                          <m:r>
                            <a:rPr lang="en-US" b="0" i="1" smtClean="0">
                              <a:latin typeface="Cambria Math"/>
                              <a:ea typeface="Cambria Math"/>
                            </a:rPr>
                            <m:t>≤30.75</m:t>
                          </m:r>
                        </m:e>
                      </m:d>
                      <m:r>
                        <a:rPr lang="en-US" b="0" i="1" smtClean="0">
                          <a:latin typeface="Cambria Math"/>
                          <a:ea typeface="Cambria Math"/>
                        </a:rPr>
                        <m:t>=</m:t>
                      </m:r>
                      <m:r>
                        <m:rPr>
                          <m:sty m:val="p"/>
                        </m:rPr>
                        <a:rPr lang="en-US" b="0" i="0" smtClean="0">
                          <a:latin typeface="Cambria Math"/>
                          <a:ea typeface="Cambria Math"/>
                        </a:rPr>
                        <m:t>P</m:t>
                      </m:r>
                      <m:d>
                        <m:dPr>
                          <m:ctrlPr>
                            <a:rPr lang="en-US" b="0" i="1" smtClean="0">
                              <a:latin typeface="Cambria Math"/>
                              <a:ea typeface="Cambria Math"/>
                            </a:rPr>
                          </m:ctrlPr>
                        </m:dPr>
                        <m:e>
                          <m:r>
                            <a:rPr lang="en-US" b="0" i="0" smtClean="0">
                              <a:latin typeface="Cambria Math"/>
                              <a:ea typeface="Cambria Math"/>
                            </a:rPr>
                            <m:t>−1.25</m:t>
                          </m:r>
                          <m:r>
                            <a:rPr lang="en-US" b="0" i="1" smtClean="0">
                              <a:latin typeface="Cambria Math"/>
                              <a:ea typeface="Cambria Math"/>
                            </a:rPr>
                            <m:t>≤</m:t>
                          </m:r>
                          <m:r>
                            <a:rPr lang="en-US" b="0" i="1" smtClean="0">
                              <a:latin typeface="Cambria Math"/>
                              <a:ea typeface="Cambria Math"/>
                            </a:rPr>
                            <m:t>𝑧</m:t>
                          </m:r>
                          <m:r>
                            <a:rPr lang="en-US" b="0" i="1" smtClean="0">
                              <a:latin typeface="Cambria Math"/>
                              <a:ea typeface="Cambria Math"/>
                            </a:rPr>
                            <m:t>≤1.25</m:t>
                          </m:r>
                        </m:e>
                      </m:d>
                      <m:r>
                        <a:rPr lang="en-US" b="0" i="1" smtClean="0">
                          <a:latin typeface="Cambria Math"/>
                          <a:ea typeface="Cambria Math"/>
                        </a:rPr>
                        <m:t>=</m:t>
                      </m:r>
                      <m:r>
                        <a:rPr lang="en-US" b="0" i="1" smtClean="0">
                          <a:latin typeface="Cambria Math"/>
                          <a:ea typeface="Cambria Math"/>
                        </a:rPr>
                        <m:t>𝑃</m:t>
                      </m:r>
                      <m:d>
                        <m:dPr>
                          <m:ctrlPr>
                            <a:rPr lang="en-US" b="0" i="1" smtClean="0">
                              <a:latin typeface="Cambria Math"/>
                              <a:ea typeface="Cambria Math"/>
                            </a:rPr>
                          </m:ctrlPr>
                        </m:dPr>
                        <m:e>
                          <m:r>
                            <a:rPr lang="en-US" b="0" i="1" smtClean="0">
                              <a:latin typeface="Cambria Math"/>
                              <a:ea typeface="Cambria Math"/>
                            </a:rPr>
                            <m:t>−1.25&lt;</m:t>
                          </m:r>
                          <m:r>
                            <a:rPr lang="en-US" b="0" i="1" smtClean="0">
                              <a:latin typeface="Cambria Math"/>
                              <a:ea typeface="Cambria Math"/>
                            </a:rPr>
                            <m:t>𝑧</m:t>
                          </m:r>
                          <m:r>
                            <a:rPr lang="en-US" b="0" i="1" smtClean="0">
                              <a:latin typeface="Cambria Math"/>
                              <a:ea typeface="Cambria Math"/>
                            </a:rPr>
                            <m:t>&lt;0</m:t>
                          </m:r>
                        </m:e>
                      </m:d>
                      <m:r>
                        <a:rPr lang="en-US" b="0" i="1" smtClean="0">
                          <a:latin typeface="Cambria Math"/>
                          <a:ea typeface="Cambria Math"/>
                        </a:rPr>
                        <m:t>+</m:t>
                      </m:r>
                      <m:r>
                        <a:rPr lang="en-US" b="0" i="1" smtClean="0">
                          <a:latin typeface="Cambria Math"/>
                          <a:ea typeface="Cambria Math"/>
                        </a:rPr>
                        <m:t>𝑃</m:t>
                      </m:r>
                      <m:d>
                        <m:dPr>
                          <m:ctrlPr>
                            <a:rPr lang="en-US" b="0" i="1" smtClean="0">
                              <a:latin typeface="Cambria Math"/>
                              <a:ea typeface="Cambria Math"/>
                            </a:rPr>
                          </m:ctrlPr>
                        </m:dPr>
                        <m:e>
                          <m:r>
                            <a:rPr lang="en-US" b="0" i="1" smtClean="0">
                              <a:latin typeface="Cambria Math"/>
                              <a:ea typeface="Cambria Math"/>
                            </a:rPr>
                            <m:t>0&lt;</m:t>
                          </m:r>
                          <m:r>
                            <a:rPr lang="en-US" b="0" i="1" smtClean="0">
                              <a:latin typeface="Cambria Math"/>
                              <a:ea typeface="Cambria Math"/>
                            </a:rPr>
                            <m:t>𝑧</m:t>
                          </m:r>
                          <m:r>
                            <a:rPr lang="en-US" b="0" i="1" smtClean="0">
                              <a:latin typeface="Cambria Math"/>
                              <a:ea typeface="Cambria Math"/>
                            </a:rPr>
                            <m:t>&lt;1.25</m:t>
                          </m:r>
                        </m:e>
                      </m:d>
                      <m:r>
                        <a:rPr lang="en-US" b="0" i="1" smtClean="0">
                          <a:latin typeface="Cambria Math"/>
                          <a:ea typeface="Cambria Math"/>
                        </a:rPr>
                        <m:t>=0.3944+0.3944=0.7888</m:t>
                      </m:r>
                    </m:oMath>
                  </m:oMathPara>
                </a14:m>
                <a:endParaRPr lang="en-US" b="0" dirty="0" smtClean="0">
                  <a:latin typeface="Times New Roman" pitchFamily="18" charset="0"/>
                  <a:ea typeface="Cambria Math"/>
                  <a:cs typeface="Times New Roman" pitchFamily="18" charset="0"/>
                </a:endParaRPr>
              </a:p>
              <a:p>
                <a:pPr algn="just"/>
                <a:r>
                  <a:rPr lang="en-US" dirty="0" smtClean="0">
                    <a:latin typeface="Times New Roman" pitchFamily="18" charset="0"/>
                    <a:cs typeface="Times New Roman" pitchFamily="18" charset="0"/>
                  </a:rPr>
                  <a:t>The number of sheets between 30.25 and 30.75 inches is = 200(0.7888) = 157.76 or 158</a:t>
                </a:r>
              </a:p>
              <a:p>
                <a:endParaRPr lang="en-US" dirty="0"/>
              </a:p>
            </p:txBody>
          </p:sp>
        </mc:Choice>
        <mc:Fallback xmlns="">
          <p:sp>
            <p:nvSpPr>
              <p:cNvPr id="2" name="TextBox 1"/>
              <p:cNvSpPr txBox="1">
                <a:spLocks noRot="1" noChangeAspect="1" noMove="1" noResize="1" noEditPoints="1" noAdjustHandles="1" noChangeArrowheads="1" noChangeShapeType="1" noTextEdit="1"/>
              </p:cNvSpPr>
              <p:nvPr/>
            </p:nvSpPr>
            <p:spPr>
              <a:xfrm>
                <a:off x="152400" y="3048000"/>
                <a:ext cx="8305800" cy="1193981"/>
              </a:xfrm>
              <a:prstGeom prst="rect">
                <a:avLst/>
              </a:prstGeom>
              <a:blipFill rotWithShape="1">
                <a:blip r:embed="rId2"/>
                <a:stretch>
                  <a:fillRect l="-587"/>
                </a:stretch>
              </a:blipFill>
            </p:spPr>
            <p:txBody>
              <a:bodyPr/>
              <a:lstStyle/>
              <a:p>
                <a:r>
                  <a:rPr lang="en-US">
                    <a:noFill/>
                  </a:rPr>
                  <a:t> </a:t>
                </a:r>
              </a:p>
            </p:txBody>
          </p:sp>
        </mc:Fallback>
      </mc:AlternateContent>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8800" y="228599"/>
            <a:ext cx="4495801" cy="2819401"/>
          </a:xfrm>
          <a:prstGeom prst="rect">
            <a:avLst/>
          </a:prstGeom>
        </p:spPr>
      </p:pic>
    </p:spTree>
    <p:extLst>
      <p:ext uri="{BB962C8B-B14F-4D97-AF65-F5344CB8AC3E}">
        <p14:creationId xmlns:p14="http://schemas.microsoft.com/office/powerpoint/2010/main" val="151048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152400" y="304800"/>
                <a:ext cx="8382000" cy="3477875"/>
              </a:xfrm>
              <a:prstGeom prst="rect">
                <a:avLst/>
              </a:prstGeom>
              <a:noFill/>
            </p:spPr>
            <p:txBody>
              <a:bodyPr wrap="square" rtlCol="0">
                <a:spAutoFit/>
              </a:bodyPr>
              <a:lstStyle/>
              <a:p>
                <a:r>
                  <a:rPr lang="en-US" sz="2200" b="1" dirty="0" smtClean="0">
                    <a:latin typeface="Times New Roman" pitchFamily="18" charset="0"/>
                    <a:cs typeface="Times New Roman" pitchFamily="18" charset="0"/>
                  </a:rPr>
                  <a:t>Practice Question</a:t>
                </a:r>
              </a:p>
              <a:p>
                <a:r>
                  <a:rPr lang="en-US" sz="2200" b="1" dirty="0" smtClean="0">
                    <a:latin typeface="Times New Roman" pitchFamily="18" charset="0"/>
                    <a:cs typeface="Times New Roman" pitchFamily="18" charset="0"/>
                  </a:rPr>
                  <a:t>Q </a:t>
                </a:r>
                <a:r>
                  <a:rPr lang="en-US" sz="2200" b="1" dirty="0" smtClean="0">
                    <a:latin typeface="Times New Roman" pitchFamily="18" charset="0"/>
                    <a:cs typeface="Times New Roman" pitchFamily="18" charset="0"/>
                  </a:rPr>
                  <a:t>2: </a:t>
                </a:r>
                <a:r>
                  <a:rPr lang="en-US" sz="2200" dirty="0" smtClean="0">
                    <a:latin typeface="Times New Roman" pitchFamily="18" charset="0"/>
                    <a:cs typeface="Times New Roman" pitchFamily="18" charset="0"/>
                  </a:rPr>
                  <a:t>Let the random variable Z have the standard normal distribution. </a:t>
                </a:r>
                <a:r>
                  <a:rPr lang="en-US" sz="2200" b="1" dirty="0" smtClean="0">
                    <a:latin typeface="Times New Roman" pitchFamily="18" charset="0"/>
                    <a:cs typeface="Times New Roman" pitchFamily="18" charset="0"/>
                  </a:rPr>
                  <a:t>Find</a:t>
                </a:r>
              </a:p>
              <a:p>
                <a:pPr marL="342900" indent="-342900">
                  <a:buAutoNum type="arabicPeriod"/>
                </a:pPr>
                <a14:m>
                  <m:oMath xmlns:m="http://schemas.openxmlformats.org/officeDocument/2006/math">
                    <m:r>
                      <a:rPr lang="en-US" sz="2200" b="0" i="1" smtClean="0">
                        <a:latin typeface="Cambria Math"/>
                      </a:rPr>
                      <m:t>𝑃</m:t>
                    </m:r>
                    <m:d>
                      <m:dPr>
                        <m:ctrlPr>
                          <a:rPr lang="en-US" sz="2200" b="0" i="1" smtClean="0">
                            <a:latin typeface="Cambria Math"/>
                          </a:rPr>
                        </m:ctrlPr>
                      </m:dPr>
                      <m:e>
                        <m:r>
                          <a:rPr lang="en-US" sz="2200" b="0" i="1" smtClean="0">
                            <a:latin typeface="Cambria Math"/>
                          </a:rPr>
                          <m:t>0</m:t>
                        </m:r>
                        <m:r>
                          <a:rPr lang="en-US" sz="2200" b="0" i="1" smtClean="0">
                            <a:latin typeface="Cambria Math"/>
                            <a:ea typeface="Cambria Math"/>
                          </a:rPr>
                          <m:t>≤</m:t>
                        </m:r>
                        <m:r>
                          <a:rPr lang="en-US" sz="2200" b="0" i="1" smtClean="0">
                            <a:latin typeface="Cambria Math"/>
                            <a:ea typeface="Cambria Math"/>
                          </a:rPr>
                          <m:t>𝑍</m:t>
                        </m:r>
                        <m:r>
                          <a:rPr lang="en-US" sz="2200" b="0" i="1" smtClean="0">
                            <a:latin typeface="Cambria Math"/>
                            <a:ea typeface="Cambria Math"/>
                          </a:rPr>
                          <m:t>≤1.20</m:t>
                        </m:r>
                      </m:e>
                    </m:d>
                    <m:r>
                      <a:rPr lang="en-US" sz="2200" b="0" i="1" smtClean="0">
                        <a:latin typeface="Cambria Math"/>
                        <a:ea typeface="Cambria Math"/>
                      </a:rPr>
                      <m:t>. </m:t>
                    </m:r>
                  </m:oMath>
                </a14:m>
                <a:endParaRPr lang="en-US" sz="2200" b="0" i="1" dirty="0" smtClean="0">
                  <a:latin typeface="Times New Roman" pitchFamily="18" charset="0"/>
                  <a:ea typeface="Cambria Math"/>
                  <a:cs typeface="Times New Roman" pitchFamily="18" charset="0"/>
                </a:endParaRPr>
              </a:p>
              <a:p>
                <a:pPr marL="342900" indent="-342900">
                  <a:buAutoNum type="arabicPeriod"/>
                </a:pPr>
                <a14:m>
                  <m:oMath xmlns:m="http://schemas.openxmlformats.org/officeDocument/2006/math">
                    <m:r>
                      <a:rPr lang="en-US" sz="2200" b="0" i="1" smtClean="0">
                        <a:latin typeface="Cambria Math"/>
                        <a:ea typeface="Cambria Math"/>
                      </a:rPr>
                      <m:t>𝑃</m:t>
                    </m:r>
                    <m:d>
                      <m:dPr>
                        <m:ctrlPr>
                          <a:rPr lang="en-US" sz="2200" b="0" i="1" smtClean="0">
                            <a:latin typeface="Cambria Math"/>
                            <a:ea typeface="Cambria Math"/>
                          </a:rPr>
                        </m:ctrlPr>
                      </m:dPr>
                      <m:e>
                        <m:r>
                          <a:rPr lang="en-US" sz="2200" b="0" i="1" smtClean="0">
                            <a:latin typeface="Cambria Math"/>
                            <a:ea typeface="Cambria Math"/>
                          </a:rPr>
                          <m:t>−1.65≤</m:t>
                        </m:r>
                        <m:r>
                          <a:rPr lang="en-US" sz="2200" b="0" i="1" smtClean="0">
                            <a:latin typeface="Cambria Math"/>
                            <a:ea typeface="Cambria Math"/>
                          </a:rPr>
                          <m:t>𝑍</m:t>
                        </m:r>
                        <m:r>
                          <a:rPr lang="en-US" sz="2200" b="0" i="1" smtClean="0">
                            <a:latin typeface="Cambria Math"/>
                            <a:ea typeface="Cambria Math"/>
                          </a:rPr>
                          <m:t>≤0</m:t>
                        </m:r>
                      </m:e>
                    </m:d>
                    <m:r>
                      <a:rPr lang="en-US" sz="2200" b="0" i="1" smtClean="0">
                        <a:latin typeface="Cambria Math"/>
                        <a:ea typeface="Cambria Math"/>
                      </a:rPr>
                      <m:t>. </m:t>
                    </m:r>
                  </m:oMath>
                </a14:m>
                <a:endParaRPr lang="en-US" sz="2200" b="0" i="1" dirty="0" smtClean="0">
                  <a:latin typeface="Times New Roman" pitchFamily="18" charset="0"/>
                  <a:ea typeface="Cambria Math"/>
                  <a:cs typeface="Times New Roman" pitchFamily="18" charset="0"/>
                </a:endParaRPr>
              </a:p>
              <a:p>
                <a:pPr marL="342900" indent="-342900">
                  <a:buAutoNum type="arabicPeriod"/>
                </a:pPr>
                <a14:m>
                  <m:oMath xmlns:m="http://schemas.openxmlformats.org/officeDocument/2006/math">
                    <m:r>
                      <a:rPr lang="en-US" sz="2200" b="0" i="1" smtClean="0">
                        <a:latin typeface="Cambria Math"/>
                        <a:ea typeface="Cambria Math"/>
                      </a:rPr>
                      <m:t>𝑃</m:t>
                    </m:r>
                    <m:d>
                      <m:dPr>
                        <m:ctrlPr>
                          <a:rPr lang="en-US" sz="2200" b="0" i="1" smtClean="0">
                            <a:latin typeface="Cambria Math"/>
                            <a:ea typeface="Cambria Math"/>
                          </a:rPr>
                        </m:ctrlPr>
                      </m:dPr>
                      <m:e>
                        <m:r>
                          <a:rPr lang="en-US" sz="2200" b="0" i="1" smtClean="0">
                            <a:latin typeface="Cambria Math"/>
                            <a:ea typeface="Cambria Math"/>
                          </a:rPr>
                          <m:t>0.6≤</m:t>
                        </m:r>
                        <m:r>
                          <a:rPr lang="en-US" sz="2200" b="0" i="1" smtClean="0">
                            <a:latin typeface="Cambria Math"/>
                            <a:ea typeface="Cambria Math"/>
                          </a:rPr>
                          <m:t>𝑍</m:t>
                        </m:r>
                        <m:r>
                          <a:rPr lang="en-US" sz="2200" b="0" i="1" smtClean="0">
                            <a:latin typeface="Cambria Math"/>
                            <a:ea typeface="Cambria Math"/>
                          </a:rPr>
                          <m:t>≤1.67</m:t>
                        </m:r>
                      </m:e>
                    </m:d>
                    <m:r>
                      <a:rPr lang="en-US" sz="2200" b="0" i="1" smtClean="0">
                        <a:latin typeface="Cambria Math"/>
                        <a:ea typeface="Cambria Math"/>
                      </a:rPr>
                      <m:t>.</m:t>
                    </m:r>
                  </m:oMath>
                </a14:m>
                <a:endParaRPr lang="en-US" sz="2200" b="0" i="1" dirty="0" smtClean="0">
                  <a:latin typeface="Times New Roman" pitchFamily="18" charset="0"/>
                  <a:ea typeface="Cambria Math"/>
                  <a:cs typeface="Times New Roman" pitchFamily="18" charset="0"/>
                </a:endParaRPr>
              </a:p>
              <a:p>
                <a:pPr marL="342900" indent="-342900">
                  <a:buAutoNum type="arabicPeriod"/>
                </a:pPr>
                <a14:m>
                  <m:oMath xmlns:m="http://schemas.openxmlformats.org/officeDocument/2006/math">
                    <m:r>
                      <a:rPr lang="en-US" sz="2200" b="0" i="1" smtClean="0">
                        <a:latin typeface="Cambria Math"/>
                        <a:ea typeface="Cambria Math"/>
                      </a:rPr>
                      <m:t>𝑃</m:t>
                    </m:r>
                    <m:d>
                      <m:dPr>
                        <m:ctrlPr>
                          <a:rPr lang="en-US" sz="2200" b="0" i="1" smtClean="0">
                            <a:latin typeface="Cambria Math"/>
                            <a:ea typeface="Cambria Math"/>
                          </a:rPr>
                        </m:ctrlPr>
                      </m:dPr>
                      <m:e>
                        <m:r>
                          <a:rPr lang="en-US" sz="2200" b="0" i="1" smtClean="0">
                            <a:latin typeface="Cambria Math"/>
                            <a:ea typeface="Cambria Math"/>
                          </a:rPr>
                          <m:t>−1.30≤</m:t>
                        </m:r>
                        <m:r>
                          <a:rPr lang="en-US" sz="2200" b="0" i="1" smtClean="0">
                            <a:latin typeface="Cambria Math"/>
                            <a:ea typeface="Cambria Math"/>
                          </a:rPr>
                          <m:t>𝑍</m:t>
                        </m:r>
                        <m:r>
                          <a:rPr lang="en-US" sz="2200" b="0" i="1" smtClean="0">
                            <a:latin typeface="Cambria Math"/>
                            <a:ea typeface="Cambria Math"/>
                          </a:rPr>
                          <m:t>≤2.18</m:t>
                        </m:r>
                      </m:e>
                    </m:d>
                    <m:r>
                      <a:rPr lang="en-US" sz="2200" b="0" i="1" smtClean="0">
                        <a:latin typeface="Cambria Math"/>
                        <a:ea typeface="Cambria Math"/>
                      </a:rPr>
                      <m:t>. </m:t>
                    </m:r>
                  </m:oMath>
                </a14:m>
                <a:endParaRPr lang="en-US" sz="2200" b="0" i="1" dirty="0" smtClean="0">
                  <a:latin typeface="Times New Roman" pitchFamily="18" charset="0"/>
                  <a:ea typeface="Cambria Math"/>
                  <a:cs typeface="Times New Roman" pitchFamily="18" charset="0"/>
                </a:endParaRPr>
              </a:p>
              <a:p>
                <a:pPr marL="342900" indent="-342900">
                  <a:buAutoNum type="arabicPeriod"/>
                </a:pPr>
                <a14:m>
                  <m:oMath xmlns:m="http://schemas.openxmlformats.org/officeDocument/2006/math">
                    <m:r>
                      <a:rPr lang="en-US" sz="2200" b="0" i="1" smtClean="0">
                        <a:latin typeface="Cambria Math"/>
                        <a:ea typeface="Cambria Math"/>
                      </a:rPr>
                      <m:t>𝑃</m:t>
                    </m:r>
                    <m:d>
                      <m:dPr>
                        <m:ctrlPr>
                          <a:rPr lang="en-US" sz="2200" b="0" i="1" smtClean="0">
                            <a:latin typeface="Cambria Math"/>
                            <a:ea typeface="Cambria Math"/>
                          </a:rPr>
                        </m:ctrlPr>
                      </m:dPr>
                      <m:e>
                        <m:r>
                          <a:rPr lang="en-US" sz="2200" b="0" i="1" smtClean="0">
                            <a:latin typeface="Cambria Math"/>
                            <a:ea typeface="Cambria Math"/>
                          </a:rPr>
                          <m:t>−1.96≤</m:t>
                        </m:r>
                        <m:r>
                          <a:rPr lang="en-US" sz="2200" b="0" i="1" smtClean="0">
                            <a:latin typeface="Cambria Math"/>
                            <a:ea typeface="Cambria Math"/>
                          </a:rPr>
                          <m:t>𝑍</m:t>
                        </m:r>
                        <m:r>
                          <a:rPr lang="en-US" sz="2200" b="0" i="1" smtClean="0">
                            <a:latin typeface="Cambria Math"/>
                            <a:ea typeface="Cambria Math"/>
                          </a:rPr>
                          <m:t>≤−0.84</m:t>
                        </m:r>
                      </m:e>
                    </m:d>
                    <m:r>
                      <a:rPr lang="en-US" sz="2200" b="0" i="1" smtClean="0">
                        <a:latin typeface="Cambria Math"/>
                        <a:ea typeface="Cambria Math"/>
                      </a:rPr>
                      <m:t>. </m:t>
                    </m:r>
                  </m:oMath>
                </a14:m>
                <a:endParaRPr lang="en-US" sz="2200" b="0" i="1" dirty="0" smtClean="0">
                  <a:latin typeface="Times New Roman" pitchFamily="18" charset="0"/>
                  <a:ea typeface="Cambria Math"/>
                  <a:cs typeface="Times New Roman" pitchFamily="18" charset="0"/>
                </a:endParaRPr>
              </a:p>
              <a:p>
                <a:pPr marL="342900" indent="-342900">
                  <a:buAutoNum type="arabicPeriod"/>
                </a:pPr>
                <a14:m>
                  <m:oMath xmlns:m="http://schemas.openxmlformats.org/officeDocument/2006/math">
                    <m:r>
                      <a:rPr lang="en-US" sz="2200" b="0" i="1" smtClean="0">
                        <a:latin typeface="Cambria Math"/>
                        <a:ea typeface="Cambria Math"/>
                      </a:rPr>
                      <m:t>𝑃</m:t>
                    </m:r>
                    <m:d>
                      <m:dPr>
                        <m:ctrlPr>
                          <a:rPr lang="en-US" sz="2200" b="0" i="1" smtClean="0">
                            <a:latin typeface="Cambria Math"/>
                            <a:ea typeface="Cambria Math"/>
                          </a:rPr>
                        </m:ctrlPr>
                      </m:dPr>
                      <m:e>
                        <m:r>
                          <a:rPr lang="en-US" sz="2200" b="0" i="1" smtClean="0">
                            <a:latin typeface="Cambria Math"/>
                            <a:ea typeface="Cambria Math"/>
                          </a:rPr>
                          <m:t>𝑍</m:t>
                        </m:r>
                        <m:r>
                          <a:rPr lang="en-US" sz="2200" b="0" i="1" smtClean="0">
                            <a:latin typeface="Cambria Math"/>
                            <a:ea typeface="Cambria Math"/>
                          </a:rPr>
                          <m:t>≥1.96</m:t>
                        </m:r>
                      </m:e>
                    </m:d>
                    <m:r>
                      <a:rPr lang="en-US" sz="2200" b="0" i="1" smtClean="0">
                        <a:latin typeface="Cambria Math"/>
                        <a:ea typeface="Cambria Math"/>
                      </a:rPr>
                      <m:t>. </m:t>
                    </m:r>
                  </m:oMath>
                </a14:m>
                <a:endParaRPr lang="en-US" sz="2200" b="0" i="1" dirty="0" smtClean="0">
                  <a:latin typeface="Times New Roman" pitchFamily="18" charset="0"/>
                  <a:ea typeface="Cambria Math"/>
                  <a:cs typeface="Times New Roman" pitchFamily="18" charset="0"/>
                </a:endParaRPr>
              </a:p>
              <a:p>
                <a:pPr marL="342900" indent="-342900">
                  <a:buAutoNum type="arabicPeriod"/>
                </a:pPr>
                <a14:m>
                  <m:oMath xmlns:m="http://schemas.openxmlformats.org/officeDocument/2006/math">
                    <m:r>
                      <a:rPr lang="en-US" sz="2200" b="0" i="1" smtClean="0">
                        <a:latin typeface="Cambria Math"/>
                        <a:ea typeface="Cambria Math"/>
                      </a:rPr>
                      <m:t>𝑃</m:t>
                    </m:r>
                    <m:r>
                      <a:rPr lang="en-US" sz="2200" b="0" i="1" smtClean="0">
                        <a:latin typeface="Cambria Math"/>
                        <a:ea typeface="Cambria Math"/>
                      </a:rPr>
                      <m:t>(</m:t>
                    </m:r>
                    <m:r>
                      <a:rPr lang="en-US" sz="2200" b="0" i="1" smtClean="0">
                        <a:latin typeface="Cambria Math"/>
                        <a:ea typeface="Cambria Math"/>
                      </a:rPr>
                      <m:t>𝑍</m:t>
                    </m:r>
                    <m:r>
                      <a:rPr lang="en-US" sz="2200" b="0" i="1" smtClean="0">
                        <a:latin typeface="Cambria Math"/>
                        <a:ea typeface="Cambria Math"/>
                      </a:rPr>
                      <m:t>≤−2.15)</m:t>
                    </m:r>
                  </m:oMath>
                </a14:m>
                <a:endParaRPr lang="en-US" sz="22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152400" y="304800"/>
                <a:ext cx="8382000" cy="3477875"/>
              </a:xfrm>
              <a:prstGeom prst="rect">
                <a:avLst/>
              </a:prstGeom>
              <a:blipFill rotWithShape="1">
                <a:blip r:embed="rId2"/>
                <a:stretch>
                  <a:fillRect l="-873" t="-1051" b="-2277"/>
                </a:stretch>
              </a:blipFill>
            </p:spPr>
            <p:txBody>
              <a:bodyPr/>
              <a:lstStyle/>
              <a:p>
                <a:r>
                  <a:rPr lang="en-US">
                    <a:noFill/>
                  </a:rPr>
                  <a:t> </a:t>
                </a:r>
              </a:p>
            </p:txBody>
          </p:sp>
        </mc:Fallback>
      </mc:AlternateContent>
    </p:spTree>
    <p:extLst>
      <p:ext uri="{BB962C8B-B14F-4D97-AF65-F5344CB8AC3E}">
        <p14:creationId xmlns:p14="http://schemas.microsoft.com/office/powerpoint/2010/main" val="2699589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167</Words>
  <Application>Microsoft Office PowerPoint</Application>
  <PresentationFormat>On-screen Show (4:3)</PresentationFormat>
  <Paragraphs>47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12</cp:revision>
  <dcterms:created xsi:type="dcterms:W3CDTF">2020-04-29T10:52:48Z</dcterms:created>
  <dcterms:modified xsi:type="dcterms:W3CDTF">2020-04-30T04:27:58Z</dcterms:modified>
</cp:coreProperties>
</file>