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3"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0160000" cy="7620000"/>
  <p:notesSz cx="7620000" cy="10160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120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70250" y="762000"/>
            <a:ext cx="5080250" cy="3810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62000" y="4826000"/>
            <a:ext cx="6096000" cy="45720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
        <p:cNvGrpSpPr/>
        <p:nvPr/>
      </p:nvGrpSpPr>
      <p:grpSpPr>
        <a:xfrm>
          <a:off x="0" y="0"/>
          <a:ext cx="0" cy="0"/>
          <a:chOff x="0" y="0"/>
          <a:chExt cx="0" cy="0"/>
        </a:xfrm>
      </p:grpSpPr>
      <p:sp>
        <p:nvSpPr>
          <p:cNvPr id="20" name="Google Shape;20;i0: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 name="Google Shape;21;i0: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i56: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i56: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i62: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i62: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i68: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i68: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i76: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i76: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i84: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i84: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i90: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i90: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i96: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i96: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i102: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i102: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i108: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i108: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i114: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i114: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
        <p:cNvGrpSpPr/>
        <p:nvPr/>
      </p:nvGrpSpPr>
      <p:grpSpPr>
        <a:xfrm>
          <a:off x="0" y="0"/>
          <a:ext cx="0" cy="0"/>
          <a:chOff x="0" y="0"/>
          <a:chExt cx="0" cy="0"/>
        </a:xfrm>
      </p:grpSpPr>
      <p:sp>
        <p:nvSpPr>
          <p:cNvPr id="28" name="Google Shape;28;i8: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 name="Google Shape;29;i8: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i120: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i120: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i126: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i126: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i132: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i132: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i138: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i138: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i144: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i144: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i150: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i150: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i156: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i156: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i162: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i162: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
        <p:cNvGrpSpPr/>
        <p:nvPr/>
      </p:nvGrpSpPr>
      <p:grpSpPr>
        <a:xfrm>
          <a:off x="0" y="0"/>
          <a:ext cx="0" cy="0"/>
          <a:chOff x="0" y="0"/>
          <a:chExt cx="0" cy="0"/>
        </a:xfrm>
      </p:grpSpPr>
      <p:sp>
        <p:nvSpPr>
          <p:cNvPr id="34" name="Google Shape;34;i14: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 name="Google Shape;35;i14: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Google Shape;40;i20: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 name="Google Shape;41;i20: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i26: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 name="Google Shape;47;i26: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i32: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i32: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i38: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i38: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i44: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i44: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i50: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i50: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
        <p:cNvGrpSpPr/>
        <p:nvPr/>
      </p:nvGrpSpPr>
      <p:grpSpPr>
        <a:xfrm>
          <a:off x="0" y="0"/>
          <a:ext cx="0" cy="0"/>
          <a:chOff x="0" y="0"/>
          <a:chExt cx="0" cy="0"/>
        </a:xfrm>
      </p:grpSpPr>
      <p:sp>
        <p:nvSpPr>
          <p:cNvPr id="8" name="Google Shape;8;p3"/>
          <p:cNvSpPr txBox="1">
            <a:spLocks noGrp="1"/>
          </p:cNvSpPr>
          <p:nvPr>
            <p:ph type="ctrTitle"/>
          </p:nvPr>
        </p:nvSpPr>
        <p:spPr>
          <a:xfrm>
            <a:off x="914400" y="3048000"/>
            <a:ext cx="8331200" cy="12192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SzPts val="4800"/>
              <a:buChar char="●"/>
              <a:defRPr sz="4800"/>
            </a:lvl1pPr>
            <a:lvl2pPr lvl="1" algn="ctr">
              <a:spcBef>
                <a:spcPts val="0"/>
              </a:spcBef>
              <a:spcAft>
                <a:spcPts val="0"/>
              </a:spcAft>
              <a:buSzPts val="4800"/>
              <a:buChar char="○"/>
              <a:defRPr sz="4800"/>
            </a:lvl2pPr>
            <a:lvl3pPr lvl="2" algn="ctr">
              <a:spcBef>
                <a:spcPts val="0"/>
              </a:spcBef>
              <a:spcAft>
                <a:spcPts val="0"/>
              </a:spcAft>
              <a:buSzPts val="4800"/>
              <a:buChar char="■"/>
              <a:defRPr sz="4800"/>
            </a:lvl3pPr>
            <a:lvl4pPr lvl="3" algn="ctr">
              <a:spcBef>
                <a:spcPts val="0"/>
              </a:spcBef>
              <a:spcAft>
                <a:spcPts val="0"/>
              </a:spcAft>
              <a:buSzPts val="4800"/>
              <a:buChar char="●"/>
              <a:defRPr sz="4800"/>
            </a:lvl4pPr>
            <a:lvl5pPr lvl="4" algn="ctr">
              <a:spcBef>
                <a:spcPts val="0"/>
              </a:spcBef>
              <a:spcAft>
                <a:spcPts val="0"/>
              </a:spcAft>
              <a:buSzPts val="4800"/>
              <a:buChar char="○"/>
              <a:defRPr sz="4800"/>
            </a:lvl5pPr>
            <a:lvl6pPr lvl="5" algn="ctr">
              <a:spcBef>
                <a:spcPts val="0"/>
              </a:spcBef>
              <a:spcAft>
                <a:spcPts val="0"/>
              </a:spcAft>
              <a:buSzPts val="4800"/>
              <a:buChar char="■"/>
              <a:defRPr sz="4800"/>
            </a:lvl6pPr>
            <a:lvl7pPr lvl="6" algn="ctr">
              <a:spcBef>
                <a:spcPts val="0"/>
              </a:spcBef>
              <a:spcAft>
                <a:spcPts val="0"/>
              </a:spcAft>
              <a:buSzPts val="4800"/>
              <a:buChar char="●"/>
              <a:defRPr sz="4800"/>
            </a:lvl7pPr>
            <a:lvl8pPr lvl="7" algn="ctr">
              <a:spcBef>
                <a:spcPts val="0"/>
              </a:spcBef>
              <a:spcAft>
                <a:spcPts val="0"/>
              </a:spcAft>
              <a:buSzPts val="4800"/>
              <a:buChar char="○"/>
              <a:defRPr sz="4800"/>
            </a:lvl8pPr>
            <a:lvl9pPr lvl="8" algn="ctr">
              <a:spcBef>
                <a:spcPts val="0"/>
              </a:spcBef>
              <a:spcAft>
                <a:spcPts val="0"/>
              </a:spcAft>
              <a:buSzPts val="4800"/>
              <a:buChar char="■"/>
              <a:defRPr sz="4800"/>
            </a:lvl9pPr>
          </a:lstStyle>
          <a:p>
            <a:endParaRPr/>
          </a:p>
        </p:txBody>
      </p:sp>
      <p:sp>
        <p:nvSpPr>
          <p:cNvPr id="9" name="Google Shape;9;p3"/>
          <p:cNvSpPr txBox="1">
            <a:spLocks noGrp="1"/>
          </p:cNvSpPr>
          <p:nvPr>
            <p:ph type="subTitle" idx="1"/>
          </p:nvPr>
        </p:nvSpPr>
        <p:spPr>
          <a:xfrm>
            <a:off x="1828800" y="4572000"/>
            <a:ext cx="6502400" cy="9144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SzPts val="3200"/>
              <a:buChar char="●"/>
              <a:defRPr sz="3200"/>
            </a:lvl1pPr>
            <a:lvl2pPr lvl="1" algn="ctr">
              <a:spcBef>
                <a:spcPts val="0"/>
              </a:spcBef>
              <a:spcAft>
                <a:spcPts val="0"/>
              </a:spcAft>
              <a:buSzPts val="3200"/>
              <a:buChar char="○"/>
              <a:defRPr sz="3200"/>
            </a:lvl2pPr>
            <a:lvl3pPr lvl="2" algn="ctr">
              <a:spcBef>
                <a:spcPts val="0"/>
              </a:spcBef>
              <a:spcAft>
                <a:spcPts val="0"/>
              </a:spcAft>
              <a:buSzPts val="3200"/>
              <a:buChar char="■"/>
              <a:defRPr sz="3200"/>
            </a:lvl3pPr>
            <a:lvl4pPr lvl="3" algn="ctr">
              <a:spcBef>
                <a:spcPts val="0"/>
              </a:spcBef>
              <a:spcAft>
                <a:spcPts val="0"/>
              </a:spcAft>
              <a:buSzPts val="3200"/>
              <a:buChar char="●"/>
              <a:defRPr sz="3200"/>
            </a:lvl4pPr>
            <a:lvl5pPr lvl="4" algn="ctr">
              <a:spcBef>
                <a:spcPts val="0"/>
              </a:spcBef>
              <a:spcAft>
                <a:spcPts val="0"/>
              </a:spcAft>
              <a:buSzPts val="3200"/>
              <a:buChar char="○"/>
              <a:defRPr sz="3200"/>
            </a:lvl5pPr>
            <a:lvl6pPr lvl="5" algn="ctr">
              <a:spcBef>
                <a:spcPts val="0"/>
              </a:spcBef>
              <a:spcAft>
                <a:spcPts val="0"/>
              </a:spcAft>
              <a:buSzPts val="3200"/>
              <a:buChar char="■"/>
              <a:defRPr sz="3200"/>
            </a:lvl6pPr>
            <a:lvl7pPr lvl="6" algn="ctr">
              <a:spcBef>
                <a:spcPts val="0"/>
              </a:spcBef>
              <a:spcAft>
                <a:spcPts val="0"/>
              </a:spcAft>
              <a:buSzPts val="3200"/>
              <a:buChar char="●"/>
              <a:defRPr sz="3200"/>
            </a:lvl7pPr>
            <a:lvl8pPr lvl="7" algn="ctr">
              <a:spcBef>
                <a:spcPts val="0"/>
              </a:spcBef>
              <a:spcAft>
                <a:spcPts val="0"/>
              </a:spcAft>
              <a:buSzPts val="3200"/>
              <a:buChar char="○"/>
              <a:defRPr sz="3200"/>
            </a:lvl8pPr>
            <a:lvl9pPr lvl="8" algn="ctr">
              <a:spcBef>
                <a:spcPts val="0"/>
              </a:spcBef>
              <a:spcAft>
                <a:spcPts val="0"/>
              </a:spcAft>
              <a:buSzPts val="3200"/>
              <a:buChar char="■"/>
              <a:defRPr sz="32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0"/>
        <p:cNvGrpSpPr/>
        <p:nvPr/>
      </p:nvGrpSpPr>
      <p:grpSpPr>
        <a:xfrm>
          <a:off x="0" y="0"/>
          <a:ext cx="0" cy="0"/>
          <a:chOff x="0" y="0"/>
          <a:chExt cx="0" cy="0"/>
        </a:xfrm>
      </p:grpSpPr>
      <p:sp>
        <p:nvSpPr>
          <p:cNvPr id="11" name="Google Shape;11;p4"/>
          <p:cNvSpPr txBox="1">
            <a:spLocks noGrp="1"/>
          </p:cNvSpPr>
          <p:nvPr>
            <p:ph type="title"/>
          </p:nvPr>
        </p:nvSpPr>
        <p:spPr>
          <a:xfrm>
            <a:off x="304800" y="304800"/>
            <a:ext cx="9550400" cy="914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SzPts val="4267"/>
              <a:buChar char="●"/>
              <a:defRPr sz="4266"/>
            </a:lvl1pPr>
            <a:lvl2pPr lvl="1">
              <a:spcBef>
                <a:spcPts val="0"/>
              </a:spcBef>
              <a:spcAft>
                <a:spcPts val="0"/>
              </a:spcAft>
              <a:buSzPts val="4267"/>
              <a:buChar char="○"/>
              <a:defRPr sz="4266"/>
            </a:lvl2pPr>
            <a:lvl3pPr lvl="2">
              <a:spcBef>
                <a:spcPts val="0"/>
              </a:spcBef>
              <a:spcAft>
                <a:spcPts val="0"/>
              </a:spcAft>
              <a:buSzPts val="4267"/>
              <a:buChar char="■"/>
              <a:defRPr sz="4266"/>
            </a:lvl3pPr>
            <a:lvl4pPr lvl="3">
              <a:spcBef>
                <a:spcPts val="0"/>
              </a:spcBef>
              <a:spcAft>
                <a:spcPts val="0"/>
              </a:spcAft>
              <a:buSzPts val="4267"/>
              <a:buChar char="●"/>
              <a:defRPr sz="4266"/>
            </a:lvl4pPr>
            <a:lvl5pPr lvl="4">
              <a:spcBef>
                <a:spcPts val="0"/>
              </a:spcBef>
              <a:spcAft>
                <a:spcPts val="0"/>
              </a:spcAft>
              <a:buSzPts val="4267"/>
              <a:buChar char="○"/>
              <a:defRPr sz="4266"/>
            </a:lvl5pPr>
            <a:lvl6pPr lvl="5">
              <a:spcBef>
                <a:spcPts val="0"/>
              </a:spcBef>
              <a:spcAft>
                <a:spcPts val="0"/>
              </a:spcAft>
              <a:buSzPts val="4267"/>
              <a:buChar char="■"/>
              <a:defRPr sz="4266"/>
            </a:lvl6pPr>
            <a:lvl7pPr lvl="6">
              <a:spcBef>
                <a:spcPts val="0"/>
              </a:spcBef>
              <a:spcAft>
                <a:spcPts val="0"/>
              </a:spcAft>
              <a:buSzPts val="4267"/>
              <a:buChar char="●"/>
              <a:defRPr sz="4266"/>
            </a:lvl7pPr>
            <a:lvl8pPr lvl="7">
              <a:spcBef>
                <a:spcPts val="0"/>
              </a:spcBef>
              <a:spcAft>
                <a:spcPts val="0"/>
              </a:spcAft>
              <a:buSzPts val="4267"/>
              <a:buChar char="○"/>
              <a:defRPr sz="4266"/>
            </a:lvl8pPr>
            <a:lvl9pPr lvl="8">
              <a:spcBef>
                <a:spcPts val="0"/>
              </a:spcBef>
              <a:spcAft>
                <a:spcPts val="0"/>
              </a:spcAft>
              <a:buSzPts val="4267"/>
              <a:buChar char="■"/>
              <a:defRPr sz="4266"/>
            </a:lvl9pPr>
          </a:lstStyle>
          <a:p>
            <a:endParaRPr/>
          </a:p>
        </p:txBody>
      </p:sp>
      <p:sp>
        <p:nvSpPr>
          <p:cNvPr id="12" name="Google Shape;12;p4"/>
          <p:cNvSpPr txBox="1">
            <a:spLocks noGrp="1"/>
          </p:cNvSpPr>
          <p:nvPr>
            <p:ph type="body" idx="1"/>
          </p:nvPr>
        </p:nvSpPr>
        <p:spPr>
          <a:xfrm>
            <a:off x="304800" y="1828800"/>
            <a:ext cx="9550400" cy="5486400"/>
          </a:xfrm>
          <a:prstGeom prst="rect">
            <a:avLst/>
          </a:prstGeom>
          <a:noFill/>
          <a:ln>
            <a:noFill/>
          </a:ln>
        </p:spPr>
        <p:txBody>
          <a:bodyPr spcFirstLastPara="1" wrap="square" lIns="91425" tIns="91425" rIns="91425" bIns="91425" anchor="t" anchorCtr="0">
            <a:noAutofit/>
          </a:bodyPr>
          <a:lstStyle>
            <a:lvl1pPr marL="457200" lvl="0" indent="-397933">
              <a:spcBef>
                <a:spcPts val="0"/>
              </a:spcBef>
              <a:spcAft>
                <a:spcPts val="0"/>
              </a:spcAft>
              <a:buSzPts val="2667"/>
              <a:buChar char="●"/>
              <a:defRPr sz="2666"/>
            </a:lvl1pPr>
            <a:lvl2pPr marL="914400" lvl="1" indent="-397933">
              <a:spcBef>
                <a:spcPts val="0"/>
              </a:spcBef>
              <a:spcAft>
                <a:spcPts val="0"/>
              </a:spcAft>
              <a:buSzPts val="2667"/>
              <a:buChar char="○"/>
              <a:defRPr sz="2666"/>
            </a:lvl2pPr>
            <a:lvl3pPr marL="1371600" lvl="2" indent="-397933">
              <a:spcBef>
                <a:spcPts val="0"/>
              </a:spcBef>
              <a:spcAft>
                <a:spcPts val="0"/>
              </a:spcAft>
              <a:buSzPts val="2667"/>
              <a:buChar char="■"/>
              <a:defRPr sz="2666"/>
            </a:lvl3pPr>
            <a:lvl4pPr marL="1828800" lvl="3" indent="-397933">
              <a:spcBef>
                <a:spcPts val="0"/>
              </a:spcBef>
              <a:spcAft>
                <a:spcPts val="0"/>
              </a:spcAft>
              <a:buSzPts val="2667"/>
              <a:buChar char="●"/>
              <a:defRPr sz="2666"/>
            </a:lvl4pPr>
            <a:lvl5pPr marL="2286000" lvl="4" indent="-397933">
              <a:spcBef>
                <a:spcPts val="0"/>
              </a:spcBef>
              <a:spcAft>
                <a:spcPts val="0"/>
              </a:spcAft>
              <a:buSzPts val="2667"/>
              <a:buChar char="○"/>
              <a:defRPr sz="2666"/>
            </a:lvl5pPr>
            <a:lvl6pPr marL="2743200" lvl="5" indent="-397933">
              <a:spcBef>
                <a:spcPts val="0"/>
              </a:spcBef>
              <a:spcAft>
                <a:spcPts val="0"/>
              </a:spcAft>
              <a:buSzPts val="2667"/>
              <a:buChar char="■"/>
              <a:defRPr sz="2666"/>
            </a:lvl6pPr>
            <a:lvl7pPr marL="3200400" lvl="6" indent="-397933">
              <a:spcBef>
                <a:spcPts val="0"/>
              </a:spcBef>
              <a:spcAft>
                <a:spcPts val="0"/>
              </a:spcAft>
              <a:buSzPts val="2667"/>
              <a:buChar char="●"/>
              <a:defRPr sz="2666"/>
            </a:lvl7pPr>
            <a:lvl8pPr marL="3657600" lvl="7" indent="-397933">
              <a:spcBef>
                <a:spcPts val="0"/>
              </a:spcBef>
              <a:spcAft>
                <a:spcPts val="0"/>
              </a:spcAft>
              <a:buSzPts val="2667"/>
              <a:buChar char="○"/>
              <a:defRPr sz="2666"/>
            </a:lvl8pPr>
            <a:lvl9pPr marL="4114800" lvl="8" indent="-397933">
              <a:spcBef>
                <a:spcPts val="0"/>
              </a:spcBef>
              <a:spcAft>
                <a:spcPts val="0"/>
              </a:spcAft>
              <a:buSzPts val="2667"/>
              <a:buChar char="■"/>
              <a:defRPr sz="2666"/>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3"/>
        <p:cNvGrpSpPr/>
        <p:nvPr/>
      </p:nvGrpSpPr>
      <p:grpSpPr>
        <a:xfrm>
          <a:off x="0" y="0"/>
          <a:ext cx="0" cy="0"/>
          <a:chOff x="0" y="0"/>
          <a:chExt cx="0" cy="0"/>
        </a:xfrm>
      </p:grpSpPr>
      <p:sp>
        <p:nvSpPr>
          <p:cNvPr id="14" name="Google Shape;14;p5"/>
          <p:cNvSpPr txBox="1">
            <a:spLocks noGrp="1"/>
          </p:cNvSpPr>
          <p:nvPr>
            <p:ph type="title"/>
          </p:nvPr>
        </p:nvSpPr>
        <p:spPr>
          <a:xfrm>
            <a:off x="304800" y="304800"/>
            <a:ext cx="9550400" cy="914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SzPts val="4267"/>
              <a:buChar char="●"/>
              <a:defRPr sz="4266"/>
            </a:lvl1pPr>
            <a:lvl2pPr lvl="1">
              <a:spcBef>
                <a:spcPts val="0"/>
              </a:spcBef>
              <a:spcAft>
                <a:spcPts val="0"/>
              </a:spcAft>
              <a:buSzPts val="4267"/>
              <a:buChar char="○"/>
              <a:defRPr sz="4266"/>
            </a:lvl2pPr>
            <a:lvl3pPr lvl="2">
              <a:spcBef>
                <a:spcPts val="0"/>
              </a:spcBef>
              <a:spcAft>
                <a:spcPts val="0"/>
              </a:spcAft>
              <a:buSzPts val="4267"/>
              <a:buChar char="■"/>
              <a:defRPr sz="4266"/>
            </a:lvl3pPr>
            <a:lvl4pPr lvl="3">
              <a:spcBef>
                <a:spcPts val="0"/>
              </a:spcBef>
              <a:spcAft>
                <a:spcPts val="0"/>
              </a:spcAft>
              <a:buSzPts val="4267"/>
              <a:buChar char="●"/>
              <a:defRPr sz="4266"/>
            </a:lvl4pPr>
            <a:lvl5pPr lvl="4">
              <a:spcBef>
                <a:spcPts val="0"/>
              </a:spcBef>
              <a:spcAft>
                <a:spcPts val="0"/>
              </a:spcAft>
              <a:buSzPts val="4267"/>
              <a:buChar char="○"/>
              <a:defRPr sz="4266"/>
            </a:lvl5pPr>
            <a:lvl6pPr lvl="5">
              <a:spcBef>
                <a:spcPts val="0"/>
              </a:spcBef>
              <a:spcAft>
                <a:spcPts val="0"/>
              </a:spcAft>
              <a:buSzPts val="4267"/>
              <a:buChar char="■"/>
              <a:defRPr sz="4266"/>
            </a:lvl6pPr>
            <a:lvl7pPr lvl="6">
              <a:spcBef>
                <a:spcPts val="0"/>
              </a:spcBef>
              <a:spcAft>
                <a:spcPts val="0"/>
              </a:spcAft>
              <a:buSzPts val="4267"/>
              <a:buChar char="●"/>
              <a:defRPr sz="4266"/>
            </a:lvl7pPr>
            <a:lvl8pPr lvl="7">
              <a:spcBef>
                <a:spcPts val="0"/>
              </a:spcBef>
              <a:spcAft>
                <a:spcPts val="0"/>
              </a:spcAft>
              <a:buSzPts val="4267"/>
              <a:buChar char="○"/>
              <a:defRPr sz="4266"/>
            </a:lvl8pPr>
            <a:lvl9pPr lvl="8">
              <a:spcBef>
                <a:spcPts val="0"/>
              </a:spcBef>
              <a:spcAft>
                <a:spcPts val="0"/>
              </a:spcAft>
              <a:buSzPts val="4267"/>
              <a:buChar char="■"/>
              <a:defRPr sz="4266"/>
            </a:lvl9pPr>
          </a:lstStyle>
          <a:p>
            <a:endParaRPr/>
          </a:p>
        </p:txBody>
      </p:sp>
      <p:sp>
        <p:nvSpPr>
          <p:cNvPr id="15" name="Google Shape;15;p5"/>
          <p:cNvSpPr txBox="1">
            <a:spLocks noGrp="1"/>
          </p:cNvSpPr>
          <p:nvPr>
            <p:ph type="body" idx="1"/>
          </p:nvPr>
        </p:nvSpPr>
        <p:spPr>
          <a:xfrm>
            <a:off x="304800" y="1828800"/>
            <a:ext cx="4470400" cy="5486400"/>
          </a:xfrm>
          <a:prstGeom prst="rect">
            <a:avLst/>
          </a:prstGeom>
          <a:noFill/>
          <a:ln>
            <a:noFill/>
          </a:ln>
        </p:spPr>
        <p:txBody>
          <a:bodyPr spcFirstLastPara="1" wrap="square" lIns="91425" tIns="91425" rIns="91425" bIns="91425" anchor="t" anchorCtr="0">
            <a:noAutofit/>
          </a:bodyPr>
          <a:lstStyle>
            <a:lvl1pPr marL="457200" lvl="0" indent="-397933">
              <a:spcBef>
                <a:spcPts val="0"/>
              </a:spcBef>
              <a:spcAft>
                <a:spcPts val="0"/>
              </a:spcAft>
              <a:buSzPts val="2667"/>
              <a:buChar char="●"/>
              <a:defRPr sz="2666"/>
            </a:lvl1pPr>
            <a:lvl2pPr marL="914400" lvl="1" indent="-397933">
              <a:spcBef>
                <a:spcPts val="0"/>
              </a:spcBef>
              <a:spcAft>
                <a:spcPts val="0"/>
              </a:spcAft>
              <a:buSzPts val="2667"/>
              <a:buChar char="○"/>
              <a:defRPr sz="2666"/>
            </a:lvl2pPr>
            <a:lvl3pPr marL="1371600" lvl="2" indent="-397933">
              <a:spcBef>
                <a:spcPts val="0"/>
              </a:spcBef>
              <a:spcAft>
                <a:spcPts val="0"/>
              </a:spcAft>
              <a:buSzPts val="2667"/>
              <a:buChar char="■"/>
              <a:defRPr sz="2666"/>
            </a:lvl3pPr>
            <a:lvl4pPr marL="1828800" lvl="3" indent="-397933">
              <a:spcBef>
                <a:spcPts val="0"/>
              </a:spcBef>
              <a:spcAft>
                <a:spcPts val="0"/>
              </a:spcAft>
              <a:buSzPts val="2667"/>
              <a:buChar char="●"/>
              <a:defRPr sz="2666"/>
            </a:lvl4pPr>
            <a:lvl5pPr marL="2286000" lvl="4" indent="-397933">
              <a:spcBef>
                <a:spcPts val="0"/>
              </a:spcBef>
              <a:spcAft>
                <a:spcPts val="0"/>
              </a:spcAft>
              <a:buSzPts val="2667"/>
              <a:buChar char="○"/>
              <a:defRPr sz="2666"/>
            </a:lvl5pPr>
            <a:lvl6pPr marL="2743200" lvl="5" indent="-397933">
              <a:spcBef>
                <a:spcPts val="0"/>
              </a:spcBef>
              <a:spcAft>
                <a:spcPts val="0"/>
              </a:spcAft>
              <a:buSzPts val="2667"/>
              <a:buChar char="■"/>
              <a:defRPr sz="2666"/>
            </a:lvl6pPr>
            <a:lvl7pPr marL="3200400" lvl="6" indent="-397933">
              <a:spcBef>
                <a:spcPts val="0"/>
              </a:spcBef>
              <a:spcAft>
                <a:spcPts val="0"/>
              </a:spcAft>
              <a:buSzPts val="2667"/>
              <a:buChar char="●"/>
              <a:defRPr sz="2666"/>
            </a:lvl7pPr>
            <a:lvl8pPr marL="3657600" lvl="7" indent="-397933">
              <a:spcBef>
                <a:spcPts val="0"/>
              </a:spcBef>
              <a:spcAft>
                <a:spcPts val="0"/>
              </a:spcAft>
              <a:buSzPts val="2667"/>
              <a:buChar char="○"/>
              <a:defRPr sz="2666"/>
            </a:lvl8pPr>
            <a:lvl9pPr marL="4114800" lvl="8" indent="-397933">
              <a:spcBef>
                <a:spcPts val="0"/>
              </a:spcBef>
              <a:spcAft>
                <a:spcPts val="0"/>
              </a:spcAft>
              <a:buSzPts val="2667"/>
              <a:buChar char="■"/>
              <a:defRPr sz="2666"/>
            </a:lvl9pPr>
          </a:lstStyle>
          <a:p>
            <a:endParaRPr/>
          </a:p>
        </p:txBody>
      </p:sp>
      <p:sp>
        <p:nvSpPr>
          <p:cNvPr id="16" name="Google Shape;16;p5"/>
          <p:cNvSpPr txBox="1">
            <a:spLocks noGrp="1"/>
          </p:cNvSpPr>
          <p:nvPr>
            <p:ph type="body" idx="2"/>
          </p:nvPr>
        </p:nvSpPr>
        <p:spPr>
          <a:xfrm>
            <a:off x="5384800" y="1828800"/>
            <a:ext cx="4470400" cy="5486400"/>
          </a:xfrm>
          <a:prstGeom prst="rect">
            <a:avLst/>
          </a:prstGeom>
          <a:noFill/>
          <a:ln>
            <a:noFill/>
          </a:ln>
        </p:spPr>
        <p:txBody>
          <a:bodyPr spcFirstLastPara="1" wrap="square" lIns="91425" tIns="91425" rIns="91425" bIns="91425" anchor="t" anchorCtr="0">
            <a:noAutofit/>
          </a:bodyPr>
          <a:lstStyle>
            <a:lvl1pPr marL="457200" lvl="0" indent="-397933">
              <a:spcBef>
                <a:spcPts val="0"/>
              </a:spcBef>
              <a:spcAft>
                <a:spcPts val="0"/>
              </a:spcAft>
              <a:buSzPts val="2667"/>
              <a:buChar char="●"/>
              <a:defRPr sz="2666"/>
            </a:lvl1pPr>
            <a:lvl2pPr marL="914400" lvl="1" indent="-397933">
              <a:spcBef>
                <a:spcPts val="0"/>
              </a:spcBef>
              <a:spcAft>
                <a:spcPts val="0"/>
              </a:spcAft>
              <a:buSzPts val="2667"/>
              <a:buChar char="○"/>
              <a:defRPr sz="2666"/>
            </a:lvl2pPr>
            <a:lvl3pPr marL="1371600" lvl="2" indent="-397933">
              <a:spcBef>
                <a:spcPts val="0"/>
              </a:spcBef>
              <a:spcAft>
                <a:spcPts val="0"/>
              </a:spcAft>
              <a:buSzPts val="2667"/>
              <a:buChar char="■"/>
              <a:defRPr sz="2666"/>
            </a:lvl3pPr>
            <a:lvl4pPr marL="1828800" lvl="3" indent="-397933">
              <a:spcBef>
                <a:spcPts val="0"/>
              </a:spcBef>
              <a:spcAft>
                <a:spcPts val="0"/>
              </a:spcAft>
              <a:buSzPts val="2667"/>
              <a:buChar char="●"/>
              <a:defRPr sz="2666"/>
            </a:lvl4pPr>
            <a:lvl5pPr marL="2286000" lvl="4" indent="-397933">
              <a:spcBef>
                <a:spcPts val="0"/>
              </a:spcBef>
              <a:spcAft>
                <a:spcPts val="0"/>
              </a:spcAft>
              <a:buSzPts val="2667"/>
              <a:buChar char="○"/>
              <a:defRPr sz="2666"/>
            </a:lvl5pPr>
            <a:lvl6pPr marL="2743200" lvl="5" indent="-397933">
              <a:spcBef>
                <a:spcPts val="0"/>
              </a:spcBef>
              <a:spcAft>
                <a:spcPts val="0"/>
              </a:spcAft>
              <a:buSzPts val="2667"/>
              <a:buChar char="■"/>
              <a:defRPr sz="2666"/>
            </a:lvl6pPr>
            <a:lvl7pPr marL="3200400" lvl="6" indent="-397933">
              <a:spcBef>
                <a:spcPts val="0"/>
              </a:spcBef>
              <a:spcAft>
                <a:spcPts val="0"/>
              </a:spcAft>
              <a:buSzPts val="2667"/>
              <a:buChar char="●"/>
              <a:defRPr sz="2666"/>
            </a:lvl7pPr>
            <a:lvl8pPr marL="3657600" lvl="7" indent="-397933">
              <a:spcBef>
                <a:spcPts val="0"/>
              </a:spcBef>
              <a:spcAft>
                <a:spcPts val="0"/>
              </a:spcAft>
              <a:buSzPts val="2667"/>
              <a:buChar char="○"/>
              <a:defRPr sz="2666"/>
            </a:lvl8pPr>
            <a:lvl9pPr marL="4114800" lvl="8" indent="-397933">
              <a:spcBef>
                <a:spcPts val="0"/>
              </a:spcBef>
              <a:spcAft>
                <a:spcPts val="0"/>
              </a:spcAft>
              <a:buSzPts val="2667"/>
              <a:buChar char="■"/>
              <a:defRPr sz="2666"/>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7"/>
        <p:cNvGrpSpPr/>
        <p:nvPr/>
      </p:nvGrpSpPr>
      <p:grpSpPr>
        <a:xfrm>
          <a:off x="0" y="0"/>
          <a:ext cx="0" cy="0"/>
          <a:chOff x="0" y="0"/>
          <a:chExt cx="0" cy="0"/>
        </a:xfrm>
      </p:grpSpPr>
      <p:sp>
        <p:nvSpPr>
          <p:cNvPr id="18" name="Google Shape;18;p6"/>
          <p:cNvSpPr txBox="1">
            <a:spLocks noGrp="1"/>
          </p:cNvSpPr>
          <p:nvPr>
            <p:ph type="body" idx="1"/>
          </p:nvPr>
        </p:nvSpPr>
        <p:spPr>
          <a:xfrm>
            <a:off x="304800" y="6705600"/>
            <a:ext cx="9550400" cy="609600"/>
          </a:xfrm>
          <a:prstGeom prst="rect">
            <a:avLst/>
          </a:prstGeom>
          <a:noFill/>
          <a:ln>
            <a:noFill/>
          </a:ln>
        </p:spPr>
        <p:txBody>
          <a:bodyPr spcFirstLastPara="1" wrap="square" lIns="91425" tIns="91425" rIns="91425" bIns="91425" anchor="t" anchorCtr="0">
            <a:noAutofit/>
          </a:bodyPr>
          <a:lstStyle>
            <a:lvl1pPr marL="457200" lvl="0" indent="-431800" algn="ctr">
              <a:spcBef>
                <a:spcPts val="0"/>
              </a:spcBef>
              <a:spcAft>
                <a:spcPts val="0"/>
              </a:spcAft>
              <a:buSzPts val="3200"/>
              <a:buChar char="●"/>
              <a:defRPr sz="3200"/>
            </a:lvl1pPr>
            <a:lvl2pPr marL="914400" lvl="1" indent="-431800" algn="ctr">
              <a:spcBef>
                <a:spcPts val="0"/>
              </a:spcBef>
              <a:spcAft>
                <a:spcPts val="0"/>
              </a:spcAft>
              <a:buSzPts val="3200"/>
              <a:buChar char="○"/>
              <a:defRPr sz="3200"/>
            </a:lvl2pPr>
            <a:lvl3pPr marL="1371600" lvl="2" indent="-431800" algn="ctr">
              <a:spcBef>
                <a:spcPts val="0"/>
              </a:spcBef>
              <a:spcAft>
                <a:spcPts val="0"/>
              </a:spcAft>
              <a:buSzPts val="3200"/>
              <a:buChar char="■"/>
              <a:defRPr sz="3200"/>
            </a:lvl3pPr>
            <a:lvl4pPr marL="1828800" lvl="3" indent="-431800" algn="ctr">
              <a:spcBef>
                <a:spcPts val="0"/>
              </a:spcBef>
              <a:spcAft>
                <a:spcPts val="0"/>
              </a:spcAft>
              <a:buSzPts val="3200"/>
              <a:buChar char="●"/>
              <a:defRPr sz="3200"/>
            </a:lvl4pPr>
            <a:lvl5pPr marL="2286000" lvl="4" indent="-431800" algn="ctr">
              <a:spcBef>
                <a:spcPts val="0"/>
              </a:spcBef>
              <a:spcAft>
                <a:spcPts val="0"/>
              </a:spcAft>
              <a:buSzPts val="3200"/>
              <a:buChar char="○"/>
              <a:defRPr sz="3200"/>
            </a:lvl5pPr>
            <a:lvl6pPr marL="2743200" lvl="5" indent="-431800" algn="ctr">
              <a:spcBef>
                <a:spcPts val="0"/>
              </a:spcBef>
              <a:spcAft>
                <a:spcPts val="0"/>
              </a:spcAft>
              <a:buSzPts val="3200"/>
              <a:buChar char="■"/>
              <a:defRPr sz="3200"/>
            </a:lvl6pPr>
            <a:lvl7pPr marL="3200400" lvl="6" indent="-431800" algn="ctr">
              <a:spcBef>
                <a:spcPts val="0"/>
              </a:spcBef>
              <a:spcAft>
                <a:spcPts val="0"/>
              </a:spcAft>
              <a:buSzPts val="3200"/>
              <a:buChar char="●"/>
              <a:defRPr sz="3200"/>
            </a:lvl7pPr>
            <a:lvl8pPr marL="3657600" lvl="7" indent="-431800" algn="ctr">
              <a:spcBef>
                <a:spcPts val="0"/>
              </a:spcBef>
              <a:spcAft>
                <a:spcPts val="0"/>
              </a:spcAft>
              <a:buSzPts val="3200"/>
              <a:buChar char="○"/>
              <a:defRPr sz="3200"/>
            </a:lvl8pPr>
            <a:lvl9pPr marL="4114800" lvl="8" indent="-431800" algn="ctr">
              <a:spcBef>
                <a:spcPts val="0"/>
              </a:spcBef>
              <a:spcAft>
                <a:spcPts val="0"/>
              </a:spcAft>
              <a:buSzPts val="3200"/>
              <a:buChar char="■"/>
              <a:defRPr sz="32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2"/>
        <p:cNvGrpSpPr/>
        <p:nvPr/>
      </p:nvGrpSpPr>
      <p:grpSpPr>
        <a:xfrm>
          <a:off x="0" y="0"/>
          <a:ext cx="0" cy="0"/>
          <a:chOff x="0" y="0"/>
          <a:chExt cx="0" cy="0"/>
        </a:xfrm>
      </p:grpSpPr>
      <p:pic>
        <p:nvPicPr>
          <p:cNvPr id="23" name="Google Shape;23;p7"/>
          <p:cNvPicPr preferRelativeResize="0"/>
          <p:nvPr/>
        </p:nvPicPr>
        <p:blipFill>
          <a:blip r:embed="rId4">
            <a:alphaModFix/>
          </a:blip>
          <a:stretch>
            <a:fillRect/>
          </a:stretch>
        </p:blipFill>
        <p:spPr>
          <a:xfrm>
            <a:off x="751400" y="243400"/>
            <a:ext cx="9154575" cy="1725075"/>
          </a:xfrm>
          <a:prstGeom prst="rect">
            <a:avLst/>
          </a:prstGeom>
          <a:noFill/>
          <a:ln>
            <a:noFill/>
          </a:ln>
        </p:spPr>
      </p:pic>
      <p:sp>
        <p:nvSpPr>
          <p:cNvPr id="25" name="Google Shape;25;p7"/>
          <p:cNvSpPr txBox="1"/>
          <p:nvPr/>
        </p:nvSpPr>
        <p:spPr>
          <a:xfrm>
            <a:off x="1672150" y="1968475"/>
            <a:ext cx="7920656" cy="1921225"/>
          </a:xfrm>
          <a:prstGeom prst="rect">
            <a:avLst/>
          </a:prstGeom>
          <a:noFill/>
          <a:ln>
            <a:noFill/>
          </a:ln>
        </p:spPr>
        <p:txBody>
          <a:bodyPr spcFirstLastPara="1" wrap="square" lIns="38100" tIns="38100" rIns="38100" bIns="38100" anchor="t" anchorCtr="0">
            <a:noAutofit/>
          </a:bodyPr>
          <a:lstStyle/>
          <a:p>
            <a:pPr marL="0" marR="0" lvl="0" indent="0" algn="l" rtl="0">
              <a:lnSpc>
                <a:spcPct val="100000"/>
              </a:lnSpc>
              <a:spcBef>
                <a:spcPts val="0"/>
              </a:spcBef>
              <a:spcAft>
                <a:spcPts val="0"/>
              </a:spcAft>
              <a:buNone/>
            </a:pPr>
            <a:r>
              <a:rPr lang="en-US" sz="2888" b="1" i="1" dirty="0" smtClean="0">
                <a:solidFill>
                  <a:srgbClr val="FFFF00"/>
                </a:solidFill>
                <a:latin typeface="Arial"/>
                <a:ea typeface="Arial"/>
                <a:cs typeface="Arial"/>
                <a:sym typeface="Arial"/>
              </a:rPr>
              <a:t>Mr</a:t>
            </a:r>
            <a:r>
              <a:rPr lang="en-US" sz="2888" b="1" i="1" dirty="0">
                <a:solidFill>
                  <a:srgbClr val="FFFF00"/>
                </a:solidFill>
                <a:latin typeface="Arial"/>
                <a:ea typeface="Arial"/>
                <a:cs typeface="Arial"/>
                <a:sym typeface="Arial"/>
              </a:rPr>
              <a:t>. Tariq Saleem Ghayyur</a:t>
            </a:r>
            <a:endParaRPr sz="2888" b="1" i="1" dirty="0">
              <a:solidFill>
                <a:srgbClr val="FFFF00"/>
              </a:solidFill>
              <a:latin typeface="Arial"/>
              <a:ea typeface="Arial"/>
              <a:cs typeface="Arial"/>
              <a:sym typeface="Arial"/>
            </a:endParaRPr>
          </a:p>
          <a:p>
            <a:pPr marL="0" marR="0" lvl="0" indent="0" algn="l" rtl="0">
              <a:lnSpc>
                <a:spcPct val="100000"/>
              </a:lnSpc>
              <a:spcBef>
                <a:spcPts val="0"/>
              </a:spcBef>
              <a:spcAft>
                <a:spcPts val="0"/>
              </a:spcAft>
              <a:buNone/>
            </a:pPr>
            <a:r>
              <a:rPr lang="en-US" sz="2888" dirty="0">
                <a:solidFill>
                  <a:srgbClr val="FFFF00"/>
                </a:solidFill>
                <a:latin typeface="Arial"/>
                <a:ea typeface="Arial"/>
                <a:cs typeface="Arial"/>
                <a:sym typeface="Arial"/>
              </a:rPr>
              <a:t>Instructor: ICT in Education</a:t>
            </a:r>
            <a:endParaRPr sz="2888" dirty="0">
              <a:solidFill>
                <a:srgbClr val="FFFF00"/>
              </a:solidFill>
              <a:latin typeface="Arial"/>
              <a:ea typeface="Arial"/>
              <a:cs typeface="Arial"/>
              <a:sym typeface="Arial"/>
            </a:endParaRPr>
          </a:p>
          <a:p>
            <a:pPr marL="0" marR="0" lvl="0" indent="0" algn="l" rtl="0">
              <a:lnSpc>
                <a:spcPct val="100000"/>
              </a:lnSpc>
              <a:spcBef>
                <a:spcPts val="0"/>
              </a:spcBef>
              <a:spcAft>
                <a:spcPts val="0"/>
              </a:spcAft>
              <a:buNone/>
            </a:pPr>
            <a:r>
              <a:rPr lang="en-US" sz="2888" dirty="0">
                <a:solidFill>
                  <a:srgbClr val="FFFF00"/>
                </a:solidFill>
                <a:latin typeface="Arial"/>
                <a:ea typeface="Arial"/>
                <a:cs typeface="Arial"/>
                <a:sym typeface="Arial"/>
              </a:rPr>
              <a:t>Department of Education </a:t>
            </a:r>
            <a:endParaRPr sz="2888" dirty="0">
              <a:solidFill>
                <a:srgbClr val="FFFF00"/>
              </a:solidFill>
              <a:latin typeface="Arial"/>
              <a:ea typeface="Arial"/>
              <a:cs typeface="Arial"/>
              <a:sym typeface="Arial"/>
            </a:endParaRPr>
          </a:p>
          <a:p>
            <a:pPr marL="0" marR="0" lvl="0" indent="0" algn="l" rtl="0">
              <a:lnSpc>
                <a:spcPct val="100000"/>
              </a:lnSpc>
              <a:spcBef>
                <a:spcPts val="0"/>
              </a:spcBef>
              <a:spcAft>
                <a:spcPts val="0"/>
              </a:spcAft>
              <a:buNone/>
            </a:pPr>
            <a:r>
              <a:rPr lang="en-US" sz="2888" dirty="0">
                <a:solidFill>
                  <a:srgbClr val="FFFF00"/>
                </a:solidFill>
                <a:latin typeface="Arial"/>
                <a:ea typeface="Arial"/>
                <a:cs typeface="Arial"/>
                <a:sym typeface="Arial"/>
              </a:rPr>
              <a:t>University of Sargodha</a:t>
            </a:r>
            <a:endParaRPr sz="2888" dirty="0">
              <a:solidFill>
                <a:srgbClr val="FFFF00"/>
              </a:solidFill>
              <a:latin typeface="Arial"/>
              <a:ea typeface="Arial"/>
              <a:cs typeface="Arial"/>
              <a:sym typeface="Arial"/>
            </a:endParaRPr>
          </a:p>
          <a:p>
            <a:pPr marL="0" marR="0" lvl="0" indent="0" algn="ctr" rtl="0">
              <a:lnSpc>
                <a:spcPct val="100000"/>
              </a:lnSpc>
              <a:spcBef>
                <a:spcPts val="604"/>
              </a:spcBef>
              <a:spcAft>
                <a:spcPts val="0"/>
              </a:spcAft>
              <a:buNone/>
            </a:pPr>
            <a:endParaRPr sz="3333" dirty="0">
              <a:solidFill>
                <a:srgbClr val="FFFFFF"/>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a:off x="610300" y="276361"/>
            <a:ext cx="9220200" cy="129502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5555" b="1" dirty="0">
                <a:solidFill>
                  <a:srgbClr val="04617B"/>
                </a:solidFill>
                <a:latin typeface="Arial"/>
                <a:ea typeface="Arial"/>
                <a:cs typeface="Arial"/>
                <a:sym typeface="Arial"/>
              </a:rPr>
              <a:t>The Instructional Design Team</a:t>
            </a:r>
            <a:endParaRPr sz="5555" b="1" dirty="0">
              <a:solidFill>
                <a:srgbClr val="04617B"/>
              </a:solidFill>
              <a:latin typeface="Arial"/>
              <a:ea typeface="Arial"/>
              <a:cs typeface="Arial"/>
              <a:sym typeface="Arial"/>
            </a:endParaRPr>
          </a:p>
        </p:txBody>
      </p:sp>
      <p:sp>
        <p:nvSpPr>
          <p:cNvPr id="80" name="Google Shape;80;p16"/>
          <p:cNvSpPr txBox="1"/>
          <p:nvPr/>
        </p:nvSpPr>
        <p:spPr>
          <a:xfrm>
            <a:off x="610300" y="2201325"/>
            <a:ext cx="9015575" cy="4852800"/>
          </a:xfrm>
          <a:prstGeom prst="rect">
            <a:avLst/>
          </a:prstGeom>
          <a:noFill/>
          <a:ln>
            <a:noFill/>
          </a:ln>
        </p:spPr>
        <p:txBody>
          <a:bodyPr spcFirstLastPara="1" wrap="square" lIns="38100" tIns="38100" rIns="38100" bIns="38100" anchor="t" anchorCtr="0">
            <a:noAutofit/>
          </a:bodyPr>
          <a:lstStyle/>
          <a:p>
            <a:pPr marL="381000" marR="0" lvl="0" indent="-234244" algn="l" rtl="0">
              <a:lnSpc>
                <a:spcPct val="120192"/>
              </a:lnSpc>
              <a:spcBef>
                <a:spcPts val="0"/>
              </a:spcBef>
              <a:spcAft>
                <a:spcPts val="0"/>
              </a:spcAft>
              <a:buClr>
                <a:srgbClr val="000000"/>
              </a:buClr>
              <a:buSzPts val="2889"/>
              <a:buChar char="●"/>
            </a:pPr>
            <a:r>
              <a:rPr lang="en-US" sz="2888">
                <a:solidFill>
                  <a:srgbClr val="000000"/>
                </a:solidFill>
                <a:latin typeface="Arial"/>
                <a:ea typeface="Arial"/>
                <a:cs typeface="Arial"/>
                <a:sym typeface="Arial"/>
              </a:rPr>
              <a:t>Personnel involved in creating e-learning include instructional designers, graphic artists, programming or authoring specialists, project managers, subject matter experts, quality assurance personnel, a Webmaster or database specialist, and content/instructional writers. Depending on the size and budget of an organization, a team could include one person or an entire team of people.</a:t>
            </a:r>
            <a:endParaRPr sz="2888">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4"/>
        <p:cNvGrpSpPr/>
        <p:nvPr/>
      </p:nvGrpSpPr>
      <p:grpSpPr>
        <a:xfrm>
          <a:off x="0" y="0"/>
          <a:ext cx="0" cy="0"/>
          <a:chOff x="0" y="0"/>
          <a:chExt cx="0" cy="0"/>
        </a:xfrm>
      </p:grpSpPr>
      <p:sp>
        <p:nvSpPr>
          <p:cNvPr id="85" name="Google Shape;85;p17"/>
          <p:cNvSpPr txBox="1">
            <a:spLocks noGrp="1"/>
          </p:cNvSpPr>
          <p:nvPr>
            <p:ph type="title"/>
          </p:nvPr>
        </p:nvSpPr>
        <p:spPr>
          <a:xfrm>
            <a:off x="508000" y="834300"/>
            <a:ext cx="9220200" cy="129502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5555" b="1" i="1" dirty="0">
                <a:solidFill>
                  <a:srgbClr val="04617B"/>
                </a:solidFill>
                <a:latin typeface="Arial"/>
                <a:ea typeface="Arial"/>
                <a:cs typeface="Arial"/>
                <a:sym typeface="Arial"/>
              </a:rPr>
              <a:t>Instructional Designer</a:t>
            </a:r>
            <a:endParaRPr sz="5555" b="1" i="1" dirty="0">
              <a:solidFill>
                <a:srgbClr val="04617B"/>
              </a:solidFill>
              <a:latin typeface="Arial"/>
              <a:ea typeface="Arial"/>
              <a:cs typeface="Arial"/>
              <a:sym typeface="Arial"/>
            </a:endParaRPr>
          </a:p>
        </p:txBody>
      </p:sp>
      <p:sp>
        <p:nvSpPr>
          <p:cNvPr id="86" name="Google Shape;86;p17"/>
          <p:cNvSpPr txBox="1"/>
          <p:nvPr/>
        </p:nvSpPr>
        <p:spPr>
          <a:xfrm>
            <a:off x="610300" y="2201325"/>
            <a:ext cx="9015575" cy="4852800"/>
          </a:xfrm>
          <a:prstGeom prst="rect">
            <a:avLst/>
          </a:prstGeom>
          <a:noFill/>
          <a:ln>
            <a:noFill/>
          </a:ln>
        </p:spPr>
        <p:txBody>
          <a:bodyPr spcFirstLastPara="1" wrap="square" lIns="38100" tIns="38100" rIns="38100" bIns="38100" anchor="t" anchorCtr="0">
            <a:noAutofit/>
          </a:bodyPr>
          <a:lstStyle/>
          <a:p>
            <a:pPr marL="381000" marR="0" lvl="0" indent="-234244" algn="l" rtl="0">
              <a:lnSpc>
                <a:spcPct val="120192"/>
              </a:lnSpc>
              <a:spcBef>
                <a:spcPts val="0"/>
              </a:spcBef>
              <a:spcAft>
                <a:spcPts val="0"/>
              </a:spcAft>
              <a:buClr>
                <a:srgbClr val="000000"/>
              </a:buClr>
              <a:buSzPts val="2889"/>
              <a:buChar char="●"/>
            </a:pPr>
            <a:r>
              <a:rPr lang="en-US" sz="2888">
                <a:solidFill>
                  <a:srgbClr val="000000"/>
                </a:solidFill>
                <a:latin typeface="Arial"/>
                <a:ea typeface="Arial"/>
                <a:cs typeface="Arial"/>
                <a:sym typeface="Arial"/>
              </a:rPr>
              <a:t>The instructional designer works either alone or with a team to design training that is based on sound instructional design principles. The instructional designer determines objectives, activities, sequencing, and evaluation methods needed to meet the goal of the instruction – and for elearning – all within the capabilities of the online environment. He or she should have knowledge of media techniques, Web design, and authoring skills.</a:t>
            </a:r>
            <a:endParaRPr sz="2888">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0"/>
        <p:cNvGrpSpPr/>
        <p:nvPr/>
      </p:nvGrpSpPr>
      <p:grpSpPr>
        <a:xfrm>
          <a:off x="0" y="0"/>
          <a:ext cx="0" cy="0"/>
          <a:chOff x="0" y="0"/>
          <a:chExt cx="0" cy="0"/>
        </a:xfrm>
      </p:grpSpPr>
      <p:sp>
        <p:nvSpPr>
          <p:cNvPr id="91" name="Google Shape;91;p18"/>
          <p:cNvSpPr txBox="1">
            <a:spLocks noGrp="1"/>
          </p:cNvSpPr>
          <p:nvPr>
            <p:ph type="title"/>
          </p:nvPr>
        </p:nvSpPr>
        <p:spPr>
          <a:xfrm>
            <a:off x="508000" y="356300"/>
            <a:ext cx="9220200" cy="1074550"/>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4800" b="1" i="1" dirty="0">
                <a:solidFill>
                  <a:srgbClr val="04617B"/>
                </a:solidFill>
                <a:latin typeface="Arial"/>
                <a:ea typeface="Arial"/>
                <a:cs typeface="Arial"/>
                <a:sym typeface="Arial"/>
              </a:rPr>
              <a:t>Subject Matter Expert (SME)</a:t>
            </a:r>
            <a:endParaRPr sz="4800" b="1" i="1" dirty="0">
              <a:solidFill>
                <a:srgbClr val="04617B"/>
              </a:solidFill>
              <a:latin typeface="Arial"/>
              <a:ea typeface="Arial"/>
              <a:cs typeface="Arial"/>
              <a:sym typeface="Arial"/>
            </a:endParaRPr>
          </a:p>
        </p:txBody>
      </p:sp>
      <p:sp>
        <p:nvSpPr>
          <p:cNvPr id="92" name="Google Shape;92;p18"/>
          <p:cNvSpPr txBox="1"/>
          <p:nvPr/>
        </p:nvSpPr>
        <p:spPr>
          <a:xfrm>
            <a:off x="610300" y="1405800"/>
            <a:ext cx="9015575" cy="1751875"/>
          </a:xfrm>
          <a:prstGeom prst="rect">
            <a:avLst/>
          </a:prstGeom>
          <a:noFill/>
          <a:ln>
            <a:noFill/>
          </a:ln>
        </p:spPr>
        <p:txBody>
          <a:bodyPr spcFirstLastPara="1" wrap="square" lIns="38100" tIns="38100" rIns="38100" bIns="38100" anchor="t" anchorCtr="0">
            <a:noAutofit/>
          </a:bodyPr>
          <a:lstStyle/>
          <a:p>
            <a:pPr marL="381000" marR="0" lvl="0" indent="-234244" algn="just" rtl="0">
              <a:lnSpc>
                <a:spcPct val="108173"/>
              </a:lnSpc>
              <a:spcBef>
                <a:spcPts val="0"/>
              </a:spcBef>
              <a:spcAft>
                <a:spcPts val="0"/>
              </a:spcAft>
              <a:buClr>
                <a:srgbClr val="000000"/>
              </a:buClr>
              <a:buSzPts val="2889"/>
              <a:buChar char="●"/>
            </a:pPr>
            <a:r>
              <a:rPr lang="en-US" sz="2888" dirty="0">
                <a:solidFill>
                  <a:srgbClr val="000000"/>
                </a:solidFill>
                <a:latin typeface="Arial"/>
                <a:ea typeface="Arial"/>
                <a:cs typeface="Arial"/>
                <a:sym typeface="Arial"/>
              </a:rPr>
              <a:t>The subject matter expert is an expert in the subject that is being taught – where the content will come from. The SME provides and validates content and helps other team members identify training needs.</a:t>
            </a:r>
            <a:endParaRPr sz="2888" dirty="0">
              <a:solidFill>
                <a:srgbClr val="000000"/>
              </a:solidFill>
              <a:latin typeface="Arial"/>
              <a:ea typeface="Arial"/>
              <a:cs typeface="Arial"/>
              <a:sym typeface="Arial"/>
            </a:endParaRPr>
          </a:p>
        </p:txBody>
      </p:sp>
      <p:sp>
        <p:nvSpPr>
          <p:cNvPr id="93" name="Google Shape;93;p18"/>
          <p:cNvSpPr txBox="1"/>
          <p:nvPr/>
        </p:nvSpPr>
        <p:spPr>
          <a:xfrm>
            <a:off x="507975" y="3157675"/>
            <a:ext cx="9015575" cy="1243875"/>
          </a:xfrm>
          <a:prstGeom prst="rect">
            <a:avLst/>
          </a:prstGeom>
          <a:noFill/>
          <a:ln>
            <a:noFill/>
          </a:ln>
        </p:spPr>
        <p:txBody>
          <a:bodyPr spcFirstLastPara="1" wrap="square" lIns="38100" tIns="38100" rIns="38100" bIns="38100" anchor="t" anchorCtr="0">
            <a:noAutofit/>
          </a:bodyPr>
          <a:lstStyle/>
          <a:p>
            <a:pPr marL="0" marR="0" lvl="0" indent="0" algn="ctr" rtl="0">
              <a:lnSpc>
                <a:spcPct val="119886"/>
              </a:lnSpc>
              <a:spcBef>
                <a:spcPts val="0"/>
              </a:spcBef>
              <a:spcAft>
                <a:spcPts val="0"/>
              </a:spcAft>
              <a:buNone/>
            </a:pPr>
            <a:r>
              <a:rPr lang="en-US" sz="4888" b="1" i="1" dirty="0">
                <a:solidFill>
                  <a:srgbClr val="000000"/>
                </a:solidFill>
                <a:latin typeface="Arial"/>
                <a:ea typeface="Arial"/>
                <a:cs typeface="Arial"/>
                <a:sym typeface="Arial"/>
              </a:rPr>
              <a:t>Graphic Artist/Designer</a:t>
            </a:r>
            <a:endParaRPr sz="4888" b="1" i="1" dirty="0">
              <a:solidFill>
                <a:srgbClr val="000000"/>
              </a:solidFill>
              <a:latin typeface="Arial"/>
              <a:ea typeface="Arial"/>
              <a:cs typeface="Arial"/>
              <a:sym typeface="Arial"/>
            </a:endParaRPr>
          </a:p>
        </p:txBody>
      </p:sp>
      <p:sp>
        <p:nvSpPr>
          <p:cNvPr id="94" name="Google Shape;94;p18"/>
          <p:cNvSpPr txBox="1"/>
          <p:nvPr/>
        </p:nvSpPr>
        <p:spPr>
          <a:xfrm>
            <a:off x="712625" y="3933414"/>
            <a:ext cx="9015575" cy="2683225"/>
          </a:xfrm>
          <a:prstGeom prst="rect">
            <a:avLst/>
          </a:prstGeom>
          <a:noFill/>
          <a:ln>
            <a:noFill/>
          </a:ln>
        </p:spPr>
        <p:txBody>
          <a:bodyPr spcFirstLastPara="1" wrap="square" lIns="38100" tIns="38100" rIns="38100" bIns="38100" anchor="t" anchorCtr="0">
            <a:noAutofit/>
          </a:bodyPr>
          <a:lstStyle/>
          <a:p>
            <a:pPr marL="381000" marR="0" lvl="0" indent="-276577" algn="just" rtl="0">
              <a:lnSpc>
                <a:spcPct val="143750"/>
              </a:lnSpc>
              <a:spcBef>
                <a:spcPts val="0"/>
              </a:spcBef>
              <a:spcAft>
                <a:spcPts val="0"/>
              </a:spcAft>
              <a:buClr>
                <a:srgbClr val="000000"/>
              </a:buClr>
              <a:buSzPts val="3556"/>
              <a:buChar char="●"/>
            </a:pPr>
            <a:r>
              <a:rPr lang="en-US" sz="3200" dirty="0">
                <a:solidFill>
                  <a:srgbClr val="000000"/>
                </a:solidFill>
                <a:latin typeface="Arial"/>
                <a:ea typeface="Arial"/>
                <a:cs typeface="Arial"/>
                <a:sym typeface="Arial"/>
              </a:rPr>
              <a:t>The graphic artist collaborates with instructional designers to provide interface design and good Web usability. He or she creates page layouts, graphics, colors, and media to support the instructional objectives.</a:t>
            </a:r>
            <a:endParaRPr sz="3200" dirty="0">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8"/>
        <p:cNvGrpSpPr/>
        <p:nvPr/>
      </p:nvGrpSpPr>
      <p:grpSpPr>
        <a:xfrm>
          <a:off x="0" y="0"/>
          <a:ext cx="0" cy="0"/>
          <a:chOff x="0" y="0"/>
          <a:chExt cx="0" cy="0"/>
        </a:xfrm>
      </p:grpSpPr>
      <p:sp>
        <p:nvSpPr>
          <p:cNvPr id="99" name="Google Shape;99;p19"/>
          <p:cNvSpPr txBox="1">
            <a:spLocks noGrp="1"/>
          </p:cNvSpPr>
          <p:nvPr>
            <p:ph type="title"/>
          </p:nvPr>
        </p:nvSpPr>
        <p:spPr>
          <a:xfrm>
            <a:off x="508000" y="356300"/>
            <a:ext cx="9220200" cy="1074550"/>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5555" b="1" i="1">
                <a:solidFill>
                  <a:srgbClr val="04617B"/>
                </a:solidFill>
                <a:latin typeface="Arial"/>
                <a:ea typeface="Arial"/>
                <a:cs typeface="Arial"/>
                <a:sym typeface="Arial"/>
              </a:rPr>
              <a:t>Writer/Editor</a:t>
            </a:r>
            <a:endParaRPr sz="5555" b="1" i="1">
              <a:solidFill>
                <a:srgbClr val="04617B"/>
              </a:solidFill>
              <a:latin typeface="Arial"/>
              <a:ea typeface="Arial"/>
              <a:cs typeface="Arial"/>
              <a:sym typeface="Arial"/>
            </a:endParaRPr>
          </a:p>
        </p:txBody>
      </p:sp>
      <p:sp>
        <p:nvSpPr>
          <p:cNvPr id="100" name="Google Shape;100;p19"/>
          <p:cNvSpPr txBox="1"/>
          <p:nvPr/>
        </p:nvSpPr>
        <p:spPr>
          <a:xfrm>
            <a:off x="610300" y="1321150"/>
            <a:ext cx="9015575" cy="2683225"/>
          </a:xfrm>
          <a:prstGeom prst="rect">
            <a:avLst/>
          </a:prstGeom>
          <a:noFill/>
          <a:ln>
            <a:noFill/>
          </a:ln>
        </p:spPr>
        <p:txBody>
          <a:bodyPr spcFirstLastPara="1" wrap="square" lIns="38100" tIns="38100" rIns="38100" bIns="38100" anchor="t" anchorCtr="0">
            <a:noAutofit/>
          </a:bodyPr>
          <a:lstStyle/>
          <a:p>
            <a:pPr marL="381000" marR="0" lvl="0" indent="-304800" algn="l" rtl="0">
              <a:lnSpc>
                <a:spcPct val="120138"/>
              </a:lnSpc>
              <a:spcBef>
                <a:spcPts val="0"/>
              </a:spcBef>
              <a:spcAft>
                <a:spcPts val="0"/>
              </a:spcAft>
              <a:buClr>
                <a:srgbClr val="000000"/>
              </a:buClr>
              <a:buSzPts val="4000"/>
              <a:buChar char="●"/>
            </a:pPr>
            <a:r>
              <a:rPr lang="en-US" sz="4000">
                <a:solidFill>
                  <a:srgbClr val="000000"/>
                </a:solidFill>
                <a:latin typeface="Arial"/>
                <a:ea typeface="Arial"/>
                <a:cs typeface="Arial"/>
                <a:sym typeface="Arial"/>
              </a:rPr>
              <a:t>This person writes and edits e-learning for Web delivery. He or she must understand Web page layout, usability, and style guidelines.</a:t>
            </a:r>
            <a:endParaRPr sz="4000">
              <a:solidFill>
                <a:srgbClr val="000000"/>
              </a:solidFill>
              <a:latin typeface="Arial"/>
              <a:ea typeface="Arial"/>
              <a:cs typeface="Arial"/>
              <a:sym typeface="Arial"/>
            </a:endParaRPr>
          </a:p>
        </p:txBody>
      </p:sp>
      <p:sp>
        <p:nvSpPr>
          <p:cNvPr id="101" name="Google Shape;101;p19"/>
          <p:cNvSpPr txBox="1"/>
          <p:nvPr/>
        </p:nvSpPr>
        <p:spPr>
          <a:xfrm>
            <a:off x="0" y="4065212"/>
            <a:ext cx="9015575" cy="904013"/>
          </a:xfrm>
          <a:prstGeom prst="rect">
            <a:avLst/>
          </a:prstGeom>
          <a:noFill/>
          <a:ln>
            <a:noFill/>
          </a:ln>
        </p:spPr>
        <p:txBody>
          <a:bodyPr spcFirstLastPara="1" wrap="square" lIns="38100" tIns="38100" rIns="38100" bIns="38100" anchor="t" anchorCtr="0">
            <a:noAutofit/>
          </a:bodyPr>
          <a:lstStyle/>
          <a:p>
            <a:pPr marL="0" marR="0" lvl="0" indent="0" algn="ctr" rtl="0">
              <a:lnSpc>
                <a:spcPct val="119886"/>
              </a:lnSpc>
              <a:spcBef>
                <a:spcPts val="0"/>
              </a:spcBef>
              <a:spcAft>
                <a:spcPts val="0"/>
              </a:spcAft>
              <a:buNone/>
            </a:pPr>
            <a:r>
              <a:rPr lang="en-US" sz="4888" b="1" i="1" dirty="0">
                <a:solidFill>
                  <a:srgbClr val="000000"/>
                </a:solidFill>
                <a:latin typeface="Arial"/>
                <a:ea typeface="Arial"/>
                <a:cs typeface="Arial"/>
                <a:sym typeface="Arial"/>
              </a:rPr>
              <a:t>Course Developer/Designer</a:t>
            </a:r>
            <a:endParaRPr sz="4888" b="1" i="1" dirty="0">
              <a:solidFill>
                <a:srgbClr val="000000"/>
              </a:solidFill>
              <a:latin typeface="Arial"/>
              <a:ea typeface="Arial"/>
              <a:cs typeface="Arial"/>
              <a:sym typeface="Arial"/>
            </a:endParaRPr>
          </a:p>
        </p:txBody>
      </p:sp>
      <p:sp>
        <p:nvSpPr>
          <p:cNvPr id="102" name="Google Shape;102;p19"/>
          <p:cNvSpPr txBox="1"/>
          <p:nvPr/>
        </p:nvSpPr>
        <p:spPr>
          <a:xfrm>
            <a:off x="610300" y="4792475"/>
            <a:ext cx="9015575" cy="2513875"/>
          </a:xfrm>
          <a:prstGeom prst="rect">
            <a:avLst/>
          </a:prstGeom>
          <a:noFill/>
          <a:ln>
            <a:noFill/>
          </a:ln>
        </p:spPr>
        <p:txBody>
          <a:bodyPr spcFirstLastPara="1" wrap="square" lIns="38100" tIns="38100" rIns="38100" bIns="38100" anchor="t" anchorCtr="0">
            <a:noAutofit/>
          </a:bodyPr>
          <a:lstStyle/>
          <a:p>
            <a:pPr marL="381000" marR="0" lvl="0" indent="-304800" algn="l" rtl="0">
              <a:lnSpc>
                <a:spcPct val="120138"/>
              </a:lnSpc>
              <a:spcBef>
                <a:spcPts val="0"/>
              </a:spcBef>
              <a:spcAft>
                <a:spcPts val="0"/>
              </a:spcAft>
              <a:buClr>
                <a:srgbClr val="000000"/>
              </a:buClr>
              <a:buSzPts val="4000"/>
              <a:buChar char="●"/>
            </a:pPr>
            <a:r>
              <a:rPr lang="en-US" sz="4000" dirty="0">
                <a:solidFill>
                  <a:srgbClr val="000000"/>
                </a:solidFill>
                <a:latin typeface="Arial"/>
                <a:ea typeface="Arial"/>
                <a:cs typeface="Arial"/>
                <a:sym typeface="Arial"/>
              </a:rPr>
              <a:t>This person works to develop e-learning using a variety of authoring tools. He or she makes the conceptual link between course and Web design.</a:t>
            </a:r>
            <a:endParaRPr sz="4000" dirty="0">
              <a:solidFill>
                <a:srgbClr val="000000"/>
              </a:solidFill>
              <a:latin typeface="Arial"/>
              <a:ea typeface="Arial"/>
              <a:cs typeface="Arial"/>
              <a:sym typeface="Arial"/>
            </a:endParaRPr>
          </a:p>
          <a:p>
            <a:pPr marL="0" marR="0" lvl="0" indent="0" algn="l" rtl="0">
              <a:lnSpc>
                <a:spcPct val="120138"/>
              </a:lnSpc>
              <a:spcBef>
                <a:spcPts val="719"/>
              </a:spcBef>
              <a:spcAft>
                <a:spcPts val="0"/>
              </a:spcAft>
              <a:buNone/>
            </a:pPr>
            <a:endParaRPr sz="4000" dirty="0">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6"/>
        <p:cNvGrpSpPr/>
        <p:nvPr/>
      </p:nvGrpSpPr>
      <p:grpSpPr>
        <a:xfrm>
          <a:off x="0" y="0"/>
          <a:ext cx="0" cy="0"/>
          <a:chOff x="0" y="0"/>
          <a:chExt cx="0" cy="0"/>
        </a:xfrm>
      </p:grpSpPr>
      <p:sp>
        <p:nvSpPr>
          <p:cNvPr id="107" name="Google Shape;107;p20"/>
          <p:cNvSpPr txBox="1">
            <a:spLocks noGrp="1"/>
          </p:cNvSpPr>
          <p:nvPr>
            <p:ph type="title"/>
          </p:nvPr>
        </p:nvSpPr>
        <p:spPr>
          <a:xfrm>
            <a:off x="1016000" y="728475"/>
            <a:ext cx="9220200" cy="808200"/>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5000" b="1" i="1">
                <a:solidFill>
                  <a:srgbClr val="04617B"/>
                </a:solidFill>
                <a:latin typeface="Arial"/>
                <a:ea typeface="Arial"/>
                <a:cs typeface="Arial"/>
                <a:sym typeface="Arial"/>
              </a:rPr>
              <a:t>Project Manager</a:t>
            </a:r>
            <a:endParaRPr sz="5000" b="1" i="1">
              <a:solidFill>
                <a:srgbClr val="04617B"/>
              </a:solidFill>
              <a:latin typeface="Arial"/>
              <a:ea typeface="Arial"/>
              <a:cs typeface="Arial"/>
              <a:sym typeface="Arial"/>
            </a:endParaRPr>
          </a:p>
        </p:txBody>
      </p:sp>
      <p:sp>
        <p:nvSpPr>
          <p:cNvPr id="108" name="Google Shape;108;p20"/>
          <p:cNvSpPr txBox="1"/>
          <p:nvPr/>
        </p:nvSpPr>
        <p:spPr>
          <a:xfrm>
            <a:off x="525625" y="1744475"/>
            <a:ext cx="9015575" cy="5307875"/>
          </a:xfrm>
          <a:prstGeom prst="rect">
            <a:avLst/>
          </a:prstGeom>
          <a:noFill/>
          <a:ln>
            <a:noFill/>
          </a:ln>
        </p:spPr>
        <p:txBody>
          <a:bodyPr spcFirstLastPara="1" wrap="square" lIns="38100" tIns="38100" rIns="38100" bIns="38100" anchor="t" anchorCtr="0">
            <a:noAutofit/>
          </a:bodyPr>
          <a:lstStyle/>
          <a:p>
            <a:pPr marL="381000" marR="0" lvl="0" indent="-234244" algn="l" rtl="0">
              <a:lnSpc>
                <a:spcPct val="120192"/>
              </a:lnSpc>
              <a:spcBef>
                <a:spcPts val="0"/>
              </a:spcBef>
              <a:spcAft>
                <a:spcPts val="0"/>
              </a:spcAft>
              <a:buClr>
                <a:srgbClr val="000000"/>
              </a:buClr>
              <a:buSzPts val="2889"/>
              <a:buChar char="●"/>
            </a:pPr>
            <a:r>
              <a:rPr lang="en-US" sz="2888">
                <a:solidFill>
                  <a:srgbClr val="000000"/>
                </a:solidFill>
                <a:latin typeface="Arial"/>
                <a:ea typeface="Arial"/>
                <a:cs typeface="Arial"/>
                <a:sym typeface="Arial"/>
              </a:rPr>
              <a:t>The project manager oversees all aspects of an e-learning project. He or she serves as the primary contact point between all parties and is often responsible for developing timelines, identifying risks, and keeping projects within scope and budget. The project manager must lead a diverse team through all stages of a project, keeping track of resources, documentation, and deliverables. As you can imagine, the project manager must be organized, be flexible, and be a good communicator.</a:t>
            </a:r>
            <a:endParaRPr sz="2888">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12"/>
        <p:cNvGrpSpPr/>
        <p:nvPr/>
      </p:nvGrpSpPr>
      <p:grpSpPr>
        <a:xfrm>
          <a:off x="0" y="0"/>
          <a:ext cx="0" cy="0"/>
          <a:chOff x="0" y="0"/>
          <a:chExt cx="0" cy="0"/>
        </a:xfrm>
      </p:grpSpPr>
      <p:sp>
        <p:nvSpPr>
          <p:cNvPr id="113" name="Google Shape;113;p21"/>
          <p:cNvSpPr txBox="1">
            <a:spLocks noGrp="1"/>
          </p:cNvSpPr>
          <p:nvPr>
            <p:ph type="title"/>
          </p:nvPr>
        </p:nvSpPr>
        <p:spPr>
          <a:xfrm>
            <a:off x="508000" y="834300"/>
            <a:ext cx="9220200" cy="129502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5555" b="1">
                <a:solidFill>
                  <a:srgbClr val="04617B"/>
                </a:solidFill>
                <a:latin typeface="Arial"/>
                <a:ea typeface="Arial"/>
                <a:cs typeface="Arial"/>
                <a:sym typeface="Arial"/>
              </a:rPr>
              <a:t>Methods of Delivery</a:t>
            </a:r>
            <a:endParaRPr sz="5555" b="1">
              <a:solidFill>
                <a:srgbClr val="04617B"/>
              </a:solidFill>
              <a:latin typeface="Arial"/>
              <a:ea typeface="Arial"/>
              <a:cs typeface="Arial"/>
              <a:sym typeface="Arial"/>
            </a:endParaRPr>
          </a:p>
        </p:txBody>
      </p:sp>
      <p:sp>
        <p:nvSpPr>
          <p:cNvPr id="114" name="Google Shape;114;p21"/>
          <p:cNvSpPr txBox="1"/>
          <p:nvPr/>
        </p:nvSpPr>
        <p:spPr>
          <a:xfrm>
            <a:off x="610300" y="2201325"/>
            <a:ext cx="9015575" cy="4852800"/>
          </a:xfrm>
          <a:prstGeom prst="rect">
            <a:avLst/>
          </a:prstGeom>
          <a:noFill/>
          <a:ln>
            <a:noFill/>
          </a:ln>
        </p:spPr>
        <p:txBody>
          <a:bodyPr spcFirstLastPara="1" wrap="square" lIns="38100" tIns="38100" rIns="38100" bIns="38100" anchor="t" anchorCtr="0">
            <a:noAutofit/>
          </a:bodyPr>
          <a:lstStyle/>
          <a:p>
            <a:pPr marL="381000" marR="0" lvl="0" indent="-234244" algn="l" rtl="0">
              <a:lnSpc>
                <a:spcPct val="120192"/>
              </a:lnSpc>
              <a:spcBef>
                <a:spcPts val="0"/>
              </a:spcBef>
              <a:spcAft>
                <a:spcPts val="0"/>
              </a:spcAft>
              <a:buClr>
                <a:srgbClr val="000000"/>
              </a:buClr>
              <a:buSzPts val="2889"/>
              <a:buChar char="●"/>
            </a:pPr>
            <a:r>
              <a:rPr lang="en-US" sz="2888">
                <a:solidFill>
                  <a:srgbClr val="000000"/>
                </a:solidFill>
                <a:latin typeface="Arial"/>
                <a:ea typeface="Arial"/>
                <a:cs typeface="Arial"/>
                <a:sym typeface="Arial"/>
              </a:rPr>
              <a:t>E-learning can be delivered “live” or at “any time.” This means learners can learn in the following ways:</a:t>
            </a:r>
            <a:endParaRPr sz="2888">
              <a:solidFill>
                <a:srgbClr val="000000"/>
              </a:solidFill>
              <a:latin typeface="Arial"/>
              <a:ea typeface="Arial"/>
              <a:cs typeface="Arial"/>
              <a:sym typeface="Arial"/>
            </a:endParaRPr>
          </a:p>
          <a:p>
            <a:pPr marL="381000" marR="0" lvl="0" indent="-234244" algn="l" rtl="0">
              <a:lnSpc>
                <a:spcPct val="120192"/>
              </a:lnSpc>
              <a:spcBef>
                <a:spcPts val="0"/>
              </a:spcBef>
              <a:spcAft>
                <a:spcPts val="0"/>
              </a:spcAft>
              <a:buClr>
                <a:srgbClr val="000000"/>
              </a:buClr>
              <a:buSzPts val="2889"/>
              <a:buChar char="●"/>
            </a:pPr>
            <a:r>
              <a:rPr lang="en-US" sz="2888">
                <a:solidFill>
                  <a:srgbClr val="000000"/>
                </a:solidFill>
                <a:latin typeface="Arial"/>
                <a:ea typeface="Arial"/>
                <a:cs typeface="Arial"/>
                <a:sym typeface="Arial"/>
              </a:rPr>
              <a:t>&gt; </a:t>
            </a:r>
            <a:r>
              <a:rPr lang="en-US" sz="2888" b="1" i="1">
                <a:solidFill>
                  <a:srgbClr val="000000"/>
                </a:solidFill>
                <a:latin typeface="Arial"/>
                <a:ea typeface="Arial"/>
                <a:cs typeface="Arial"/>
                <a:sym typeface="Arial"/>
              </a:rPr>
              <a:t>Together – at the same time</a:t>
            </a:r>
            <a:endParaRPr sz="2888" b="1" i="1">
              <a:solidFill>
                <a:srgbClr val="000000"/>
              </a:solidFill>
              <a:latin typeface="Arial"/>
              <a:ea typeface="Arial"/>
              <a:cs typeface="Arial"/>
              <a:sym typeface="Arial"/>
            </a:endParaRPr>
          </a:p>
          <a:p>
            <a:pPr marL="381000" marR="0" lvl="0" indent="-234244" algn="l" rtl="0">
              <a:lnSpc>
                <a:spcPct val="120192"/>
              </a:lnSpc>
              <a:spcBef>
                <a:spcPts val="0"/>
              </a:spcBef>
              <a:spcAft>
                <a:spcPts val="0"/>
              </a:spcAft>
              <a:buClr>
                <a:srgbClr val="000000"/>
              </a:buClr>
              <a:buSzPts val="2889"/>
              <a:buChar char="●"/>
            </a:pPr>
            <a:r>
              <a:rPr lang="en-US" sz="2888" b="1" i="1">
                <a:solidFill>
                  <a:srgbClr val="000000"/>
                </a:solidFill>
                <a:latin typeface="Arial"/>
                <a:ea typeface="Arial"/>
                <a:cs typeface="Arial"/>
                <a:sym typeface="Arial"/>
              </a:rPr>
              <a:t>&gt; Together – at different times</a:t>
            </a:r>
            <a:endParaRPr sz="2888" b="1" i="1">
              <a:solidFill>
                <a:srgbClr val="000000"/>
              </a:solidFill>
              <a:latin typeface="Arial"/>
              <a:ea typeface="Arial"/>
              <a:cs typeface="Arial"/>
              <a:sym typeface="Arial"/>
            </a:endParaRPr>
          </a:p>
          <a:p>
            <a:pPr marL="381000" marR="0" lvl="0" indent="-234244" algn="l" rtl="0">
              <a:lnSpc>
                <a:spcPct val="120192"/>
              </a:lnSpc>
              <a:spcBef>
                <a:spcPts val="0"/>
              </a:spcBef>
              <a:spcAft>
                <a:spcPts val="0"/>
              </a:spcAft>
              <a:buClr>
                <a:srgbClr val="000000"/>
              </a:buClr>
              <a:buSzPts val="2889"/>
              <a:buChar char="●"/>
            </a:pPr>
            <a:r>
              <a:rPr lang="en-US" sz="2888" b="1" i="1">
                <a:solidFill>
                  <a:srgbClr val="000000"/>
                </a:solidFill>
                <a:latin typeface="Arial"/>
                <a:ea typeface="Arial"/>
                <a:cs typeface="Arial"/>
                <a:sym typeface="Arial"/>
              </a:rPr>
              <a:t>&gt; Independently (not together)</a:t>
            </a:r>
            <a:endParaRPr sz="2888" b="1" i="1">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18"/>
        <p:cNvGrpSpPr/>
        <p:nvPr/>
      </p:nvGrpSpPr>
      <p:grpSpPr>
        <a:xfrm>
          <a:off x="0" y="0"/>
          <a:ext cx="0" cy="0"/>
          <a:chOff x="0" y="0"/>
          <a:chExt cx="0" cy="0"/>
        </a:xfrm>
      </p:grpSpPr>
      <p:sp>
        <p:nvSpPr>
          <p:cNvPr id="119" name="Google Shape;119;p22"/>
          <p:cNvSpPr txBox="1">
            <a:spLocks noGrp="1"/>
          </p:cNvSpPr>
          <p:nvPr>
            <p:ph type="title"/>
          </p:nvPr>
        </p:nvSpPr>
        <p:spPr>
          <a:xfrm>
            <a:off x="508000" y="834300"/>
            <a:ext cx="9220200" cy="129502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5555" b="1">
                <a:solidFill>
                  <a:srgbClr val="04617B"/>
                </a:solidFill>
                <a:latin typeface="Arial"/>
                <a:ea typeface="Arial"/>
                <a:cs typeface="Arial"/>
                <a:sym typeface="Arial"/>
              </a:rPr>
              <a:t>Asynchronous e-learning</a:t>
            </a:r>
            <a:endParaRPr sz="5555" b="1">
              <a:solidFill>
                <a:srgbClr val="04617B"/>
              </a:solidFill>
              <a:latin typeface="Arial"/>
              <a:ea typeface="Arial"/>
              <a:cs typeface="Arial"/>
              <a:sym typeface="Arial"/>
            </a:endParaRPr>
          </a:p>
        </p:txBody>
      </p:sp>
      <p:sp>
        <p:nvSpPr>
          <p:cNvPr id="120" name="Google Shape;120;p22"/>
          <p:cNvSpPr txBox="1"/>
          <p:nvPr/>
        </p:nvSpPr>
        <p:spPr>
          <a:xfrm>
            <a:off x="610300" y="1829150"/>
            <a:ext cx="9015575" cy="5307875"/>
          </a:xfrm>
          <a:prstGeom prst="rect">
            <a:avLst/>
          </a:prstGeom>
          <a:noFill/>
          <a:ln>
            <a:noFill/>
          </a:ln>
        </p:spPr>
        <p:txBody>
          <a:bodyPr spcFirstLastPara="1" wrap="square" lIns="38100" tIns="38100" rIns="38100" bIns="38100" anchor="t" anchorCtr="0">
            <a:noAutofit/>
          </a:bodyPr>
          <a:lstStyle/>
          <a:p>
            <a:pPr marL="381000" marR="0" lvl="0" indent="-234244" algn="l" rtl="0">
              <a:lnSpc>
                <a:spcPct val="120192"/>
              </a:lnSpc>
              <a:spcBef>
                <a:spcPts val="0"/>
              </a:spcBef>
              <a:spcAft>
                <a:spcPts val="0"/>
              </a:spcAft>
              <a:buClr>
                <a:srgbClr val="000000"/>
              </a:buClr>
              <a:buSzPts val="2889"/>
              <a:buChar char="●"/>
            </a:pPr>
            <a:r>
              <a:rPr lang="en-US" sz="2888">
                <a:solidFill>
                  <a:srgbClr val="000000"/>
                </a:solidFill>
                <a:latin typeface="Arial"/>
                <a:ea typeface="Arial"/>
                <a:cs typeface="Arial"/>
                <a:sym typeface="Arial"/>
              </a:rPr>
              <a:t>Asynchronous e-learning is a term meaning learners are not “there” at the same time. In other words, communication between learners does not happen simultaneously – it is time-delayed. In e-learning, this can include online learning delivered via instructor-led classrooms (that are not “live”), self-paced courses, discussion rooms, communities of practice, bulletin boards, or some other type of forum where users read what others have written and respond at a time of individual choice.</a:t>
            </a:r>
            <a:endParaRPr sz="2888">
              <a:solidFill>
                <a:srgbClr val="0000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24"/>
        <p:cNvGrpSpPr/>
        <p:nvPr/>
      </p:nvGrpSpPr>
      <p:grpSpPr>
        <a:xfrm>
          <a:off x="0" y="0"/>
          <a:ext cx="0" cy="0"/>
          <a:chOff x="0" y="0"/>
          <a:chExt cx="0" cy="0"/>
        </a:xfrm>
      </p:grpSpPr>
      <p:sp>
        <p:nvSpPr>
          <p:cNvPr id="125" name="Google Shape;125;p23"/>
          <p:cNvSpPr txBox="1">
            <a:spLocks noGrp="1"/>
          </p:cNvSpPr>
          <p:nvPr>
            <p:ph type="title"/>
          </p:nvPr>
        </p:nvSpPr>
        <p:spPr>
          <a:xfrm>
            <a:off x="592650" y="813150"/>
            <a:ext cx="9220200" cy="1062200"/>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5555" b="1">
                <a:solidFill>
                  <a:srgbClr val="04617B"/>
                </a:solidFill>
                <a:latin typeface="Arial"/>
                <a:ea typeface="Arial"/>
                <a:cs typeface="Arial"/>
                <a:sym typeface="Arial"/>
              </a:rPr>
              <a:t>Synchronous learning</a:t>
            </a:r>
            <a:endParaRPr sz="5555" b="1">
              <a:solidFill>
                <a:srgbClr val="04617B"/>
              </a:solidFill>
              <a:latin typeface="Arial"/>
              <a:ea typeface="Arial"/>
              <a:cs typeface="Arial"/>
              <a:sym typeface="Arial"/>
            </a:endParaRPr>
          </a:p>
        </p:txBody>
      </p:sp>
      <p:sp>
        <p:nvSpPr>
          <p:cNvPr id="126" name="Google Shape;126;p23"/>
          <p:cNvSpPr txBox="1"/>
          <p:nvPr/>
        </p:nvSpPr>
        <p:spPr>
          <a:xfrm>
            <a:off x="610300" y="1829150"/>
            <a:ext cx="9015575" cy="5646550"/>
          </a:xfrm>
          <a:prstGeom prst="rect">
            <a:avLst/>
          </a:prstGeom>
          <a:noFill/>
          <a:ln>
            <a:noFill/>
          </a:ln>
        </p:spPr>
        <p:txBody>
          <a:bodyPr spcFirstLastPara="1" wrap="square" lIns="38100" tIns="38100" rIns="38100" bIns="38100" anchor="t" anchorCtr="0">
            <a:noAutofit/>
          </a:bodyPr>
          <a:lstStyle/>
          <a:p>
            <a:pPr marL="381000" marR="0" lvl="0" indent="-206022" algn="l" rtl="0">
              <a:lnSpc>
                <a:spcPct val="119886"/>
              </a:lnSpc>
              <a:spcBef>
                <a:spcPts val="0"/>
              </a:spcBef>
              <a:spcAft>
                <a:spcPts val="0"/>
              </a:spcAft>
              <a:buClr>
                <a:srgbClr val="000000"/>
              </a:buClr>
              <a:buSzPts val="2444"/>
              <a:buChar char="●"/>
            </a:pPr>
            <a:r>
              <a:rPr lang="en-US" sz="2444">
                <a:solidFill>
                  <a:srgbClr val="000000"/>
                </a:solidFill>
                <a:latin typeface="Arial"/>
                <a:ea typeface="Arial"/>
                <a:cs typeface="Arial"/>
                <a:sym typeface="Arial"/>
              </a:rPr>
              <a:t>Synchronous learning means all learners are “there” at the same time. “There” can be in instructor-led training (ILT) in a physical classroom or, in the case of e-learning, on the Web (online). “Live online learning,” “live online classroom,” and “virtual classroom” are some of the terms associated with synchronous e-learning. The types of events that take place “live online” include meetings, presentations, Webinars (Web-based seminar), live chats, and learning events.</a:t>
            </a:r>
            <a:endParaRPr sz="2444">
              <a:solidFill>
                <a:srgbClr val="000000"/>
              </a:solidFill>
              <a:latin typeface="Arial"/>
              <a:ea typeface="Arial"/>
              <a:cs typeface="Arial"/>
              <a:sym typeface="Arial"/>
            </a:endParaRPr>
          </a:p>
          <a:p>
            <a:pPr marL="381000" marR="0" lvl="0" indent="-206022" algn="l" rtl="0">
              <a:lnSpc>
                <a:spcPct val="119886"/>
              </a:lnSpc>
              <a:spcBef>
                <a:spcPts val="0"/>
              </a:spcBef>
              <a:spcAft>
                <a:spcPts val="0"/>
              </a:spcAft>
              <a:buClr>
                <a:srgbClr val="000000"/>
              </a:buClr>
              <a:buSzPts val="2444"/>
              <a:buChar char="●"/>
            </a:pPr>
            <a:r>
              <a:rPr lang="en-US" sz="2444">
                <a:solidFill>
                  <a:srgbClr val="000000"/>
                </a:solidFill>
                <a:latin typeface="Arial"/>
                <a:ea typeface="Arial"/>
                <a:cs typeface="Arial"/>
                <a:sym typeface="Arial"/>
              </a:rPr>
              <a:t>Synchronous e-learning is often delivered live by an instructor or facilitator. What differentiates synchronous e-learning from asynchronous e-learning is the capacity for live interactivity.</a:t>
            </a:r>
            <a:endParaRPr sz="2444">
              <a:solidFill>
                <a:srgbClr val="000000"/>
              </a:solidFill>
              <a:latin typeface="Arial"/>
              <a:ea typeface="Arial"/>
              <a:cs typeface="Arial"/>
              <a:sym typeface="Arial"/>
            </a:endParaRPr>
          </a:p>
          <a:p>
            <a:pPr marL="381000" marR="0" lvl="0" indent="-206022" algn="l" rtl="0">
              <a:lnSpc>
                <a:spcPct val="119886"/>
              </a:lnSpc>
              <a:spcBef>
                <a:spcPts val="0"/>
              </a:spcBef>
              <a:spcAft>
                <a:spcPts val="0"/>
              </a:spcAft>
              <a:buClr>
                <a:srgbClr val="000000"/>
              </a:buClr>
              <a:buSzPts val="2444"/>
              <a:buChar char="●"/>
            </a:pPr>
            <a:r>
              <a:rPr lang="en-US" sz="2444">
                <a:solidFill>
                  <a:srgbClr val="000000"/>
                </a:solidFill>
                <a:latin typeface="Arial"/>
                <a:ea typeface="Arial"/>
                <a:cs typeface="Arial"/>
                <a:sym typeface="Arial"/>
              </a:rPr>
              <a:t>This “anytime – anywhere” delivery is one of the benefits of e-learning.</a:t>
            </a:r>
            <a:endParaRPr sz="2444">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0"/>
        <p:cNvGrpSpPr/>
        <p:nvPr/>
      </p:nvGrpSpPr>
      <p:grpSpPr>
        <a:xfrm>
          <a:off x="0" y="0"/>
          <a:ext cx="0" cy="0"/>
          <a:chOff x="0" y="0"/>
          <a:chExt cx="0" cy="0"/>
        </a:xfrm>
      </p:grpSpPr>
      <p:sp>
        <p:nvSpPr>
          <p:cNvPr id="131" name="Google Shape;131;p24"/>
          <p:cNvSpPr txBox="1">
            <a:spLocks noGrp="1"/>
          </p:cNvSpPr>
          <p:nvPr>
            <p:ph type="title"/>
          </p:nvPr>
        </p:nvSpPr>
        <p:spPr>
          <a:xfrm>
            <a:off x="508000" y="834300"/>
            <a:ext cx="9220200" cy="129502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5555" b="1">
                <a:solidFill>
                  <a:srgbClr val="04617B"/>
                </a:solidFill>
                <a:latin typeface="Arial"/>
                <a:ea typeface="Arial"/>
                <a:cs typeface="Arial"/>
                <a:sym typeface="Arial"/>
              </a:rPr>
              <a:t>Blended Learning</a:t>
            </a:r>
            <a:endParaRPr sz="5555" b="1">
              <a:solidFill>
                <a:srgbClr val="04617B"/>
              </a:solidFill>
              <a:latin typeface="Arial"/>
              <a:ea typeface="Arial"/>
              <a:cs typeface="Arial"/>
              <a:sym typeface="Arial"/>
            </a:endParaRPr>
          </a:p>
        </p:txBody>
      </p:sp>
      <p:sp>
        <p:nvSpPr>
          <p:cNvPr id="132" name="Google Shape;132;p24"/>
          <p:cNvSpPr txBox="1"/>
          <p:nvPr/>
        </p:nvSpPr>
        <p:spPr>
          <a:xfrm>
            <a:off x="610300" y="2201325"/>
            <a:ext cx="9015575" cy="4852800"/>
          </a:xfrm>
          <a:prstGeom prst="rect">
            <a:avLst/>
          </a:prstGeom>
          <a:noFill/>
          <a:ln>
            <a:noFill/>
          </a:ln>
        </p:spPr>
        <p:txBody>
          <a:bodyPr spcFirstLastPara="1" wrap="square" lIns="38100" tIns="38100" rIns="38100" bIns="38100" anchor="t" anchorCtr="0">
            <a:noAutofit/>
          </a:bodyPr>
          <a:lstStyle/>
          <a:p>
            <a:pPr marL="381000" marR="0" lvl="0" indent="-234244" algn="l" rtl="0">
              <a:lnSpc>
                <a:spcPct val="120192"/>
              </a:lnSpc>
              <a:spcBef>
                <a:spcPts val="0"/>
              </a:spcBef>
              <a:spcAft>
                <a:spcPts val="0"/>
              </a:spcAft>
              <a:buClr>
                <a:srgbClr val="000000"/>
              </a:buClr>
              <a:buSzPts val="2889"/>
              <a:buChar char="●"/>
            </a:pPr>
            <a:r>
              <a:rPr lang="en-US" sz="2888">
                <a:solidFill>
                  <a:srgbClr val="000000"/>
                </a:solidFill>
                <a:latin typeface="Arial"/>
                <a:ea typeface="Arial"/>
                <a:cs typeface="Arial"/>
                <a:sym typeface="Arial"/>
              </a:rPr>
              <a:t>Blended learning involves using a combination of synchronous and asynchronous blends of instructor-led classroom training and e-learning. While the concept has been used by teachers and trainers for years, the term “blended learning” is new and is most often associated with organizations seeking to deliver training more efficiently by incorporating technology. Blended learning possibilities are limitless and can also include hands-on training, on-the-job training, emulation, simulation, and mentoring.</a:t>
            </a:r>
            <a:endParaRPr sz="2888">
              <a:solidFill>
                <a:srgbClr val="000000"/>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6"/>
        <p:cNvGrpSpPr/>
        <p:nvPr/>
      </p:nvGrpSpPr>
      <p:grpSpPr>
        <a:xfrm>
          <a:off x="0" y="0"/>
          <a:ext cx="0" cy="0"/>
          <a:chOff x="0" y="0"/>
          <a:chExt cx="0" cy="0"/>
        </a:xfrm>
      </p:grpSpPr>
      <p:sp>
        <p:nvSpPr>
          <p:cNvPr id="137" name="Google Shape;137;p25"/>
          <p:cNvSpPr txBox="1">
            <a:spLocks noGrp="1"/>
          </p:cNvSpPr>
          <p:nvPr>
            <p:ph type="title"/>
          </p:nvPr>
        </p:nvSpPr>
        <p:spPr>
          <a:xfrm>
            <a:off x="508000" y="305150"/>
            <a:ext cx="9220200" cy="1125700"/>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5000" b="1">
                <a:solidFill>
                  <a:srgbClr val="04617B"/>
                </a:solidFill>
                <a:latin typeface="Arial"/>
                <a:ea typeface="Arial"/>
                <a:cs typeface="Arial"/>
                <a:sym typeface="Arial"/>
              </a:rPr>
              <a:t>Learning Management Systems (LMS)</a:t>
            </a:r>
            <a:endParaRPr sz="5000" b="1">
              <a:solidFill>
                <a:srgbClr val="04617B"/>
              </a:solidFill>
              <a:latin typeface="Arial"/>
              <a:ea typeface="Arial"/>
              <a:cs typeface="Arial"/>
              <a:sym typeface="Arial"/>
            </a:endParaRPr>
          </a:p>
        </p:txBody>
      </p:sp>
      <p:sp>
        <p:nvSpPr>
          <p:cNvPr id="138" name="Google Shape;138;p25"/>
          <p:cNvSpPr txBox="1"/>
          <p:nvPr/>
        </p:nvSpPr>
        <p:spPr>
          <a:xfrm>
            <a:off x="610300" y="1321150"/>
            <a:ext cx="9015575" cy="5985225"/>
          </a:xfrm>
          <a:prstGeom prst="rect">
            <a:avLst/>
          </a:prstGeom>
          <a:noFill/>
          <a:ln>
            <a:noFill/>
          </a:ln>
        </p:spPr>
        <p:txBody>
          <a:bodyPr spcFirstLastPara="1" wrap="square" lIns="38100" tIns="38100" rIns="38100" bIns="38100" anchor="t" anchorCtr="0">
            <a:noAutofit/>
          </a:bodyPr>
          <a:lstStyle/>
          <a:p>
            <a:pPr marL="381000" marR="0" lvl="0" indent="-234244" algn="l" rtl="0">
              <a:lnSpc>
                <a:spcPct val="120192"/>
              </a:lnSpc>
              <a:spcBef>
                <a:spcPts val="0"/>
              </a:spcBef>
              <a:spcAft>
                <a:spcPts val="0"/>
              </a:spcAft>
              <a:buClr>
                <a:srgbClr val="000000"/>
              </a:buClr>
              <a:buSzPts val="2889"/>
              <a:buChar char="●"/>
            </a:pPr>
            <a:r>
              <a:rPr lang="en-US" sz="2888">
                <a:solidFill>
                  <a:srgbClr val="000000"/>
                </a:solidFill>
                <a:latin typeface="Arial"/>
                <a:ea typeface="Arial"/>
                <a:cs typeface="Arial"/>
                <a:sym typeface="Arial"/>
              </a:rPr>
              <a:t>Learning management systems can provide a one-stop place for e-learning, including launching content and developing content. </a:t>
            </a:r>
            <a:endParaRPr sz="2888">
              <a:solidFill>
                <a:srgbClr val="000000"/>
              </a:solidFill>
              <a:latin typeface="Arial"/>
              <a:ea typeface="Arial"/>
              <a:cs typeface="Arial"/>
              <a:sym typeface="Arial"/>
            </a:endParaRPr>
          </a:p>
          <a:p>
            <a:pPr marL="381000" marR="0" lvl="0" indent="-234244" algn="l" rtl="0">
              <a:lnSpc>
                <a:spcPct val="120192"/>
              </a:lnSpc>
              <a:spcBef>
                <a:spcPts val="0"/>
              </a:spcBef>
              <a:spcAft>
                <a:spcPts val="0"/>
              </a:spcAft>
              <a:buClr>
                <a:srgbClr val="000000"/>
              </a:buClr>
              <a:buSzPts val="2889"/>
              <a:buChar char="●"/>
            </a:pPr>
            <a:r>
              <a:rPr lang="en-US" sz="2888">
                <a:solidFill>
                  <a:srgbClr val="000000"/>
                </a:solidFill>
                <a:latin typeface="Arial"/>
                <a:ea typeface="Arial"/>
                <a:cs typeface="Arial"/>
                <a:sym typeface="Arial"/>
              </a:rPr>
              <a:t>A learning management system is software that manages learning events and learners and serves as a platform to deliver e-learning. Various systems offer different levels of functionality, with some of the more robust systems offering tools such as talent and performance management and skill gap analysis. Many LMSs can manage classroom training events, manage and launch live online learning events, manage physical inventory of training materials, and create and launch e-learning.</a:t>
            </a:r>
            <a:endParaRPr sz="2888">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0"/>
        <p:cNvGrpSpPr/>
        <p:nvPr/>
      </p:nvGrpSpPr>
      <p:grpSpPr>
        <a:xfrm>
          <a:off x="0" y="0"/>
          <a:ext cx="0" cy="0"/>
          <a:chOff x="0" y="0"/>
          <a:chExt cx="0" cy="0"/>
        </a:xfrm>
      </p:grpSpPr>
      <p:sp>
        <p:nvSpPr>
          <p:cNvPr id="31" name="Google Shape;31;p8"/>
          <p:cNvSpPr txBox="1">
            <a:spLocks noGrp="1"/>
          </p:cNvSpPr>
          <p:nvPr>
            <p:ph type="title"/>
          </p:nvPr>
        </p:nvSpPr>
        <p:spPr>
          <a:xfrm>
            <a:off x="508000" y="834300"/>
            <a:ext cx="9220200" cy="129502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5555">
                <a:solidFill>
                  <a:srgbClr val="04617B"/>
                </a:solidFill>
                <a:latin typeface="Arial"/>
                <a:ea typeface="Arial"/>
                <a:cs typeface="Arial"/>
                <a:sym typeface="Arial"/>
              </a:rPr>
              <a:t>Introduction</a:t>
            </a:r>
            <a:endParaRPr sz="5555">
              <a:solidFill>
                <a:srgbClr val="04617B"/>
              </a:solidFill>
              <a:latin typeface="Arial"/>
              <a:ea typeface="Arial"/>
              <a:cs typeface="Arial"/>
              <a:sym typeface="Arial"/>
            </a:endParaRPr>
          </a:p>
        </p:txBody>
      </p:sp>
      <p:sp>
        <p:nvSpPr>
          <p:cNvPr id="32" name="Google Shape;32;p8"/>
          <p:cNvSpPr txBox="1"/>
          <p:nvPr/>
        </p:nvSpPr>
        <p:spPr>
          <a:xfrm>
            <a:off x="610300" y="2201325"/>
            <a:ext cx="9015575" cy="4852800"/>
          </a:xfrm>
          <a:prstGeom prst="rect">
            <a:avLst/>
          </a:prstGeom>
          <a:noFill/>
          <a:ln>
            <a:noFill/>
          </a:ln>
        </p:spPr>
        <p:txBody>
          <a:bodyPr spcFirstLastPara="1" wrap="square" lIns="38100" tIns="38100" rIns="38100" bIns="38100" anchor="t" anchorCtr="0">
            <a:noAutofit/>
          </a:bodyPr>
          <a:lstStyle/>
          <a:p>
            <a:pPr marL="381000" marR="0" lvl="0" indent="-234244" algn="l" rtl="0">
              <a:lnSpc>
                <a:spcPct val="120192"/>
              </a:lnSpc>
              <a:spcBef>
                <a:spcPts val="0"/>
              </a:spcBef>
              <a:spcAft>
                <a:spcPts val="0"/>
              </a:spcAft>
              <a:buClr>
                <a:srgbClr val="000000"/>
              </a:buClr>
              <a:buSzPts val="2889"/>
              <a:buChar char="●"/>
            </a:pPr>
            <a:r>
              <a:rPr lang="en-US" sz="2888" dirty="0">
                <a:solidFill>
                  <a:srgbClr val="000000"/>
                </a:solidFill>
                <a:latin typeface="Arial"/>
                <a:ea typeface="Arial"/>
                <a:cs typeface="Arial"/>
                <a:sym typeface="Arial"/>
              </a:rPr>
              <a:t>The meaning of the letter ‘e’ is vast and encompasses many fields – from astronomy to video games. Used in technology, ‘e’ means electronic. E-learning, then, is e-(</a:t>
            </a:r>
            <a:r>
              <a:rPr lang="en-US" sz="2888" dirty="0" err="1">
                <a:solidFill>
                  <a:srgbClr val="000000"/>
                </a:solidFill>
                <a:latin typeface="Arial"/>
                <a:ea typeface="Arial"/>
                <a:cs typeface="Arial"/>
                <a:sym typeface="Arial"/>
              </a:rPr>
              <a:t>lectronic</a:t>
            </a:r>
            <a:r>
              <a:rPr lang="en-US" sz="2888" dirty="0">
                <a:solidFill>
                  <a:srgbClr val="000000"/>
                </a:solidFill>
                <a:latin typeface="Arial"/>
                <a:ea typeface="Arial"/>
                <a:cs typeface="Arial"/>
                <a:sym typeface="Arial"/>
              </a:rPr>
              <a:t>) learning, just as</a:t>
            </a:r>
            <a:endParaRPr sz="2888" dirty="0">
              <a:solidFill>
                <a:srgbClr val="000000"/>
              </a:solidFill>
              <a:latin typeface="Arial"/>
              <a:ea typeface="Arial"/>
              <a:cs typeface="Arial"/>
              <a:sym typeface="Arial"/>
            </a:endParaRPr>
          </a:p>
          <a:p>
            <a:pPr marL="381000" marR="0" lvl="0" indent="-234244" algn="l" rtl="0">
              <a:lnSpc>
                <a:spcPct val="120192"/>
              </a:lnSpc>
              <a:spcBef>
                <a:spcPts val="0"/>
              </a:spcBef>
              <a:spcAft>
                <a:spcPts val="0"/>
              </a:spcAft>
              <a:buClr>
                <a:srgbClr val="000000"/>
              </a:buClr>
              <a:buSzPts val="2889"/>
              <a:buChar char="●"/>
            </a:pPr>
            <a:r>
              <a:rPr lang="en-US" sz="2888" dirty="0">
                <a:solidFill>
                  <a:srgbClr val="000000"/>
                </a:solidFill>
                <a:latin typeface="Arial"/>
                <a:ea typeface="Arial"/>
                <a:cs typeface="Arial"/>
                <a:sym typeface="Arial"/>
              </a:rPr>
              <a:t>e-mail is e-(</a:t>
            </a:r>
            <a:r>
              <a:rPr lang="en-US" sz="2888" dirty="0" err="1">
                <a:solidFill>
                  <a:srgbClr val="000000"/>
                </a:solidFill>
                <a:latin typeface="Arial"/>
                <a:ea typeface="Arial"/>
                <a:cs typeface="Arial"/>
                <a:sym typeface="Arial"/>
              </a:rPr>
              <a:t>lectronic</a:t>
            </a:r>
            <a:r>
              <a:rPr lang="en-US" sz="2888" dirty="0">
                <a:solidFill>
                  <a:srgbClr val="000000"/>
                </a:solidFill>
                <a:latin typeface="Arial"/>
                <a:ea typeface="Arial"/>
                <a:cs typeface="Arial"/>
                <a:sym typeface="Arial"/>
              </a:rPr>
              <a:t>) mail. The ‘e’ represents the means by which we receive or access learning –</a:t>
            </a:r>
            <a:endParaRPr sz="2888" dirty="0">
              <a:solidFill>
                <a:srgbClr val="000000"/>
              </a:solidFill>
              <a:latin typeface="Arial"/>
              <a:ea typeface="Arial"/>
              <a:cs typeface="Arial"/>
              <a:sym typeface="Arial"/>
            </a:endParaRPr>
          </a:p>
          <a:p>
            <a:pPr marL="381000" marR="0" lvl="0" indent="-234244" algn="l" rtl="0">
              <a:lnSpc>
                <a:spcPct val="120192"/>
              </a:lnSpc>
              <a:spcBef>
                <a:spcPts val="0"/>
              </a:spcBef>
              <a:spcAft>
                <a:spcPts val="0"/>
              </a:spcAft>
              <a:buClr>
                <a:srgbClr val="000000"/>
              </a:buClr>
              <a:buSzPts val="2889"/>
              <a:buChar char="●"/>
            </a:pPr>
            <a:r>
              <a:rPr lang="en-US" sz="2888" dirty="0">
                <a:solidFill>
                  <a:srgbClr val="000000"/>
                </a:solidFill>
                <a:latin typeface="Arial"/>
                <a:ea typeface="Arial"/>
                <a:cs typeface="Arial"/>
                <a:sym typeface="Arial"/>
              </a:rPr>
              <a:t>electronically, typically on the Web (online) via a Web browser. This ‘e’ has been described as the</a:t>
            </a:r>
            <a:endParaRPr sz="2888" dirty="0">
              <a:solidFill>
                <a:srgbClr val="000000"/>
              </a:solidFill>
              <a:latin typeface="Arial"/>
              <a:ea typeface="Arial"/>
              <a:cs typeface="Arial"/>
              <a:sym typeface="Arial"/>
            </a:endParaRPr>
          </a:p>
          <a:p>
            <a:pPr marL="381000" marR="0" lvl="0" indent="-234244" algn="l" rtl="0">
              <a:lnSpc>
                <a:spcPct val="120192"/>
              </a:lnSpc>
              <a:spcBef>
                <a:spcPts val="0"/>
              </a:spcBef>
              <a:spcAft>
                <a:spcPts val="0"/>
              </a:spcAft>
              <a:buClr>
                <a:srgbClr val="000000"/>
              </a:buClr>
              <a:buSzPts val="2889"/>
              <a:buChar char="●"/>
            </a:pPr>
            <a:r>
              <a:rPr lang="en-US" sz="2888" dirty="0">
                <a:solidFill>
                  <a:srgbClr val="000000"/>
                </a:solidFill>
                <a:latin typeface="Arial"/>
                <a:ea typeface="Arial"/>
                <a:cs typeface="Arial"/>
                <a:sym typeface="Arial"/>
              </a:rPr>
              <a:t>‘how’ and the ‘learning content’ the ‘what’ (Clark &amp; Mayer, 2003).</a:t>
            </a:r>
            <a:endParaRPr sz="2888" dirty="0">
              <a:solidFill>
                <a:srgbClr val="000000"/>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42"/>
        <p:cNvGrpSpPr/>
        <p:nvPr/>
      </p:nvGrpSpPr>
      <p:grpSpPr>
        <a:xfrm>
          <a:off x="0" y="0"/>
          <a:ext cx="0" cy="0"/>
          <a:chOff x="0" y="0"/>
          <a:chExt cx="0" cy="0"/>
        </a:xfrm>
      </p:grpSpPr>
      <p:sp>
        <p:nvSpPr>
          <p:cNvPr id="143" name="Google Shape;143;p26"/>
          <p:cNvSpPr txBox="1">
            <a:spLocks noGrp="1"/>
          </p:cNvSpPr>
          <p:nvPr>
            <p:ph type="title"/>
          </p:nvPr>
        </p:nvSpPr>
        <p:spPr>
          <a:xfrm>
            <a:off x="610300" y="121378"/>
            <a:ext cx="9220200" cy="129502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5000" b="1" dirty="0">
                <a:solidFill>
                  <a:srgbClr val="04617B"/>
                </a:solidFill>
                <a:latin typeface="Arial"/>
                <a:ea typeface="Arial"/>
                <a:cs typeface="Arial"/>
                <a:sym typeface="Arial"/>
              </a:rPr>
              <a:t>Learning Content Management Systems (LCMS)</a:t>
            </a:r>
            <a:endParaRPr sz="5000" b="1" dirty="0">
              <a:solidFill>
                <a:srgbClr val="04617B"/>
              </a:solidFill>
              <a:latin typeface="Arial"/>
              <a:ea typeface="Arial"/>
              <a:cs typeface="Arial"/>
              <a:sym typeface="Arial"/>
            </a:endParaRPr>
          </a:p>
        </p:txBody>
      </p:sp>
      <p:sp>
        <p:nvSpPr>
          <p:cNvPr id="144" name="Google Shape;144;p26"/>
          <p:cNvSpPr txBox="1"/>
          <p:nvPr/>
        </p:nvSpPr>
        <p:spPr>
          <a:xfrm>
            <a:off x="610300" y="1829150"/>
            <a:ext cx="9015575" cy="5223225"/>
          </a:xfrm>
          <a:prstGeom prst="rect">
            <a:avLst/>
          </a:prstGeom>
          <a:noFill/>
          <a:ln>
            <a:noFill/>
          </a:ln>
        </p:spPr>
        <p:txBody>
          <a:bodyPr spcFirstLastPara="1" wrap="square" lIns="38100" tIns="38100" rIns="38100" bIns="38100" anchor="t" anchorCtr="0">
            <a:noAutofit/>
          </a:bodyPr>
          <a:lstStyle/>
          <a:p>
            <a:pPr marL="381000" marR="0" lvl="0" indent="-234244" algn="l" rtl="0">
              <a:lnSpc>
                <a:spcPct val="120192"/>
              </a:lnSpc>
              <a:spcBef>
                <a:spcPts val="0"/>
              </a:spcBef>
              <a:spcAft>
                <a:spcPts val="0"/>
              </a:spcAft>
              <a:buClr>
                <a:srgbClr val="000000"/>
              </a:buClr>
              <a:buSzPts val="2889"/>
              <a:buChar char="●"/>
            </a:pPr>
            <a:r>
              <a:rPr lang="en-US" sz="2888" dirty="0">
                <a:solidFill>
                  <a:srgbClr val="000000"/>
                </a:solidFill>
                <a:latin typeface="Arial"/>
                <a:ea typeface="Arial"/>
                <a:cs typeface="Arial"/>
                <a:sym typeface="Arial"/>
              </a:rPr>
              <a:t>A different type of system is a learning content management system (LCMS), which manages learning content. The system stores, finds, and retrieves data within a central repository, normally a database, making it possible to search for learning content. LCMSs allow users to deliver learning objects (self-contained chunks of learning), allowing greater flexibility and ease of updating content. Alternate terms include content management system or course management system (CMS).</a:t>
            </a:r>
            <a:endParaRPr sz="2888" dirty="0">
              <a:solidFill>
                <a:srgbClr val="000000"/>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48"/>
        <p:cNvGrpSpPr/>
        <p:nvPr/>
      </p:nvGrpSpPr>
      <p:grpSpPr>
        <a:xfrm>
          <a:off x="0" y="0"/>
          <a:ext cx="0" cy="0"/>
          <a:chOff x="0" y="0"/>
          <a:chExt cx="0" cy="0"/>
        </a:xfrm>
      </p:grpSpPr>
      <p:sp>
        <p:nvSpPr>
          <p:cNvPr id="149" name="Google Shape;149;p27"/>
          <p:cNvSpPr txBox="1">
            <a:spLocks noGrp="1"/>
          </p:cNvSpPr>
          <p:nvPr>
            <p:ph type="title"/>
          </p:nvPr>
        </p:nvSpPr>
        <p:spPr>
          <a:xfrm>
            <a:off x="508000" y="834300"/>
            <a:ext cx="9220200" cy="129502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5555" b="1">
                <a:solidFill>
                  <a:srgbClr val="04617B"/>
                </a:solidFill>
                <a:latin typeface="Arial"/>
                <a:ea typeface="Arial"/>
                <a:cs typeface="Arial"/>
                <a:sym typeface="Arial"/>
              </a:rPr>
              <a:t>E-Learning Evaluation</a:t>
            </a:r>
            <a:endParaRPr sz="5555" b="1">
              <a:solidFill>
                <a:srgbClr val="04617B"/>
              </a:solidFill>
              <a:latin typeface="Arial"/>
              <a:ea typeface="Arial"/>
              <a:cs typeface="Arial"/>
              <a:sym typeface="Arial"/>
            </a:endParaRPr>
          </a:p>
        </p:txBody>
      </p:sp>
      <p:sp>
        <p:nvSpPr>
          <p:cNvPr id="150" name="Google Shape;150;p27"/>
          <p:cNvSpPr txBox="1"/>
          <p:nvPr/>
        </p:nvSpPr>
        <p:spPr>
          <a:xfrm>
            <a:off x="610300" y="2201325"/>
            <a:ext cx="9015575" cy="4852800"/>
          </a:xfrm>
          <a:prstGeom prst="rect">
            <a:avLst/>
          </a:prstGeom>
          <a:noFill/>
          <a:ln>
            <a:noFill/>
          </a:ln>
        </p:spPr>
        <p:txBody>
          <a:bodyPr spcFirstLastPara="1" wrap="square" lIns="38100" tIns="38100" rIns="38100" bIns="38100" anchor="t" anchorCtr="0">
            <a:noAutofit/>
          </a:bodyPr>
          <a:lstStyle/>
          <a:p>
            <a:pPr marL="381000" marR="0" lvl="0" indent="-234244" algn="l" rtl="0">
              <a:lnSpc>
                <a:spcPct val="120192"/>
              </a:lnSpc>
              <a:spcBef>
                <a:spcPts val="0"/>
              </a:spcBef>
              <a:spcAft>
                <a:spcPts val="0"/>
              </a:spcAft>
              <a:buClr>
                <a:srgbClr val="000000"/>
              </a:buClr>
              <a:buSzPts val="2889"/>
              <a:buChar char="●"/>
            </a:pPr>
            <a:r>
              <a:rPr lang="en-US" sz="2888">
                <a:solidFill>
                  <a:srgbClr val="000000"/>
                </a:solidFill>
                <a:latin typeface="Arial"/>
                <a:ea typeface="Arial"/>
                <a:cs typeface="Arial"/>
                <a:sym typeface="Arial"/>
              </a:rPr>
              <a:t>measuring the effectiveness of an e-learning course, learning professionals must determine if e-learning itself is a viable option for their organization. Management support, number of learners, abilities of learners, administration, and creation of content should all be considered (Hall, n.d.). Common pitfalls of e-learning initiatives include complete replacement of all training with e-learning, leadership rejection, lack of executive sponsorship, and boring, ineffective courses.</a:t>
            </a:r>
            <a:endParaRPr sz="2888">
              <a:solidFill>
                <a:srgbClr val="000000"/>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54"/>
        <p:cNvGrpSpPr/>
        <p:nvPr/>
      </p:nvGrpSpPr>
      <p:grpSpPr>
        <a:xfrm>
          <a:off x="0" y="0"/>
          <a:ext cx="0" cy="0"/>
          <a:chOff x="0" y="0"/>
          <a:chExt cx="0" cy="0"/>
        </a:xfrm>
      </p:grpSpPr>
      <p:sp>
        <p:nvSpPr>
          <p:cNvPr id="155" name="Google Shape;155;p28"/>
          <p:cNvSpPr txBox="1">
            <a:spLocks noGrp="1"/>
          </p:cNvSpPr>
          <p:nvPr>
            <p:ph type="title"/>
          </p:nvPr>
        </p:nvSpPr>
        <p:spPr>
          <a:xfrm>
            <a:off x="610300" y="0"/>
            <a:ext cx="9220200" cy="121037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4400" b="1" dirty="0">
                <a:solidFill>
                  <a:srgbClr val="04617B"/>
                </a:solidFill>
                <a:latin typeface="Arial"/>
                <a:ea typeface="Arial"/>
                <a:cs typeface="Arial"/>
                <a:sym typeface="Arial"/>
              </a:rPr>
              <a:t>CRITERIA FOR EVALUATING THE QUALITY OF E-LEARNING</a:t>
            </a:r>
            <a:endParaRPr sz="4400" b="1" dirty="0">
              <a:solidFill>
                <a:srgbClr val="04617B"/>
              </a:solidFill>
              <a:latin typeface="Arial"/>
              <a:ea typeface="Arial"/>
              <a:cs typeface="Arial"/>
              <a:sym typeface="Arial"/>
            </a:endParaRPr>
          </a:p>
        </p:txBody>
      </p:sp>
      <p:sp>
        <p:nvSpPr>
          <p:cNvPr id="156" name="Google Shape;156;p28"/>
          <p:cNvSpPr txBox="1"/>
          <p:nvPr/>
        </p:nvSpPr>
        <p:spPr>
          <a:xfrm>
            <a:off x="610300" y="1575150"/>
            <a:ext cx="9015575" cy="5731225"/>
          </a:xfrm>
          <a:prstGeom prst="rect">
            <a:avLst/>
          </a:prstGeom>
          <a:noFill/>
          <a:ln>
            <a:noFill/>
          </a:ln>
        </p:spPr>
        <p:txBody>
          <a:bodyPr spcFirstLastPara="1" wrap="square" lIns="38100" tIns="38100" rIns="38100" bIns="38100" anchor="t" anchorCtr="0">
            <a:noAutofit/>
          </a:bodyPr>
          <a:lstStyle/>
          <a:p>
            <a:pPr marL="381000" marR="0" lvl="0" indent="-262466" algn="l" rtl="0">
              <a:lnSpc>
                <a:spcPct val="107916"/>
              </a:lnSpc>
              <a:spcBef>
                <a:spcPts val="0"/>
              </a:spcBef>
              <a:spcAft>
                <a:spcPts val="0"/>
              </a:spcAft>
              <a:buClr>
                <a:srgbClr val="000000"/>
              </a:buClr>
              <a:buSzPts val="3333"/>
              <a:buChar char="●"/>
            </a:pPr>
            <a:r>
              <a:rPr lang="en-US" sz="3333" dirty="0">
                <a:solidFill>
                  <a:srgbClr val="000000"/>
                </a:solidFill>
                <a:latin typeface="Arial"/>
                <a:ea typeface="Arial"/>
                <a:cs typeface="Arial"/>
                <a:sym typeface="Arial"/>
              </a:rPr>
              <a:t>Here are some further criteria for evaluating the quality of e-learning from the judging awards used to evaluate entries in the Brandon Hall Learning Awards Program:</a:t>
            </a:r>
            <a:endParaRPr sz="3333" dirty="0">
              <a:solidFill>
                <a:srgbClr val="000000"/>
              </a:solidFill>
              <a:latin typeface="Arial"/>
              <a:ea typeface="Arial"/>
              <a:cs typeface="Arial"/>
              <a:sym typeface="Arial"/>
            </a:endParaRPr>
          </a:p>
          <a:p>
            <a:pPr marL="381000" marR="0" lvl="0" indent="-262466" algn="l" rtl="0">
              <a:lnSpc>
                <a:spcPct val="107916"/>
              </a:lnSpc>
              <a:spcBef>
                <a:spcPts val="0"/>
              </a:spcBef>
              <a:spcAft>
                <a:spcPts val="0"/>
              </a:spcAft>
              <a:buClr>
                <a:srgbClr val="000000"/>
              </a:buClr>
              <a:buSzPts val="3333"/>
              <a:buChar char="●"/>
            </a:pPr>
            <a:r>
              <a:rPr lang="en-US" sz="3333" b="1" dirty="0">
                <a:solidFill>
                  <a:srgbClr val="000000"/>
                </a:solidFill>
                <a:latin typeface="Arial"/>
                <a:ea typeface="Arial"/>
                <a:cs typeface="Arial"/>
                <a:sym typeface="Arial"/>
              </a:rPr>
              <a:t>1. Content </a:t>
            </a:r>
            <a:r>
              <a:rPr lang="en-US" sz="3333" dirty="0">
                <a:solidFill>
                  <a:srgbClr val="000000"/>
                </a:solidFill>
                <a:latin typeface="Arial"/>
                <a:ea typeface="Arial"/>
                <a:cs typeface="Arial"/>
                <a:sym typeface="Arial"/>
              </a:rPr>
              <a:t>– Does the program include the right amount and quality of information?</a:t>
            </a:r>
            <a:endParaRPr sz="3333" dirty="0">
              <a:solidFill>
                <a:srgbClr val="000000"/>
              </a:solidFill>
              <a:latin typeface="Arial"/>
              <a:ea typeface="Arial"/>
              <a:cs typeface="Arial"/>
              <a:sym typeface="Arial"/>
            </a:endParaRPr>
          </a:p>
          <a:p>
            <a:pPr marL="381000" marR="0" lvl="0" indent="-262466" algn="l" rtl="0">
              <a:lnSpc>
                <a:spcPct val="107916"/>
              </a:lnSpc>
              <a:spcBef>
                <a:spcPts val="0"/>
              </a:spcBef>
              <a:spcAft>
                <a:spcPts val="0"/>
              </a:spcAft>
              <a:buClr>
                <a:srgbClr val="000000"/>
              </a:buClr>
              <a:buSzPts val="3333"/>
              <a:buChar char="●"/>
            </a:pPr>
            <a:r>
              <a:rPr lang="en-US" sz="3333" b="1" dirty="0">
                <a:solidFill>
                  <a:srgbClr val="000000"/>
                </a:solidFill>
                <a:latin typeface="Arial"/>
                <a:ea typeface="Arial"/>
                <a:cs typeface="Arial"/>
                <a:sym typeface="Arial"/>
              </a:rPr>
              <a:t>2. Instructional Design </a:t>
            </a:r>
            <a:r>
              <a:rPr lang="en-US" sz="3333" dirty="0">
                <a:solidFill>
                  <a:srgbClr val="000000"/>
                </a:solidFill>
                <a:latin typeface="Arial"/>
                <a:ea typeface="Arial"/>
                <a:cs typeface="Arial"/>
                <a:sym typeface="Arial"/>
              </a:rPr>
              <a:t>– Is the course designed in such a way that users will actually learn?</a:t>
            </a:r>
            <a:endParaRPr sz="3333" dirty="0">
              <a:solidFill>
                <a:srgbClr val="000000"/>
              </a:solidFill>
              <a:latin typeface="Arial"/>
              <a:ea typeface="Arial"/>
              <a:cs typeface="Arial"/>
              <a:sym typeface="Arial"/>
            </a:endParaRPr>
          </a:p>
          <a:p>
            <a:pPr marL="381000" marR="0" lvl="0" indent="-262466" algn="l" rtl="0">
              <a:lnSpc>
                <a:spcPct val="107916"/>
              </a:lnSpc>
              <a:spcBef>
                <a:spcPts val="0"/>
              </a:spcBef>
              <a:spcAft>
                <a:spcPts val="0"/>
              </a:spcAft>
              <a:buClr>
                <a:srgbClr val="000000"/>
              </a:buClr>
              <a:buSzPts val="3333"/>
              <a:buChar char="●"/>
            </a:pPr>
            <a:r>
              <a:rPr lang="en-US" sz="3333" b="1" dirty="0">
                <a:solidFill>
                  <a:srgbClr val="000000"/>
                </a:solidFill>
                <a:latin typeface="Arial"/>
                <a:ea typeface="Arial"/>
                <a:cs typeface="Arial"/>
                <a:sym typeface="Arial"/>
              </a:rPr>
              <a:t>3. Interactivity </a:t>
            </a:r>
            <a:r>
              <a:rPr lang="en-US" sz="3333" dirty="0">
                <a:solidFill>
                  <a:srgbClr val="000000"/>
                </a:solidFill>
                <a:latin typeface="Arial"/>
                <a:ea typeface="Arial"/>
                <a:cs typeface="Arial"/>
                <a:sym typeface="Arial"/>
              </a:rPr>
              <a:t>– Is the user engaged through the opportunity for input?</a:t>
            </a:r>
            <a:endParaRPr sz="3333" dirty="0">
              <a:solidFill>
                <a:srgbClr val="000000"/>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60"/>
        <p:cNvGrpSpPr/>
        <p:nvPr/>
      </p:nvGrpSpPr>
      <p:grpSpPr>
        <a:xfrm>
          <a:off x="0" y="0"/>
          <a:ext cx="0" cy="0"/>
          <a:chOff x="0" y="0"/>
          <a:chExt cx="0" cy="0"/>
        </a:xfrm>
      </p:grpSpPr>
      <p:sp>
        <p:nvSpPr>
          <p:cNvPr id="161" name="Google Shape;161;p29"/>
          <p:cNvSpPr txBox="1">
            <a:spLocks noGrp="1"/>
          </p:cNvSpPr>
          <p:nvPr>
            <p:ph type="title"/>
          </p:nvPr>
        </p:nvSpPr>
        <p:spPr>
          <a:xfrm>
            <a:off x="507987" y="0"/>
            <a:ext cx="9220200" cy="48187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5000" dirty="0">
                <a:solidFill>
                  <a:srgbClr val="04617B"/>
                </a:solidFill>
                <a:latin typeface="Arial"/>
                <a:ea typeface="Arial"/>
                <a:cs typeface="Arial"/>
                <a:sym typeface="Arial"/>
              </a:rPr>
              <a:t>Continued from previous</a:t>
            </a:r>
            <a:endParaRPr sz="5000" dirty="0">
              <a:solidFill>
                <a:srgbClr val="04617B"/>
              </a:solidFill>
              <a:latin typeface="Arial"/>
              <a:ea typeface="Arial"/>
              <a:cs typeface="Arial"/>
              <a:sym typeface="Arial"/>
            </a:endParaRPr>
          </a:p>
        </p:txBody>
      </p:sp>
      <p:sp>
        <p:nvSpPr>
          <p:cNvPr id="162" name="Google Shape;162;p29"/>
          <p:cNvSpPr txBox="1"/>
          <p:nvPr/>
        </p:nvSpPr>
        <p:spPr>
          <a:xfrm>
            <a:off x="610300" y="897800"/>
            <a:ext cx="9015575" cy="6577875"/>
          </a:xfrm>
          <a:prstGeom prst="rect">
            <a:avLst/>
          </a:prstGeom>
          <a:noFill/>
          <a:ln>
            <a:noFill/>
          </a:ln>
        </p:spPr>
        <p:txBody>
          <a:bodyPr spcFirstLastPara="1" wrap="square" lIns="38100" tIns="38100" rIns="38100" bIns="38100" anchor="t" anchorCtr="0">
            <a:noAutofit/>
          </a:bodyPr>
          <a:lstStyle/>
          <a:p>
            <a:pPr marL="381000" marR="0" lvl="0" indent="-255411" algn="l" rtl="0">
              <a:lnSpc>
                <a:spcPct val="107758"/>
              </a:lnSpc>
              <a:spcBef>
                <a:spcPts val="0"/>
              </a:spcBef>
              <a:spcAft>
                <a:spcPts val="0"/>
              </a:spcAft>
              <a:buClr>
                <a:srgbClr val="000000"/>
              </a:buClr>
              <a:buSzPts val="3222"/>
              <a:buChar char="●"/>
            </a:pPr>
            <a:r>
              <a:rPr lang="en-US" sz="3222" b="1">
                <a:solidFill>
                  <a:srgbClr val="000000"/>
                </a:solidFill>
                <a:latin typeface="Arial"/>
                <a:ea typeface="Arial"/>
                <a:cs typeface="Arial"/>
                <a:sym typeface="Arial"/>
              </a:rPr>
              <a:t>4. Navigation </a:t>
            </a:r>
            <a:r>
              <a:rPr lang="en-US" sz="3222">
                <a:solidFill>
                  <a:srgbClr val="000000"/>
                </a:solidFill>
                <a:latin typeface="Arial"/>
                <a:ea typeface="Arial"/>
                <a:cs typeface="Arial"/>
                <a:sym typeface="Arial"/>
              </a:rPr>
              <a:t>– Can users determine their own way through the program? Is there an exit option? Is there a course map? Is there an appropriate use of icons and/or clear labels so that the user doesn’t have to read excessive documentation to determine program options?</a:t>
            </a:r>
            <a:endParaRPr sz="3222">
              <a:solidFill>
                <a:srgbClr val="000000"/>
              </a:solidFill>
              <a:latin typeface="Arial"/>
              <a:ea typeface="Arial"/>
              <a:cs typeface="Arial"/>
              <a:sym typeface="Arial"/>
            </a:endParaRPr>
          </a:p>
          <a:p>
            <a:pPr marL="381000" marR="0" lvl="0" indent="-255411" algn="l" rtl="0">
              <a:lnSpc>
                <a:spcPct val="107758"/>
              </a:lnSpc>
              <a:spcBef>
                <a:spcPts val="0"/>
              </a:spcBef>
              <a:spcAft>
                <a:spcPts val="0"/>
              </a:spcAft>
              <a:buClr>
                <a:srgbClr val="000000"/>
              </a:buClr>
              <a:buSzPts val="3222"/>
              <a:buChar char="●"/>
            </a:pPr>
            <a:r>
              <a:rPr lang="en-US" sz="3222" b="1">
                <a:solidFill>
                  <a:srgbClr val="000000"/>
                </a:solidFill>
                <a:latin typeface="Arial"/>
                <a:ea typeface="Arial"/>
                <a:cs typeface="Arial"/>
                <a:sym typeface="Arial"/>
              </a:rPr>
              <a:t>5. Motivational Components </a:t>
            </a:r>
            <a:r>
              <a:rPr lang="en-US" sz="3222">
                <a:solidFill>
                  <a:srgbClr val="000000"/>
                </a:solidFill>
                <a:latin typeface="Arial"/>
                <a:ea typeface="Arial"/>
                <a:cs typeface="Arial"/>
                <a:sym typeface="Arial"/>
              </a:rPr>
              <a:t>– Does the program engage the user through novelty, humor, game elements, testing, adventure, unique content, surprise elements, etc.?</a:t>
            </a:r>
            <a:endParaRPr sz="3222">
              <a:solidFill>
                <a:srgbClr val="000000"/>
              </a:solidFill>
              <a:latin typeface="Arial"/>
              <a:ea typeface="Arial"/>
              <a:cs typeface="Arial"/>
              <a:sym typeface="Arial"/>
            </a:endParaRPr>
          </a:p>
          <a:p>
            <a:pPr marL="381000" marR="0" lvl="0" indent="-255411" algn="l" rtl="0">
              <a:lnSpc>
                <a:spcPct val="107758"/>
              </a:lnSpc>
              <a:spcBef>
                <a:spcPts val="0"/>
              </a:spcBef>
              <a:spcAft>
                <a:spcPts val="0"/>
              </a:spcAft>
              <a:buClr>
                <a:srgbClr val="000000"/>
              </a:buClr>
              <a:buSzPts val="3222"/>
              <a:buChar char="●"/>
            </a:pPr>
            <a:r>
              <a:rPr lang="en-US" sz="3222" b="1">
                <a:solidFill>
                  <a:srgbClr val="000000"/>
                </a:solidFill>
                <a:latin typeface="Arial"/>
                <a:ea typeface="Arial"/>
                <a:cs typeface="Arial"/>
                <a:sym typeface="Arial"/>
              </a:rPr>
              <a:t>6. Use of Media </a:t>
            </a:r>
            <a:r>
              <a:rPr lang="en-US" sz="3222">
                <a:solidFill>
                  <a:srgbClr val="000000"/>
                </a:solidFill>
                <a:latin typeface="Arial"/>
                <a:ea typeface="Arial"/>
                <a:cs typeface="Arial"/>
                <a:sym typeface="Arial"/>
              </a:rPr>
              <a:t>– Does the program appropriately and effectively use graphics, animation, music, sound, video, etc.?</a:t>
            </a:r>
            <a:endParaRPr sz="3222">
              <a:solidFill>
                <a:srgbClr val="000000"/>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66"/>
        <p:cNvGrpSpPr/>
        <p:nvPr/>
      </p:nvGrpSpPr>
      <p:grpSpPr>
        <a:xfrm>
          <a:off x="0" y="0"/>
          <a:ext cx="0" cy="0"/>
          <a:chOff x="0" y="0"/>
          <a:chExt cx="0" cy="0"/>
        </a:xfrm>
      </p:grpSpPr>
      <p:sp>
        <p:nvSpPr>
          <p:cNvPr id="167" name="Google Shape;167;p30"/>
          <p:cNvSpPr txBox="1">
            <a:spLocks noGrp="1"/>
          </p:cNvSpPr>
          <p:nvPr>
            <p:ph type="title"/>
          </p:nvPr>
        </p:nvSpPr>
        <p:spPr>
          <a:xfrm>
            <a:off x="508000" y="356300"/>
            <a:ext cx="9220200" cy="820550"/>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5000">
                <a:solidFill>
                  <a:srgbClr val="04617B"/>
                </a:solidFill>
                <a:latin typeface="Arial"/>
                <a:ea typeface="Arial"/>
                <a:cs typeface="Arial"/>
                <a:sym typeface="Arial"/>
              </a:rPr>
              <a:t>Continued from previous</a:t>
            </a:r>
            <a:endParaRPr sz="5000">
              <a:solidFill>
                <a:srgbClr val="04617B"/>
              </a:solidFill>
              <a:latin typeface="Arial"/>
              <a:ea typeface="Arial"/>
              <a:cs typeface="Arial"/>
              <a:sym typeface="Arial"/>
            </a:endParaRPr>
          </a:p>
        </p:txBody>
      </p:sp>
      <p:sp>
        <p:nvSpPr>
          <p:cNvPr id="168" name="Google Shape;168;p30"/>
          <p:cNvSpPr txBox="1"/>
          <p:nvPr/>
        </p:nvSpPr>
        <p:spPr>
          <a:xfrm>
            <a:off x="610300" y="1236475"/>
            <a:ext cx="9015575" cy="6239225"/>
          </a:xfrm>
          <a:prstGeom prst="rect">
            <a:avLst/>
          </a:prstGeom>
          <a:noFill/>
          <a:ln>
            <a:noFill/>
          </a:ln>
        </p:spPr>
        <p:txBody>
          <a:bodyPr spcFirstLastPara="1" wrap="square" lIns="38100" tIns="38100" rIns="38100" bIns="38100" anchor="t" anchorCtr="0">
            <a:noAutofit/>
          </a:bodyPr>
          <a:lstStyle/>
          <a:p>
            <a:pPr marL="381000" marR="0" lvl="0" indent="-234244" algn="l" rtl="0">
              <a:lnSpc>
                <a:spcPct val="108173"/>
              </a:lnSpc>
              <a:spcBef>
                <a:spcPts val="0"/>
              </a:spcBef>
              <a:spcAft>
                <a:spcPts val="0"/>
              </a:spcAft>
              <a:buClr>
                <a:srgbClr val="000000"/>
              </a:buClr>
              <a:buSzPts val="2889"/>
              <a:buChar char="●"/>
            </a:pPr>
            <a:r>
              <a:rPr lang="en-US" sz="2888" b="1">
                <a:solidFill>
                  <a:srgbClr val="000000"/>
                </a:solidFill>
                <a:latin typeface="Arial"/>
                <a:ea typeface="Arial"/>
                <a:cs typeface="Arial"/>
                <a:sym typeface="Arial"/>
              </a:rPr>
              <a:t>7.</a:t>
            </a:r>
            <a:r>
              <a:rPr lang="en-US" sz="2888">
                <a:solidFill>
                  <a:srgbClr val="000000"/>
                </a:solidFill>
                <a:latin typeface="Arial"/>
                <a:ea typeface="Arial"/>
                <a:cs typeface="Arial"/>
                <a:sym typeface="Arial"/>
              </a:rPr>
              <a:t> </a:t>
            </a:r>
            <a:r>
              <a:rPr lang="en-US" sz="2888" b="1">
                <a:solidFill>
                  <a:srgbClr val="000000"/>
                </a:solidFill>
                <a:latin typeface="Arial"/>
                <a:ea typeface="Arial"/>
                <a:cs typeface="Arial"/>
                <a:sym typeface="Arial"/>
              </a:rPr>
              <a:t>Evaluation</a:t>
            </a:r>
            <a:r>
              <a:rPr lang="en-US" sz="2888">
                <a:solidFill>
                  <a:srgbClr val="000000"/>
                </a:solidFill>
                <a:latin typeface="Arial"/>
                <a:ea typeface="Arial"/>
                <a:cs typeface="Arial"/>
                <a:sym typeface="Arial"/>
              </a:rPr>
              <a:t> – Is there some type of evaluation, such as: completion of a simulation? Mastery of each section’s content before proceeding to later sections? Section quizzes? Final exam?</a:t>
            </a:r>
            <a:endParaRPr sz="2888">
              <a:solidFill>
                <a:srgbClr val="000000"/>
              </a:solidFill>
              <a:latin typeface="Arial"/>
              <a:ea typeface="Arial"/>
              <a:cs typeface="Arial"/>
              <a:sym typeface="Arial"/>
            </a:endParaRPr>
          </a:p>
          <a:p>
            <a:pPr marL="381000" marR="0" lvl="0" indent="-234244" algn="l" rtl="0">
              <a:lnSpc>
                <a:spcPct val="108173"/>
              </a:lnSpc>
              <a:spcBef>
                <a:spcPts val="0"/>
              </a:spcBef>
              <a:spcAft>
                <a:spcPts val="0"/>
              </a:spcAft>
              <a:buClr>
                <a:srgbClr val="000000"/>
              </a:buClr>
              <a:buSzPts val="2889"/>
              <a:buChar char="●"/>
            </a:pPr>
            <a:r>
              <a:rPr lang="en-US" sz="2888" b="1">
                <a:solidFill>
                  <a:srgbClr val="000000"/>
                </a:solidFill>
                <a:latin typeface="Arial"/>
                <a:ea typeface="Arial"/>
                <a:cs typeface="Arial"/>
                <a:sym typeface="Arial"/>
              </a:rPr>
              <a:t>8. Aesthetics </a:t>
            </a:r>
            <a:r>
              <a:rPr lang="en-US" sz="2888">
                <a:solidFill>
                  <a:srgbClr val="000000"/>
                </a:solidFill>
                <a:latin typeface="Arial"/>
                <a:ea typeface="Arial"/>
                <a:cs typeface="Arial"/>
                <a:sym typeface="Arial"/>
              </a:rPr>
              <a:t>– Is the program attractive and appealing to the eye and ear? Does the structure of the screen add to the program?</a:t>
            </a:r>
            <a:endParaRPr sz="2888">
              <a:solidFill>
                <a:srgbClr val="000000"/>
              </a:solidFill>
              <a:latin typeface="Arial"/>
              <a:ea typeface="Arial"/>
              <a:cs typeface="Arial"/>
              <a:sym typeface="Arial"/>
            </a:endParaRPr>
          </a:p>
          <a:p>
            <a:pPr marL="381000" marR="0" lvl="0" indent="-234244" algn="l" rtl="0">
              <a:lnSpc>
                <a:spcPct val="108173"/>
              </a:lnSpc>
              <a:spcBef>
                <a:spcPts val="0"/>
              </a:spcBef>
              <a:spcAft>
                <a:spcPts val="0"/>
              </a:spcAft>
              <a:buClr>
                <a:srgbClr val="000000"/>
              </a:buClr>
              <a:buSzPts val="2889"/>
              <a:buChar char="●"/>
            </a:pPr>
            <a:r>
              <a:rPr lang="en-US" sz="2888" b="1">
                <a:solidFill>
                  <a:srgbClr val="000000"/>
                </a:solidFill>
                <a:latin typeface="Arial"/>
                <a:ea typeface="Arial"/>
                <a:cs typeface="Arial"/>
                <a:sym typeface="Arial"/>
              </a:rPr>
              <a:t>Record Keeping </a:t>
            </a:r>
            <a:r>
              <a:rPr lang="en-US" sz="2888">
                <a:solidFill>
                  <a:srgbClr val="000000"/>
                </a:solidFill>
                <a:latin typeface="Arial"/>
                <a:ea typeface="Arial"/>
                <a:cs typeface="Arial"/>
                <a:sym typeface="Arial"/>
              </a:rPr>
              <a:t>– Are student performance data recorded, such as time to complete, question analyses, and final scores? Is the data forwarded to the course manager automatically?</a:t>
            </a:r>
            <a:endParaRPr sz="2888">
              <a:solidFill>
                <a:srgbClr val="000000"/>
              </a:solidFill>
              <a:latin typeface="Arial"/>
              <a:ea typeface="Arial"/>
              <a:cs typeface="Arial"/>
              <a:sym typeface="Arial"/>
            </a:endParaRPr>
          </a:p>
          <a:p>
            <a:pPr marL="381000" marR="0" lvl="0" indent="-234244" algn="l" rtl="0">
              <a:lnSpc>
                <a:spcPct val="108173"/>
              </a:lnSpc>
              <a:spcBef>
                <a:spcPts val="0"/>
              </a:spcBef>
              <a:spcAft>
                <a:spcPts val="0"/>
              </a:spcAft>
              <a:buClr>
                <a:srgbClr val="000000"/>
              </a:buClr>
              <a:buSzPts val="2889"/>
              <a:buChar char="●"/>
            </a:pPr>
            <a:r>
              <a:rPr lang="en-US" sz="2888" b="1">
                <a:solidFill>
                  <a:srgbClr val="000000"/>
                </a:solidFill>
                <a:latin typeface="Arial"/>
                <a:ea typeface="Arial"/>
                <a:cs typeface="Arial"/>
                <a:sym typeface="Arial"/>
              </a:rPr>
              <a:t>10. Tone </a:t>
            </a:r>
            <a:r>
              <a:rPr lang="en-US" sz="2888">
                <a:solidFill>
                  <a:srgbClr val="000000"/>
                </a:solidFill>
                <a:latin typeface="Arial"/>
                <a:ea typeface="Arial"/>
                <a:cs typeface="Arial"/>
                <a:sym typeface="Arial"/>
              </a:rPr>
              <a:t>– Is the program designed for the audience? Does it avoid being condescending, trite, pedantic, etc.?</a:t>
            </a:r>
            <a:endParaRPr sz="2888">
              <a:solidFill>
                <a:srgbClr val="000000"/>
              </a:solidFill>
              <a:latin typeface="Arial"/>
              <a:ea typeface="Arial"/>
              <a:cs typeface="Arial"/>
              <a:sym typeface="Arial"/>
            </a:endParaRPr>
          </a:p>
          <a:p>
            <a:pPr marL="0" marR="0" lvl="0" indent="0" algn="l" rtl="0">
              <a:lnSpc>
                <a:spcPct val="108173"/>
              </a:lnSpc>
              <a:spcBef>
                <a:spcPts val="521"/>
              </a:spcBef>
              <a:spcAft>
                <a:spcPts val="0"/>
              </a:spcAft>
              <a:buNone/>
            </a:pPr>
            <a:endParaRPr sz="2888">
              <a:solidFill>
                <a:srgbClr val="000000"/>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72"/>
        <p:cNvGrpSpPr/>
        <p:nvPr/>
      </p:nvGrpSpPr>
      <p:grpSpPr>
        <a:xfrm>
          <a:off x="0" y="0"/>
          <a:ext cx="0" cy="0"/>
          <a:chOff x="0" y="0"/>
          <a:chExt cx="0" cy="0"/>
        </a:xfrm>
      </p:grpSpPr>
      <p:sp>
        <p:nvSpPr>
          <p:cNvPr id="173" name="Google Shape;173;p31"/>
          <p:cNvSpPr txBox="1">
            <a:spLocks noGrp="1"/>
          </p:cNvSpPr>
          <p:nvPr>
            <p:ph type="title"/>
          </p:nvPr>
        </p:nvSpPr>
        <p:spPr>
          <a:xfrm>
            <a:off x="479775" y="0"/>
            <a:ext cx="9220200" cy="808200"/>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5000" b="1" dirty="0">
                <a:solidFill>
                  <a:srgbClr val="04617B"/>
                </a:solidFill>
                <a:latin typeface="Arial"/>
                <a:ea typeface="Arial"/>
                <a:cs typeface="Arial"/>
                <a:sym typeface="Arial"/>
              </a:rPr>
              <a:t>Emergent Technology and Trends</a:t>
            </a:r>
            <a:endParaRPr sz="5000" b="1" dirty="0">
              <a:solidFill>
                <a:srgbClr val="04617B"/>
              </a:solidFill>
              <a:latin typeface="Arial"/>
              <a:ea typeface="Arial"/>
              <a:cs typeface="Arial"/>
              <a:sym typeface="Arial"/>
            </a:endParaRPr>
          </a:p>
        </p:txBody>
      </p:sp>
      <p:sp>
        <p:nvSpPr>
          <p:cNvPr id="174" name="Google Shape;174;p31"/>
          <p:cNvSpPr txBox="1"/>
          <p:nvPr/>
        </p:nvSpPr>
        <p:spPr>
          <a:xfrm>
            <a:off x="479775" y="1490475"/>
            <a:ext cx="9015575" cy="5900550"/>
          </a:xfrm>
          <a:prstGeom prst="rect">
            <a:avLst/>
          </a:prstGeom>
          <a:noFill/>
          <a:ln>
            <a:noFill/>
          </a:ln>
        </p:spPr>
        <p:txBody>
          <a:bodyPr spcFirstLastPara="1" wrap="square" lIns="38100" tIns="38100" rIns="38100" bIns="38100" anchor="t" anchorCtr="0">
            <a:noAutofit/>
          </a:bodyPr>
          <a:lstStyle/>
          <a:p>
            <a:pPr marL="381000" marR="0" lvl="0" indent="-220133" algn="l" rtl="0">
              <a:lnSpc>
                <a:spcPct val="119791"/>
              </a:lnSpc>
              <a:spcBef>
                <a:spcPts val="0"/>
              </a:spcBef>
              <a:spcAft>
                <a:spcPts val="0"/>
              </a:spcAft>
              <a:buClr>
                <a:srgbClr val="000000"/>
              </a:buClr>
              <a:buSzPts val="2667"/>
              <a:buChar char="●"/>
            </a:pPr>
            <a:r>
              <a:rPr lang="en-US" sz="2666" b="1">
                <a:solidFill>
                  <a:srgbClr val="000000"/>
                </a:solidFill>
                <a:latin typeface="Arial"/>
                <a:ea typeface="Arial"/>
                <a:cs typeface="Arial"/>
                <a:sym typeface="Arial"/>
              </a:rPr>
              <a:t>Casting/Podcasting/Vodcasting</a:t>
            </a:r>
            <a:r>
              <a:rPr lang="en-US" sz="2666">
                <a:solidFill>
                  <a:srgbClr val="000000"/>
                </a:solidFill>
                <a:latin typeface="Arial"/>
                <a:ea typeface="Arial"/>
                <a:cs typeface="Arial"/>
                <a:sym typeface="Arial"/>
              </a:rPr>
              <a:t>: Several notable new technologies are being used to deliver training. Podcasting/Vodcasting (or Learncasting) is derived from “Pod” (Apple’s iPod™) + “cast” (broadcast). It is used to create and distribute audio/video content in a format for delivery over the Internet for portable playback on an iPod™ (or similar device) or PC. It is referred to as a “push” technology because users subscribe to “Podcasts.” (A Learncast, then, is a Podcast for delivering e-learning – the differentiating factor is that a Learncast is instructional in nature.) Some have even referred to podcasts as “edutainment.” Similar forms of delivery (Webcast, netcast) have been around for several years (before the iPod’s release in 2001).</a:t>
            </a:r>
            <a:endParaRPr sz="2666">
              <a:solidFill>
                <a:srgbClr val="000000"/>
              </a:solidFill>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78"/>
        <p:cNvGrpSpPr/>
        <p:nvPr/>
      </p:nvGrpSpPr>
      <p:grpSpPr>
        <a:xfrm>
          <a:off x="0" y="0"/>
          <a:ext cx="0" cy="0"/>
          <a:chOff x="0" y="0"/>
          <a:chExt cx="0" cy="0"/>
        </a:xfrm>
      </p:grpSpPr>
      <p:sp>
        <p:nvSpPr>
          <p:cNvPr id="179" name="Google Shape;179;p32"/>
          <p:cNvSpPr txBox="1">
            <a:spLocks noGrp="1"/>
          </p:cNvSpPr>
          <p:nvPr>
            <p:ph type="title"/>
          </p:nvPr>
        </p:nvSpPr>
        <p:spPr>
          <a:xfrm>
            <a:off x="507986" y="131119"/>
            <a:ext cx="9220200" cy="73587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5000" dirty="0">
                <a:solidFill>
                  <a:srgbClr val="04617B"/>
                </a:solidFill>
                <a:latin typeface="Arial"/>
                <a:ea typeface="Arial"/>
                <a:cs typeface="Arial"/>
                <a:sym typeface="Arial"/>
              </a:rPr>
              <a:t>Continued from previous</a:t>
            </a:r>
            <a:endParaRPr sz="5000" dirty="0">
              <a:solidFill>
                <a:srgbClr val="04617B"/>
              </a:solidFill>
              <a:latin typeface="Arial"/>
              <a:ea typeface="Arial"/>
              <a:cs typeface="Arial"/>
              <a:sym typeface="Arial"/>
            </a:endParaRPr>
          </a:p>
        </p:txBody>
      </p:sp>
      <p:sp>
        <p:nvSpPr>
          <p:cNvPr id="180" name="Google Shape;180;p32"/>
          <p:cNvSpPr txBox="1"/>
          <p:nvPr/>
        </p:nvSpPr>
        <p:spPr>
          <a:xfrm>
            <a:off x="610299" y="866994"/>
            <a:ext cx="9015575" cy="6239225"/>
          </a:xfrm>
          <a:prstGeom prst="rect">
            <a:avLst/>
          </a:prstGeom>
          <a:noFill/>
          <a:ln>
            <a:noFill/>
          </a:ln>
        </p:spPr>
        <p:txBody>
          <a:bodyPr spcFirstLastPara="1" wrap="square" lIns="38100" tIns="38100" rIns="38100" bIns="38100" anchor="t" anchorCtr="0">
            <a:noAutofit/>
          </a:bodyPr>
          <a:lstStyle/>
          <a:p>
            <a:pPr marL="381000" marR="0" lvl="0" indent="-234244" algn="l" rtl="0">
              <a:lnSpc>
                <a:spcPct val="120192"/>
              </a:lnSpc>
              <a:spcBef>
                <a:spcPts val="0"/>
              </a:spcBef>
              <a:spcAft>
                <a:spcPts val="0"/>
              </a:spcAft>
              <a:buClr>
                <a:srgbClr val="000000"/>
              </a:buClr>
              <a:buSzPts val="2889"/>
              <a:buChar char="●"/>
            </a:pPr>
            <a:r>
              <a:rPr lang="en-US" sz="2888" b="1" dirty="0">
                <a:solidFill>
                  <a:srgbClr val="000000"/>
                </a:solidFill>
                <a:latin typeface="Arial"/>
                <a:ea typeface="Arial"/>
                <a:cs typeface="Arial"/>
                <a:sym typeface="Arial"/>
              </a:rPr>
              <a:t>Wiki</a:t>
            </a:r>
            <a:r>
              <a:rPr lang="en-US" sz="2888" dirty="0">
                <a:solidFill>
                  <a:srgbClr val="000000"/>
                </a:solidFill>
                <a:latin typeface="Arial"/>
                <a:ea typeface="Arial"/>
                <a:cs typeface="Arial"/>
                <a:sym typeface="Arial"/>
              </a:rPr>
              <a:t>: Another emergent technology for learning is a wiki. A wiki is a Web page that can be viewed and modified by anybody with a Web browser and access to the Internet. Wikis permit asynchronous communication and collaboration across the Internet. Wikis can be used for collaboration in the workplace – by subject matter experts (SMEs) to create on-the-fly content, as a repository for information, for meeting details, for group activities, to track workflow, etc. Its strengths for teaching and learning include collaboration, ownership (of content), speed, and simplicity. Its weaknesses include control of content.</a:t>
            </a:r>
            <a:endParaRPr sz="2888" dirty="0">
              <a:solidFill>
                <a:srgbClr val="000000"/>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4"/>
        <p:cNvGrpSpPr/>
        <p:nvPr/>
      </p:nvGrpSpPr>
      <p:grpSpPr>
        <a:xfrm>
          <a:off x="0" y="0"/>
          <a:ext cx="0" cy="0"/>
          <a:chOff x="0" y="0"/>
          <a:chExt cx="0" cy="0"/>
        </a:xfrm>
      </p:grpSpPr>
      <p:sp>
        <p:nvSpPr>
          <p:cNvPr id="185" name="Google Shape;185;p33"/>
          <p:cNvSpPr txBox="1">
            <a:spLocks noGrp="1"/>
          </p:cNvSpPr>
          <p:nvPr>
            <p:ph type="title"/>
          </p:nvPr>
        </p:nvSpPr>
        <p:spPr>
          <a:xfrm>
            <a:off x="610300" y="0"/>
            <a:ext cx="9220200" cy="65122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5000" dirty="0">
                <a:solidFill>
                  <a:srgbClr val="04617B"/>
                </a:solidFill>
                <a:latin typeface="Arial"/>
                <a:ea typeface="Arial"/>
                <a:cs typeface="Arial"/>
                <a:sym typeface="Arial"/>
              </a:rPr>
              <a:t>Continued from previous</a:t>
            </a:r>
            <a:endParaRPr sz="5000" dirty="0">
              <a:solidFill>
                <a:srgbClr val="04617B"/>
              </a:solidFill>
              <a:latin typeface="Arial"/>
              <a:ea typeface="Arial"/>
              <a:cs typeface="Arial"/>
              <a:sym typeface="Arial"/>
            </a:endParaRPr>
          </a:p>
        </p:txBody>
      </p:sp>
      <p:sp>
        <p:nvSpPr>
          <p:cNvPr id="186" name="Google Shape;186;p33"/>
          <p:cNvSpPr txBox="1"/>
          <p:nvPr/>
        </p:nvSpPr>
        <p:spPr>
          <a:xfrm>
            <a:off x="712612" y="651225"/>
            <a:ext cx="9015575" cy="6323875"/>
          </a:xfrm>
          <a:prstGeom prst="rect">
            <a:avLst/>
          </a:prstGeom>
          <a:noFill/>
          <a:ln>
            <a:noFill/>
          </a:ln>
        </p:spPr>
        <p:txBody>
          <a:bodyPr spcFirstLastPara="1" wrap="square" lIns="38100" tIns="38100" rIns="38100" bIns="38100" anchor="t" anchorCtr="0">
            <a:noAutofit/>
          </a:bodyPr>
          <a:lstStyle/>
          <a:p>
            <a:pPr marL="381000" marR="0" lvl="0" indent="-191911" algn="l" rtl="0">
              <a:lnSpc>
                <a:spcPct val="120000"/>
              </a:lnSpc>
              <a:spcBef>
                <a:spcPts val="0"/>
              </a:spcBef>
              <a:spcAft>
                <a:spcPts val="0"/>
              </a:spcAft>
              <a:buClr>
                <a:srgbClr val="000000"/>
              </a:buClr>
              <a:buSzPts val="2222"/>
              <a:buChar char="●"/>
            </a:pPr>
            <a:r>
              <a:rPr lang="en-US" sz="2222" b="1" dirty="0">
                <a:solidFill>
                  <a:srgbClr val="000000"/>
                </a:solidFill>
                <a:latin typeface="Arial"/>
                <a:ea typeface="Arial"/>
                <a:cs typeface="Arial"/>
                <a:sym typeface="Arial"/>
              </a:rPr>
              <a:t>Blog</a:t>
            </a:r>
            <a:r>
              <a:rPr lang="en-US" sz="2222" dirty="0">
                <a:solidFill>
                  <a:srgbClr val="000000"/>
                </a:solidFill>
                <a:latin typeface="Arial"/>
                <a:ea typeface="Arial"/>
                <a:cs typeface="Arial"/>
                <a:sym typeface="Arial"/>
              </a:rPr>
              <a:t>: The word blog originates from the words Web + log. Blogs are being used by some companies as a new tool for learning online. A blog is a Web site that contains chronological, dated entries about any topic. Templates make it easy for anyone to create a blog. Some blogs allow feedback and comments, and they often contain links to other sites. They can be written by one person or by a group. Blogs are really an online vehicle for personal journals, diaries, editorials, and information. From mundane to cutting edge, blogs reflect the opinion and voice of the writer.</a:t>
            </a:r>
            <a:endParaRPr sz="2222" dirty="0">
              <a:solidFill>
                <a:srgbClr val="000000"/>
              </a:solidFill>
              <a:latin typeface="Arial"/>
              <a:ea typeface="Arial"/>
              <a:cs typeface="Arial"/>
              <a:sym typeface="Arial"/>
            </a:endParaRPr>
          </a:p>
          <a:p>
            <a:pPr marL="381000" marR="0" lvl="0" indent="-191911" algn="l" rtl="0">
              <a:lnSpc>
                <a:spcPct val="120000"/>
              </a:lnSpc>
              <a:spcBef>
                <a:spcPts val="0"/>
              </a:spcBef>
              <a:spcAft>
                <a:spcPts val="0"/>
              </a:spcAft>
              <a:buClr>
                <a:srgbClr val="000000"/>
              </a:buClr>
              <a:buSzPts val="2222"/>
              <a:buChar char="●"/>
            </a:pPr>
            <a:r>
              <a:rPr lang="en-US" sz="2222" dirty="0">
                <a:solidFill>
                  <a:srgbClr val="000000"/>
                </a:solidFill>
                <a:latin typeface="Arial"/>
                <a:ea typeface="Arial"/>
                <a:cs typeface="Arial"/>
                <a:sym typeface="Arial"/>
              </a:rPr>
              <a:t>Blogs can provide discussion forums for new products, provide explanations for how to do or use something, manage knowledge (archive), and allow a place for collaboration and sharing of sources. They can be linked more often than not and contain current information because they are frequently updated. Blogs can also be syndicated using RSS. This means readers can subscribe to a blog, in effect creating their own daily newspaper. You can create your own blog easily – try http://www.blogger.com/start.</a:t>
            </a:r>
            <a:endParaRPr sz="2222" dirty="0">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6"/>
        <p:cNvGrpSpPr/>
        <p:nvPr/>
      </p:nvGrpSpPr>
      <p:grpSpPr>
        <a:xfrm>
          <a:off x="0" y="0"/>
          <a:ext cx="0" cy="0"/>
          <a:chOff x="0" y="0"/>
          <a:chExt cx="0" cy="0"/>
        </a:xfrm>
      </p:grpSpPr>
      <p:sp>
        <p:nvSpPr>
          <p:cNvPr id="37" name="Google Shape;37;p9"/>
          <p:cNvSpPr txBox="1">
            <a:spLocks noGrp="1"/>
          </p:cNvSpPr>
          <p:nvPr>
            <p:ph type="title"/>
          </p:nvPr>
        </p:nvSpPr>
        <p:spPr>
          <a:xfrm>
            <a:off x="610300" y="0"/>
            <a:ext cx="9220200" cy="129502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5555" b="1" dirty="0">
                <a:solidFill>
                  <a:srgbClr val="04617B"/>
                </a:solidFill>
                <a:latin typeface="Arial"/>
                <a:ea typeface="Arial"/>
                <a:cs typeface="Arial"/>
                <a:sym typeface="Arial"/>
              </a:rPr>
              <a:t>Definitions</a:t>
            </a:r>
            <a:endParaRPr sz="5555" b="1" dirty="0">
              <a:solidFill>
                <a:srgbClr val="04617B"/>
              </a:solidFill>
              <a:latin typeface="Arial"/>
              <a:ea typeface="Arial"/>
              <a:cs typeface="Arial"/>
              <a:sym typeface="Arial"/>
            </a:endParaRPr>
          </a:p>
        </p:txBody>
      </p:sp>
      <p:sp>
        <p:nvSpPr>
          <p:cNvPr id="38" name="Google Shape;38;p9"/>
          <p:cNvSpPr txBox="1"/>
          <p:nvPr/>
        </p:nvSpPr>
        <p:spPr>
          <a:xfrm>
            <a:off x="408822" y="1295025"/>
            <a:ext cx="9015575" cy="4852800"/>
          </a:xfrm>
          <a:prstGeom prst="rect">
            <a:avLst/>
          </a:prstGeom>
          <a:noFill/>
          <a:ln>
            <a:noFill/>
          </a:ln>
        </p:spPr>
        <p:txBody>
          <a:bodyPr spcFirstLastPara="1" wrap="square" lIns="38100" tIns="38100" rIns="38100" bIns="38100" anchor="t" anchorCtr="0">
            <a:noAutofit/>
          </a:bodyPr>
          <a:lstStyle/>
          <a:p>
            <a:pPr marL="381000" marR="0" lvl="0" indent="-220133" algn="l" rtl="0">
              <a:lnSpc>
                <a:spcPct val="100000"/>
              </a:lnSpc>
              <a:spcBef>
                <a:spcPts val="0"/>
              </a:spcBef>
              <a:spcAft>
                <a:spcPts val="0"/>
              </a:spcAft>
              <a:buClr>
                <a:srgbClr val="000000"/>
              </a:buClr>
              <a:buSzPts val="2667"/>
              <a:buChar char="●"/>
            </a:pPr>
            <a:r>
              <a:rPr lang="en-US" sz="2666" dirty="0">
                <a:solidFill>
                  <a:srgbClr val="000000"/>
                </a:solidFill>
                <a:latin typeface="Arial"/>
                <a:ea typeface="Arial"/>
                <a:cs typeface="Arial"/>
                <a:sym typeface="Arial"/>
              </a:rPr>
              <a:t>E-Learning is instruction that is delivered electronically, in part or wholly – via a Web browser, through the Internet or an intranet, or through multimedia platforms such as CD-ROM or DVD (Hall, 1997).</a:t>
            </a:r>
            <a:endParaRPr sz="2666" dirty="0">
              <a:solidFill>
                <a:srgbClr val="000000"/>
              </a:solidFill>
              <a:latin typeface="Arial"/>
              <a:ea typeface="Arial"/>
              <a:cs typeface="Arial"/>
              <a:sym typeface="Arial"/>
            </a:endParaRPr>
          </a:p>
          <a:p>
            <a:pPr marL="381000" marR="0" lvl="0" indent="-220133" algn="l" rtl="0">
              <a:lnSpc>
                <a:spcPct val="100000"/>
              </a:lnSpc>
              <a:spcBef>
                <a:spcPts val="0"/>
              </a:spcBef>
              <a:spcAft>
                <a:spcPts val="0"/>
              </a:spcAft>
              <a:buClr>
                <a:srgbClr val="000000"/>
              </a:buClr>
              <a:buSzPts val="2667"/>
              <a:buChar char="●"/>
            </a:pPr>
            <a:r>
              <a:rPr lang="en-US" sz="2666" dirty="0">
                <a:solidFill>
                  <a:srgbClr val="000000"/>
                </a:solidFill>
                <a:latin typeface="Arial"/>
                <a:ea typeface="Arial"/>
                <a:cs typeface="Arial"/>
                <a:sym typeface="Arial"/>
              </a:rPr>
              <a:t>2. E-Learning is a structured, purposeful use of electronic system or computer in support of the learning process (Allen, 2003).</a:t>
            </a:r>
            <a:endParaRPr sz="2666" dirty="0">
              <a:solidFill>
                <a:srgbClr val="000000"/>
              </a:solidFill>
              <a:latin typeface="Arial"/>
              <a:ea typeface="Arial"/>
              <a:cs typeface="Arial"/>
              <a:sym typeface="Arial"/>
            </a:endParaRPr>
          </a:p>
          <a:p>
            <a:pPr marL="381000" marR="0" lvl="0" indent="-220133" algn="l" rtl="0">
              <a:lnSpc>
                <a:spcPct val="100000"/>
              </a:lnSpc>
              <a:spcBef>
                <a:spcPts val="0"/>
              </a:spcBef>
              <a:spcAft>
                <a:spcPts val="0"/>
              </a:spcAft>
              <a:buClr>
                <a:srgbClr val="000000"/>
              </a:buClr>
              <a:buSzPts val="2667"/>
              <a:buChar char="●"/>
            </a:pPr>
            <a:r>
              <a:rPr lang="en-US" sz="2666" dirty="0">
                <a:solidFill>
                  <a:srgbClr val="000000"/>
                </a:solidFill>
                <a:latin typeface="Arial"/>
                <a:ea typeface="Arial"/>
                <a:cs typeface="Arial"/>
                <a:sym typeface="Arial"/>
              </a:rPr>
              <a:t>3. E-Learning covers a wide set of applications and processes, such as Web-based learning, computer-based learning, virtual classrooms, and digital collaboration. It includes delivering content via the Internet, intranet /extranet (LAN/WAN), audio and videotape, satellite broadcast, interactive TV, and CD-ROM (ASTD, 2001).</a:t>
            </a:r>
            <a:endParaRPr sz="2666" dirty="0">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2"/>
        <p:cNvGrpSpPr/>
        <p:nvPr/>
      </p:nvGrpSpPr>
      <p:grpSpPr>
        <a:xfrm>
          <a:off x="0" y="0"/>
          <a:ext cx="0" cy="0"/>
          <a:chOff x="0" y="0"/>
          <a:chExt cx="0" cy="0"/>
        </a:xfrm>
      </p:grpSpPr>
      <p:sp>
        <p:nvSpPr>
          <p:cNvPr id="43" name="Google Shape;43;p10"/>
          <p:cNvSpPr txBox="1">
            <a:spLocks noGrp="1"/>
          </p:cNvSpPr>
          <p:nvPr>
            <p:ph type="title"/>
          </p:nvPr>
        </p:nvSpPr>
        <p:spPr>
          <a:xfrm>
            <a:off x="440950" y="163353"/>
            <a:ext cx="9220200" cy="808200"/>
          </a:xfrm>
          <a:prstGeom prst="rect">
            <a:avLst/>
          </a:prstGeom>
          <a:noFill/>
          <a:ln>
            <a:noFill/>
          </a:ln>
        </p:spPr>
        <p:txBody>
          <a:bodyPr spcFirstLastPara="1" wrap="square" lIns="38100" tIns="38100" rIns="38100" bIns="38100" anchor="t" anchorCtr="0">
            <a:noAutofit/>
          </a:bodyPr>
          <a:lstStyle/>
          <a:p>
            <a:pPr marL="0" marR="0" lvl="0" indent="0" algn="l" rtl="0">
              <a:lnSpc>
                <a:spcPct val="120138"/>
              </a:lnSpc>
              <a:spcBef>
                <a:spcPts val="0"/>
              </a:spcBef>
              <a:spcAft>
                <a:spcPts val="0"/>
              </a:spcAft>
              <a:buNone/>
            </a:pPr>
            <a:r>
              <a:rPr lang="en-US" sz="3200" b="1" dirty="0">
                <a:solidFill>
                  <a:srgbClr val="04617B"/>
                </a:solidFill>
                <a:latin typeface="Arial"/>
                <a:ea typeface="Arial"/>
                <a:cs typeface="Arial"/>
                <a:sym typeface="Arial"/>
              </a:rPr>
              <a:t>Who Uses E-Learning and How is it Used?</a:t>
            </a:r>
            <a:endParaRPr sz="3200" b="1" dirty="0">
              <a:solidFill>
                <a:srgbClr val="04617B"/>
              </a:solidFill>
              <a:latin typeface="Arial"/>
              <a:ea typeface="Arial"/>
              <a:cs typeface="Arial"/>
              <a:sym typeface="Arial"/>
            </a:endParaRPr>
          </a:p>
        </p:txBody>
      </p:sp>
      <p:sp>
        <p:nvSpPr>
          <p:cNvPr id="44" name="Google Shape;44;p10"/>
          <p:cNvSpPr txBox="1"/>
          <p:nvPr/>
        </p:nvSpPr>
        <p:spPr>
          <a:xfrm>
            <a:off x="440950" y="808549"/>
            <a:ext cx="9015575" cy="5900550"/>
          </a:xfrm>
          <a:prstGeom prst="rect">
            <a:avLst/>
          </a:prstGeom>
          <a:noFill/>
          <a:ln>
            <a:noFill/>
          </a:ln>
        </p:spPr>
        <p:txBody>
          <a:bodyPr spcFirstLastPara="1" wrap="square" lIns="38100" tIns="38100" rIns="38100" bIns="38100" anchor="t" anchorCtr="0">
            <a:noAutofit/>
          </a:bodyPr>
          <a:lstStyle/>
          <a:p>
            <a:pPr marL="381000" marR="0" lvl="0" indent="-213077" algn="l" rtl="0">
              <a:lnSpc>
                <a:spcPct val="108152"/>
              </a:lnSpc>
              <a:spcBef>
                <a:spcPts val="0"/>
              </a:spcBef>
              <a:spcAft>
                <a:spcPts val="0"/>
              </a:spcAft>
              <a:buClr>
                <a:srgbClr val="000000"/>
              </a:buClr>
              <a:buSzPts val="2556"/>
              <a:buChar char="●"/>
            </a:pPr>
            <a:r>
              <a:rPr lang="en-US" sz="2555" dirty="0">
                <a:solidFill>
                  <a:srgbClr val="000000"/>
                </a:solidFill>
                <a:latin typeface="Arial"/>
                <a:ea typeface="Arial"/>
                <a:cs typeface="Arial"/>
                <a:sym typeface="Arial"/>
              </a:rPr>
              <a:t>All types of organizations use e-learning – private sector/for profit, non-profit, governments, and educational institutions. Organizations use e-learning for many reasons – to save money, to reach geographically dispersed groups, to provide “anywhere-anytime” learning, to provide consistency, to ensure compliance with regulations, and to improve productivity, to name just a few. E-learning is often used for some of the following reasons: to provide introductory/orientation training, to provide remedial training, to provide certification training, to deliver academic courses (for credit), to promote products and services, to support organizational initiatives, to offer training to geographically disparate personnel, to offer a variety of learning opportunities, to coach and mentor learners, to standardize training/knowledge, and to provide software training.</a:t>
            </a:r>
            <a:endParaRPr sz="2555" dirty="0">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610300" y="167873"/>
            <a:ext cx="9220200" cy="129502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5555" b="1" dirty="0">
                <a:solidFill>
                  <a:srgbClr val="04617B"/>
                </a:solidFill>
                <a:latin typeface="Arial"/>
                <a:ea typeface="Arial"/>
                <a:cs typeface="Arial"/>
                <a:sym typeface="Arial"/>
              </a:rPr>
              <a:t>Alternate Terms and Spellings</a:t>
            </a:r>
            <a:endParaRPr sz="5555" b="1" dirty="0">
              <a:solidFill>
                <a:srgbClr val="04617B"/>
              </a:solidFill>
              <a:latin typeface="Arial"/>
              <a:ea typeface="Arial"/>
              <a:cs typeface="Arial"/>
              <a:sym typeface="Arial"/>
            </a:endParaRPr>
          </a:p>
        </p:txBody>
      </p:sp>
      <p:sp>
        <p:nvSpPr>
          <p:cNvPr id="50" name="Google Shape;50;p11"/>
          <p:cNvSpPr txBox="1"/>
          <p:nvPr/>
        </p:nvSpPr>
        <p:spPr>
          <a:xfrm>
            <a:off x="610300" y="2201325"/>
            <a:ext cx="9015575" cy="4852800"/>
          </a:xfrm>
          <a:prstGeom prst="rect">
            <a:avLst/>
          </a:prstGeom>
          <a:noFill/>
          <a:ln>
            <a:noFill/>
          </a:ln>
        </p:spPr>
        <p:txBody>
          <a:bodyPr spcFirstLastPara="1" wrap="square" lIns="38100" tIns="38100" rIns="38100" bIns="38100" anchor="t" anchorCtr="0">
            <a:noAutofit/>
          </a:bodyPr>
          <a:lstStyle/>
          <a:p>
            <a:pPr marL="381000" marR="0" lvl="0" indent="-234244" algn="l" rtl="0">
              <a:lnSpc>
                <a:spcPct val="120192"/>
              </a:lnSpc>
              <a:spcBef>
                <a:spcPts val="0"/>
              </a:spcBef>
              <a:spcAft>
                <a:spcPts val="0"/>
              </a:spcAft>
              <a:buClr>
                <a:srgbClr val="000000"/>
              </a:buClr>
              <a:buSzPts val="2889"/>
              <a:buChar char="●"/>
            </a:pPr>
            <a:r>
              <a:rPr lang="en-US" sz="2888">
                <a:solidFill>
                  <a:srgbClr val="000000"/>
                </a:solidFill>
                <a:latin typeface="Arial"/>
                <a:ea typeface="Arial"/>
                <a:cs typeface="Arial"/>
                <a:sym typeface="Arial"/>
              </a:rPr>
              <a:t>There are at least as many definitions of e-learning as there are spellings, alternate terms, and people using it. This is most likely because the evolution of technology brings with it new terminology. It may even have something to do with a writer’s use of spell check, a vendor seeking to differentiate a product or service in the marketplace, or whether or not it’s at the beginning of or within a sentence. Alternate spellings include E-Learning, E-learning, e-Learning, e-learning, eLearning, and Elearning.</a:t>
            </a:r>
            <a:endParaRPr sz="2888">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4"/>
        <p:cNvGrpSpPr/>
        <p:nvPr/>
      </p:nvGrpSpPr>
      <p:grpSpPr>
        <a:xfrm>
          <a:off x="0" y="0"/>
          <a:ext cx="0" cy="0"/>
          <a:chOff x="0" y="0"/>
          <a:chExt cx="0" cy="0"/>
        </a:xfrm>
      </p:grpSpPr>
      <p:sp>
        <p:nvSpPr>
          <p:cNvPr id="55" name="Google Shape;55;p12"/>
          <p:cNvSpPr txBox="1">
            <a:spLocks noGrp="1"/>
          </p:cNvSpPr>
          <p:nvPr>
            <p:ph type="title"/>
          </p:nvPr>
        </p:nvSpPr>
        <p:spPr>
          <a:xfrm>
            <a:off x="508000" y="834300"/>
            <a:ext cx="9220200" cy="129502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5555" b="1" dirty="0">
                <a:solidFill>
                  <a:srgbClr val="04617B"/>
                </a:solidFill>
                <a:latin typeface="Arial"/>
                <a:ea typeface="Arial"/>
                <a:cs typeface="Arial"/>
                <a:sym typeface="Arial"/>
              </a:rPr>
              <a:t>Instructional Design</a:t>
            </a:r>
            <a:endParaRPr sz="5555" b="1" dirty="0">
              <a:solidFill>
                <a:srgbClr val="04617B"/>
              </a:solidFill>
              <a:latin typeface="Arial"/>
              <a:ea typeface="Arial"/>
              <a:cs typeface="Arial"/>
              <a:sym typeface="Arial"/>
            </a:endParaRPr>
          </a:p>
        </p:txBody>
      </p:sp>
      <p:sp>
        <p:nvSpPr>
          <p:cNvPr id="56" name="Google Shape;56;p12"/>
          <p:cNvSpPr txBox="1"/>
          <p:nvPr/>
        </p:nvSpPr>
        <p:spPr>
          <a:xfrm>
            <a:off x="610300" y="2201325"/>
            <a:ext cx="9015575" cy="4852800"/>
          </a:xfrm>
          <a:prstGeom prst="rect">
            <a:avLst/>
          </a:prstGeom>
          <a:noFill/>
          <a:ln>
            <a:noFill/>
          </a:ln>
        </p:spPr>
        <p:txBody>
          <a:bodyPr spcFirstLastPara="1" wrap="square" lIns="38100" tIns="38100" rIns="38100" bIns="38100" anchor="t" anchorCtr="0">
            <a:noAutofit/>
          </a:bodyPr>
          <a:lstStyle/>
          <a:p>
            <a:pPr marL="381000" marR="0" lvl="0" indent="-234244" algn="l" rtl="0">
              <a:lnSpc>
                <a:spcPct val="120192"/>
              </a:lnSpc>
              <a:spcBef>
                <a:spcPts val="0"/>
              </a:spcBef>
              <a:spcAft>
                <a:spcPts val="0"/>
              </a:spcAft>
              <a:buClr>
                <a:srgbClr val="000000"/>
              </a:buClr>
              <a:buSzPts val="2889"/>
              <a:buChar char="●"/>
            </a:pPr>
            <a:r>
              <a:rPr lang="en-US" sz="2888">
                <a:solidFill>
                  <a:srgbClr val="000000"/>
                </a:solidFill>
                <a:latin typeface="Arial"/>
                <a:ea typeface="Arial"/>
                <a:cs typeface="Arial"/>
                <a:sym typeface="Arial"/>
              </a:rPr>
              <a:t>Traditional classroom instruction integrates varied teaching strategies (lecture, homework, small group work, role-play, etc.). Just as this traditional learning must follow sound instructional strategies, so too must e-learning; however, e-learning has an additional consideration - how to use technology to effectively deliver the instruction.</a:t>
            </a:r>
            <a:endParaRPr sz="2888">
              <a:solidFill>
                <a:srgbClr val="000000"/>
              </a:solidFill>
              <a:latin typeface="Arial"/>
              <a:ea typeface="Arial"/>
              <a:cs typeface="Arial"/>
              <a:sym typeface="Arial"/>
            </a:endParaRPr>
          </a:p>
          <a:p>
            <a:pPr marL="381000" marR="0" lvl="0" indent="-234244" algn="l" rtl="0">
              <a:lnSpc>
                <a:spcPct val="120192"/>
              </a:lnSpc>
              <a:spcBef>
                <a:spcPts val="0"/>
              </a:spcBef>
              <a:spcAft>
                <a:spcPts val="0"/>
              </a:spcAft>
              <a:buClr>
                <a:srgbClr val="000000"/>
              </a:buClr>
              <a:buSzPts val="2889"/>
              <a:buChar char="●"/>
            </a:pPr>
            <a:r>
              <a:rPr lang="en-US" sz="2888">
                <a:solidFill>
                  <a:srgbClr val="000000"/>
                </a:solidFill>
                <a:latin typeface="Arial"/>
                <a:ea typeface="Arial"/>
                <a:cs typeface="Arial"/>
                <a:sym typeface="Arial"/>
              </a:rPr>
              <a:t>Web-based courses are designed to take into account this "interplay between instructional design and the Web delivery system" (Conrad, p.13).</a:t>
            </a:r>
            <a:endParaRPr sz="2888">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0"/>
        <p:cNvGrpSpPr/>
        <p:nvPr/>
      </p:nvGrpSpPr>
      <p:grpSpPr>
        <a:xfrm>
          <a:off x="0" y="0"/>
          <a:ext cx="0" cy="0"/>
          <a:chOff x="0" y="0"/>
          <a:chExt cx="0" cy="0"/>
        </a:xfrm>
      </p:grpSpPr>
      <p:sp>
        <p:nvSpPr>
          <p:cNvPr id="61" name="Google Shape;61;p13"/>
          <p:cNvSpPr txBox="1">
            <a:spLocks noGrp="1"/>
          </p:cNvSpPr>
          <p:nvPr>
            <p:ph type="title"/>
          </p:nvPr>
        </p:nvSpPr>
        <p:spPr>
          <a:xfrm>
            <a:off x="610300" y="245364"/>
            <a:ext cx="9220200" cy="129502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5000" b="1" dirty="0">
                <a:solidFill>
                  <a:srgbClr val="04617B"/>
                </a:solidFill>
                <a:latin typeface="Arial"/>
                <a:ea typeface="Arial"/>
                <a:cs typeface="Arial"/>
                <a:sym typeface="Arial"/>
              </a:rPr>
              <a:t>What Does E-Learning Look Like?</a:t>
            </a:r>
            <a:endParaRPr sz="5000" b="1" dirty="0">
              <a:solidFill>
                <a:srgbClr val="04617B"/>
              </a:solidFill>
              <a:latin typeface="Arial"/>
              <a:ea typeface="Arial"/>
              <a:cs typeface="Arial"/>
              <a:sym typeface="Arial"/>
            </a:endParaRPr>
          </a:p>
        </p:txBody>
      </p:sp>
      <p:sp>
        <p:nvSpPr>
          <p:cNvPr id="62" name="Google Shape;62;p13"/>
          <p:cNvSpPr txBox="1"/>
          <p:nvPr/>
        </p:nvSpPr>
        <p:spPr>
          <a:xfrm>
            <a:off x="610300" y="1891359"/>
            <a:ext cx="9015575" cy="4852800"/>
          </a:xfrm>
          <a:prstGeom prst="rect">
            <a:avLst/>
          </a:prstGeom>
          <a:noFill/>
          <a:ln>
            <a:noFill/>
          </a:ln>
        </p:spPr>
        <p:txBody>
          <a:bodyPr spcFirstLastPara="1" wrap="square" lIns="38100" tIns="38100" rIns="38100" bIns="38100" anchor="t" anchorCtr="0">
            <a:noAutofit/>
          </a:bodyPr>
          <a:lstStyle/>
          <a:p>
            <a:pPr marL="381000" marR="0" lvl="0" indent="-234244" algn="l" rtl="0">
              <a:lnSpc>
                <a:spcPct val="108173"/>
              </a:lnSpc>
              <a:spcBef>
                <a:spcPts val="0"/>
              </a:spcBef>
              <a:spcAft>
                <a:spcPts val="0"/>
              </a:spcAft>
              <a:buClr>
                <a:srgbClr val="000000"/>
              </a:buClr>
              <a:buSzPts val="2889"/>
              <a:buChar char="●"/>
            </a:pPr>
            <a:r>
              <a:rPr lang="en-US" sz="2888" dirty="0">
                <a:solidFill>
                  <a:srgbClr val="000000"/>
                </a:solidFill>
                <a:latin typeface="Arial"/>
                <a:ea typeface="Arial"/>
                <a:cs typeface="Arial"/>
                <a:sym typeface="Arial"/>
              </a:rPr>
              <a:t>It depends on how the instruction is designed, developed, and delivered - the methodology. For instance, a learner could see text, graphics, video, assessments, and games on his computer screen. What makes it e-learning is the incorporation of instructional methods like questions, problems, activities, exercises, etc. Increasingly, the advances in technology and learners‘ expectations for rich learning environments have driven the need for sound, effective instructional design principles as a means to use the Web to its potential for e-learning (Kahn, 2001).</a:t>
            </a:r>
            <a:endParaRPr sz="2888" dirty="0">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6"/>
        <p:cNvGrpSpPr/>
        <p:nvPr/>
      </p:nvGrpSpPr>
      <p:grpSpPr>
        <a:xfrm>
          <a:off x="0" y="0"/>
          <a:ext cx="0" cy="0"/>
          <a:chOff x="0" y="0"/>
          <a:chExt cx="0" cy="0"/>
        </a:xfrm>
      </p:grpSpPr>
      <p:sp>
        <p:nvSpPr>
          <p:cNvPr id="67" name="Google Shape;67;p14"/>
          <p:cNvSpPr txBox="1">
            <a:spLocks noGrp="1"/>
          </p:cNvSpPr>
          <p:nvPr>
            <p:ph type="title"/>
          </p:nvPr>
        </p:nvSpPr>
        <p:spPr>
          <a:xfrm>
            <a:off x="508000" y="834300"/>
            <a:ext cx="9220200" cy="129502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5555">
                <a:solidFill>
                  <a:srgbClr val="04617B"/>
                </a:solidFill>
                <a:latin typeface="Arial"/>
                <a:ea typeface="Arial"/>
                <a:cs typeface="Arial"/>
                <a:sym typeface="Arial"/>
              </a:rPr>
              <a:t>Instructional Design Methods</a:t>
            </a:r>
            <a:endParaRPr sz="5555">
              <a:solidFill>
                <a:srgbClr val="04617B"/>
              </a:solidFill>
              <a:latin typeface="Arial"/>
              <a:ea typeface="Arial"/>
              <a:cs typeface="Arial"/>
              <a:sym typeface="Arial"/>
            </a:endParaRPr>
          </a:p>
        </p:txBody>
      </p:sp>
      <p:sp>
        <p:nvSpPr>
          <p:cNvPr id="68" name="Google Shape;68;p14"/>
          <p:cNvSpPr txBox="1"/>
          <p:nvPr/>
        </p:nvSpPr>
        <p:spPr>
          <a:xfrm>
            <a:off x="610300" y="2201325"/>
            <a:ext cx="9015575" cy="4852800"/>
          </a:xfrm>
          <a:prstGeom prst="rect">
            <a:avLst/>
          </a:prstGeom>
          <a:noFill/>
          <a:ln>
            <a:noFill/>
          </a:ln>
        </p:spPr>
        <p:txBody>
          <a:bodyPr spcFirstLastPara="1" wrap="square" lIns="38100" tIns="38100" rIns="38100" bIns="38100" anchor="t" anchorCtr="0">
            <a:noAutofit/>
          </a:bodyPr>
          <a:lstStyle/>
          <a:p>
            <a:pPr marL="381000" marR="0" lvl="0" indent="-234244" algn="l" rtl="0">
              <a:lnSpc>
                <a:spcPct val="108173"/>
              </a:lnSpc>
              <a:spcBef>
                <a:spcPts val="0"/>
              </a:spcBef>
              <a:spcAft>
                <a:spcPts val="0"/>
              </a:spcAft>
              <a:buClr>
                <a:srgbClr val="000000"/>
              </a:buClr>
              <a:buSzPts val="2889"/>
              <a:buChar char="●"/>
            </a:pPr>
            <a:r>
              <a:rPr lang="en-US" sz="2888">
                <a:solidFill>
                  <a:srgbClr val="000000"/>
                </a:solidFill>
                <a:latin typeface="Arial"/>
                <a:ea typeface="Arial"/>
                <a:cs typeface="Arial"/>
                <a:sym typeface="Arial"/>
              </a:rPr>
              <a:t>Designing effective instruction involves a process. One common instructional design system used is ADDIE, a linear model named for its method (analysis, design, development, implementation, and evaluation). This methodology is sometimes considered flawed due to its waterfall methodology. Alternative methods of designing instruction include the following: models using iterations and prototypes, rapid prototyping design (Clark, 2000), and successive approximation, an iterative approach that prescribes ‘backing up’ (Allen, 2003).</a:t>
            </a:r>
            <a:endParaRPr sz="2888">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72"/>
        <p:cNvGrpSpPr/>
        <p:nvPr/>
      </p:nvGrpSpPr>
      <p:grpSpPr>
        <a:xfrm>
          <a:off x="0" y="0"/>
          <a:ext cx="0" cy="0"/>
          <a:chOff x="0" y="0"/>
          <a:chExt cx="0" cy="0"/>
        </a:xfrm>
      </p:grpSpPr>
      <p:sp>
        <p:nvSpPr>
          <p:cNvPr id="73" name="Google Shape;73;p15"/>
          <p:cNvSpPr txBox="1">
            <a:spLocks noGrp="1"/>
          </p:cNvSpPr>
          <p:nvPr>
            <p:ph type="title"/>
          </p:nvPr>
        </p:nvSpPr>
        <p:spPr>
          <a:xfrm>
            <a:off x="610300" y="0"/>
            <a:ext cx="9220200" cy="129502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5000" b="1" dirty="0">
                <a:solidFill>
                  <a:srgbClr val="04617B"/>
                </a:solidFill>
                <a:latin typeface="Arial"/>
                <a:ea typeface="Arial"/>
                <a:cs typeface="Arial"/>
                <a:sym typeface="Arial"/>
              </a:rPr>
              <a:t>Simple Tips for Designing E-Learning</a:t>
            </a:r>
            <a:endParaRPr sz="5000" b="1" dirty="0">
              <a:solidFill>
                <a:srgbClr val="04617B"/>
              </a:solidFill>
              <a:latin typeface="Arial"/>
              <a:ea typeface="Arial"/>
              <a:cs typeface="Arial"/>
              <a:sym typeface="Arial"/>
            </a:endParaRPr>
          </a:p>
        </p:txBody>
      </p:sp>
      <p:sp>
        <p:nvSpPr>
          <p:cNvPr id="74" name="Google Shape;74;p15"/>
          <p:cNvSpPr txBox="1"/>
          <p:nvPr/>
        </p:nvSpPr>
        <p:spPr>
          <a:xfrm>
            <a:off x="610300" y="1875860"/>
            <a:ext cx="9015575" cy="4852800"/>
          </a:xfrm>
          <a:prstGeom prst="rect">
            <a:avLst/>
          </a:prstGeom>
          <a:noFill/>
          <a:ln>
            <a:noFill/>
          </a:ln>
        </p:spPr>
        <p:txBody>
          <a:bodyPr spcFirstLastPara="1" wrap="square" lIns="38100" tIns="38100" rIns="38100" bIns="38100" anchor="t" anchorCtr="0">
            <a:noAutofit/>
          </a:bodyPr>
          <a:lstStyle/>
          <a:p>
            <a:pPr marL="381000" marR="0" lvl="0" indent="-220133" algn="l" rtl="0">
              <a:lnSpc>
                <a:spcPct val="107812"/>
              </a:lnSpc>
              <a:spcBef>
                <a:spcPts val="0"/>
              </a:spcBef>
              <a:spcAft>
                <a:spcPts val="0"/>
              </a:spcAft>
              <a:buClr>
                <a:srgbClr val="000000"/>
              </a:buClr>
              <a:buSzPts val="2667"/>
              <a:buChar char="●"/>
            </a:pPr>
            <a:r>
              <a:rPr lang="en-US" sz="2666" dirty="0">
                <a:solidFill>
                  <a:srgbClr val="000000"/>
                </a:solidFill>
                <a:latin typeface="Arial"/>
                <a:ea typeface="Arial"/>
                <a:cs typeface="Arial"/>
                <a:sym typeface="Arial"/>
              </a:rPr>
              <a:t>&gt; Keep is simple – text, sound, motion, color, etc. should be used to support the instruction. If it doesn’t support it – remove it. Resist the urge to show off your cool new skills.</a:t>
            </a:r>
            <a:endParaRPr sz="2666" dirty="0">
              <a:solidFill>
                <a:srgbClr val="000000"/>
              </a:solidFill>
              <a:latin typeface="Arial"/>
              <a:ea typeface="Arial"/>
              <a:cs typeface="Arial"/>
              <a:sym typeface="Arial"/>
            </a:endParaRPr>
          </a:p>
          <a:p>
            <a:pPr marL="381000" marR="0" lvl="0" indent="-220133" algn="l" rtl="0">
              <a:lnSpc>
                <a:spcPct val="107812"/>
              </a:lnSpc>
              <a:spcBef>
                <a:spcPts val="0"/>
              </a:spcBef>
              <a:spcAft>
                <a:spcPts val="0"/>
              </a:spcAft>
              <a:buClr>
                <a:srgbClr val="000000"/>
              </a:buClr>
              <a:buSzPts val="2667"/>
              <a:buChar char="●"/>
            </a:pPr>
            <a:r>
              <a:rPr lang="en-US" sz="2666" dirty="0">
                <a:solidFill>
                  <a:srgbClr val="000000"/>
                </a:solidFill>
                <a:latin typeface="Arial"/>
                <a:ea typeface="Arial"/>
                <a:cs typeface="Arial"/>
                <a:sym typeface="Arial"/>
              </a:rPr>
              <a:t>&gt; Provide a harmonious and consistent variety of text, sound, motion, color, etc. to keep attention and avoid learner distraction.</a:t>
            </a:r>
            <a:endParaRPr sz="2666" dirty="0">
              <a:solidFill>
                <a:srgbClr val="000000"/>
              </a:solidFill>
              <a:latin typeface="Arial"/>
              <a:ea typeface="Arial"/>
              <a:cs typeface="Arial"/>
              <a:sym typeface="Arial"/>
            </a:endParaRPr>
          </a:p>
          <a:p>
            <a:pPr marL="381000" marR="0" lvl="0" indent="-220133" algn="l" rtl="0">
              <a:lnSpc>
                <a:spcPct val="107812"/>
              </a:lnSpc>
              <a:spcBef>
                <a:spcPts val="0"/>
              </a:spcBef>
              <a:spcAft>
                <a:spcPts val="0"/>
              </a:spcAft>
              <a:buClr>
                <a:srgbClr val="000000"/>
              </a:buClr>
              <a:buSzPts val="2667"/>
              <a:buChar char="●"/>
            </a:pPr>
            <a:r>
              <a:rPr lang="en-US" sz="2666" dirty="0">
                <a:solidFill>
                  <a:srgbClr val="000000"/>
                </a:solidFill>
                <a:latin typeface="Arial"/>
                <a:ea typeface="Arial"/>
                <a:cs typeface="Arial"/>
                <a:sym typeface="Arial"/>
              </a:rPr>
              <a:t>&gt; If using simulations or problem-solving interactions, replicate the real work environment as much as possible.</a:t>
            </a:r>
            <a:endParaRPr sz="2666" dirty="0">
              <a:solidFill>
                <a:srgbClr val="000000"/>
              </a:solidFill>
              <a:latin typeface="Arial"/>
              <a:ea typeface="Arial"/>
              <a:cs typeface="Arial"/>
              <a:sym typeface="Arial"/>
            </a:endParaRPr>
          </a:p>
          <a:p>
            <a:pPr marL="381000" marR="0" lvl="0" indent="-220133" algn="l" rtl="0">
              <a:lnSpc>
                <a:spcPct val="107812"/>
              </a:lnSpc>
              <a:spcBef>
                <a:spcPts val="0"/>
              </a:spcBef>
              <a:spcAft>
                <a:spcPts val="0"/>
              </a:spcAft>
              <a:buClr>
                <a:srgbClr val="000000"/>
              </a:buClr>
              <a:buSzPts val="2667"/>
              <a:buChar char="●"/>
            </a:pPr>
            <a:r>
              <a:rPr lang="en-US" sz="2666" dirty="0">
                <a:solidFill>
                  <a:srgbClr val="000000"/>
                </a:solidFill>
                <a:latin typeface="Arial"/>
                <a:ea typeface="Arial"/>
                <a:cs typeface="Arial"/>
                <a:sym typeface="Arial"/>
              </a:rPr>
              <a:t>&gt; Graphics/pictures should support the instruction and reinforce a message, not just provide superfluous filler.</a:t>
            </a:r>
            <a:endParaRPr sz="2666" dirty="0">
              <a:solidFill>
                <a:srgbClr val="000000"/>
              </a:solidFill>
              <a:latin typeface="Arial"/>
              <a:ea typeface="Arial"/>
              <a:cs typeface="Arial"/>
              <a:sym typeface="Arial"/>
            </a:endParaRPr>
          </a:p>
          <a:p>
            <a:pPr marL="381000" marR="0" lvl="0" indent="-220133" algn="l" rtl="0">
              <a:lnSpc>
                <a:spcPct val="107812"/>
              </a:lnSpc>
              <a:spcBef>
                <a:spcPts val="0"/>
              </a:spcBef>
              <a:spcAft>
                <a:spcPts val="0"/>
              </a:spcAft>
              <a:buClr>
                <a:srgbClr val="000000"/>
              </a:buClr>
              <a:buSzPts val="2667"/>
              <a:buChar char="●"/>
            </a:pPr>
            <a:r>
              <a:rPr lang="en-US" sz="2666" dirty="0">
                <a:solidFill>
                  <a:srgbClr val="000000"/>
                </a:solidFill>
                <a:latin typeface="Arial"/>
                <a:ea typeface="Arial"/>
                <a:cs typeface="Arial"/>
                <a:sym typeface="Arial"/>
              </a:rPr>
              <a:t>&gt; Limit the amount of text on a page. See http://www.useit.com for some usability guidelines.</a:t>
            </a:r>
            <a:endParaRPr sz="2666" dirty="0">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Custom">
  <a:themeElements>
    <a:clrScheme name="blank">
      <a:dk1>
        <a:srgbClr val="000000"/>
      </a:dk1>
      <a:lt1>
        <a:srgbClr val="FFFFFF"/>
      </a:lt1>
      <a:dk2>
        <a:srgbClr val="073763"/>
      </a:dk2>
      <a:lt2>
        <a:srgbClr val="CFE2F3"/>
      </a:lt2>
      <a:accent1>
        <a:srgbClr val="404040"/>
      </a:accent1>
      <a:accent2>
        <a:srgbClr val="808080"/>
      </a:accent2>
      <a:accent3>
        <a:srgbClr val="C0C0C0"/>
      </a:accent3>
      <a:accent4>
        <a:srgbClr val="396187"/>
      </a:accent4>
      <a:accent5>
        <a:srgbClr val="6B8CAB"/>
      </a:accent5>
      <a:accent6>
        <a:srgbClr val="9DB7CF"/>
      </a:accent6>
      <a:hlink>
        <a:srgbClr val="0000EE"/>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2682</Words>
  <Application>Microsoft Office PowerPoint</Application>
  <PresentationFormat>Custom</PresentationFormat>
  <Paragraphs>85</Paragraphs>
  <Slides>27</Slides>
  <Notes>27</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27</vt:i4>
      </vt:variant>
    </vt:vector>
  </HeadingPairs>
  <TitlesOfParts>
    <vt:vector size="29" baseType="lpstr">
      <vt:lpstr>Arial</vt:lpstr>
      <vt:lpstr>Custom</vt:lpstr>
      <vt:lpstr>PowerPoint Presentation</vt:lpstr>
      <vt:lpstr>Introduction</vt:lpstr>
      <vt:lpstr>Definitions</vt:lpstr>
      <vt:lpstr>Who Uses E-Learning and How is it Used?</vt:lpstr>
      <vt:lpstr>Alternate Terms and Spellings</vt:lpstr>
      <vt:lpstr>Instructional Design</vt:lpstr>
      <vt:lpstr>What Does E-Learning Look Like?</vt:lpstr>
      <vt:lpstr>Instructional Design Methods</vt:lpstr>
      <vt:lpstr>Simple Tips for Designing E-Learning</vt:lpstr>
      <vt:lpstr>The Instructional Design Team</vt:lpstr>
      <vt:lpstr>Instructional Designer</vt:lpstr>
      <vt:lpstr>Subject Matter Expert (SME)</vt:lpstr>
      <vt:lpstr>Writer/Editor</vt:lpstr>
      <vt:lpstr>Project Manager</vt:lpstr>
      <vt:lpstr>Methods of Delivery</vt:lpstr>
      <vt:lpstr>Asynchronous e-learning</vt:lpstr>
      <vt:lpstr>Synchronous learning</vt:lpstr>
      <vt:lpstr>Blended Learning</vt:lpstr>
      <vt:lpstr>Learning Management Systems (LMS)</vt:lpstr>
      <vt:lpstr>Learning Content Management Systems (LCMS)</vt:lpstr>
      <vt:lpstr>E-Learning Evaluation</vt:lpstr>
      <vt:lpstr>CRITERIA FOR EVALUATING THE QUALITY OF E-LEARNING</vt:lpstr>
      <vt:lpstr>Continued from previous</vt:lpstr>
      <vt:lpstr>Continued from previous</vt:lpstr>
      <vt:lpstr>Emergent Technology and Trends</vt:lpstr>
      <vt:lpstr>Continued from previous</vt:lpstr>
      <vt:lpstr>Continued from previous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Windows User</cp:lastModifiedBy>
  <cp:revision>4</cp:revision>
  <dcterms:modified xsi:type="dcterms:W3CDTF">2020-10-28T10:48:27Z</dcterms:modified>
</cp:coreProperties>
</file>