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08070" y="912622"/>
            <a:ext cx="192785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62371" y="1842236"/>
            <a:ext cx="2719704" cy="405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A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6324" y="198120"/>
            <a:ext cx="3284220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975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909955"/>
          </a:xfrm>
          <a:custGeom>
            <a:avLst/>
            <a:gdLst/>
            <a:ahLst/>
            <a:cxnLst/>
            <a:rect l="l" t="t" r="r" b="b"/>
            <a:pathLst>
              <a:path w="9144000" h="909955">
                <a:moveTo>
                  <a:pt x="9144000" y="0"/>
                </a:moveTo>
                <a:lnTo>
                  <a:pt x="0" y="0"/>
                </a:lnTo>
                <a:lnTo>
                  <a:pt x="0" y="909827"/>
                </a:lnTo>
                <a:lnTo>
                  <a:pt x="9144000" y="909827"/>
                </a:lnTo>
                <a:lnTo>
                  <a:pt x="9144000" y="0"/>
                </a:lnTo>
                <a:close/>
              </a:path>
            </a:pathLst>
          </a:custGeom>
          <a:solidFill>
            <a:srgbClr val="B70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6324" y="198120"/>
            <a:ext cx="3284220" cy="475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53" y="963929"/>
            <a:ext cx="838789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A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300" y="2132964"/>
            <a:ext cx="7591425" cy="292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73134" y="6400289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9" Type="http://schemas.openxmlformats.org/officeDocument/2006/relationships/image" Target="../media/image136.png"/><Relationship Id="rId21" Type="http://schemas.openxmlformats.org/officeDocument/2006/relationships/image" Target="../media/image118.png"/><Relationship Id="rId34" Type="http://schemas.openxmlformats.org/officeDocument/2006/relationships/image" Target="../media/image131.png"/><Relationship Id="rId42" Type="http://schemas.openxmlformats.org/officeDocument/2006/relationships/image" Target="../media/image139.png"/><Relationship Id="rId47" Type="http://schemas.openxmlformats.org/officeDocument/2006/relationships/image" Target="../media/image144.png"/><Relationship Id="rId50" Type="http://schemas.openxmlformats.org/officeDocument/2006/relationships/image" Target="../media/image147.png"/><Relationship Id="rId55" Type="http://schemas.openxmlformats.org/officeDocument/2006/relationships/image" Target="../media/image152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38" Type="http://schemas.openxmlformats.org/officeDocument/2006/relationships/image" Target="../media/image135.png"/><Relationship Id="rId46" Type="http://schemas.openxmlformats.org/officeDocument/2006/relationships/image" Target="../media/image143.png"/><Relationship Id="rId2" Type="http://schemas.openxmlformats.org/officeDocument/2006/relationships/image" Target="../media/image1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41" Type="http://schemas.openxmlformats.org/officeDocument/2006/relationships/image" Target="../media/image138.png"/><Relationship Id="rId54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3" Type="http://schemas.openxmlformats.org/officeDocument/2006/relationships/image" Target="../media/image150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49" Type="http://schemas.openxmlformats.org/officeDocument/2006/relationships/image" Target="../media/image146.png"/><Relationship Id="rId57" Type="http://schemas.openxmlformats.org/officeDocument/2006/relationships/image" Target="../media/image154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4" Type="http://schemas.openxmlformats.org/officeDocument/2006/relationships/image" Target="../media/image141.png"/><Relationship Id="rId52" Type="http://schemas.openxmlformats.org/officeDocument/2006/relationships/image" Target="../media/image149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Relationship Id="rId43" Type="http://schemas.openxmlformats.org/officeDocument/2006/relationships/image" Target="../media/image140.png"/><Relationship Id="rId48" Type="http://schemas.openxmlformats.org/officeDocument/2006/relationships/image" Target="../media/image145.png"/><Relationship Id="rId56" Type="http://schemas.openxmlformats.org/officeDocument/2006/relationships/image" Target="../media/image153.png"/><Relationship Id="rId8" Type="http://schemas.openxmlformats.org/officeDocument/2006/relationships/image" Target="../media/image105.png"/><Relationship Id="rId51" Type="http://schemas.openxmlformats.org/officeDocument/2006/relationships/image" Target="../media/image148.png"/><Relationship Id="rId3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53" y="963929"/>
            <a:ext cx="8387892" cy="738664"/>
          </a:xfrm>
        </p:spPr>
        <p:txBody>
          <a:bodyPr/>
          <a:lstStyle/>
          <a:p>
            <a:pPr algn="ctr"/>
            <a:r>
              <a:rPr lang="en-US" sz="2400" dirty="0" smtClean="0"/>
              <a:t>Soil Carbon Pools and Global Carbon Cycle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43400"/>
            <a:ext cx="7591425" cy="1107996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Dr. </a:t>
            </a:r>
            <a:r>
              <a:rPr lang="en-US" sz="2400" b="1" dirty="0" err="1" smtClean="0">
                <a:solidFill>
                  <a:srgbClr val="002060"/>
                </a:solidFill>
              </a:rPr>
              <a:t>Naila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Farooq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Department of Soil &amp; Environmental Sciences, COA.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University of Sargodha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10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198" y="1002284"/>
            <a:ext cx="713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/>
              <a:t>P</a:t>
            </a:r>
            <a:r>
              <a:rPr spc="10" dirty="0"/>
              <a:t>LANT </a:t>
            </a:r>
            <a:r>
              <a:rPr sz="2400" spc="10" dirty="0"/>
              <a:t>F</a:t>
            </a:r>
            <a:r>
              <a:rPr spc="10" dirty="0"/>
              <a:t>UNCTIONAL </a:t>
            </a:r>
            <a:r>
              <a:rPr sz="2400" spc="5" dirty="0"/>
              <a:t>T</a:t>
            </a:r>
            <a:r>
              <a:rPr spc="5" dirty="0"/>
              <a:t>RAITS </a:t>
            </a:r>
            <a:r>
              <a:rPr spc="15" dirty="0"/>
              <a:t>AND </a:t>
            </a:r>
            <a:r>
              <a:rPr sz="2400" dirty="0"/>
              <a:t>SOC</a:t>
            </a:r>
            <a:r>
              <a:rPr sz="2400" spc="290" dirty="0"/>
              <a:t> </a:t>
            </a:r>
            <a:r>
              <a:rPr sz="2400" dirty="0"/>
              <a:t>S</a:t>
            </a:r>
            <a:r>
              <a:rPr dirty="0"/>
              <a:t>EQUESTRATION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94943" y="2089150"/>
            <a:ext cx="6509384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40731F"/>
                </a:solidFill>
                <a:latin typeface="Arial"/>
                <a:cs typeface="Arial"/>
              </a:rPr>
              <a:t>The rate of </a:t>
            </a:r>
            <a:r>
              <a:rPr sz="1800" spc="-5" dirty="0">
                <a:solidFill>
                  <a:srgbClr val="40731F"/>
                </a:solidFill>
                <a:latin typeface="Arial"/>
                <a:cs typeface="Arial"/>
              </a:rPr>
              <a:t>C</a:t>
            </a:r>
            <a:r>
              <a:rPr sz="1800" spc="-35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731F"/>
                </a:solidFill>
                <a:latin typeface="Arial"/>
                <a:cs typeface="Arial"/>
              </a:rPr>
              <a:t>assimilation,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D6F0A"/>
                </a:solidFill>
                <a:latin typeface="Arial"/>
                <a:cs typeface="Arial"/>
              </a:rPr>
              <a:t>C storage in </a:t>
            </a:r>
            <a:r>
              <a:rPr sz="1800" spc="-10" dirty="0">
                <a:solidFill>
                  <a:srgbClr val="AD6F0A"/>
                </a:solidFill>
                <a:latin typeface="Arial"/>
                <a:cs typeface="Arial"/>
              </a:rPr>
              <a:t>belowground </a:t>
            </a:r>
            <a:r>
              <a:rPr sz="1800" spc="-5" dirty="0">
                <a:solidFill>
                  <a:srgbClr val="AD6F0A"/>
                </a:solidFill>
                <a:latin typeface="Arial"/>
                <a:cs typeface="Arial"/>
              </a:rPr>
              <a:t>biomass (root</a:t>
            </a:r>
            <a:r>
              <a:rPr sz="1800" spc="110" dirty="0">
                <a:solidFill>
                  <a:srgbClr val="AD6F0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D6F0A"/>
                </a:solidFill>
                <a:latin typeface="Arial"/>
                <a:cs typeface="Arial"/>
              </a:rPr>
              <a:t>architecture),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870813"/>
                </a:solidFill>
                <a:latin typeface="Arial"/>
                <a:cs typeface="Arial"/>
              </a:rPr>
              <a:t>Plant respiration</a:t>
            </a:r>
            <a:r>
              <a:rPr sz="1800" spc="15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70813"/>
                </a:solidFill>
                <a:latin typeface="Arial"/>
                <a:cs typeface="Arial"/>
              </a:rPr>
              <a:t>rate,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Recalcitrant aliphatic bio(macro)</a:t>
            </a:r>
            <a:r>
              <a:rPr sz="1800" spc="55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molecules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8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16639A"/>
                </a:solidFill>
                <a:latin typeface="Arial"/>
                <a:cs typeface="Arial"/>
              </a:rPr>
              <a:t>Phytolith </a:t>
            </a:r>
            <a:r>
              <a:rPr sz="1800" spc="-5" dirty="0">
                <a:solidFill>
                  <a:srgbClr val="16639A"/>
                </a:solidFill>
                <a:latin typeface="Arial"/>
                <a:cs typeface="Arial"/>
              </a:rPr>
              <a:t>occluded carbon (PhytoC) especially in cereals, and  </a:t>
            </a:r>
            <a:r>
              <a:rPr sz="1800" spc="-10" dirty="0">
                <a:solidFill>
                  <a:srgbClr val="16639A"/>
                </a:solidFill>
                <a:latin typeface="Arial"/>
                <a:cs typeface="Arial"/>
              </a:rPr>
              <a:t>differences </a:t>
            </a:r>
            <a:r>
              <a:rPr sz="1800" spc="-5" dirty="0">
                <a:solidFill>
                  <a:srgbClr val="16639A"/>
                </a:solidFill>
                <a:latin typeface="Arial"/>
                <a:cs typeface="Arial"/>
              </a:rPr>
              <a:t>among</a:t>
            </a:r>
            <a:r>
              <a:rPr sz="1800" spc="20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6639A"/>
                </a:solidFill>
                <a:latin typeface="Arial"/>
                <a:cs typeface="Arial"/>
              </a:rPr>
              <a:t>genotype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11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4482" y="1021207"/>
            <a:ext cx="2955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B81327"/>
                </a:solidFill>
              </a:rPr>
              <a:t>T</a:t>
            </a:r>
            <a:r>
              <a:rPr spc="5" dirty="0">
                <a:solidFill>
                  <a:srgbClr val="B81327"/>
                </a:solidFill>
              </a:rPr>
              <a:t>HE </a:t>
            </a:r>
            <a:r>
              <a:rPr sz="2400" spc="5" dirty="0">
                <a:solidFill>
                  <a:srgbClr val="B81327"/>
                </a:solidFill>
              </a:rPr>
              <a:t>P</a:t>
            </a:r>
            <a:r>
              <a:rPr spc="5" dirty="0">
                <a:solidFill>
                  <a:srgbClr val="B81327"/>
                </a:solidFill>
              </a:rPr>
              <a:t>RIMING</a:t>
            </a:r>
            <a:r>
              <a:rPr spc="220" dirty="0">
                <a:solidFill>
                  <a:srgbClr val="B81327"/>
                </a:solidFill>
              </a:rPr>
              <a:t> </a:t>
            </a:r>
            <a:r>
              <a:rPr sz="2400" spc="10" dirty="0">
                <a:solidFill>
                  <a:srgbClr val="B81327"/>
                </a:solidFill>
              </a:rPr>
              <a:t>E</a:t>
            </a:r>
            <a:r>
              <a:rPr spc="10" dirty="0">
                <a:solidFill>
                  <a:srgbClr val="B81327"/>
                </a:solidFill>
              </a:rPr>
              <a:t>FFECTS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33627" y="2143505"/>
            <a:ext cx="6566534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refers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enhanced or retarded soil organic </a:t>
            </a:r>
            <a:r>
              <a:rPr sz="1800" dirty="0">
                <a:latin typeface="Arial"/>
                <a:cs typeface="Arial"/>
              </a:rPr>
              <a:t>matter  </a:t>
            </a:r>
            <a:r>
              <a:rPr sz="1800" spc="-5" dirty="0">
                <a:latin typeface="Arial"/>
                <a:cs typeface="Arial"/>
              </a:rPr>
              <a:t>composition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amendment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fresh biomass-C or mineral </a:t>
            </a:r>
            <a:r>
              <a:rPr sz="1800" dirty="0">
                <a:latin typeface="Arial"/>
                <a:cs typeface="Arial"/>
              </a:rPr>
              <a:t>N.  </a:t>
            </a:r>
            <a:r>
              <a:rPr sz="1800" spc="-5" dirty="0">
                <a:latin typeface="Arial"/>
                <a:cs typeface="Arial"/>
              </a:rPr>
              <a:t>Large amounts </a:t>
            </a:r>
            <a:r>
              <a:rPr sz="1800" dirty="0">
                <a:latin typeface="Arial"/>
                <a:cs typeface="Arial"/>
              </a:rPr>
              <a:t>of C, N, </a:t>
            </a:r>
            <a:r>
              <a:rPr sz="1800" spc="-5" dirty="0">
                <a:latin typeface="Arial"/>
                <a:cs typeface="Arial"/>
              </a:rPr>
              <a:t>and other nutrients can be released or  immobilized over a short-time </a:t>
            </a:r>
            <a:r>
              <a:rPr sz="1800" spc="-10" dirty="0">
                <a:latin typeface="Arial"/>
                <a:cs typeface="Arial"/>
              </a:rPr>
              <a:t>by </a:t>
            </a:r>
            <a:r>
              <a:rPr sz="1800" spc="-5" dirty="0">
                <a:latin typeface="Arial"/>
                <a:cs typeface="Arial"/>
              </a:rPr>
              <a:t>microbial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activities.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Interactions </a:t>
            </a:r>
            <a:r>
              <a:rPr sz="1800" spc="-15" dirty="0">
                <a:latin typeface="Arial"/>
                <a:cs typeface="Arial"/>
              </a:rPr>
              <a:t>between </a:t>
            </a:r>
            <a:r>
              <a:rPr sz="1800" spc="-10" dirty="0">
                <a:latin typeface="Arial"/>
                <a:cs typeface="Arial"/>
              </a:rPr>
              <a:t>different </a:t>
            </a:r>
            <a:r>
              <a:rPr sz="1800" spc="-5" dirty="0">
                <a:latin typeface="Arial"/>
                <a:cs typeface="Arial"/>
              </a:rPr>
              <a:t>qualities of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biomass,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605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Interaction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living and dead organic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matter,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Mechanisms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magnitude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effects </a:t>
            </a:r>
            <a:r>
              <a:rPr sz="1800" spc="-5" dirty="0">
                <a:latin typeface="Arial"/>
                <a:cs typeface="Arial"/>
              </a:rPr>
              <a:t>depend on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Effects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macro-organisms 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micro-flora</a:t>
            </a:r>
            <a:endParaRPr sz="18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Impact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12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9650" y="1002284"/>
            <a:ext cx="7522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</a:t>
            </a:r>
            <a:r>
              <a:rPr dirty="0"/>
              <a:t>OIL </a:t>
            </a:r>
            <a:r>
              <a:rPr sz="2400" spc="10" dirty="0"/>
              <a:t>F</a:t>
            </a:r>
            <a:r>
              <a:rPr spc="10" dirty="0"/>
              <a:t>UNCTIONAL </a:t>
            </a:r>
            <a:r>
              <a:rPr sz="2400" spc="-10" dirty="0"/>
              <a:t>A</a:t>
            </a:r>
            <a:r>
              <a:rPr spc="-10" dirty="0"/>
              <a:t>TTRIBUTES </a:t>
            </a:r>
            <a:r>
              <a:rPr spc="10" dirty="0"/>
              <a:t>FOR </a:t>
            </a:r>
            <a:r>
              <a:rPr sz="2400" dirty="0"/>
              <a:t>SOC</a:t>
            </a:r>
            <a:r>
              <a:rPr sz="2400" spc="320" dirty="0"/>
              <a:t> </a:t>
            </a:r>
            <a:r>
              <a:rPr sz="2400" dirty="0"/>
              <a:t>S</a:t>
            </a:r>
            <a:r>
              <a:rPr dirty="0"/>
              <a:t>EQUESTRATION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260473" y="1955418"/>
            <a:ext cx="4330065" cy="27146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Clay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fine silt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content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Clay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minerals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7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Soil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depth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Arial"/>
                <a:cs typeface="Arial"/>
              </a:rPr>
              <a:t>Water </a:t>
            </a:r>
            <a:r>
              <a:rPr sz="1800" spc="-5" dirty="0">
                <a:latin typeface="Arial"/>
                <a:cs typeface="Arial"/>
              </a:rPr>
              <a:t>retention and internal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drainage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Nutrient reserves </a:t>
            </a:r>
            <a:r>
              <a:rPr sz="1800" spc="-40" dirty="0">
                <a:latin typeface="Arial"/>
                <a:cs typeface="Arial"/>
              </a:rPr>
              <a:t>(N,P,S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micronutrients)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Slope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aspect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Slope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shape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13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553" y="1002284"/>
            <a:ext cx="8769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/>
              <a:t>M</a:t>
            </a:r>
            <a:r>
              <a:rPr spc="10" dirty="0"/>
              <a:t>ECHANISMS </a:t>
            </a:r>
            <a:r>
              <a:rPr spc="5" dirty="0"/>
              <a:t>OF </a:t>
            </a:r>
            <a:r>
              <a:rPr sz="2400" spc="10" dirty="0"/>
              <a:t>L</a:t>
            </a:r>
            <a:r>
              <a:rPr spc="10" dirty="0"/>
              <a:t>ONGER </a:t>
            </a:r>
            <a:r>
              <a:rPr sz="2400" dirty="0"/>
              <a:t>MRT </a:t>
            </a:r>
            <a:r>
              <a:rPr spc="5" dirty="0"/>
              <a:t>OF </a:t>
            </a:r>
            <a:r>
              <a:rPr sz="2400" dirty="0"/>
              <a:t>R</a:t>
            </a:r>
            <a:r>
              <a:rPr dirty="0"/>
              <a:t>OOT </a:t>
            </a:r>
            <a:r>
              <a:rPr spc="5" dirty="0"/>
              <a:t>VS</a:t>
            </a:r>
            <a:r>
              <a:rPr sz="2400" spc="5" dirty="0"/>
              <a:t>. </a:t>
            </a:r>
            <a:r>
              <a:rPr sz="2400" dirty="0"/>
              <a:t>S</a:t>
            </a:r>
            <a:r>
              <a:rPr dirty="0"/>
              <a:t>HOOT</a:t>
            </a:r>
            <a:r>
              <a:rPr sz="2400" dirty="0"/>
              <a:t>-D</a:t>
            </a:r>
            <a:r>
              <a:rPr dirty="0"/>
              <a:t>ERIVED</a:t>
            </a:r>
            <a:r>
              <a:rPr spc="145" dirty="0"/>
              <a:t> </a:t>
            </a:r>
            <a:r>
              <a:rPr sz="2400" dirty="0"/>
              <a:t>SOC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036445" y="2358898"/>
            <a:ext cx="4615815" cy="19462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Chemical recalcitrance (cutin,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suberins)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Deep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placement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Interaction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mycorrhizae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root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hairs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Interaction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polyvalent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cations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6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Physico-chemical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14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3880" y="1002919"/>
            <a:ext cx="6476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T</a:t>
            </a:r>
            <a:r>
              <a:rPr spc="-15" dirty="0"/>
              <a:t>OWARDS </a:t>
            </a:r>
            <a:r>
              <a:rPr sz="2400" spc="10" dirty="0"/>
              <a:t>I</a:t>
            </a:r>
            <a:r>
              <a:rPr spc="10" dirty="0"/>
              <a:t>NCREASING </a:t>
            </a:r>
            <a:r>
              <a:rPr sz="2400" spc="10" dirty="0"/>
              <a:t>C</a:t>
            </a:r>
            <a:r>
              <a:rPr spc="10" dirty="0"/>
              <a:t>ARBON </a:t>
            </a:r>
            <a:r>
              <a:rPr sz="2400" dirty="0"/>
              <a:t>S</a:t>
            </a:r>
            <a:r>
              <a:rPr dirty="0"/>
              <a:t>TORAGE IN</a:t>
            </a:r>
            <a:r>
              <a:rPr spc="135" dirty="0"/>
              <a:t> </a:t>
            </a:r>
            <a:r>
              <a:rPr sz="2400" spc="-5" dirty="0"/>
              <a:t>S</a:t>
            </a:r>
            <a:r>
              <a:rPr spc="-5" dirty="0"/>
              <a:t>OIL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153160" y="1969770"/>
            <a:ext cx="6928484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  <a:tabLst>
                <a:tab pos="431165" algn="l"/>
              </a:tabLst>
            </a:pP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1.	Increasing </a:t>
            </a:r>
            <a:r>
              <a:rPr sz="1800" dirty="0">
                <a:solidFill>
                  <a:srgbClr val="55227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input </a:t>
            </a:r>
            <a:r>
              <a:rPr sz="1800" dirty="0">
                <a:solidFill>
                  <a:srgbClr val="55227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biomass-C and </a:t>
            </a:r>
            <a:r>
              <a:rPr sz="1800" dirty="0">
                <a:solidFill>
                  <a:srgbClr val="55227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Ca</a:t>
            </a:r>
            <a:r>
              <a:rPr sz="1800" spc="-7" baseline="25462" dirty="0">
                <a:solidFill>
                  <a:srgbClr val="552274"/>
                </a:solidFill>
                <a:latin typeface="Arial"/>
                <a:cs typeface="Arial"/>
              </a:rPr>
              <a:t>2+  </a:t>
            </a: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and</a:t>
            </a:r>
            <a:r>
              <a:rPr sz="1800" spc="-125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52274"/>
                </a:solidFill>
                <a:latin typeface="Arial"/>
                <a:cs typeface="Arial"/>
              </a:rPr>
              <a:t>Mg</a:t>
            </a:r>
            <a:r>
              <a:rPr sz="1800" spc="-7" baseline="25462" dirty="0">
                <a:solidFill>
                  <a:srgbClr val="552274"/>
                </a:solidFill>
                <a:latin typeface="Arial"/>
                <a:cs typeface="Arial"/>
              </a:rPr>
              <a:t>2+</a:t>
            </a:r>
            <a:endParaRPr sz="1800" baseline="2546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tabLst>
                <a:tab pos="431165" algn="l"/>
              </a:tabLst>
            </a:pPr>
            <a:r>
              <a:rPr sz="1800" spc="-5" dirty="0">
                <a:solidFill>
                  <a:srgbClr val="40731F"/>
                </a:solidFill>
                <a:latin typeface="Arial"/>
                <a:cs typeface="Arial"/>
              </a:rPr>
              <a:t>1.	Decreasing losses by decomposition, erosion,</a:t>
            </a:r>
            <a:r>
              <a:rPr sz="1800" spc="80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731F"/>
                </a:solidFill>
                <a:latin typeface="Arial"/>
                <a:cs typeface="Arial"/>
              </a:rPr>
              <a:t>leaching.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431800" marR="43180" indent="-342900">
              <a:lnSpc>
                <a:spcPct val="100000"/>
              </a:lnSpc>
              <a:tabLst>
                <a:tab pos="431165" algn="l"/>
              </a:tabLst>
            </a:pPr>
            <a:r>
              <a:rPr sz="1800" spc="-5" dirty="0">
                <a:solidFill>
                  <a:srgbClr val="16639A"/>
                </a:solidFill>
                <a:latin typeface="Arial"/>
                <a:cs typeface="Arial"/>
              </a:rPr>
              <a:t>1.	Enhancing stabilization </a:t>
            </a:r>
            <a:r>
              <a:rPr sz="1800" dirty="0">
                <a:solidFill>
                  <a:srgbClr val="16639A"/>
                </a:solidFill>
                <a:latin typeface="Arial"/>
                <a:cs typeface="Arial"/>
              </a:rPr>
              <a:t>of SOC </a:t>
            </a:r>
            <a:r>
              <a:rPr sz="1800" spc="-5" dirty="0">
                <a:solidFill>
                  <a:srgbClr val="16639A"/>
                </a:solidFill>
                <a:latin typeface="Arial"/>
                <a:cs typeface="Arial"/>
              </a:rPr>
              <a:t>by </a:t>
            </a:r>
            <a:r>
              <a:rPr sz="1800" spc="-10" dirty="0">
                <a:solidFill>
                  <a:srgbClr val="16639A"/>
                </a:solidFill>
                <a:latin typeface="Arial"/>
                <a:cs typeface="Arial"/>
              </a:rPr>
              <a:t>physical, </a:t>
            </a:r>
            <a:r>
              <a:rPr sz="1800" spc="-5" dirty="0">
                <a:solidFill>
                  <a:srgbClr val="16639A"/>
                </a:solidFill>
                <a:latin typeface="Arial"/>
                <a:cs typeface="Arial"/>
              </a:rPr>
              <a:t>chemical, biological  and ecological protection</a:t>
            </a:r>
            <a:r>
              <a:rPr sz="1800" spc="30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639A"/>
                </a:solidFill>
                <a:latin typeface="Arial"/>
                <a:cs typeface="Arial"/>
              </a:rPr>
              <a:t>measures.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tabLst>
                <a:tab pos="431165" algn="l"/>
              </a:tabLst>
            </a:pPr>
            <a:r>
              <a:rPr sz="1800" spc="-5" dirty="0">
                <a:solidFill>
                  <a:srgbClr val="AD6F0A"/>
                </a:solidFill>
                <a:latin typeface="Arial"/>
                <a:cs typeface="Arial"/>
              </a:rPr>
              <a:t>1.	Enhancing </a:t>
            </a:r>
            <a:r>
              <a:rPr sz="1800" dirty="0">
                <a:solidFill>
                  <a:srgbClr val="AD6F0A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AD6F0A"/>
                </a:solidFill>
                <a:latin typeface="Arial"/>
                <a:cs typeface="Arial"/>
              </a:rPr>
              <a:t>deep transport </a:t>
            </a:r>
            <a:r>
              <a:rPr sz="1800" dirty="0">
                <a:solidFill>
                  <a:srgbClr val="AD6F0A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AD6F0A"/>
                </a:solidFill>
                <a:latin typeface="Arial"/>
                <a:cs typeface="Arial"/>
              </a:rPr>
              <a:t>C into the</a:t>
            </a:r>
            <a:r>
              <a:rPr sz="1800" spc="30" dirty="0">
                <a:solidFill>
                  <a:srgbClr val="AD6F0A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D6F0A"/>
                </a:solidFill>
                <a:latin typeface="Arial"/>
                <a:cs typeface="Arial"/>
              </a:rPr>
              <a:t>sub-soil.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431800" marR="38100" indent="-342900">
              <a:lnSpc>
                <a:spcPct val="100000"/>
              </a:lnSpc>
              <a:spcBef>
                <a:spcPts val="5"/>
              </a:spcBef>
              <a:tabLst>
                <a:tab pos="431165" algn="l"/>
              </a:tabLst>
            </a:pPr>
            <a:r>
              <a:rPr sz="1800" spc="-5" dirty="0">
                <a:solidFill>
                  <a:srgbClr val="870813"/>
                </a:solidFill>
                <a:latin typeface="Arial"/>
                <a:cs typeface="Arial"/>
              </a:rPr>
              <a:t>1.	Improving linkages </a:t>
            </a:r>
            <a:r>
              <a:rPr sz="1800" spc="-10" dirty="0">
                <a:solidFill>
                  <a:srgbClr val="870813"/>
                </a:solidFill>
                <a:latin typeface="Arial"/>
                <a:cs typeface="Arial"/>
              </a:rPr>
              <a:t>between </a:t>
            </a:r>
            <a:r>
              <a:rPr sz="1800" spc="-5" dirty="0">
                <a:solidFill>
                  <a:srgbClr val="870813"/>
                </a:solidFill>
                <a:latin typeface="Arial"/>
                <a:cs typeface="Arial"/>
              </a:rPr>
              <a:t>processes governing </a:t>
            </a:r>
            <a:r>
              <a:rPr sz="1800" dirty="0">
                <a:solidFill>
                  <a:srgbClr val="870813"/>
                </a:solidFill>
                <a:latin typeface="Arial"/>
                <a:cs typeface="Arial"/>
              </a:rPr>
              <a:t>SOC </a:t>
            </a:r>
            <a:r>
              <a:rPr sz="1800" spc="-5" dirty="0">
                <a:solidFill>
                  <a:srgbClr val="870813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870813"/>
                </a:solidFill>
                <a:latin typeface="Arial"/>
                <a:cs typeface="Arial"/>
              </a:rPr>
              <a:t>SIC  </a:t>
            </a:r>
            <a:r>
              <a:rPr sz="1800" spc="-5" dirty="0">
                <a:solidFill>
                  <a:srgbClr val="870813"/>
                </a:solidFill>
                <a:latin typeface="Arial"/>
                <a:cs typeface="Arial"/>
              </a:rPr>
              <a:t>interactions of mutual</a:t>
            </a:r>
            <a:r>
              <a:rPr sz="1800" spc="25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70813"/>
                </a:solidFill>
                <a:latin typeface="Arial"/>
                <a:cs typeface="Arial"/>
              </a:rPr>
              <a:t>enhancement.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3625" y="4171950"/>
          <a:ext cx="7016750" cy="1519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0925"/>
                <a:gridCol w="2635885"/>
                <a:gridCol w="2059305"/>
              </a:tblGrid>
              <a:tr h="396494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Elemental</a:t>
                      </a:r>
                      <a:r>
                        <a:rPr sz="2000" b="1" spc="-5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533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Cereal</a:t>
                      </a:r>
                      <a:r>
                        <a:rPr sz="2000" b="1" spc="-45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Residues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692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Humus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7034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C:N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1460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987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5879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49937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C:P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514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2698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</a:tr>
              <a:tr h="366246"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C:S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146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98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000" dirty="0">
                          <a:solidFill>
                            <a:srgbClr val="398EAF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02972" y="1659635"/>
            <a:ext cx="2409190" cy="2583180"/>
            <a:chOff x="402972" y="1659635"/>
            <a:chExt cx="2409190" cy="2583180"/>
          </a:xfrm>
        </p:grpSpPr>
        <p:sp>
          <p:nvSpPr>
            <p:cNvPr id="5" name="object 5"/>
            <p:cNvSpPr/>
            <p:nvPr/>
          </p:nvSpPr>
          <p:spPr>
            <a:xfrm>
              <a:off x="402972" y="2575520"/>
              <a:ext cx="1741438" cy="11918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336" y="2474975"/>
              <a:ext cx="2028444" cy="1767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520" y="1659635"/>
              <a:ext cx="1746504" cy="1868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3819" y="1608582"/>
            <a:ext cx="217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7B301"/>
                </a:solidFill>
                <a:latin typeface="Arial"/>
                <a:cs typeface="Arial"/>
              </a:rPr>
              <a:t>Crop</a:t>
            </a:r>
            <a:r>
              <a:rPr sz="2400" b="1" spc="-60" dirty="0">
                <a:solidFill>
                  <a:srgbClr val="F7B30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7B301"/>
                </a:solidFill>
                <a:latin typeface="Arial"/>
                <a:cs typeface="Arial"/>
              </a:rPr>
              <a:t>Residues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10255" y="2366613"/>
            <a:ext cx="6106795" cy="1374775"/>
            <a:chOff x="2810255" y="2366613"/>
            <a:chExt cx="6106795" cy="1374775"/>
          </a:xfrm>
        </p:grpSpPr>
        <p:sp>
          <p:nvSpPr>
            <p:cNvPr id="10" name="object 10"/>
            <p:cNvSpPr/>
            <p:nvPr/>
          </p:nvSpPr>
          <p:spPr>
            <a:xfrm>
              <a:off x="6445650" y="2366613"/>
              <a:ext cx="2471144" cy="13746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0255" y="2478023"/>
              <a:ext cx="3642360" cy="1104900"/>
            </a:xfrm>
            <a:custGeom>
              <a:avLst/>
              <a:gdLst/>
              <a:ahLst/>
              <a:cxnLst/>
              <a:rect l="l" t="t" r="r" b="b"/>
              <a:pathLst>
                <a:path w="3642360" h="1104900">
                  <a:moveTo>
                    <a:pt x="3089910" y="0"/>
                  </a:moveTo>
                  <a:lnTo>
                    <a:pt x="3089910" y="276225"/>
                  </a:lnTo>
                  <a:lnTo>
                    <a:pt x="0" y="276225"/>
                  </a:lnTo>
                  <a:lnTo>
                    <a:pt x="0" y="828675"/>
                  </a:lnTo>
                  <a:lnTo>
                    <a:pt x="3089910" y="828675"/>
                  </a:lnTo>
                  <a:lnTo>
                    <a:pt x="3089910" y="1104900"/>
                  </a:lnTo>
                  <a:lnTo>
                    <a:pt x="3642359" y="552450"/>
                  </a:lnTo>
                  <a:lnTo>
                    <a:pt x="3089910" y="0"/>
                  </a:lnTo>
                  <a:close/>
                </a:path>
              </a:pathLst>
            </a:custGeom>
            <a:solidFill>
              <a:srgbClr val="398EA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17409" y="1780794"/>
            <a:ext cx="1057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10D56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710D56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710D56"/>
                </a:solidFill>
                <a:latin typeface="Arial"/>
                <a:cs typeface="Arial"/>
              </a:rPr>
              <a:t>mus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15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2899917" y="2343988"/>
            <a:ext cx="2867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98EAF"/>
                </a:solidFill>
                <a:latin typeface="Arial"/>
                <a:cs typeface="Arial"/>
              </a:rPr>
              <a:t>Biochemical</a:t>
            </a:r>
            <a:r>
              <a:rPr sz="1600" b="1" spc="-25" dirty="0">
                <a:solidFill>
                  <a:srgbClr val="398EA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8EAF"/>
                </a:solidFill>
                <a:latin typeface="Arial"/>
                <a:cs typeface="Arial"/>
              </a:rPr>
              <a:t>Transformations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1250" y="3386454"/>
            <a:ext cx="1362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98EAF"/>
                </a:solidFill>
                <a:latin typeface="Arial"/>
                <a:cs typeface="Arial"/>
              </a:rPr>
              <a:t>+ (N, </a:t>
            </a:r>
            <a:r>
              <a:rPr sz="1600" b="1" spc="-105" dirty="0">
                <a:solidFill>
                  <a:srgbClr val="398EAF"/>
                </a:solidFill>
                <a:latin typeface="Arial"/>
                <a:cs typeface="Arial"/>
              </a:rPr>
              <a:t>P, </a:t>
            </a:r>
            <a:r>
              <a:rPr sz="1600" b="1" spc="-5" dirty="0">
                <a:solidFill>
                  <a:srgbClr val="398EAF"/>
                </a:solidFill>
                <a:latin typeface="Arial"/>
                <a:cs typeface="Arial"/>
              </a:rPr>
              <a:t>S</a:t>
            </a:r>
            <a:r>
              <a:rPr sz="1600" b="1" spc="75" dirty="0">
                <a:solidFill>
                  <a:srgbClr val="398EA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98EAF"/>
                </a:solidFill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8597" y="1006855"/>
            <a:ext cx="8825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N</a:t>
            </a:r>
            <a:r>
              <a:rPr sz="2250" spc="-5" dirty="0"/>
              <a:t>UTRIENTS </a:t>
            </a:r>
            <a:r>
              <a:rPr sz="2800" spc="-5" dirty="0"/>
              <a:t>R</a:t>
            </a:r>
            <a:r>
              <a:rPr sz="2250" spc="-5" dirty="0"/>
              <a:t>EQUIRED </a:t>
            </a:r>
            <a:r>
              <a:rPr sz="2250" spc="-25" dirty="0"/>
              <a:t>TO </a:t>
            </a:r>
            <a:r>
              <a:rPr sz="2800" spc="-5" dirty="0"/>
              <a:t>C</a:t>
            </a:r>
            <a:r>
              <a:rPr sz="2250" spc="-5" dirty="0"/>
              <a:t>ONVERT </a:t>
            </a:r>
            <a:r>
              <a:rPr sz="2800" spc="-5" dirty="0"/>
              <a:t>B</a:t>
            </a:r>
            <a:r>
              <a:rPr sz="2250" spc="-5" dirty="0"/>
              <a:t>IOMASS </a:t>
            </a:r>
            <a:r>
              <a:rPr sz="2250" spc="-15" dirty="0"/>
              <a:t>INTO</a:t>
            </a:r>
            <a:r>
              <a:rPr sz="2250" spc="165" dirty="0"/>
              <a:t> </a:t>
            </a:r>
            <a:r>
              <a:rPr sz="2800" spc="-10" dirty="0"/>
              <a:t>H</a:t>
            </a:r>
            <a:r>
              <a:rPr sz="2250" spc="-10" dirty="0"/>
              <a:t>UMUS</a:t>
            </a:r>
            <a:endParaRPr sz="2250"/>
          </a:p>
        </p:txBody>
      </p:sp>
      <p:sp>
        <p:nvSpPr>
          <p:cNvPr id="16" name="object 16"/>
          <p:cNvSpPr txBox="1"/>
          <p:nvPr/>
        </p:nvSpPr>
        <p:spPr>
          <a:xfrm>
            <a:off x="360984" y="6057391"/>
            <a:ext cx="8221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50A1B"/>
                </a:solidFill>
                <a:latin typeface="Arial"/>
                <a:cs typeface="Arial"/>
              </a:rPr>
              <a:t>There are hidden costs associated with the process of</a:t>
            </a:r>
            <a:r>
              <a:rPr sz="2000" b="1" spc="-185" dirty="0">
                <a:solidFill>
                  <a:srgbClr val="B50A1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50A1B"/>
                </a:solidFill>
                <a:latin typeface="Arial"/>
                <a:cs typeface="Arial"/>
              </a:rPr>
              <a:t>humification.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75360"/>
            <a:chOff x="0" y="0"/>
            <a:chExt cx="9144000" cy="9753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75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324" y="198120"/>
              <a:ext cx="3284220" cy="475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611234" y="6412989"/>
            <a:ext cx="22606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0528" y="299055"/>
            <a:ext cx="1875789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3999" y="0"/>
                </a:moveTo>
                <a:lnTo>
                  <a:pt x="0" y="0"/>
                </a:lnTo>
                <a:lnTo>
                  <a:pt x="0" y="1143000"/>
                </a:lnTo>
                <a:lnTo>
                  <a:pt x="9143999" y="114300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14287" y="0"/>
            <a:ext cx="9029065" cy="6872605"/>
            <a:chOff x="-14287" y="0"/>
            <a:chExt cx="9029065" cy="6872605"/>
          </a:xfrm>
        </p:grpSpPr>
        <p:sp>
          <p:nvSpPr>
            <p:cNvPr id="9" name="object 9"/>
            <p:cNvSpPr/>
            <p:nvPr/>
          </p:nvSpPr>
          <p:spPr>
            <a:xfrm>
              <a:off x="8499347" y="6361176"/>
              <a:ext cx="515620" cy="497205"/>
            </a:xfrm>
            <a:custGeom>
              <a:avLst/>
              <a:gdLst/>
              <a:ahLst/>
              <a:cxnLst/>
              <a:rect l="l" t="t" r="r" b="b"/>
              <a:pathLst>
                <a:path w="515620" h="497204">
                  <a:moveTo>
                    <a:pt x="515111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515111" y="496824"/>
                  </a:lnTo>
                  <a:lnTo>
                    <a:pt x="515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8904733" cy="6789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8847455" cy="6710045"/>
            </a:xfrm>
            <a:custGeom>
              <a:avLst/>
              <a:gdLst/>
              <a:ahLst/>
              <a:cxnLst/>
              <a:rect l="l" t="t" r="r" b="b"/>
              <a:pathLst>
                <a:path w="8847455" h="6710045">
                  <a:moveTo>
                    <a:pt x="2710561" y="13207"/>
                  </a:moveTo>
                  <a:lnTo>
                    <a:pt x="8369173" y="6071006"/>
                  </a:lnTo>
                  <a:lnTo>
                    <a:pt x="8544687" y="5830163"/>
                  </a:lnTo>
                  <a:lnTo>
                    <a:pt x="8847074" y="6709727"/>
                  </a:lnTo>
                  <a:lnTo>
                    <a:pt x="7917180" y="6691731"/>
                  </a:lnTo>
                  <a:lnTo>
                    <a:pt x="8092567" y="6450901"/>
                  </a:lnTo>
                  <a:lnTo>
                    <a:pt x="0" y="2899882"/>
                  </a:lnTo>
                </a:path>
                <a:path w="8847455" h="6710045">
                  <a:moveTo>
                    <a:pt x="2694141" y="0"/>
                  </a:moveTo>
                  <a:lnTo>
                    <a:pt x="2710561" y="13207"/>
                  </a:lnTo>
                </a:path>
              </a:pathLst>
            </a:custGeom>
            <a:ln w="2857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03164" y="4069079"/>
              <a:ext cx="1475232" cy="14782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45835" y="4091940"/>
              <a:ext cx="1390015" cy="1393190"/>
            </a:xfrm>
            <a:custGeom>
              <a:avLst/>
              <a:gdLst/>
              <a:ahLst/>
              <a:cxnLst/>
              <a:rect l="l" t="t" r="r" b="b"/>
              <a:pathLst>
                <a:path w="1390015" h="1393189">
                  <a:moveTo>
                    <a:pt x="694943" y="0"/>
                  </a:moveTo>
                  <a:lnTo>
                    <a:pt x="647365" y="1606"/>
                  </a:lnTo>
                  <a:lnTo>
                    <a:pt x="600646" y="6357"/>
                  </a:lnTo>
                  <a:lnTo>
                    <a:pt x="554892" y="14148"/>
                  </a:lnTo>
                  <a:lnTo>
                    <a:pt x="510204" y="24876"/>
                  </a:lnTo>
                  <a:lnTo>
                    <a:pt x="466688" y="38436"/>
                  </a:lnTo>
                  <a:lnTo>
                    <a:pt x="424445" y="54727"/>
                  </a:lnTo>
                  <a:lnTo>
                    <a:pt x="383581" y="73642"/>
                  </a:lnTo>
                  <a:lnTo>
                    <a:pt x="344198" y="95080"/>
                  </a:lnTo>
                  <a:lnTo>
                    <a:pt x="306399" y="118936"/>
                  </a:lnTo>
                  <a:lnTo>
                    <a:pt x="270289" y="145107"/>
                  </a:lnTo>
                  <a:lnTo>
                    <a:pt x="235971" y="173489"/>
                  </a:lnTo>
                  <a:lnTo>
                    <a:pt x="203549" y="203977"/>
                  </a:lnTo>
                  <a:lnTo>
                    <a:pt x="173125" y="236470"/>
                  </a:lnTo>
                  <a:lnTo>
                    <a:pt x="144804" y="270862"/>
                  </a:lnTo>
                  <a:lnTo>
                    <a:pt x="118688" y="307051"/>
                  </a:lnTo>
                  <a:lnTo>
                    <a:pt x="94883" y="344932"/>
                  </a:lnTo>
                  <a:lnTo>
                    <a:pt x="73490" y="384401"/>
                  </a:lnTo>
                  <a:lnTo>
                    <a:pt x="54613" y="425356"/>
                  </a:lnTo>
                  <a:lnTo>
                    <a:pt x="38357" y="467693"/>
                  </a:lnTo>
                  <a:lnTo>
                    <a:pt x="24824" y="511307"/>
                  </a:lnTo>
                  <a:lnTo>
                    <a:pt x="14119" y="556095"/>
                  </a:lnTo>
                  <a:lnTo>
                    <a:pt x="6344" y="601954"/>
                  </a:lnTo>
                  <a:lnTo>
                    <a:pt x="1603" y="648779"/>
                  </a:lnTo>
                  <a:lnTo>
                    <a:pt x="0" y="696468"/>
                  </a:lnTo>
                  <a:lnTo>
                    <a:pt x="1603" y="744156"/>
                  </a:lnTo>
                  <a:lnTo>
                    <a:pt x="6344" y="790981"/>
                  </a:lnTo>
                  <a:lnTo>
                    <a:pt x="14119" y="836840"/>
                  </a:lnTo>
                  <a:lnTo>
                    <a:pt x="24824" y="881628"/>
                  </a:lnTo>
                  <a:lnTo>
                    <a:pt x="38357" y="925242"/>
                  </a:lnTo>
                  <a:lnTo>
                    <a:pt x="54613" y="967579"/>
                  </a:lnTo>
                  <a:lnTo>
                    <a:pt x="73490" y="1008534"/>
                  </a:lnTo>
                  <a:lnTo>
                    <a:pt x="94883" y="1048004"/>
                  </a:lnTo>
                  <a:lnTo>
                    <a:pt x="118688" y="1085884"/>
                  </a:lnTo>
                  <a:lnTo>
                    <a:pt x="144804" y="1122073"/>
                  </a:lnTo>
                  <a:lnTo>
                    <a:pt x="173125" y="1156465"/>
                  </a:lnTo>
                  <a:lnTo>
                    <a:pt x="203549" y="1188958"/>
                  </a:lnTo>
                  <a:lnTo>
                    <a:pt x="235971" y="1219446"/>
                  </a:lnTo>
                  <a:lnTo>
                    <a:pt x="270289" y="1247828"/>
                  </a:lnTo>
                  <a:lnTo>
                    <a:pt x="306399" y="1273999"/>
                  </a:lnTo>
                  <a:lnTo>
                    <a:pt x="344198" y="1297855"/>
                  </a:lnTo>
                  <a:lnTo>
                    <a:pt x="383581" y="1319293"/>
                  </a:lnTo>
                  <a:lnTo>
                    <a:pt x="424445" y="1338208"/>
                  </a:lnTo>
                  <a:lnTo>
                    <a:pt x="466688" y="1354499"/>
                  </a:lnTo>
                  <a:lnTo>
                    <a:pt x="510204" y="1368059"/>
                  </a:lnTo>
                  <a:lnTo>
                    <a:pt x="554892" y="1378787"/>
                  </a:lnTo>
                  <a:lnTo>
                    <a:pt x="600646" y="1386578"/>
                  </a:lnTo>
                  <a:lnTo>
                    <a:pt x="647365" y="1391329"/>
                  </a:lnTo>
                  <a:lnTo>
                    <a:pt x="694943" y="1392936"/>
                  </a:lnTo>
                  <a:lnTo>
                    <a:pt x="742522" y="1391329"/>
                  </a:lnTo>
                  <a:lnTo>
                    <a:pt x="789241" y="1386578"/>
                  </a:lnTo>
                  <a:lnTo>
                    <a:pt x="834995" y="1378787"/>
                  </a:lnTo>
                  <a:lnTo>
                    <a:pt x="879683" y="1368059"/>
                  </a:lnTo>
                  <a:lnTo>
                    <a:pt x="923199" y="1354499"/>
                  </a:lnTo>
                  <a:lnTo>
                    <a:pt x="965442" y="1338208"/>
                  </a:lnTo>
                  <a:lnTo>
                    <a:pt x="1006306" y="1319293"/>
                  </a:lnTo>
                  <a:lnTo>
                    <a:pt x="1045689" y="1297855"/>
                  </a:lnTo>
                  <a:lnTo>
                    <a:pt x="1083488" y="1273999"/>
                  </a:lnTo>
                  <a:lnTo>
                    <a:pt x="1119598" y="1247828"/>
                  </a:lnTo>
                  <a:lnTo>
                    <a:pt x="1153916" y="1219446"/>
                  </a:lnTo>
                  <a:lnTo>
                    <a:pt x="1186338" y="1188958"/>
                  </a:lnTo>
                  <a:lnTo>
                    <a:pt x="1216762" y="1156465"/>
                  </a:lnTo>
                  <a:lnTo>
                    <a:pt x="1245083" y="1122073"/>
                  </a:lnTo>
                  <a:lnTo>
                    <a:pt x="1271199" y="1085884"/>
                  </a:lnTo>
                  <a:lnTo>
                    <a:pt x="1295004" y="1048003"/>
                  </a:lnTo>
                  <a:lnTo>
                    <a:pt x="1316397" y="1008534"/>
                  </a:lnTo>
                  <a:lnTo>
                    <a:pt x="1335274" y="967579"/>
                  </a:lnTo>
                  <a:lnTo>
                    <a:pt x="1351530" y="925242"/>
                  </a:lnTo>
                  <a:lnTo>
                    <a:pt x="1365063" y="881628"/>
                  </a:lnTo>
                  <a:lnTo>
                    <a:pt x="1375768" y="836840"/>
                  </a:lnTo>
                  <a:lnTo>
                    <a:pt x="1383543" y="790981"/>
                  </a:lnTo>
                  <a:lnTo>
                    <a:pt x="1388284" y="744156"/>
                  </a:lnTo>
                  <a:lnTo>
                    <a:pt x="1389888" y="696468"/>
                  </a:lnTo>
                  <a:lnTo>
                    <a:pt x="1388284" y="648779"/>
                  </a:lnTo>
                  <a:lnTo>
                    <a:pt x="1383543" y="601954"/>
                  </a:lnTo>
                  <a:lnTo>
                    <a:pt x="1375768" y="556095"/>
                  </a:lnTo>
                  <a:lnTo>
                    <a:pt x="1365063" y="511307"/>
                  </a:lnTo>
                  <a:lnTo>
                    <a:pt x="1351530" y="467693"/>
                  </a:lnTo>
                  <a:lnTo>
                    <a:pt x="1335274" y="425356"/>
                  </a:lnTo>
                  <a:lnTo>
                    <a:pt x="1316397" y="384401"/>
                  </a:lnTo>
                  <a:lnTo>
                    <a:pt x="1295004" y="344931"/>
                  </a:lnTo>
                  <a:lnTo>
                    <a:pt x="1271199" y="307051"/>
                  </a:lnTo>
                  <a:lnTo>
                    <a:pt x="1245083" y="270862"/>
                  </a:lnTo>
                  <a:lnTo>
                    <a:pt x="1216762" y="236470"/>
                  </a:lnTo>
                  <a:lnTo>
                    <a:pt x="1186338" y="203977"/>
                  </a:lnTo>
                  <a:lnTo>
                    <a:pt x="1153916" y="173489"/>
                  </a:lnTo>
                  <a:lnTo>
                    <a:pt x="1119598" y="145107"/>
                  </a:lnTo>
                  <a:lnTo>
                    <a:pt x="1083488" y="118936"/>
                  </a:lnTo>
                  <a:lnTo>
                    <a:pt x="1045689" y="95080"/>
                  </a:lnTo>
                  <a:lnTo>
                    <a:pt x="1006306" y="73642"/>
                  </a:lnTo>
                  <a:lnTo>
                    <a:pt x="965442" y="54727"/>
                  </a:lnTo>
                  <a:lnTo>
                    <a:pt x="923199" y="38436"/>
                  </a:lnTo>
                  <a:lnTo>
                    <a:pt x="879683" y="24876"/>
                  </a:lnTo>
                  <a:lnTo>
                    <a:pt x="834995" y="14148"/>
                  </a:lnTo>
                  <a:lnTo>
                    <a:pt x="789241" y="6357"/>
                  </a:lnTo>
                  <a:lnTo>
                    <a:pt x="742522" y="1606"/>
                  </a:lnTo>
                  <a:lnTo>
                    <a:pt x="694943" y="0"/>
                  </a:lnTo>
                  <a:close/>
                </a:path>
              </a:pathLst>
            </a:custGeom>
            <a:solidFill>
              <a:srgbClr val="F6FF44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18659" y="3313176"/>
              <a:ext cx="1764791" cy="1766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61332" y="3336035"/>
              <a:ext cx="1679575" cy="1681480"/>
            </a:xfrm>
            <a:custGeom>
              <a:avLst/>
              <a:gdLst/>
              <a:ahLst/>
              <a:cxnLst/>
              <a:rect l="l" t="t" r="r" b="b"/>
              <a:pathLst>
                <a:path w="1679575" h="1681479">
                  <a:moveTo>
                    <a:pt x="839723" y="0"/>
                  </a:moveTo>
                  <a:lnTo>
                    <a:pt x="792069" y="1330"/>
                  </a:lnTo>
                  <a:lnTo>
                    <a:pt x="745113" y="5274"/>
                  </a:lnTo>
                  <a:lnTo>
                    <a:pt x="698925" y="11761"/>
                  </a:lnTo>
                  <a:lnTo>
                    <a:pt x="653576" y="20720"/>
                  </a:lnTo>
                  <a:lnTo>
                    <a:pt x="609139" y="32080"/>
                  </a:lnTo>
                  <a:lnTo>
                    <a:pt x="565682" y="45769"/>
                  </a:lnTo>
                  <a:lnTo>
                    <a:pt x="523278" y="61718"/>
                  </a:lnTo>
                  <a:lnTo>
                    <a:pt x="481996" y="79854"/>
                  </a:lnTo>
                  <a:lnTo>
                    <a:pt x="441909" y="100108"/>
                  </a:lnTo>
                  <a:lnTo>
                    <a:pt x="403086" y="122407"/>
                  </a:lnTo>
                  <a:lnTo>
                    <a:pt x="365599" y="146682"/>
                  </a:lnTo>
                  <a:lnTo>
                    <a:pt x="329518" y="172861"/>
                  </a:lnTo>
                  <a:lnTo>
                    <a:pt x="294915" y="200873"/>
                  </a:lnTo>
                  <a:lnTo>
                    <a:pt x="261860" y="230647"/>
                  </a:lnTo>
                  <a:lnTo>
                    <a:pt x="230424" y="262113"/>
                  </a:lnTo>
                  <a:lnTo>
                    <a:pt x="200678" y="295199"/>
                  </a:lnTo>
                  <a:lnTo>
                    <a:pt x="172692" y="329834"/>
                  </a:lnTo>
                  <a:lnTo>
                    <a:pt x="146538" y="365948"/>
                  </a:lnTo>
                  <a:lnTo>
                    <a:pt x="122287" y="403470"/>
                  </a:lnTo>
                  <a:lnTo>
                    <a:pt x="100009" y="442328"/>
                  </a:lnTo>
                  <a:lnTo>
                    <a:pt x="79775" y="482451"/>
                  </a:lnTo>
                  <a:lnTo>
                    <a:pt x="61656" y="523769"/>
                  </a:lnTo>
                  <a:lnTo>
                    <a:pt x="45724" y="566211"/>
                  </a:lnTo>
                  <a:lnTo>
                    <a:pt x="32048" y="609705"/>
                  </a:lnTo>
                  <a:lnTo>
                    <a:pt x="20699" y="654182"/>
                  </a:lnTo>
                  <a:lnTo>
                    <a:pt x="11749" y="699569"/>
                  </a:lnTo>
                  <a:lnTo>
                    <a:pt x="5269" y="745796"/>
                  </a:lnTo>
                  <a:lnTo>
                    <a:pt x="1329" y="792792"/>
                  </a:lnTo>
                  <a:lnTo>
                    <a:pt x="0" y="840486"/>
                  </a:lnTo>
                  <a:lnTo>
                    <a:pt x="1329" y="888179"/>
                  </a:lnTo>
                  <a:lnTo>
                    <a:pt x="5269" y="935175"/>
                  </a:lnTo>
                  <a:lnTo>
                    <a:pt x="11749" y="981402"/>
                  </a:lnTo>
                  <a:lnTo>
                    <a:pt x="20699" y="1026789"/>
                  </a:lnTo>
                  <a:lnTo>
                    <a:pt x="32048" y="1071266"/>
                  </a:lnTo>
                  <a:lnTo>
                    <a:pt x="45724" y="1114760"/>
                  </a:lnTo>
                  <a:lnTo>
                    <a:pt x="61656" y="1157202"/>
                  </a:lnTo>
                  <a:lnTo>
                    <a:pt x="79775" y="1198520"/>
                  </a:lnTo>
                  <a:lnTo>
                    <a:pt x="100009" y="1238643"/>
                  </a:lnTo>
                  <a:lnTo>
                    <a:pt x="122287" y="1277501"/>
                  </a:lnTo>
                  <a:lnTo>
                    <a:pt x="146538" y="1315023"/>
                  </a:lnTo>
                  <a:lnTo>
                    <a:pt x="172692" y="1351137"/>
                  </a:lnTo>
                  <a:lnTo>
                    <a:pt x="200678" y="1385772"/>
                  </a:lnTo>
                  <a:lnTo>
                    <a:pt x="230424" y="1418858"/>
                  </a:lnTo>
                  <a:lnTo>
                    <a:pt x="261860" y="1450324"/>
                  </a:lnTo>
                  <a:lnTo>
                    <a:pt x="294915" y="1480098"/>
                  </a:lnTo>
                  <a:lnTo>
                    <a:pt x="329518" y="1508110"/>
                  </a:lnTo>
                  <a:lnTo>
                    <a:pt x="365599" y="1534289"/>
                  </a:lnTo>
                  <a:lnTo>
                    <a:pt x="403086" y="1558564"/>
                  </a:lnTo>
                  <a:lnTo>
                    <a:pt x="441909" y="1580863"/>
                  </a:lnTo>
                  <a:lnTo>
                    <a:pt x="481996" y="1601117"/>
                  </a:lnTo>
                  <a:lnTo>
                    <a:pt x="523278" y="1619253"/>
                  </a:lnTo>
                  <a:lnTo>
                    <a:pt x="565682" y="1635202"/>
                  </a:lnTo>
                  <a:lnTo>
                    <a:pt x="609139" y="1648891"/>
                  </a:lnTo>
                  <a:lnTo>
                    <a:pt x="653576" y="1660251"/>
                  </a:lnTo>
                  <a:lnTo>
                    <a:pt x="698925" y="1669210"/>
                  </a:lnTo>
                  <a:lnTo>
                    <a:pt x="745113" y="1675697"/>
                  </a:lnTo>
                  <a:lnTo>
                    <a:pt x="792069" y="1679641"/>
                  </a:lnTo>
                  <a:lnTo>
                    <a:pt x="839723" y="1680971"/>
                  </a:lnTo>
                  <a:lnTo>
                    <a:pt x="887378" y="1679641"/>
                  </a:lnTo>
                  <a:lnTo>
                    <a:pt x="934334" y="1675697"/>
                  </a:lnTo>
                  <a:lnTo>
                    <a:pt x="980522" y="1669210"/>
                  </a:lnTo>
                  <a:lnTo>
                    <a:pt x="1025871" y="1660251"/>
                  </a:lnTo>
                  <a:lnTo>
                    <a:pt x="1070308" y="1648891"/>
                  </a:lnTo>
                  <a:lnTo>
                    <a:pt x="1113765" y="1635202"/>
                  </a:lnTo>
                  <a:lnTo>
                    <a:pt x="1156169" y="1619253"/>
                  </a:lnTo>
                  <a:lnTo>
                    <a:pt x="1197451" y="1601117"/>
                  </a:lnTo>
                  <a:lnTo>
                    <a:pt x="1237538" y="1580863"/>
                  </a:lnTo>
                  <a:lnTo>
                    <a:pt x="1276361" y="1558564"/>
                  </a:lnTo>
                  <a:lnTo>
                    <a:pt x="1313848" y="1534289"/>
                  </a:lnTo>
                  <a:lnTo>
                    <a:pt x="1349929" y="1508110"/>
                  </a:lnTo>
                  <a:lnTo>
                    <a:pt x="1384532" y="1480098"/>
                  </a:lnTo>
                  <a:lnTo>
                    <a:pt x="1417587" y="1450324"/>
                  </a:lnTo>
                  <a:lnTo>
                    <a:pt x="1449023" y="1418858"/>
                  </a:lnTo>
                  <a:lnTo>
                    <a:pt x="1478769" y="1385772"/>
                  </a:lnTo>
                  <a:lnTo>
                    <a:pt x="1506755" y="1351137"/>
                  </a:lnTo>
                  <a:lnTo>
                    <a:pt x="1532909" y="1315023"/>
                  </a:lnTo>
                  <a:lnTo>
                    <a:pt x="1557160" y="1277501"/>
                  </a:lnTo>
                  <a:lnTo>
                    <a:pt x="1579438" y="1238643"/>
                  </a:lnTo>
                  <a:lnTo>
                    <a:pt x="1599672" y="1198520"/>
                  </a:lnTo>
                  <a:lnTo>
                    <a:pt x="1617791" y="1157202"/>
                  </a:lnTo>
                  <a:lnTo>
                    <a:pt x="1633723" y="1114760"/>
                  </a:lnTo>
                  <a:lnTo>
                    <a:pt x="1647399" y="1071266"/>
                  </a:lnTo>
                  <a:lnTo>
                    <a:pt x="1658748" y="1026789"/>
                  </a:lnTo>
                  <a:lnTo>
                    <a:pt x="1667698" y="981402"/>
                  </a:lnTo>
                  <a:lnTo>
                    <a:pt x="1674178" y="935175"/>
                  </a:lnTo>
                  <a:lnTo>
                    <a:pt x="1678118" y="888179"/>
                  </a:lnTo>
                  <a:lnTo>
                    <a:pt x="1679447" y="840486"/>
                  </a:lnTo>
                  <a:lnTo>
                    <a:pt x="1678118" y="792792"/>
                  </a:lnTo>
                  <a:lnTo>
                    <a:pt x="1674178" y="745796"/>
                  </a:lnTo>
                  <a:lnTo>
                    <a:pt x="1667698" y="699569"/>
                  </a:lnTo>
                  <a:lnTo>
                    <a:pt x="1658748" y="654182"/>
                  </a:lnTo>
                  <a:lnTo>
                    <a:pt x="1647399" y="609705"/>
                  </a:lnTo>
                  <a:lnTo>
                    <a:pt x="1633723" y="566211"/>
                  </a:lnTo>
                  <a:lnTo>
                    <a:pt x="1617791" y="523769"/>
                  </a:lnTo>
                  <a:lnTo>
                    <a:pt x="1599672" y="482451"/>
                  </a:lnTo>
                  <a:lnTo>
                    <a:pt x="1579438" y="442328"/>
                  </a:lnTo>
                  <a:lnTo>
                    <a:pt x="1557160" y="403470"/>
                  </a:lnTo>
                  <a:lnTo>
                    <a:pt x="1532909" y="365948"/>
                  </a:lnTo>
                  <a:lnTo>
                    <a:pt x="1506755" y="329834"/>
                  </a:lnTo>
                  <a:lnTo>
                    <a:pt x="1478769" y="295199"/>
                  </a:lnTo>
                  <a:lnTo>
                    <a:pt x="1449023" y="262113"/>
                  </a:lnTo>
                  <a:lnTo>
                    <a:pt x="1417587" y="230647"/>
                  </a:lnTo>
                  <a:lnTo>
                    <a:pt x="1384532" y="200873"/>
                  </a:lnTo>
                  <a:lnTo>
                    <a:pt x="1349929" y="172861"/>
                  </a:lnTo>
                  <a:lnTo>
                    <a:pt x="1313848" y="146682"/>
                  </a:lnTo>
                  <a:lnTo>
                    <a:pt x="1276361" y="122407"/>
                  </a:lnTo>
                  <a:lnTo>
                    <a:pt x="1237538" y="100108"/>
                  </a:lnTo>
                  <a:lnTo>
                    <a:pt x="1197451" y="79854"/>
                  </a:lnTo>
                  <a:lnTo>
                    <a:pt x="1156169" y="61718"/>
                  </a:lnTo>
                  <a:lnTo>
                    <a:pt x="1113765" y="45769"/>
                  </a:lnTo>
                  <a:lnTo>
                    <a:pt x="1070308" y="32080"/>
                  </a:lnTo>
                  <a:lnTo>
                    <a:pt x="1025871" y="20720"/>
                  </a:lnTo>
                  <a:lnTo>
                    <a:pt x="980522" y="11761"/>
                  </a:lnTo>
                  <a:lnTo>
                    <a:pt x="934334" y="5274"/>
                  </a:lnTo>
                  <a:lnTo>
                    <a:pt x="887378" y="1330"/>
                  </a:lnTo>
                  <a:lnTo>
                    <a:pt x="839723" y="0"/>
                  </a:lnTo>
                  <a:close/>
                </a:path>
              </a:pathLst>
            </a:custGeom>
            <a:solidFill>
              <a:srgbClr val="884B9D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2340" y="2528316"/>
              <a:ext cx="2183891" cy="21854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25011" y="2551176"/>
              <a:ext cx="2098675" cy="2100580"/>
            </a:xfrm>
            <a:custGeom>
              <a:avLst/>
              <a:gdLst/>
              <a:ahLst/>
              <a:cxnLst/>
              <a:rect l="l" t="t" r="r" b="b"/>
              <a:pathLst>
                <a:path w="2098675" h="2100579">
                  <a:moveTo>
                    <a:pt x="1049274" y="0"/>
                  </a:moveTo>
                  <a:lnTo>
                    <a:pt x="1001243" y="1080"/>
                  </a:lnTo>
                  <a:lnTo>
                    <a:pt x="953768" y="4291"/>
                  </a:lnTo>
                  <a:lnTo>
                    <a:pt x="906893" y="9586"/>
                  </a:lnTo>
                  <a:lnTo>
                    <a:pt x="860664" y="16918"/>
                  </a:lnTo>
                  <a:lnTo>
                    <a:pt x="815129" y="26242"/>
                  </a:lnTo>
                  <a:lnTo>
                    <a:pt x="770334" y="37510"/>
                  </a:lnTo>
                  <a:lnTo>
                    <a:pt x="726324" y="50677"/>
                  </a:lnTo>
                  <a:lnTo>
                    <a:pt x="683147" y="65697"/>
                  </a:lnTo>
                  <a:lnTo>
                    <a:pt x="640847" y="82522"/>
                  </a:lnTo>
                  <a:lnTo>
                    <a:pt x="599473" y="101106"/>
                  </a:lnTo>
                  <a:lnTo>
                    <a:pt x="559070" y="121404"/>
                  </a:lnTo>
                  <a:lnTo>
                    <a:pt x="519684" y="143368"/>
                  </a:lnTo>
                  <a:lnTo>
                    <a:pt x="481361" y="166953"/>
                  </a:lnTo>
                  <a:lnTo>
                    <a:pt x="444148" y="192112"/>
                  </a:lnTo>
                  <a:lnTo>
                    <a:pt x="408092" y="218799"/>
                  </a:lnTo>
                  <a:lnTo>
                    <a:pt x="373238" y="246967"/>
                  </a:lnTo>
                  <a:lnTo>
                    <a:pt x="339633" y="276570"/>
                  </a:lnTo>
                  <a:lnTo>
                    <a:pt x="307324" y="307562"/>
                  </a:lnTo>
                  <a:lnTo>
                    <a:pt x="276355" y="339896"/>
                  </a:lnTo>
                  <a:lnTo>
                    <a:pt x="246775" y="373526"/>
                  </a:lnTo>
                  <a:lnTo>
                    <a:pt x="218628" y="408405"/>
                  </a:lnTo>
                  <a:lnTo>
                    <a:pt x="191962" y="444488"/>
                  </a:lnTo>
                  <a:lnTo>
                    <a:pt x="166822" y="481728"/>
                  </a:lnTo>
                  <a:lnTo>
                    <a:pt x="143256" y="520079"/>
                  </a:lnTo>
                  <a:lnTo>
                    <a:pt x="121308" y="559493"/>
                  </a:lnTo>
                  <a:lnTo>
                    <a:pt x="101026" y="599926"/>
                  </a:lnTo>
                  <a:lnTo>
                    <a:pt x="82456" y="641330"/>
                  </a:lnTo>
                  <a:lnTo>
                    <a:pt x="65644" y="683659"/>
                  </a:lnTo>
                  <a:lnTo>
                    <a:pt x="50637" y="726867"/>
                  </a:lnTo>
                  <a:lnTo>
                    <a:pt x="37480" y="770907"/>
                  </a:lnTo>
                  <a:lnTo>
                    <a:pt x="26221" y="815734"/>
                  </a:lnTo>
                  <a:lnTo>
                    <a:pt x="16905" y="861300"/>
                  </a:lnTo>
                  <a:lnTo>
                    <a:pt x="9578" y="907560"/>
                  </a:lnTo>
                  <a:lnTo>
                    <a:pt x="4288" y="954466"/>
                  </a:lnTo>
                  <a:lnTo>
                    <a:pt x="1079" y="1001974"/>
                  </a:lnTo>
                  <a:lnTo>
                    <a:pt x="0" y="1050036"/>
                  </a:lnTo>
                  <a:lnTo>
                    <a:pt x="1079" y="1098097"/>
                  </a:lnTo>
                  <a:lnTo>
                    <a:pt x="4288" y="1145605"/>
                  </a:lnTo>
                  <a:lnTo>
                    <a:pt x="9578" y="1192511"/>
                  </a:lnTo>
                  <a:lnTo>
                    <a:pt x="16905" y="1238771"/>
                  </a:lnTo>
                  <a:lnTo>
                    <a:pt x="26221" y="1284337"/>
                  </a:lnTo>
                  <a:lnTo>
                    <a:pt x="37480" y="1329164"/>
                  </a:lnTo>
                  <a:lnTo>
                    <a:pt x="50637" y="1373204"/>
                  </a:lnTo>
                  <a:lnTo>
                    <a:pt x="65644" y="1416412"/>
                  </a:lnTo>
                  <a:lnTo>
                    <a:pt x="82456" y="1458741"/>
                  </a:lnTo>
                  <a:lnTo>
                    <a:pt x="101026" y="1500145"/>
                  </a:lnTo>
                  <a:lnTo>
                    <a:pt x="121308" y="1540578"/>
                  </a:lnTo>
                  <a:lnTo>
                    <a:pt x="143255" y="1579992"/>
                  </a:lnTo>
                  <a:lnTo>
                    <a:pt x="166822" y="1618343"/>
                  </a:lnTo>
                  <a:lnTo>
                    <a:pt x="191962" y="1655583"/>
                  </a:lnTo>
                  <a:lnTo>
                    <a:pt x="218628" y="1691666"/>
                  </a:lnTo>
                  <a:lnTo>
                    <a:pt x="246775" y="1726545"/>
                  </a:lnTo>
                  <a:lnTo>
                    <a:pt x="276355" y="1760175"/>
                  </a:lnTo>
                  <a:lnTo>
                    <a:pt x="307324" y="1792509"/>
                  </a:lnTo>
                  <a:lnTo>
                    <a:pt x="339633" y="1823501"/>
                  </a:lnTo>
                  <a:lnTo>
                    <a:pt x="373238" y="1853104"/>
                  </a:lnTo>
                  <a:lnTo>
                    <a:pt x="408092" y="1881272"/>
                  </a:lnTo>
                  <a:lnTo>
                    <a:pt x="444148" y="1907959"/>
                  </a:lnTo>
                  <a:lnTo>
                    <a:pt x="481361" y="1933118"/>
                  </a:lnTo>
                  <a:lnTo>
                    <a:pt x="519683" y="1956703"/>
                  </a:lnTo>
                  <a:lnTo>
                    <a:pt x="559070" y="1978667"/>
                  </a:lnTo>
                  <a:lnTo>
                    <a:pt x="599473" y="1998965"/>
                  </a:lnTo>
                  <a:lnTo>
                    <a:pt x="640847" y="2017549"/>
                  </a:lnTo>
                  <a:lnTo>
                    <a:pt x="683147" y="2034374"/>
                  </a:lnTo>
                  <a:lnTo>
                    <a:pt x="726324" y="2049394"/>
                  </a:lnTo>
                  <a:lnTo>
                    <a:pt x="770334" y="2062561"/>
                  </a:lnTo>
                  <a:lnTo>
                    <a:pt x="815129" y="2073829"/>
                  </a:lnTo>
                  <a:lnTo>
                    <a:pt x="860664" y="2083153"/>
                  </a:lnTo>
                  <a:lnTo>
                    <a:pt x="906893" y="2090485"/>
                  </a:lnTo>
                  <a:lnTo>
                    <a:pt x="953768" y="2095780"/>
                  </a:lnTo>
                  <a:lnTo>
                    <a:pt x="1001243" y="2098991"/>
                  </a:lnTo>
                  <a:lnTo>
                    <a:pt x="1049274" y="2100072"/>
                  </a:lnTo>
                  <a:lnTo>
                    <a:pt x="1097304" y="2098991"/>
                  </a:lnTo>
                  <a:lnTo>
                    <a:pt x="1144779" y="2095780"/>
                  </a:lnTo>
                  <a:lnTo>
                    <a:pt x="1191654" y="2090485"/>
                  </a:lnTo>
                  <a:lnTo>
                    <a:pt x="1237883" y="2083153"/>
                  </a:lnTo>
                  <a:lnTo>
                    <a:pt x="1283418" y="2073829"/>
                  </a:lnTo>
                  <a:lnTo>
                    <a:pt x="1328213" y="2062561"/>
                  </a:lnTo>
                  <a:lnTo>
                    <a:pt x="1372223" y="2049394"/>
                  </a:lnTo>
                  <a:lnTo>
                    <a:pt x="1415400" y="2034374"/>
                  </a:lnTo>
                  <a:lnTo>
                    <a:pt x="1457700" y="2017549"/>
                  </a:lnTo>
                  <a:lnTo>
                    <a:pt x="1499074" y="1998965"/>
                  </a:lnTo>
                  <a:lnTo>
                    <a:pt x="1539477" y="1978667"/>
                  </a:lnTo>
                  <a:lnTo>
                    <a:pt x="1578864" y="1956703"/>
                  </a:lnTo>
                  <a:lnTo>
                    <a:pt x="1617186" y="1933118"/>
                  </a:lnTo>
                  <a:lnTo>
                    <a:pt x="1654399" y="1907959"/>
                  </a:lnTo>
                  <a:lnTo>
                    <a:pt x="1690455" y="1881272"/>
                  </a:lnTo>
                  <a:lnTo>
                    <a:pt x="1725309" y="1853104"/>
                  </a:lnTo>
                  <a:lnTo>
                    <a:pt x="1758914" y="1823501"/>
                  </a:lnTo>
                  <a:lnTo>
                    <a:pt x="1791223" y="1792509"/>
                  </a:lnTo>
                  <a:lnTo>
                    <a:pt x="1822192" y="1760175"/>
                  </a:lnTo>
                  <a:lnTo>
                    <a:pt x="1851772" y="1726545"/>
                  </a:lnTo>
                  <a:lnTo>
                    <a:pt x="1879919" y="1691666"/>
                  </a:lnTo>
                  <a:lnTo>
                    <a:pt x="1906585" y="1655583"/>
                  </a:lnTo>
                  <a:lnTo>
                    <a:pt x="1931725" y="1618343"/>
                  </a:lnTo>
                  <a:lnTo>
                    <a:pt x="1955291" y="1579992"/>
                  </a:lnTo>
                  <a:lnTo>
                    <a:pt x="1977239" y="1540578"/>
                  </a:lnTo>
                  <a:lnTo>
                    <a:pt x="1997521" y="1500145"/>
                  </a:lnTo>
                  <a:lnTo>
                    <a:pt x="2016091" y="1458741"/>
                  </a:lnTo>
                  <a:lnTo>
                    <a:pt x="2032903" y="1416412"/>
                  </a:lnTo>
                  <a:lnTo>
                    <a:pt x="2047910" y="1373204"/>
                  </a:lnTo>
                  <a:lnTo>
                    <a:pt x="2061067" y="1329164"/>
                  </a:lnTo>
                  <a:lnTo>
                    <a:pt x="2072326" y="1284337"/>
                  </a:lnTo>
                  <a:lnTo>
                    <a:pt x="2081642" y="1238771"/>
                  </a:lnTo>
                  <a:lnTo>
                    <a:pt x="2088969" y="1192511"/>
                  </a:lnTo>
                  <a:lnTo>
                    <a:pt x="2094259" y="1145605"/>
                  </a:lnTo>
                  <a:lnTo>
                    <a:pt x="2097468" y="1098097"/>
                  </a:lnTo>
                  <a:lnTo>
                    <a:pt x="2098548" y="1050036"/>
                  </a:lnTo>
                  <a:lnTo>
                    <a:pt x="2097468" y="1001974"/>
                  </a:lnTo>
                  <a:lnTo>
                    <a:pt x="2094259" y="954466"/>
                  </a:lnTo>
                  <a:lnTo>
                    <a:pt x="2088969" y="907560"/>
                  </a:lnTo>
                  <a:lnTo>
                    <a:pt x="2081642" y="861300"/>
                  </a:lnTo>
                  <a:lnTo>
                    <a:pt x="2072326" y="815734"/>
                  </a:lnTo>
                  <a:lnTo>
                    <a:pt x="2061067" y="770907"/>
                  </a:lnTo>
                  <a:lnTo>
                    <a:pt x="2047910" y="726867"/>
                  </a:lnTo>
                  <a:lnTo>
                    <a:pt x="2032903" y="683659"/>
                  </a:lnTo>
                  <a:lnTo>
                    <a:pt x="2016091" y="641330"/>
                  </a:lnTo>
                  <a:lnTo>
                    <a:pt x="1997521" y="599926"/>
                  </a:lnTo>
                  <a:lnTo>
                    <a:pt x="1977239" y="559493"/>
                  </a:lnTo>
                  <a:lnTo>
                    <a:pt x="1955292" y="520079"/>
                  </a:lnTo>
                  <a:lnTo>
                    <a:pt x="1931725" y="481728"/>
                  </a:lnTo>
                  <a:lnTo>
                    <a:pt x="1906585" y="444488"/>
                  </a:lnTo>
                  <a:lnTo>
                    <a:pt x="1879919" y="408405"/>
                  </a:lnTo>
                  <a:lnTo>
                    <a:pt x="1851772" y="373526"/>
                  </a:lnTo>
                  <a:lnTo>
                    <a:pt x="1822192" y="339896"/>
                  </a:lnTo>
                  <a:lnTo>
                    <a:pt x="1791223" y="307562"/>
                  </a:lnTo>
                  <a:lnTo>
                    <a:pt x="1758914" y="276570"/>
                  </a:lnTo>
                  <a:lnTo>
                    <a:pt x="1725309" y="246967"/>
                  </a:lnTo>
                  <a:lnTo>
                    <a:pt x="1690455" y="218799"/>
                  </a:lnTo>
                  <a:lnTo>
                    <a:pt x="1654399" y="192112"/>
                  </a:lnTo>
                  <a:lnTo>
                    <a:pt x="1617186" y="166953"/>
                  </a:lnTo>
                  <a:lnTo>
                    <a:pt x="1578864" y="143368"/>
                  </a:lnTo>
                  <a:lnTo>
                    <a:pt x="1539477" y="121404"/>
                  </a:lnTo>
                  <a:lnTo>
                    <a:pt x="1499074" y="101106"/>
                  </a:lnTo>
                  <a:lnTo>
                    <a:pt x="1457700" y="82522"/>
                  </a:lnTo>
                  <a:lnTo>
                    <a:pt x="1415400" y="65697"/>
                  </a:lnTo>
                  <a:lnTo>
                    <a:pt x="1372223" y="50677"/>
                  </a:lnTo>
                  <a:lnTo>
                    <a:pt x="1328213" y="37510"/>
                  </a:lnTo>
                  <a:lnTo>
                    <a:pt x="1283418" y="26242"/>
                  </a:lnTo>
                  <a:lnTo>
                    <a:pt x="1237883" y="16918"/>
                  </a:lnTo>
                  <a:lnTo>
                    <a:pt x="1191654" y="9586"/>
                  </a:lnTo>
                  <a:lnTo>
                    <a:pt x="1144779" y="4291"/>
                  </a:lnTo>
                  <a:lnTo>
                    <a:pt x="1097304" y="1080"/>
                  </a:lnTo>
                  <a:lnTo>
                    <a:pt x="1049274" y="0"/>
                  </a:lnTo>
                  <a:close/>
                </a:path>
              </a:pathLst>
            </a:custGeom>
            <a:solidFill>
              <a:srgbClr val="38BE92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3164" y="1162811"/>
              <a:ext cx="2843784" cy="28453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35835" y="1185672"/>
              <a:ext cx="2758440" cy="2760345"/>
            </a:xfrm>
            <a:custGeom>
              <a:avLst/>
              <a:gdLst/>
              <a:ahLst/>
              <a:cxnLst/>
              <a:rect l="l" t="t" r="r" b="b"/>
              <a:pathLst>
                <a:path w="2758440" h="2760345">
                  <a:moveTo>
                    <a:pt x="1379220" y="0"/>
                  </a:moveTo>
                  <a:lnTo>
                    <a:pt x="1330798" y="834"/>
                  </a:lnTo>
                  <a:lnTo>
                    <a:pt x="1282796" y="3319"/>
                  </a:lnTo>
                  <a:lnTo>
                    <a:pt x="1235240" y="7428"/>
                  </a:lnTo>
                  <a:lnTo>
                    <a:pt x="1188158" y="13133"/>
                  </a:lnTo>
                  <a:lnTo>
                    <a:pt x="1141577" y="20407"/>
                  </a:lnTo>
                  <a:lnTo>
                    <a:pt x="1095525" y="29222"/>
                  </a:lnTo>
                  <a:lnTo>
                    <a:pt x="1050029" y="39551"/>
                  </a:lnTo>
                  <a:lnTo>
                    <a:pt x="1005116" y="51366"/>
                  </a:lnTo>
                  <a:lnTo>
                    <a:pt x="960814" y="64641"/>
                  </a:lnTo>
                  <a:lnTo>
                    <a:pt x="917150" y="79348"/>
                  </a:lnTo>
                  <a:lnTo>
                    <a:pt x="874151" y="95459"/>
                  </a:lnTo>
                  <a:lnTo>
                    <a:pt x="831845" y="112947"/>
                  </a:lnTo>
                  <a:lnTo>
                    <a:pt x="790259" y="131785"/>
                  </a:lnTo>
                  <a:lnTo>
                    <a:pt x="749420" y="151946"/>
                  </a:lnTo>
                  <a:lnTo>
                    <a:pt x="709356" y="173401"/>
                  </a:lnTo>
                  <a:lnTo>
                    <a:pt x="670094" y="196125"/>
                  </a:lnTo>
                  <a:lnTo>
                    <a:pt x="631661" y="220088"/>
                  </a:lnTo>
                  <a:lnTo>
                    <a:pt x="594085" y="245265"/>
                  </a:lnTo>
                  <a:lnTo>
                    <a:pt x="557393" y="271627"/>
                  </a:lnTo>
                  <a:lnTo>
                    <a:pt x="521613" y="299147"/>
                  </a:lnTo>
                  <a:lnTo>
                    <a:pt x="486772" y="327798"/>
                  </a:lnTo>
                  <a:lnTo>
                    <a:pt x="452896" y="357552"/>
                  </a:lnTo>
                  <a:lnTo>
                    <a:pt x="420015" y="388383"/>
                  </a:lnTo>
                  <a:lnTo>
                    <a:pt x="388154" y="420262"/>
                  </a:lnTo>
                  <a:lnTo>
                    <a:pt x="357341" y="453162"/>
                  </a:lnTo>
                  <a:lnTo>
                    <a:pt x="327603" y="487057"/>
                  </a:lnTo>
                  <a:lnTo>
                    <a:pt x="298969" y="521918"/>
                  </a:lnTo>
                  <a:lnTo>
                    <a:pt x="271465" y="557719"/>
                  </a:lnTo>
                  <a:lnTo>
                    <a:pt x="245118" y="594431"/>
                  </a:lnTo>
                  <a:lnTo>
                    <a:pt x="219957" y="632028"/>
                  </a:lnTo>
                  <a:lnTo>
                    <a:pt x="196007" y="670482"/>
                  </a:lnTo>
                  <a:lnTo>
                    <a:pt x="173297" y="709765"/>
                  </a:lnTo>
                  <a:lnTo>
                    <a:pt x="151855" y="749851"/>
                  </a:lnTo>
                  <a:lnTo>
                    <a:pt x="131706" y="790712"/>
                  </a:lnTo>
                  <a:lnTo>
                    <a:pt x="112879" y="832321"/>
                  </a:lnTo>
                  <a:lnTo>
                    <a:pt x="95401" y="874650"/>
                  </a:lnTo>
                  <a:lnTo>
                    <a:pt x="79300" y="917672"/>
                  </a:lnTo>
                  <a:lnTo>
                    <a:pt x="64602" y="961360"/>
                  </a:lnTo>
                  <a:lnTo>
                    <a:pt x="51335" y="1005685"/>
                  </a:lnTo>
                  <a:lnTo>
                    <a:pt x="39527" y="1050622"/>
                  </a:lnTo>
                  <a:lnTo>
                    <a:pt x="29204" y="1096142"/>
                  </a:lnTo>
                  <a:lnTo>
                    <a:pt x="20394" y="1142218"/>
                  </a:lnTo>
                  <a:lnTo>
                    <a:pt x="13125" y="1188823"/>
                  </a:lnTo>
                  <a:lnTo>
                    <a:pt x="7424" y="1235929"/>
                  </a:lnTo>
                  <a:lnTo>
                    <a:pt x="3317" y="1283509"/>
                  </a:lnTo>
                  <a:lnTo>
                    <a:pt x="834" y="1331536"/>
                  </a:lnTo>
                  <a:lnTo>
                    <a:pt x="0" y="1379981"/>
                  </a:lnTo>
                  <a:lnTo>
                    <a:pt x="834" y="1428427"/>
                  </a:lnTo>
                  <a:lnTo>
                    <a:pt x="3317" y="1476454"/>
                  </a:lnTo>
                  <a:lnTo>
                    <a:pt x="7424" y="1524034"/>
                  </a:lnTo>
                  <a:lnTo>
                    <a:pt x="13125" y="1571140"/>
                  </a:lnTo>
                  <a:lnTo>
                    <a:pt x="20394" y="1617745"/>
                  </a:lnTo>
                  <a:lnTo>
                    <a:pt x="29204" y="1663821"/>
                  </a:lnTo>
                  <a:lnTo>
                    <a:pt x="39527" y="1709341"/>
                  </a:lnTo>
                  <a:lnTo>
                    <a:pt x="51335" y="1754278"/>
                  </a:lnTo>
                  <a:lnTo>
                    <a:pt x="64602" y="1798603"/>
                  </a:lnTo>
                  <a:lnTo>
                    <a:pt x="79300" y="1842291"/>
                  </a:lnTo>
                  <a:lnTo>
                    <a:pt x="95401" y="1885313"/>
                  </a:lnTo>
                  <a:lnTo>
                    <a:pt x="112879" y="1927642"/>
                  </a:lnTo>
                  <a:lnTo>
                    <a:pt x="131706" y="1969251"/>
                  </a:lnTo>
                  <a:lnTo>
                    <a:pt x="151855" y="2010112"/>
                  </a:lnTo>
                  <a:lnTo>
                    <a:pt x="173297" y="2050198"/>
                  </a:lnTo>
                  <a:lnTo>
                    <a:pt x="196007" y="2089481"/>
                  </a:lnTo>
                  <a:lnTo>
                    <a:pt x="219957" y="2127935"/>
                  </a:lnTo>
                  <a:lnTo>
                    <a:pt x="245118" y="2165532"/>
                  </a:lnTo>
                  <a:lnTo>
                    <a:pt x="271465" y="2202244"/>
                  </a:lnTo>
                  <a:lnTo>
                    <a:pt x="298969" y="2238045"/>
                  </a:lnTo>
                  <a:lnTo>
                    <a:pt x="327603" y="2272906"/>
                  </a:lnTo>
                  <a:lnTo>
                    <a:pt x="357341" y="2306801"/>
                  </a:lnTo>
                  <a:lnTo>
                    <a:pt x="388154" y="2339701"/>
                  </a:lnTo>
                  <a:lnTo>
                    <a:pt x="420015" y="2371580"/>
                  </a:lnTo>
                  <a:lnTo>
                    <a:pt x="452896" y="2402411"/>
                  </a:lnTo>
                  <a:lnTo>
                    <a:pt x="486772" y="2432165"/>
                  </a:lnTo>
                  <a:lnTo>
                    <a:pt x="521613" y="2460816"/>
                  </a:lnTo>
                  <a:lnTo>
                    <a:pt x="557393" y="2488336"/>
                  </a:lnTo>
                  <a:lnTo>
                    <a:pt x="594085" y="2514698"/>
                  </a:lnTo>
                  <a:lnTo>
                    <a:pt x="631661" y="2539875"/>
                  </a:lnTo>
                  <a:lnTo>
                    <a:pt x="670094" y="2563838"/>
                  </a:lnTo>
                  <a:lnTo>
                    <a:pt x="709356" y="2586562"/>
                  </a:lnTo>
                  <a:lnTo>
                    <a:pt x="749420" y="2608017"/>
                  </a:lnTo>
                  <a:lnTo>
                    <a:pt x="790259" y="2628178"/>
                  </a:lnTo>
                  <a:lnTo>
                    <a:pt x="831845" y="2647016"/>
                  </a:lnTo>
                  <a:lnTo>
                    <a:pt x="874151" y="2664504"/>
                  </a:lnTo>
                  <a:lnTo>
                    <a:pt x="917150" y="2680615"/>
                  </a:lnTo>
                  <a:lnTo>
                    <a:pt x="960814" y="2695322"/>
                  </a:lnTo>
                  <a:lnTo>
                    <a:pt x="1005116" y="2708597"/>
                  </a:lnTo>
                  <a:lnTo>
                    <a:pt x="1050029" y="2720412"/>
                  </a:lnTo>
                  <a:lnTo>
                    <a:pt x="1095525" y="2730741"/>
                  </a:lnTo>
                  <a:lnTo>
                    <a:pt x="1141577" y="2739556"/>
                  </a:lnTo>
                  <a:lnTo>
                    <a:pt x="1188158" y="2746830"/>
                  </a:lnTo>
                  <a:lnTo>
                    <a:pt x="1235240" y="2752535"/>
                  </a:lnTo>
                  <a:lnTo>
                    <a:pt x="1282796" y="2756644"/>
                  </a:lnTo>
                  <a:lnTo>
                    <a:pt x="1330798" y="2759129"/>
                  </a:lnTo>
                  <a:lnTo>
                    <a:pt x="1379220" y="2759964"/>
                  </a:lnTo>
                  <a:lnTo>
                    <a:pt x="1427641" y="2759129"/>
                  </a:lnTo>
                  <a:lnTo>
                    <a:pt x="1475643" y="2756644"/>
                  </a:lnTo>
                  <a:lnTo>
                    <a:pt x="1523199" y="2752535"/>
                  </a:lnTo>
                  <a:lnTo>
                    <a:pt x="1570281" y="2746830"/>
                  </a:lnTo>
                  <a:lnTo>
                    <a:pt x="1616862" y="2739556"/>
                  </a:lnTo>
                  <a:lnTo>
                    <a:pt x="1662914" y="2730741"/>
                  </a:lnTo>
                  <a:lnTo>
                    <a:pt x="1708410" y="2720412"/>
                  </a:lnTo>
                  <a:lnTo>
                    <a:pt x="1753323" y="2708597"/>
                  </a:lnTo>
                  <a:lnTo>
                    <a:pt x="1797625" y="2695322"/>
                  </a:lnTo>
                  <a:lnTo>
                    <a:pt x="1841289" y="2680615"/>
                  </a:lnTo>
                  <a:lnTo>
                    <a:pt x="1884288" y="2664504"/>
                  </a:lnTo>
                  <a:lnTo>
                    <a:pt x="1926594" y="2647016"/>
                  </a:lnTo>
                  <a:lnTo>
                    <a:pt x="1968180" y="2628178"/>
                  </a:lnTo>
                  <a:lnTo>
                    <a:pt x="2009019" y="2608017"/>
                  </a:lnTo>
                  <a:lnTo>
                    <a:pt x="2049083" y="2586562"/>
                  </a:lnTo>
                  <a:lnTo>
                    <a:pt x="2088345" y="2563838"/>
                  </a:lnTo>
                  <a:lnTo>
                    <a:pt x="2126778" y="2539875"/>
                  </a:lnTo>
                  <a:lnTo>
                    <a:pt x="2164354" y="2514698"/>
                  </a:lnTo>
                  <a:lnTo>
                    <a:pt x="2201046" y="2488336"/>
                  </a:lnTo>
                  <a:lnTo>
                    <a:pt x="2236826" y="2460816"/>
                  </a:lnTo>
                  <a:lnTo>
                    <a:pt x="2271667" y="2432165"/>
                  </a:lnTo>
                  <a:lnTo>
                    <a:pt x="2305543" y="2402411"/>
                  </a:lnTo>
                  <a:lnTo>
                    <a:pt x="2338424" y="2371580"/>
                  </a:lnTo>
                  <a:lnTo>
                    <a:pt x="2370285" y="2339701"/>
                  </a:lnTo>
                  <a:lnTo>
                    <a:pt x="2401098" y="2306801"/>
                  </a:lnTo>
                  <a:lnTo>
                    <a:pt x="2430836" y="2272906"/>
                  </a:lnTo>
                  <a:lnTo>
                    <a:pt x="2459470" y="2238045"/>
                  </a:lnTo>
                  <a:lnTo>
                    <a:pt x="2486974" y="2202244"/>
                  </a:lnTo>
                  <a:lnTo>
                    <a:pt x="2513321" y="2165532"/>
                  </a:lnTo>
                  <a:lnTo>
                    <a:pt x="2538482" y="2127935"/>
                  </a:lnTo>
                  <a:lnTo>
                    <a:pt x="2562432" y="2089481"/>
                  </a:lnTo>
                  <a:lnTo>
                    <a:pt x="2585142" y="2050198"/>
                  </a:lnTo>
                  <a:lnTo>
                    <a:pt x="2606584" y="2010112"/>
                  </a:lnTo>
                  <a:lnTo>
                    <a:pt x="2626733" y="1969251"/>
                  </a:lnTo>
                  <a:lnTo>
                    <a:pt x="2645560" y="1927642"/>
                  </a:lnTo>
                  <a:lnTo>
                    <a:pt x="2663038" y="1885313"/>
                  </a:lnTo>
                  <a:lnTo>
                    <a:pt x="2679139" y="1842291"/>
                  </a:lnTo>
                  <a:lnTo>
                    <a:pt x="2693837" y="1798603"/>
                  </a:lnTo>
                  <a:lnTo>
                    <a:pt x="2707104" y="1754278"/>
                  </a:lnTo>
                  <a:lnTo>
                    <a:pt x="2718912" y="1709341"/>
                  </a:lnTo>
                  <a:lnTo>
                    <a:pt x="2729235" y="1663821"/>
                  </a:lnTo>
                  <a:lnTo>
                    <a:pt x="2738045" y="1617745"/>
                  </a:lnTo>
                  <a:lnTo>
                    <a:pt x="2745314" y="1571140"/>
                  </a:lnTo>
                  <a:lnTo>
                    <a:pt x="2751015" y="1524034"/>
                  </a:lnTo>
                  <a:lnTo>
                    <a:pt x="2755122" y="1476454"/>
                  </a:lnTo>
                  <a:lnTo>
                    <a:pt x="2757605" y="1428427"/>
                  </a:lnTo>
                  <a:lnTo>
                    <a:pt x="2758440" y="1379981"/>
                  </a:lnTo>
                  <a:lnTo>
                    <a:pt x="2757605" y="1331536"/>
                  </a:lnTo>
                  <a:lnTo>
                    <a:pt x="2755122" y="1283509"/>
                  </a:lnTo>
                  <a:lnTo>
                    <a:pt x="2751015" y="1235929"/>
                  </a:lnTo>
                  <a:lnTo>
                    <a:pt x="2745314" y="1188823"/>
                  </a:lnTo>
                  <a:lnTo>
                    <a:pt x="2738045" y="1142218"/>
                  </a:lnTo>
                  <a:lnTo>
                    <a:pt x="2729235" y="1096142"/>
                  </a:lnTo>
                  <a:lnTo>
                    <a:pt x="2718912" y="1050622"/>
                  </a:lnTo>
                  <a:lnTo>
                    <a:pt x="2707104" y="1005685"/>
                  </a:lnTo>
                  <a:lnTo>
                    <a:pt x="2693837" y="961360"/>
                  </a:lnTo>
                  <a:lnTo>
                    <a:pt x="2679139" y="917672"/>
                  </a:lnTo>
                  <a:lnTo>
                    <a:pt x="2663038" y="874650"/>
                  </a:lnTo>
                  <a:lnTo>
                    <a:pt x="2645560" y="832321"/>
                  </a:lnTo>
                  <a:lnTo>
                    <a:pt x="2626733" y="790712"/>
                  </a:lnTo>
                  <a:lnTo>
                    <a:pt x="2606584" y="749851"/>
                  </a:lnTo>
                  <a:lnTo>
                    <a:pt x="2585142" y="709765"/>
                  </a:lnTo>
                  <a:lnTo>
                    <a:pt x="2562432" y="670482"/>
                  </a:lnTo>
                  <a:lnTo>
                    <a:pt x="2538482" y="632028"/>
                  </a:lnTo>
                  <a:lnTo>
                    <a:pt x="2513321" y="594431"/>
                  </a:lnTo>
                  <a:lnTo>
                    <a:pt x="2486974" y="557719"/>
                  </a:lnTo>
                  <a:lnTo>
                    <a:pt x="2459470" y="521918"/>
                  </a:lnTo>
                  <a:lnTo>
                    <a:pt x="2430836" y="487057"/>
                  </a:lnTo>
                  <a:lnTo>
                    <a:pt x="2401098" y="453162"/>
                  </a:lnTo>
                  <a:lnTo>
                    <a:pt x="2370285" y="420262"/>
                  </a:lnTo>
                  <a:lnTo>
                    <a:pt x="2338424" y="388383"/>
                  </a:lnTo>
                  <a:lnTo>
                    <a:pt x="2305543" y="357552"/>
                  </a:lnTo>
                  <a:lnTo>
                    <a:pt x="2271667" y="327798"/>
                  </a:lnTo>
                  <a:lnTo>
                    <a:pt x="2236826" y="299147"/>
                  </a:lnTo>
                  <a:lnTo>
                    <a:pt x="2201046" y="271627"/>
                  </a:lnTo>
                  <a:lnTo>
                    <a:pt x="2164354" y="245265"/>
                  </a:lnTo>
                  <a:lnTo>
                    <a:pt x="2126778" y="220088"/>
                  </a:lnTo>
                  <a:lnTo>
                    <a:pt x="2088345" y="196125"/>
                  </a:lnTo>
                  <a:lnTo>
                    <a:pt x="2049083" y="173401"/>
                  </a:lnTo>
                  <a:lnTo>
                    <a:pt x="2009019" y="151946"/>
                  </a:lnTo>
                  <a:lnTo>
                    <a:pt x="1968180" y="131785"/>
                  </a:lnTo>
                  <a:lnTo>
                    <a:pt x="1926594" y="112947"/>
                  </a:lnTo>
                  <a:lnTo>
                    <a:pt x="1884288" y="95459"/>
                  </a:lnTo>
                  <a:lnTo>
                    <a:pt x="1841289" y="79348"/>
                  </a:lnTo>
                  <a:lnTo>
                    <a:pt x="1797625" y="64641"/>
                  </a:lnTo>
                  <a:lnTo>
                    <a:pt x="1753323" y="51366"/>
                  </a:lnTo>
                  <a:lnTo>
                    <a:pt x="1708410" y="39551"/>
                  </a:lnTo>
                  <a:lnTo>
                    <a:pt x="1662914" y="29222"/>
                  </a:lnTo>
                  <a:lnTo>
                    <a:pt x="1616862" y="20407"/>
                  </a:lnTo>
                  <a:lnTo>
                    <a:pt x="1570281" y="13133"/>
                  </a:lnTo>
                  <a:lnTo>
                    <a:pt x="1523199" y="7428"/>
                  </a:lnTo>
                  <a:lnTo>
                    <a:pt x="1475643" y="3319"/>
                  </a:lnTo>
                  <a:lnTo>
                    <a:pt x="1427641" y="834"/>
                  </a:lnTo>
                  <a:lnTo>
                    <a:pt x="1379220" y="0"/>
                  </a:lnTo>
                  <a:close/>
                </a:path>
              </a:pathLst>
            </a:custGeom>
            <a:solidFill>
              <a:srgbClr val="392403">
                <a:alpha val="8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879" y="0"/>
              <a:ext cx="3387852" cy="33649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5552" y="0"/>
              <a:ext cx="3302635" cy="3302635"/>
            </a:xfrm>
            <a:custGeom>
              <a:avLst/>
              <a:gdLst/>
              <a:ahLst/>
              <a:cxnLst/>
              <a:rect l="l" t="t" r="r" b="b"/>
              <a:pathLst>
                <a:path w="3302635" h="3302635">
                  <a:moveTo>
                    <a:pt x="1651254" y="0"/>
                  </a:moveTo>
                  <a:lnTo>
                    <a:pt x="1602567" y="703"/>
                  </a:lnTo>
                  <a:lnTo>
                    <a:pt x="1554230" y="2803"/>
                  </a:lnTo>
                  <a:lnTo>
                    <a:pt x="1506262" y="6277"/>
                  </a:lnTo>
                  <a:lnTo>
                    <a:pt x="1458683" y="11108"/>
                  </a:lnTo>
                  <a:lnTo>
                    <a:pt x="1411511" y="17276"/>
                  </a:lnTo>
                  <a:lnTo>
                    <a:pt x="1364766" y="24762"/>
                  </a:lnTo>
                  <a:lnTo>
                    <a:pt x="1318468" y="33546"/>
                  </a:lnTo>
                  <a:lnTo>
                    <a:pt x="1272636" y="43609"/>
                  </a:lnTo>
                  <a:lnTo>
                    <a:pt x="1227290" y="54931"/>
                  </a:lnTo>
                  <a:lnTo>
                    <a:pt x="1182447" y="67494"/>
                  </a:lnTo>
                  <a:lnTo>
                    <a:pt x="1138129" y="81278"/>
                  </a:lnTo>
                  <a:lnTo>
                    <a:pt x="1094354" y="96263"/>
                  </a:lnTo>
                  <a:lnTo>
                    <a:pt x="1051142" y="112430"/>
                  </a:lnTo>
                  <a:lnTo>
                    <a:pt x="1008511" y="129760"/>
                  </a:lnTo>
                  <a:lnTo>
                    <a:pt x="966482" y="148233"/>
                  </a:lnTo>
                  <a:lnTo>
                    <a:pt x="925074" y="167831"/>
                  </a:lnTo>
                  <a:lnTo>
                    <a:pt x="884306" y="188533"/>
                  </a:lnTo>
                  <a:lnTo>
                    <a:pt x="844197" y="210320"/>
                  </a:lnTo>
                  <a:lnTo>
                    <a:pt x="804768" y="233174"/>
                  </a:lnTo>
                  <a:lnTo>
                    <a:pt x="766036" y="257074"/>
                  </a:lnTo>
                  <a:lnTo>
                    <a:pt x="728022" y="282001"/>
                  </a:lnTo>
                  <a:lnTo>
                    <a:pt x="690745" y="307937"/>
                  </a:lnTo>
                  <a:lnTo>
                    <a:pt x="654224" y="334861"/>
                  </a:lnTo>
                  <a:lnTo>
                    <a:pt x="618479" y="362754"/>
                  </a:lnTo>
                  <a:lnTo>
                    <a:pt x="583528" y="391597"/>
                  </a:lnTo>
                  <a:lnTo>
                    <a:pt x="549392" y="421370"/>
                  </a:lnTo>
                  <a:lnTo>
                    <a:pt x="516090" y="452055"/>
                  </a:lnTo>
                  <a:lnTo>
                    <a:pt x="483641" y="483631"/>
                  </a:lnTo>
                  <a:lnTo>
                    <a:pt x="452064" y="516080"/>
                  </a:lnTo>
                  <a:lnTo>
                    <a:pt x="421379" y="549382"/>
                  </a:lnTo>
                  <a:lnTo>
                    <a:pt x="391605" y="583518"/>
                  </a:lnTo>
                  <a:lnTo>
                    <a:pt x="362762" y="618468"/>
                  </a:lnTo>
                  <a:lnTo>
                    <a:pt x="334868" y="654213"/>
                  </a:lnTo>
                  <a:lnTo>
                    <a:pt x="307944" y="690734"/>
                  </a:lnTo>
                  <a:lnTo>
                    <a:pt x="282008" y="728011"/>
                  </a:lnTo>
                  <a:lnTo>
                    <a:pt x="257080" y="766025"/>
                  </a:lnTo>
                  <a:lnTo>
                    <a:pt x="233179" y="804756"/>
                  </a:lnTo>
                  <a:lnTo>
                    <a:pt x="210326" y="844186"/>
                  </a:lnTo>
                  <a:lnTo>
                    <a:pt x="188538" y="884295"/>
                  </a:lnTo>
                  <a:lnTo>
                    <a:pt x="167835" y="925063"/>
                  </a:lnTo>
                  <a:lnTo>
                    <a:pt x="148237" y="966471"/>
                  </a:lnTo>
                  <a:lnTo>
                    <a:pt x="129763" y="1008501"/>
                  </a:lnTo>
                  <a:lnTo>
                    <a:pt x="112433" y="1051131"/>
                  </a:lnTo>
                  <a:lnTo>
                    <a:pt x="96265" y="1094344"/>
                  </a:lnTo>
                  <a:lnTo>
                    <a:pt x="81280" y="1138119"/>
                  </a:lnTo>
                  <a:lnTo>
                    <a:pt x="67496" y="1182438"/>
                  </a:lnTo>
                  <a:lnTo>
                    <a:pt x="54933" y="1227281"/>
                  </a:lnTo>
                  <a:lnTo>
                    <a:pt x="43610" y="1272628"/>
                  </a:lnTo>
                  <a:lnTo>
                    <a:pt x="33547" y="1318461"/>
                  </a:lnTo>
                  <a:lnTo>
                    <a:pt x="24763" y="1364760"/>
                  </a:lnTo>
                  <a:lnTo>
                    <a:pt x="17277" y="1411505"/>
                  </a:lnTo>
                  <a:lnTo>
                    <a:pt x="11109" y="1458678"/>
                  </a:lnTo>
                  <a:lnTo>
                    <a:pt x="6277" y="1506258"/>
                  </a:lnTo>
                  <a:lnTo>
                    <a:pt x="2803" y="1554227"/>
                  </a:lnTo>
                  <a:lnTo>
                    <a:pt x="704" y="1602566"/>
                  </a:lnTo>
                  <a:lnTo>
                    <a:pt x="0" y="1651253"/>
                  </a:lnTo>
                  <a:lnTo>
                    <a:pt x="704" y="1699941"/>
                  </a:lnTo>
                  <a:lnTo>
                    <a:pt x="2803" y="1748280"/>
                  </a:lnTo>
                  <a:lnTo>
                    <a:pt x="6277" y="1796249"/>
                  </a:lnTo>
                  <a:lnTo>
                    <a:pt x="11109" y="1843829"/>
                  </a:lnTo>
                  <a:lnTo>
                    <a:pt x="17277" y="1891002"/>
                  </a:lnTo>
                  <a:lnTo>
                    <a:pt x="24763" y="1937747"/>
                  </a:lnTo>
                  <a:lnTo>
                    <a:pt x="33547" y="1984046"/>
                  </a:lnTo>
                  <a:lnTo>
                    <a:pt x="43610" y="2029879"/>
                  </a:lnTo>
                  <a:lnTo>
                    <a:pt x="54933" y="2075226"/>
                  </a:lnTo>
                  <a:lnTo>
                    <a:pt x="67496" y="2120069"/>
                  </a:lnTo>
                  <a:lnTo>
                    <a:pt x="81280" y="2164388"/>
                  </a:lnTo>
                  <a:lnTo>
                    <a:pt x="96265" y="2208163"/>
                  </a:lnTo>
                  <a:lnTo>
                    <a:pt x="112433" y="2251376"/>
                  </a:lnTo>
                  <a:lnTo>
                    <a:pt x="129763" y="2294006"/>
                  </a:lnTo>
                  <a:lnTo>
                    <a:pt x="148237" y="2336036"/>
                  </a:lnTo>
                  <a:lnTo>
                    <a:pt x="167835" y="2377444"/>
                  </a:lnTo>
                  <a:lnTo>
                    <a:pt x="188538" y="2418212"/>
                  </a:lnTo>
                  <a:lnTo>
                    <a:pt x="210326" y="2458321"/>
                  </a:lnTo>
                  <a:lnTo>
                    <a:pt x="233179" y="2497751"/>
                  </a:lnTo>
                  <a:lnTo>
                    <a:pt x="257080" y="2536482"/>
                  </a:lnTo>
                  <a:lnTo>
                    <a:pt x="282008" y="2574496"/>
                  </a:lnTo>
                  <a:lnTo>
                    <a:pt x="307944" y="2611773"/>
                  </a:lnTo>
                  <a:lnTo>
                    <a:pt x="334868" y="2648294"/>
                  </a:lnTo>
                  <a:lnTo>
                    <a:pt x="362762" y="2684039"/>
                  </a:lnTo>
                  <a:lnTo>
                    <a:pt x="391605" y="2718989"/>
                  </a:lnTo>
                  <a:lnTo>
                    <a:pt x="421379" y="2753125"/>
                  </a:lnTo>
                  <a:lnTo>
                    <a:pt x="452064" y="2786427"/>
                  </a:lnTo>
                  <a:lnTo>
                    <a:pt x="483641" y="2818876"/>
                  </a:lnTo>
                  <a:lnTo>
                    <a:pt x="516090" y="2850452"/>
                  </a:lnTo>
                  <a:lnTo>
                    <a:pt x="549392" y="2881137"/>
                  </a:lnTo>
                  <a:lnTo>
                    <a:pt x="583528" y="2910910"/>
                  </a:lnTo>
                  <a:lnTo>
                    <a:pt x="618479" y="2939753"/>
                  </a:lnTo>
                  <a:lnTo>
                    <a:pt x="654224" y="2967646"/>
                  </a:lnTo>
                  <a:lnTo>
                    <a:pt x="690745" y="2994570"/>
                  </a:lnTo>
                  <a:lnTo>
                    <a:pt x="728022" y="3020506"/>
                  </a:lnTo>
                  <a:lnTo>
                    <a:pt x="766036" y="3045433"/>
                  </a:lnTo>
                  <a:lnTo>
                    <a:pt x="804768" y="3069333"/>
                  </a:lnTo>
                  <a:lnTo>
                    <a:pt x="844197" y="3092187"/>
                  </a:lnTo>
                  <a:lnTo>
                    <a:pt x="884306" y="3113974"/>
                  </a:lnTo>
                  <a:lnTo>
                    <a:pt x="925074" y="3134676"/>
                  </a:lnTo>
                  <a:lnTo>
                    <a:pt x="966482" y="3154274"/>
                  </a:lnTo>
                  <a:lnTo>
                    <a:pt x="1008511" y="3172747"/>
                  </a:lnTo>
                  <a:lnTo>
                    <a:pt x="1051142" y="3190077"/>
                  </a:lnTo>
                  <a:lnTo>
                    <a:pt x="1094354" y="3206244"/>
                  </a:lnTo>
                  <a:lnTo>
                    <a:pt x="1138129" y="3221229"/>
                  </a:lnTo>
                  <a:lnTo>
                    <a:pt x="1182447" y="3235013"/>
                  </a:lnTo>
                  <a:lnTo>
                    <a:pt x="1227290" y="3247576"/>
                  </a:lnTo>
                  <a:lnTo>
                    <a:pt x="1272636" y="3258898"/>
                  </a:lnTo>
                  <a:lnTo>
                    <a:pt x="1318468" y="3268961"/>
                  </a:lnTo>
                  <a:lnTo>
                    <a:pt x="1364766" y="3277745"/>
                  </a:lnTo>
                  <a:lnTo>
                    <a:pt x="1411511" y="3285231"/>
                  </a:lnTo>
                  <a:lnTo>
                    <a:pt x="1458683" y="3291399"/>
                  </a:lnTo>
                  <a:lnTo>
                    <a:pt x="1506262" y="3296230"/>
                  </a:lnTo>
                  <a:lnTo>
                    <a:pt x="1554230" y="3299704"/>
                  </a:lnTo>
                  <a:lnTo>
                    <a:pt x="1602567" y="3301804"/>
                  </a:lnTo>
                  <a:lnTo>
                    <a:pt x="1651254" y="3302508"/>
                  </a:lnTo>
                  <a:lnTo>
                    <a:pt x="1699941" y="3301804"/>
                  </a:lnTo>
                  <a:lnTo>
                    <a:pt x="1748280" y="3299704"/>
                  </a:lnTo>
                  <a:lnTo>
                    <a:pt x="1796249" y="3296230"/>
                  </a:lnTo>
                  <a:lnTo>
                    <a:pt x="1843829" y="3291399"/>
                  </a:lnTo>
                  <a:lnTo>
                    <a:pt x="1891002" y="3285231"/>
                  </a:lnTo>
                  <a:lnTo>
                    <a:pt x="1937747" y="3277745"/>
                  </a:lnTo>
                  <a:lnTo>
                    <a:pt x="1984046" y="3268961"/>
                  </a:lnTo>
                  <a:lnTo>
                    <a:pt x="2029879" y="3258898"/>
                  </a:lnTo>
                  <a:lnTo>
                    <a:pt x="2075226" y="3247576"/>
                  </a:lnTo>
                  <a:lnTo>
                    <a:pt x="2120069" y="3235013"/>
                  </a:lnTo>
                  <a:lnTo>
                    <a:pt x="2164388" y="3221229"/>
                  </a:lnTo>
                  <a:lnTo>
                    <a:pt x="2208163" y="3206244"/>
                  </a:lnTo>
                  <a:lnTo>
                    <a:pt x="2251376" y="3190077"/>
                  </a:lnTo>
                  <a:lnTo>
                    <a:pt x="2294006" y="3172747"/>
                  </a:lnTo>
                  <a:lnTo>
                    <a:pt x="2336036" y="3154274"/>
                  </a:lnTo>
                  <a:lnTo>
                    <a:pt x="2377444" y="3134676"/>
                  </a:lnTo>
                  <a:lnTo>
                    <a:pt x="2418212" y="3113974"/>
                  </a:lnTo>
                  <a:lnTo>
                    <a:pt x="2458321" y="3092187"/>
                  </a:lnTo>
                  <a:lnTo>
                    <a:pt x="2497751" y="3069333"/>
                  </a:lnTo>
                  <a:lnTo>
                    <a:pt x="2536482" y="3045433"/>
                  </a:lnTo>
                  <a:lnTo>
                    <a:pt x="2574496" y="3020506"/>
                  </a:lnTo>
                  <a:lnTo>
                    <a:pt x="2611773" y="2994570"/>
                  </a:lnTo>
                  <a:lnTo>
                    <a:pt x="2648294" y="2967646"/>
                  </a:lnTo>
                  <a:lnTo>
                    <a:pt x="2684039" y="2939753"/>
                  </a:lnTo>
                  <a:lnTo>
                    <a:pt x="2718989" y="2910910"/>
                  </a:lnTo>
                  <a:lnTo>
                    <a:pt x="2753125" y="2881137"/>
                  </a:lnTo>
                  <a:lnTo>
                    <a:pt x="2786427" y="2850452"/>
                  </a:lnTo>
                  <a:lnTo>
                    <a:pt x="2818876" y="2818876"/>
                  </a:lnTo>
                  <a:lnTo>
                    <a:pt x="2850452" y="2786427"/>
                  </a:lnTo>
                  <a:lnTo>
                    <a:pt x="2881137" y="2753125"/>
                  </a:lnTo>
                  <a:lnTo>
                    <a:pt x="2910910" y="2718989"/>
                  </a:lnTo>
                  <a:lnTo>
                    <a:pt x="2939753" y="2684039"/>
                  </a:lnTo>
                  <a:lnTo>
                    <a:pt x="2967646" y="2648294"/>
                  </a:lnTo>
                  <a:lnTo>
                    <a:pt x="2994570" y="2611773"/>
                  </a:lnTo>
                  <a:lnTo>
                    <a:pt x="3020506" y="2574496"/>
                  </a:lnTo>
                  <a:lnTo>
                    <a:pt x="3045433" y="2536482"/>
                  </a:lnTo>
                  <a:lnTo>
                    <a:pt x="3069333" y="2497751"/>
                  </a:lnTo>
                  <a:lnTo>
                    <a:pt x="3092187" y="2458321"/>
                  </a:lnTo>
                  <a:lnTo>
                    <a:pt x="3113974" y="2418212"/>
                  </a:lnTo>
                  <a:lnTo>
                    <a:pt x="3134676" y="2377444"/>
                  </a:lnTo>
                  <a:lnTo>
                    <a:pt x="3154274" y="2336036"/>
                  </a:lnTo>
                  <a:lnTo>
                    <a:pt x="3172747" y="2294006"/>
                  </a:lnTo>
                  <a:lnTo>
                    <a:pt x="3190077" y="2251376"/>
                  </a:lnTo>
                  <a:lnTo>
                    <a:pt x="3206244" y="2208163"/>
                  </a:lnTo>
                  <a:lnTo>
                    <a:pt x="3221229" y="2164388"/>
                  </a:lnTo>
                  <a:lnTo>
                    <a:pt x="3235013" y="2120069"/>
                  </a:lnTo>
                  <a:lnTo>
                    <a:pt x="3247576" y="2075226"/>
                  </a:lnTo>
                  <a:lnTo>
                    <a:pt x="3258898" y="2029879"/>
                  </a:lnTo>
                  <a:lnTo>
                    <a:pt x="3268961" y="1984046"/>
                  </a:lnTo>
                  <a:lnTo>
                    <a:pt x="3277745" y="1937747"/>
                  </a:lnTo>
                  <a:lnTo>
                    <a:pt x="3285231" y="1891002"/>
                  </a:lnTo>
                  <a:lnTo>
                    <a:pt x="3291399" y="1843829"/>
                  </a:lnTo>
                  <a:lnTo>
                    <a:pt x="3296230" y="1796249"/>
                  </a:lnTo>
                  <a:lnTo>
                    <a:pt x="3299704" y="1748280"/>
                  </a:lnTo>
                  <a:lnTo>
                    <a:pt x="3301804" y="1699941"/>
                  </a:lnTo>
                  <a:lnTo>
                    <a:pt x="3302508" y="1651253"/>
                  </a:lnTo>
                  <a:lnTo>
                    <a:pt x="3301804" y="1602566"/>
                  </a:lnTo>
                  <a:lnTo>
                    <a:pt x="3299704" y="1554227"/>
                  </a:lnTo>
                  <a:lnTo>
                    <a:pt x="3296230" y="1506258"/>
                  </a:lnTo>
                  <a:lnTo>
                    <a:pt x="3291399" y="1458678"/>
                  </a:lnTo>
                  <a:lnTo>
                    <a:pt x="3285231" y="1411505"/>
                  </a:lnTo>
                  <a:lnTo>
                    <a:pt x="3277745" y="1364760"/>
                  </a:lnTo>
                  <a:lnTo>
                    <a:pt x="3268961" y="1318461"/>
                  </a:lnTo>
                  <a:lnTo>
                    <a:pt x="3258898" y="1272628"/>
                  </a:lnTo>
                  <a:lnTo>
                    <a:pt x="3247576" y="1227281"/>
                  </a:lnTo>
                  <a:lnTo>
                    <a:pt x="3235013" y="1182438"/>
                  </a:lnTo>
                  <a:lnTo>
                    <a:pt x="3221229" y="1138119"/>
                  </a:lnTo>
                  <a:lnTo>
                    <a:pt x="3206244" y="1094344"/>
                  </a:lnTo>
                  <a:lnTo>
                    <a:pt x="3190077" y="1051131"/>
                  </a:lnTo>
                  <a:lnTo>
                    <a:pt x="3172747" y="1008501"/>
                  </a:lnTo>
                  <a:lnTo>
                    <a:pt x="3154274" y="966471"/>
                  </a:lnTo>
                  <a:lnTo>
                    <a:pt x="3134676" y="925063"/>
                  </a:lnTo>
                  <a:lnTo>
                    <a:pt x="3113974" y="884295"/>
                  </a:lnTo>
                  <a:lnTo>
                    <a:pt x="3092187" y="844186"/>
                  </a:lnTo>
                  <a:lnTo>
                    <a:pt x="3069333" y="804756"/>
                  </a:lnTo>
                  <a:lnTo>
                    <a:pt x="3045433" y="766025"/>
                  </a:lnTo>
                  <a:lnTo>
                    <a:pt x="3020506" y="728011"/>
                  </a:lnTo>
                  <a:lnTo>
                    <a:pt x="2994570" y="690734"/>
                  </a:lnTo>
                  <a:lnTo>
                    <a:pt x="2967646" y="654213"/>
                  </a:lnTo>
                  <a:lnTo>
                    <a:pt x="2939753" y="618468"/>
                  </a:lnTo>
                  <a:lnTo>
                    <a:pt x="2910910" y="583518"/>
                  </a:lnTo>
                  <a:lnTo>
                    <a:pt x="2881137" y="549382"/>
                  </a:lnTo>
                  <a:lnTo>
                    <a:pt x="2850452" y="516080"/>
                  </a:lnTo>
                  <a:lnTo>
                    <a:pt x="2818876" y="483631"/>
                  </a:lnTo>
                  <a:lnTo>
                    <a:pt x="2786427" y="452055"/>
                  </a:lnTo>
                  <a:lnTo>
                    <a:pt x="2753125" y="421370"/>
                  </a:lnTo>
                  <a:lnTo>
                    <a:pt x="2718989" y="391597"/>
                  </a:lnTo>
                  <a:lnTo>
                    <a:pt x="2684039" y="362754"/>
                  </a:lnTo>
                  <a:lnTo>
                    <a:pt x="2648294" y="334861"/>
                  </a:lnTo>
                  <a:lnTo>
                    <a:pt x="2611773" y="307937"/>
                  </a:lnTo>
                  <a:lnTo>
                    <a:pt x="2574496" y="282001"/>
                  </a:lnTo>
                  <a:lnTo>
                    <a:pt x="2536482" y="257074"/>
                  </a:lnTo>
                  <a:lnTo>
                    <a:pt x="2497751" y="233174"/>
                  </a:lnTo>
                  <a:lnTo>
                    <a:pt x="2458321" y="210320"/>
                  </a:lnTo>
                  <a:lnTo>
                    <a:pt x="2418212" y="188533"/>
                  </a:lnTo>
                  <a:lnTo>
                    <a:pt x="2377444" y="167831"/>
                  </a:lnTo>
                  <a:lnTo>
                    <a:pt x="2336036" y="148233"/>
                  </a:lnTo>
                  <a:lnTo>
                    <a:pt x="2294006" y="129760"/>
                  </a:lnTo>
                  <a:lnTo>
                    <a:pt x="2251376" y="112430"/>
                  </a:lnTo>
                  <a:lnTo>
                    <a:pt x="2208163" y="96263"/>
                  </a:lnTo>
                  <a:lnTo>
                    <a:pt x="2164388" y="81278"/>
                  </a:lnTo>
                  <a:lnTo>
                    <a:pt x="2120069" y="67494"/>
                  </a:lnTo>
                  <a:lnTo>
                    <a:pt x="2075226" y="54931"/>
                  </a:lnTo>
                  <a:lnTo>
                    <a:pt x="2029879" y="43609"/>
                  </a:lnTo>
                  <a:lnTo>
                    <a:pt x="1984046" y="33546"/>
                  </a:lnTo>
                  <a:lnTo>
                    <a:pt x="1937747" y="24762"/>
                  </a:lnTo>
                  <a:lnTo>
                    <a:pt x="1891002" y="17276"/>
                  </a:lnTo>
                  <a:lnTo>
                    <a:pt x="1843829" y="11108"/>
                  </a:lnTo>
                  <a:lnTo>
                    <a:pt x="1796249" y="6277"/>
                  </a:lnTo>
                  <a:lnTo>
                    <a:pt x="1748280" y="2803"/>
                  </a:lnTo>
                  <a:lnTo>
                    <a:pt x="1699941" y="703"/>
                  </a:lnTo>
                  <a:lnTo>
                    <a:pt x="1651254" y="0"/>
                  </a:lnTo>
                  <a:close/>
                </a:path>
              </a:pathLst>
            </a:custGeom>
            <a:solidFill>
              <a:srgbClr val="5DBD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46134" y="630427"/>
            <a:ext cx="330200" cy="50768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rlito"/>
                <a:cs typeface="Carlito"/>
              </a:rPr>
              <a:t>Sustainable </a:t>
            </a:r>
            <a:r>
              <a:rPr sz="2400" spc="-5" dirty="0">
                <a:latin typeface="Carlito"/>
                <a:cs typeface="Carlito"/>
              </a:rPr>
              <a:t>use of soil </a:t>
            </a:r>
            <a:r>
              <a:rPr sz="2400" dirty="0">
                <a:latin typeface="Carlito"/>
                <a:cs typeface="Carlito"/>
              </a:rPr>
              <a:t>&amp; </a:t>
            </a:r>
            <a:r>
              <a:rPr sz="2400" spc="-20" dirty="0">
                <a:latin typeface="Carlito"/>
                <a:cs typeface="Carlito"/>
              </a:rPr>
              <a:t>water </a:t>
            </a:r>
            <a:r>
              <a:rPr sz="2400" spc="-10" dirty="0">
                <a:latin typeface="Carlito"/>
                <a:cs typeface="Carlito"/>
              </a:rPr>
              <a:t>resources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8558530" cy="6512559"/>
            <a:chOff x="0" y="0"/>
            <a:chExt cx="8558530" cy="6512559"/>
          </a:xfrm>
        </p:grpSpPr>
        <p:sp>
          <p:nvSpPr>
            <p:cNvPr id="24" name="object 24"/>
            <p:cNvSpPr/>
            <p:nvPr/>
          </p:nvSpPr>
          <p:spPr>
            <a:xfrm>
              <a:off x="1527047" y="0"/>
              <a:ext cx="2072639" cy="17312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60804" y="0"/>
              <a:ext cx="1696211" cy="166954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920" y="1645920"/>
              <a:ext cx="2072639" cy="20436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604" y="1668017"/>
              <a:ext cx="1696199" cy="17868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0"/>
              <a:ext cx="1903476" cy="20223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731" y="0"/>
              <a:ext cx="1786834" cy="16687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8132" y="1354836"/>
              <a:ext cx="2043683" cy="20726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60042" y="1668779"/>
              <a:ext cx="1786890" cy="16962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37132" y="882396"/>
              <a:ext cx="3413760" cy="341223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2823" y="886967"/>
              <a:ext cx="1767839" cy="17373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17342" y="1087500"/>
              <a:ext cx="1390395" cy="14742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4020" y="2538983"/>
              <a:ext cx="1767839" cy="17373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26945" y="2561970"/>
              <a:ext cx="1390396" cy="147421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21891" y="1149096"/>
              <a:ext cx="1737360" cy="176631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42236" y="1172083"/>
              <a:ext cx="1474977" cy="138976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75432" y="2247900"/>
              <a:ext cx="1737360" cy="176631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17469" y="2561844"/>
              <a:ext cx="1474978" cy="13897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33927" y="2257044"/>
              <a:ext cx="2723388" cy="273253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58055" y="2261616"/>
              <a:ext cx="1420368" cy="139750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68952" y="2453767"/>
              <a:ext cx="1066546" cy="114325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59479" y="3573779"/>
              <a:ext cx="1420368" cy="139903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02405" y="3596259"/>
              <a:ext cx="1066546" cy="114325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17164" y="2502407"/>
              <a:ext cx="1394460" cy="142493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30270" y="2525522"/>
              <a:ext cx="1138554" cy="107111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26279" y="3305555"/>
              <a:ext cx="1394460" cy="142494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69078" y="3596640"/>
              <a:ext cx="1138555" cy="107111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68723" y="3041904"/>
              <a:ext cx="2318004" cy="231800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90159" y="3046476"/>
              <a:ext cx="1217676" cy="119024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01055" y="3247644"/>
              <a:ext cx="864108" cy="92722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494276" y="4151376"/>
              <a:ext cx="1217676" cy="11917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36947" y="4173601"/>
              <a:ext cx="864107" cy="92722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51959" y="3287267"/>
              <a:ext cx="1191767" cy="12176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74464" y="3310128"/>
              <a:ext cx="927226" cy="86410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58384" y="3883152"/>
              <a:ext cx="1191767" cy="121767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00421" y="4174235"/>
              <a:ext cx="927226" cy="86410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65420" y="3826764"/>
              <a:ext cx="1999487" cy="199948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26835" y="3831335"/>
              <a:ext cx="1059180" cy="103174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38494" y="4043298"/>
              <a:ext cx="704850" cy="757301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90971" y="4777740"/>
              <a:ext cx="1059179" cy="103174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33644" y="4799076"/>
              <a:ext cx="704850" cy="757301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248655" y="4072128"/>
              <a:ext cx="1031748" cy="105918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81954" y="4094988"/>
              <a:ext cx="757301" cy="70485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96584" y="4509515"/>
              <a:ext cx="1031747" cy="105765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37732" y="4799838"/>
              <a:ext cx="757300" cy="70485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52753" y="1366519"/>
              <a:ext cx="392430" cy="490220"/>
            </a:xfrm>
            <a:custGeom>
              <a:avLst/>
              <a:gdLst/>
              <a:ahLst/>
              <a:cxnLst/>
              <a:rect l="l" t="t" r="r" b="b"/>
              <a:pathLst>
                <a:path w="392430" h="490219">
                  <a:moveTo>
                    <a:pt x="392391" y="0"/>
                  </a:moveTo>
                  <a:lnTo>
                    <a:pt x="293344" y="0"/>
                  </a:lnTo>
                  <a:lnTo>
                    <a:pt x="293344" y="193040"/>
                  </a:lnTo>
                  <a:lnTo>
                    <a:pt x="99161" y="19304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193040"/>
                  </a:lnTo>
                  <a:lnTo>
                    <a:pt x="0" y="275590"/>
                  </a:lnTo>
                  <a:lnTo>
                    <a:pt x="0" y="490220"/>
                  </a:lnTo>
                  <a:lnTo>
                    <a:pt x="99161" y="490220"/>
                  </a:lnTo>
                  <a:lnTo>
                    <a:pt x="99161" y="275590"/>
                  </a:lnTo>
                  <a:lnTo>
                    <a:pt x="293344" y="275590"/>
                  </a:lnTo>
                  <a:lnTo>
                    <a:pt x="293344" y="490220"/>
                  </a:lnTo>
                  <a:lnTo>
                    <a:pt x="392391" y="490220"/>
                  </a:lnTo>
                  <a:lnTo>
                    <a:pt x="392391" y="275590"/>
                  </a:lnTo>
                  <a:lnTo>
                    <a:pt x="392391" y="193040"/>
                  </a:lnTo>
                  <a:lnTo>
                    <a:pt x="392391" y="0"/>
                  </a:lnTo>
                  <a:close/>
                </a:path>
              </a:pathLst>
            </a:custGeom>
            <a:solidFill>
              <a:srgbClr val="1F1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52753" y="1365885"/>
              <a:ext cx="392430" cy="490855"/>
            </a:xfrm>
            <a:custGeom>
              <a:avLst/>
              <a:gdLst/>
              <a:ahLst/>
              <a:cxnLst/>
              <a:rect l="l" t="t" r="r" b="b"/>
              <a:pathLst>
                <a:path w="392430" h="490855">
                  <a:moveTo>
                    <a:pt x="0" y="0"/>
                  </a:moveTo>
                  <a:lnTo>
                    <a:pt x="99161" y="0"/>
                  </a:lnTo>
                  <a:lnTo>
                    <a:pt x="99161" y="193166"/>
                  </a:lnTo>
                  <a:lnTo>
                    <a:pt x="293344" y="193166"/>
                  </a:lnTo>
                  <a:lnTo>
                    <a:pt x="293344" y="0"/>
                  </a:lnTo>
                  <a:lnTo>
                    <a:pt x="392404" y="0"/>
                  </a:lnTo>
                  <a:lnTo>
                    <a:pt x="392404" y="490854"/>
                  </a:lnTo>
                  <a:lnTo>
                    <a:pt x="293344" y="490854"/>
                  </a:lnTo>
                  <a:lnTo>
                    <a:pt x="293344" y="276225"/>
                  </a:lnTo>
                  <a:lnTo>
                    <a:pt x="99161" y="276225"/>
                  </a:lnTo>
                  <a:lnTo>
                    <a:pt x="99161" y="490854"/>
                  </a:lnTo>
                  <a:lnTo>
                    <a:pt x="0" y="49085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09166" y="1698879"/>
              <a:ext cx="220345" cy="328930"/>
            </a:xfrm>
            <a:custGeom>
              <a:avLst/>
              <a:gdLst/>
              <a:ahLst/>
              <a:cxnLst/>
              <a:rect l="l" t="t" r="r" b="b"/>
              <a:pathLst>
                <a:path w="220344" h="328930">
                  <a:moveTo>
                    <a:pt x="116077" y="0"/>
                  </a:moveTo>
                  <a:lnTo>
                    <a:pt x="75580" y="5619"/>
                  </a:lnTo>
                  <a:lnTo>
                    <a:pt x="29225" y="35569"/>
                  </a:lnTo>
                  <a:lnTo>
                    <a:pt x="11699" y="72753"/>
                  </a:lnTo>
                  <a:lnTo>
                    <a:pt x="7365" y="96774"/>
                  </a:lnTo>
                  <a:lnTo>
                    <a:pt x="69976" y="103124"/>
                  </a:lnTo>
                  <a:lnTo>
                    <a:pt x="71453" y="90364"/>
                  </a:lnTo>
                  <a:lnTo>
                    <a:pt x="74167" y="79533"/>
                  </a:lnTo>
                  <a:lnTo>
                    <a:pt x="105243" y="52681"/>
                  </a:lnTo>
                  <a:lnTo>
                    <a:pt x="114553" y="51943"/>
                  </a:lnTo>
                  <a:lnTo>
                    <a:pt x="123934" y="52655"/>
                  </a:lnTo>
                  <a:lnTo>
                    <a:pt x="154177" y="76946"/>
                  </a:lnTo>
                  <a:lnTo>
                    <a:pt x="156971" y="95504"/>
                  </a:lnTo>
                  <a:lnTo>
                    <a:pt x="156162" y="105032"/>
                  </a:lnTo>
                  <a:lnTo>
                    <a:pt x="137187" y="142499"/>
                  </a:lnTo>
                  <a:lnTo>
                    <a:pt x="67879" y="210716"/>
                  </a:lnTo>
                  <a:lnTo>
                    <a:pt x="48053" y="231552"/>
                  </a:lnTo>
                  <a:lnTo>
                    <a:pt x="21462" y="265938"/>
                  </a:lnTo>
                  <a:lnTo>
                    <a:pt x="2692" y="312265"/>
                  </a:lnTo>
                  <a:lnTo>
                    <a:pt x="0" y="328549"/>
                  </a:lnTo>
                  <a:lnTo>
                    <a:pt x="219963" y="328549"/>
                  </a:lnTo>
                  <a:lnTo>
                    <a:pt x="219963" y="270256"/>
                  </a:lnTo>
                  <a:lnTo>
                    <a:pt x="95376" y="270256"/>
                  </a:lnTo>
                  <a:lnTo>
                    <a:pt x="98678" y="264668"/>
                  </a:lnTo>
                  <a:lnTo>
                    <a:pt x="102869" y="258825"/>
                  </a:lnTo>
                  <a:lnTo>
                    <a:pt x="113541" y="247237"/>
                  </a:lnTo>
                  <a:lnTo>
                    <a:pt x="121570" y="239331"/>
                  </a:lnTo>
                  <a:lnTo>
                    <a:pt x="159511" y="203848"/>
                  </a:lnTo>
                  <a:lnTo>
                    <a:pt x="170941" y="192643"/>
                  </a:lnTo>
                  <a:lnTo>
                    <a:pt x="201787" y="153574"/>
                  </a:lnTo>
                  <a:lnTo>
                    <a:pt x="217963" y="112601"/>
                  </a:lnTo>
                  <a:lnTo>
                    <a:pt x="219963" y="91059"/>
                  </a:lnTo>
                  <a:lnTo>
                    <a:pt x="218227" y="72415"/>
                  </a:lnTo>
                  <a:lnTo>
                    <a:pt x="192277" y="26035"/>
                  </a:lnTo>
                  <a:lnTo>
                    <a:pt x="159416" y="6492"/>
                  </a:lnTo>
                  <a:lnTo>
                    <a:pt x="139057" y="1621"/>
                  </a:lnTo>
                  <a:lnTo>
                    <a:pt x="116077" y="0"/>
                  </a:lnTo>
                  <a:close/>
                </a:path>
              </a:pathLst>
            </a:custGeom>
            <a:solidFill>
              <a:srgbClr val="1F1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09166" y="1698879"/>
              <a:ext cx="220345" cy="328930"/>
            </a:xfrm>
            <a:custGeom>
              <a:avLst/>
              <a:gdLst/>
              <a:ahLst/>
              <a:cxnLst/>
              <a:rect l="l" t="t" r="r" b="b"/>
              <a:pathLst>
                <a:path w="220344" h="328930">
                  <a:moveTo>
                    <a:pt x="116077" y="0"/>
                  </a:moveTo>
                  <a:lnTo>
                    <a:pt x="159416" y="6492"/>
                  </a:lnTo>
                  <a:lnTo>
                    <a:pt x="192277" y="26035"/>
                  </a:lnTo>
                  <a:lnTo>
                    <a:pt x="218227" y="72415"/>
                  </a:lnTo>
                  <a:lnTo>
                    <a:pt x="219963" y="91059"/>
                  </a:lnTo>
                  <a:lnTo>
                    <a:pt x="219463" y="101967"/>
                  </a:lnTo>
                  <a:lnTo>
                    <a:pt x="207464" y="143216"/>
                  </a:lnTo>
                  <a:lnTo>
                    <a:pt x="180085" y="183032"/>
                  </a:lnTo>
                  <a:lnTo>
                    <a:pt x="145795" y="216662"/>
                  </a:lnTo>
                  <a:lnTo>
                    <a:pt x="132314" y="229139"/>
                  </a:lnTo>
                  <a:lnTo>
                    <a:pt x="121570" y="239331"/>
                  </a:lnTo>
                  <a:lnTo>
                    <a:pt x="95376" y="270256"/>
                  </a:lnTo>
                  <a:lnTo>
                    <a:pt x="219963" y="270256"/>
                  </a:lnTo>
                  <a:lnTo>
                    <a:pt x="219963" y="328549"/>
                  </a:lnTo>
                  <a:lnTo>
                    <a:pt x="0" y="328549"/>
                  </a:lnTo>
                  <a:lnTo>
                    <a:pt x="2692" y="312265"/>
                  </a:lnTo>
                  <a:lnTo>
                    <a:pt x="21462" y="265938"/>
                  </a:lnTo>
                  <a:lnTo>
                    <a:pt x="48053" y="231552"/>
                  </a:lnTo>
                  <a:lnTo>
                    <a:pt x="92075" y="187451"/>
                  </a:lnTo>
                  <a:lnTo>
                    <a:pt x="111192" y="169308"/>
                  </a:lnTo>
                  <a:lnTo>
                    <a:pt x="126237" y="154320"/>
                  </a:lnTo>
                  <a:lnTo>
                    <a:pt x="149685" y="124186"/>
                  </a:lnTo>
                  <a:lnTo>
                    <a:pt x="156971" y="95504"/>
                  </a:lnTo>
                  <a:lnTo>
                    <a:pt x="156277" y="85623"/>
                  </a:lnTo>
                  <a:lnTo>
                    <a:pt x="132254" y="54784"/>
                  </a:lnTo>
                  <a:lnTo>
                    <a:pt x="114553" y="51943"/>
                  </a:lnTo>
                  <a:lnTo>
                    <a:pt x="105243" y="52681"/>
                  </a:lnTo>
                  <a:lnTo>
                    <a:pt x="74167" y="79533"/>
                  </a:lnTo>
                  <a:lnTo>
                    <a:pt x="69976" y="103124"/>
                  </a:lnTo>
                  <a:lnTo>
                    <a:pt x="7365" y="96774"/>
                  </a:lnTo>
                  <a:lnTo>
                    <a:pt x="18986" y="52339"/>
                  </a:lnTo>
                  <a:lnTo>
                    <a:pt x="58088" y="12644"/>
                  </a:lnTo>
                  <a:lnTo>
                    <a:pt x="94906" y="1404"/>
                  </a:lnTo>
                  <a:lnTo>
                    <a:pt x="116077" y="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82089" y="1357502"/>
              <a:ext cx="476250" cy="508000"/>
            </a:xfrm>
            <a:custGeom>
              <a:avLst/>
              <a:gdLst/>
              <a:ahLst/>
              <a:cxnLst/>
              <a:rect l="l" t="t" r="r" b="b"/>
              <a:pathLst>
                <a:path w="476250" h="508000">
                  <a:moveTo>
                    <a:pt x="237490" y="0"/>
                  </a:moveTo>
                  <a:lnTo>
                    <a:pt x="181022" y="4857"/>
                  </a:lnTo>
                  <a:lnTo>
                    <a:pt x="131699" y="19431"/>
                  </a:lnTo>
                  <a:lnTo>
                    <a:pt x="83032" y="49649"/>
                  </a:lnTo>
                  <a:lnTo>
                    <a:pt x="54483" y="78984"/>
                  </a:lnTo>
                  <a:lnTo>
                    <a:pt x="31623" y="112650"/>
                  </a:lnTo>
                  <a:lnTo>
                    <a:pt x="12644" y="157870"/>
                  </a:lnTo>
                  <a:lnTo>
                    <a:pt x="1404" y="220787"/>
                  </a:lnTo>
                  <a:lnTo>
                    <a:pt x="0" y="256794"/>
                  </a:lnTo>
                  <a:lnTo>
                    <a:pt x="4046" y="312229"/>
                  </a:lnTo>
                  <a:lnTo>
                    <a:pt x="16176" y="361378"/>
                  </a:lnTo>
                  <a:lnTo>
                    <a:pt x="36379" y="404240"/>
                  </a:lnTo>
                  <a:lnTo>
                    <a:pt x="64643" y="440817"/>
                  </a:lnTo>
                  <a:lnTo>
                    <a:pt x="99814" y="470060"/>
                  </a:lnTo>
                  <a:lnTo>
                    <a:pt x="140557" y="490934"/>
                  </a:lnTo>
                  <a:lnTo>
                    <a:pt x="186872" y="503449"/>
                  </a:lnTo>
                  <a:lnTo>
                    <a:pt x="238760" y="507619"/>
                  </a:lnTo>
                  <a:lnTo>
                    <a:pt x="290145" y="503426"/>
                  </a:lnTo>
                  <a:lnTo>
                    <a:pt x="336089" y="490839"/>
                  </a:lnTo>
                  <a:lnTo>
                    <a:pt x="376580" y="469846"/>
                  </a:lnTo>
                  <a:lnTo>
                    <a:pt x="411606" y="440436"/>
                  </a:lnTo>
                  <a:lnTo>
                    <a:pt x="425079" y="422910"/>
                  </a:lnTo>
                  <a:lnTo>
                    <a:pt x="238506" y="422910"/>
                  </a:lnTo>
                  <a:lnTo>
                    <a:pt x="210171" y="420219"/>
                  </a:lnTo>
                  <a:lnTo>
                    <a:pt x="161264" y="398692"/>
                  </a:lnTo>
                  <a:lnTo>
                    <a:pt x="123880" y="355808"/>
                  </a:lnTo>
                  <a:lnTo>
                    <a:pt x="104640" y="292613"/>
                  </a:lnTo>
                  <a:lnTo>
                    <a:pt x="102297" y="254508"/>
                  </a:lnTo>
                  <a:lnTo>
                    <a:pt x="102317" y="252095"/>
                  </a:lnTo>
                  <a:lnTo>
                    <a:pt x="104570" y="213774"/>
                  </a:lnTo>
                  <a:lnTo>
                    <a:pt x="123291" y="150389"/>
                  </a:lnTo>
                  <a:lnTo>
                    <a:pt x="159942" y="108336"/>
                  </a:lnTo>
                  <a:lnTo>
                    <a:pt x="209333" y="87330"/>
                  </a:lnTo>
                  <a:lnTo>
                    <a:pt x="238506" y="84709"/>
                  </a:lnTo>
                  <a:lnTo>
                    <a:pt x="424534" y="84709"/>
                  </a:lnTo>
                  <a:lnTo>
                    <a:pt x="411099" y="67310"/>
                  </a:lnTo>
                  <a:lnTo>
                    <a:pt x="375810" y="37826"/>
                  </a:lnTo>
                  <a:lnTo>
                    <a:pt x="335105" y="16795"/>
                  </a:lnTo>
                  <a:lnTo>
                    <a:pt x="288994" y="4194"/>
                  </a:lnTo>
                  <a:lnTo>
                    <a:pt x="237490" y="0"/>
                  </a:lnTo>
                  <a:close/>
                </a:path>
                <a:path w="476250" h="508000">
                  <a:moveTo>
                    <a:pt x="424534" y="84709"/>
                  </a:moveTo>
                  <a:lnTo>
                    <a:pt x="238506" y="84709"/>
                  </a:lnTo>
                  <a:lnTo>
                    <a:pt x="267581" y="87304"/>
                  </a:lnTo>
                  <a:lnTo>
                    <a:pt x="293655" y="95091"/>
                  </a:lnTo>
                  <a:lnTo>
                    <a:pt x="336804" y="126237"/>
                  </a:lnTo>
                  <a:lnTo>
                    <a:pt x="364521" y="178450"/>
                  </a:lnTo>
                  <a:lnTo>
                    <a:pt x="373761" y="252095"/>
                  </a:lnTo>
                  <a:lnTo>
                    <a:pt x="371381" y="292119"/>
                  </a:lnTo>
                  <a:lnTo>
                    <a:pt x="352383" y="356215"/>
                  </a:lnTo>
                  <a:lnTo>
                    <a:pt x="315426" y="398907"/>
                  </a:lnTo>
                  <a:lnTo>
                    <a:pt x="266797" y="420243"/>
                  </a:lnTo>
                  <a:lnTo>
                    <a:pt x="238506" y="422910"/>
                  </a:lnTo>
                  <a:lnTo>
                    <a:pt x="425079" y="422910"/>
                  </a:lnTo>
                  <a:lnTo>
                    <a:pt x="439870" y="403669"/>
                  </a:lnTo>
                  <a:lnTo>
                    <a:pt x="460073" y="360426"/>
                  </a:lnTo>
                  <a:lnTo>
                    <a:pt x="472203" y="310705"/>
                  </a:lnTo>
                  <a:lnTo>
                    <a:pt x="476250" y="254508"/>
                  </a:lnTo>
                  <a:lnTo>
                    <a:pt x="472178" y="197808"/>
                  </a:lnTo>
                  <a:lnTo>
                    <a:pt x="459962" y="147716"/>
                  </a:lnTo>
                  <a:lnTo>
                    <a:pt x="439602" y="104221"/>
                  </a:lnTo>
                  <a:lnTo>
                    <a:pt x="424534" y="84709"/>
                  </a:lnTo>
                  <a:close/>
                </a:path>
              </a:pathLst>
            </a:custGeom>
            <a:solidFill>
              <a:srgbClr val="1F1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82089" y="1357502"/>
              <a:ext cx="476250" cy="508000"/>
            </a:xfrm>
            <a:custGeom>
              <a:avLst/>
              <a:gdLst/>
              <a:ahLst/>
              <a:cxnLst/>
              <a:rect l="l" t="t" r="r" b="b"/>
              <a:pathLst>
                <a:path w="476250" h="508000">
                  <a:moveTo>
                    <a:pt x="238506" y="84709"/>
                  </a:moveTo>
                  <a:lnTo>
                    <a:pt x="183149" y="95202"/>
                  </a:lnTo>
                  <a:lnTo>
                    <a:pt x="139700" y="126746"/>
                  </a:lnTo>
                  <a:lnTo>
                    <a:pt x="111585" y="179403"/>
                  </a:lnTo>
                  <a:lnTo>
                    <a:pt x="102235" y="253492"/>
                  </a:lnTo>
                  <a:lnTo>
                    <a:pt x="104640" y="292613"/>
                  </a:lnTo>
                  <a:lnTo>
                    <a:pt x="123880" y="355808"/>
                  </a:lnTo>
                  <a:lnTo>
                    <a:pt x="161264" y="398692"/>
                  </a:lnTo>
                  <a:lnTo>
                    <a:pt x="210171" y="420219"/>
                  </a:lnTo>
                  <a:lnTo>
                    <a:pt x="238506" y="422910"/>
                  </a:lnTo>
                  <a:lnTo>
                    <a:pt x="266797" y="420243"/>
                  </a:lnTo>
                  <a:lnTo>
                    <a:pt x="315426" y="398907"/>
                  </a:lnTo>
                  <a:lnTo>
                    <a:pt x="352383" y="356215"/>
                  </a:lnTo>
                  <a:lnTo>
                    <a:pt x="371381" y="292119"/>
                  </a:lnTo>
                  <a:lnTo>
                    <a:pt x="373761" y="252095"/>
                  </a:lnTo>
                  <a:lnTo>
                    <a:pt x="371451" y="212588"/>
                  </a:lnTo>
                  <a:lnTo>
                    <a:pt x="352972" y="149671"/>
                  </a:lnTo>
                  <a:lnTo>
                    <a:pt x="316730" y="108069"/>
                  </a:lnTo>
                  <a:lnTo>
                    <a:pt x="267581" y="87304"/>
                  </a:lnTo>
                  <a:lnTo>
                    <a:pt x="238506" y="84709"/>
                  </a:lnTo>
                  <a:close/>
                </a:path>
                <a:path w="476250" h="508000">
                  <a:moveTo>
                    <a:pt x="237490" y="0"/>
                  </a:moveTo>
                  <a:lnTo>
                    <a:pt x="288994" y="4194"/>
                  </a:lnTo>
                  <a:lnTo>
                    <a:pt x="335105" y="16795"/>
                  </a:lnTo>
                  <a:lnTo>
                    <a:pt x="375810" y="37826"/>
                  </a:lnTo>
                  <a:lnTo>
                    <a:pt x="411099" y="67310"/>
                  </a:lnTo>
                  <a:lnTo>
                    <a:pt x="439602" y="104221"/>
                  </a:lnTo>
                  <a:lnTo>
                    <a:pt x="459962" y="147716"/>
                  </a:lnTo>
                  <a:lnTo>
                    <a:pt x="472178" y="197808"/>
                  </a:lnTo>
                  <a:lnTo>
                    <a:pt x="476250" y="254508"/>
                  </a:lnTo>
                  <a:lnTo>
                    <a:pt x="472203" y="310705"/>
                  </a:lnTo>
                  <a:lnTo>
                    <a:pt x="460073" y="360426"/>
                  </a:lnTo>
                  <a:lnTo>
                    <a:pt x="439870" y="403669"/>
                  </a:lnTo>
                  <a:lnTo>
                    <a:pt x="411606" y="440436"/>
                  </a:lnTo>
                  <a:lnTo>
                    <a:pt x="376580" y="469846"/>
                  </a:lnTo>
                  <a:lnTo>
                    <a:pt x="336089" y="490839"/>
                  </a:lnTo>
                  <a:lnTo>
                    <a:pt x="290145" y="503426"/>
                  </a:lnTo>
                  <a:lnTo>
                    <a:pt x="238760" y="507619"/>
                  </a:lnTo>
                  <a:lnTo>
                    <a:pt x="186872" y="503449"/>
                  </a:lnTo>
                  <a:lnTo>
                    <a:pt x="140557" y="490934"/>
                  </a:lnTo>
                  <a:lnTo>
                    <a:pt x="99814" y="470060"/>
                  </a:lnTo>
                  <a:lnTo>
                    <a:pt x="64643" y="440817"/>
                  </a:lnTo>
                  <a:lnTo>
                    <a:pt x="36379" y="404240"/>
                  </a:lnTo>
                  <a:lnTo>
                    <a:pt x="16176" y="361378"/>
                  </a:lnTo>
                  <a:lnTo>
                    <a:pt x="4046" y="312229"/>
                  </a:lnTo>
                  <a:lnTo>
                    <a:pt x="0" y="256794"/>
                  </a:lnTo>
                  <a:lnTo>
                    <a:pt x="1404" y="220787"/>
                  </a:lnTo>
                  <a:lnTo>
                    <a:pt x="12644" y="157870"/>
                  </a:lnTo>
                  <a:lnTo>
                    <a:pt x="31623" y="112650"/>
                  </a:lnTo>
                  <a:lnTo>
                    <a:pt x="54483" y="78984"/>
                  </a:lnTo>
                  <a:lnTo>
                    <a:pt x="83032" y="49649"/>
                  </a:lnTo>
                  <a:lnTo>
                    <a:pt x="114794" y="27551"/>
                  </a:lnTo>
                  <a:lnTo>
                    <a:pt x="155461" y="10929"/>
                  </a:lnTo>
                  <a:lnTo>
                    <a:pt x="208369" y="1214"/>
                  </a:lnTo>
                  <a:lnTo>
                    <a:pt x="237490" y="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87490" y="4611751"/>
              <a:ext cx="295275" cy="375920"/>
            </a:xfrm>
            <a:custGeom>
              <a:avLst/>
              <a:gdLst/>
              <a:ahLst/>
              <a:cxnLst/>
              <a:rect l="l" t="t" r="r" b="b"/>
              <a:pathLst>
                <a:path w="295275" h="375920">
                  <a:moveTo>
                    <a:pt x="145669" y="0"/>
                  </a:moveTo>
                  <a:lnTo>
                    <a:pt x="106822" y="3143"/>
                  </a:lnTo>
                  <a:lnTo>
                    <a:pt x="60261" y="19649"/>
                  </a:lnTo>
                  <a:lnTo>
                    <a:pt x="28829" y="49403"/>
                  </a:lnTo>
                  <a:lnTo>
                    <a:pt x="14059" y="87675"/>
                  </a:lnTo>
                  <a:lnTo>
                    <a:pt x="13081" y="101346"/>
                  </a:lnTo>
                  <a:lnTo>
                    <a:pt x="15174" y="122060"/>
                  </a:lnTo>
                  <a:lnTo>
                    <a:pt x="31886" y="158585"/>
                  </a:lnTo>
                  <a:lnTo>
                    <a:pt x="60598" y="184630"/>
                  </a:lnTo>
                  <a:lnTo>
                    <a:pt x="102024" y="202624"/>
                  </a:lnTo>
                  <a:lnTo>
                    <a:pt x="150171" y="215596"/>
                  </a:lnTo>
                  <a:lnTo>
                    <a:pt x="179560" y="223545"/>
                  </a:lnTo>
                  <a:lnTo>
                    <a:pt x="214375" y="241935"/>
                  </a:lnTo>
                  <a:lnTo>
                    <a:pt x="221996" y="255269"/>
                  </a:lnTo>
                  <a:lnTo>
                    <a:pt x="221996" y="263906"/>
                  </a:lnTo>
                  <a:lnTo>
                    <a:pt x="203962" y="298957"/>
                  </a:lnTo>
                  <a:lnTo>
                    <a:pt x="167243" y="313013"/>
                  </a:lnTo>
                  <a:lnTo>
                    <a:pt x="150622" y="313944"/>
                  </a:lnTo>
                  <a:lnTo>
                    <a:pt x="134735" y="312894"/>
                  </a:lnTo>
                  <a:lnTo>
                    <a:pt x="97409" y="297053"/>
                  </a:lnTo>
                  <a:lnTo>
                    <a:pt x="75370" y="261084"/>
                  </a:lnTo>
                  <a:lnTo>
                    <a:pt x="71374" y="244348"/>
                  </a:lnTo>
                  <a:lnTo>
                    <a:pt x="0" y="251206"/>
                  </a:lnTo>
                  <a:lnTo>
                    <a:pt x="14557" y="304911"/>
                  </a:lnTo>
                  <a:lnTo>
                    <a:pt x="44069" y="344043"/>
                  </a:lnTo>
                  <a:lnTo>
                    <a:pt x="89011" y="367934"/>
                  </a:lnTo>
                  <a:lnTo>
                    <a:pt x="149860" y="375919"/>
                  </a:lnTo>
                  <a:lnTo>
                    <a:pt x="172581" y="375086"/>
                  </a:lnTo>
                  <a:lnTo>
                    <a:pt x="212117" y="368419"/>
                  </a:lnTo>
                  <a:lnTo>
                    <a:pt x="257063" y="345852"/>
                  </a:lnTo>
                  <a:lnTo>
                    <a:pt x="285577" y="308211"/>
                  </a:lnTo>
                  <a:lnTo>
                    <a:pt x="295275" y="263651"/>
                  </a:lnTo>
                  <a:lnTo>
                    <a:pt x="294370" y="247102"/>
                  </a:lnTo>
                  <a:lnTo>
                    <a:pt x="280797" y="205740"/>
                  </a:lnTo>
                  <a:lnTo>
                    <a:pt x="252811" y="176218"/>
                  </a:lnTo>
                  <a:lnTo>
                    <a:pt x="208105" y="155590"/>
                  </a:lnTo>
                  <a:lnTo>
                    <a:pt x="137255" y="136455"/>
                  </a:lnTo>
                  <a:lnTo>
                    <a:pt x="117919" y="130317"/>
                  </a:lnTo>
                  <a:lnTo>
                    <a:pt x="103536" y="124299"/>
                  </a:lnTo>
                  <a:lnTo>
                    <a:pt x="94107" y="118363"/>
                  </a:lnTo>
                  <a:lnTo>
                    <a:pt x="86868" y="112268"/>
                  </a:lnTo>
                  <a:lnTo>
                    <a:pt x="83185" y="104901"/>
                  </a:lnTo>
                  <a:lnTo>
                    <a:pt x="83185" y="96393"/>
                  </a:lnTo>
                  <a:lnTo>
                    <a:pt x="116411" y="63960"/>
                  </a:lnTo>
                  <a:lnTo>
                    <a:pt x="144907" y="60706"/>
                  </a:lnTo>
                  <a:lnTo>
                    <a:pt x="159456" y="61467"/>
                  </a:lnTo>
                  <a:lnTo>
                    <a:pt x="198437" y="80065"/>
                  </a:lnTo>
                  <a:lnTo>
                    <a:pt x="211582" y="113284"/>
                  </a:lnTo>
                  <a:lnTo>
                    <a:pt x="284988" y="109981"/>
                  </a:lnTo>
                  <a:lnTo>
                    <a:pt x="274970" y="64928"/>
                  </a:lnTo>
                  <a:lnTo>
                    <a:pt x="248666" y="29972"/>
                  </a:lnTo>
                  <a:lnTo>
                    <a:pt x="205597" y="7508"/>
                  </a:lnTo>
                  <a:lnTo>
                    <a:pt x="177746" y="1879"/>
                  </a:lnTo>
                  <a:lnTo>
                    <a:pt x="14566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87490" y="4611751"/>
              <a:ext cx="295275" cy="375920"/>
            </a:xfrm>
            <a:custGeom>
              <a:avLst/>
              <a:gdLst/>
              <a:ahLst/>
              <a:cxnLst/>
              <a:rect l="l" t="t" r="r" b="b"/>
              <a:pathLst>
                <a:path w="295275" h="375920">
                  <a:moveTo>
                    <a:pt x="145669" y="0"/>
                  </a:moveTo>
                  <a:lnTo>
                    <a:pt x="205597" y="7508"/>
                  </a:lnTo>
                  <a:lnTo>
                    <a:pt x="248666" y="29972"/>
                  </a:lnTo>
                  <a:lnTo>
                    <a:pt x="274970" y="64928"/>
                  </a:lnTo>
                  <a:lnTo>
                    <a:pt x="284988" y="109981"/>
                  </a:lnTo>
                  <a:lnTo>
                    <a:pt x="211582" y="113284"/>
                  </a:lnTo>
                  <a:lnTo>
                    <a:pt x="208534" y="100258"/>
                  </a:lnTo>
                  <a:lnTo>
                    <a:pt x="204152" y="89185"/>
                  </a:lnTo>
                  <a:lnTo>
                    <a:pt x="172053" y="63753"/>
                  </a:lnTo>
                  <a:lnTo>
                    <a:pt x="144907" y="60706"/>
                  </a:lnTo>
                  <a:lnTo>
                    <a:pt x="129784" y="61517"/>
                  </a:lnTo>
                  <a:lnTo>
                    <a:pt x="89775" y="78408"/>
                  </a:lnTo>
                  <a:lnTo>
                    <a:pt x="83185" y="96393"/>
                  </a:lnTo>
                  <a:lnTo>
                    <a:pt x="83185" y="104901"/>
                  </a:lnTo>
                  <a:lnTo>
                    <a:pt x="117919" y="130317"/>
                  </a:lnTo>
                  <a:lnTo>
                    <a:pt x="161544" y="142748"/>
                  </a:lnTo>
                  <a:lnTo>
                    <a:pt x="186568" y="149103"/>
                  </a:lnTo>
                  <a:lnTo>
                    <a:pt x="208105" y="155590"/>
                  </a:lnTo>
                  <a:lnTo>
                    <a:pt x="252811" y="176218"/>
                  </a:lnTo>
                  <a:lnTo>
                    <a:pt x="280797" y="205740"/>
                  </a:lnTo>
                  <a:lnTo>
                    <a:pt x="294370" y="247102"/>
                  </a:lnTo>
                  <a:lnTo>
                    <a:pt x="295275" y="263651"/>
                  </a:lnTo>
                  <a:lnTo>
                    <a:pt x="294201" y="279013"/>
                  </a:lnTo>
                  <a:lnTo>
                    <a:pt x="278003" y="322072"/>
                  </a:lnTo>
                  <a:lnTo>
                    <a:pt x="243909" y="355111"/>
                  </a:lnTo>
                  <a:lnTo>
                    <a:pt x="193325" y="372586"/>
                  </a:lnTo>
                  <a:lnTo>
                    <a:pt x="149860" y="375919"/>
                  </a:lnTo>
                  <a:lnTo>
                    <a:pt x="117453" y="373921"/>
                  </a:lnTo>
                  <a:lnTo>
                    <a:pt x="64545" y="357971"/>
                  </a:lnTo>
                  <a:lnTo>
                    <a:pt x="27449" y="326304"/>
                  </a:lnTo>
                  <a:lnTo>
                    <a:pt x="5403" y="279874"/>
                  </a:lnTo>
                  <a:lnTo>
                    <a:pt x="0" y="251206"/>
                  </a:lnTo>
                  <a:lnTo>
                    <a:pt x="71374" y="244348"/>
                  </a:lnTo>
                  <a:lnTo>
                    <a:pt x="75370" y="261084"/>
                  </a:lnTo>
                  <a:lnTo>
                    <a:pt x="81057" y="275463"/>
                  </a:lnTo>
                  <a:lnTo>
                    <a:pt x="108152" y="304460"/>
                  </a:lnTo>
                  <a:lnTo>
                    <a:pt x="150622" y="313944"/>
                  </a:lnTo>
                  <a:lnTo>
                    <a:pt x="167243" y="313013"/>
                  </a:lnTo>
                  <a:lnTo>
                    <a:pt x="203962" y="298957"/>
                  </a:lnTo>
                  <a:lnTo>
                    <a:pt x="221996" y="263906"/>
                  </a:lnTo>
                  <a:lnTo>
                    <a:pt x="221996" y="255269"/>
                  </a:lnTo>
                  <a:lnTo>
                    <a:pt x="188087" y="226187"/>
                  </a:lnTo>
                  <a:lnTo>
                    <a:pt x="150171" y="215596"/>
                  </a:lnTo>
                  <a:lnTo>
                    <a:pt x="129286" y="210312"/>
                  </a:lnTo>
                  <a:lnTo>
                    <a:pt x="102024" y="202624"/>
                  </a:lnTo>
                  <a:lnTo>
                    <a:pt x="60598" y="184630"/>
                  </a:lnTo>
                  <a:lnTo>
                    <a:pt x="31886" y="158585"/>
                  </a:lnTo>
                  <a:lnTo>
                    <a:pt x="15174" y="122060"/>
                  </a:lnTo>
                  <a:lnTo>
                    <a:pt x="13081" y="101346"/>
                  </a:lnTo>
                  <a:lnTo>
                    <a:pt x="14059" y="87675"/>
                  </a:lnTo>
                  <a:lnTo>
                    <a:pt x="28829" y="49403"/>
                  </a:lnTo>
                  <a:lnTo>
                    <a:pt x="60261" y="19649"/>
                  </a:lnTo>
                  <a:lnTo>
                    <a:pt x="106822" y="3143"/>
                  </a:lnTo>
                  <a:lnTo>
                    <a:pt x="125477" y="785"/>
                  </a:lnTo>
                  <a:lnTo>
                    <a:pt x="145669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58609" y="5060569"/>
              <a:ext cx="1899666" cy="145157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71896" y="3956939"/>
              <a:ext cx="306705" cy="400685"/>
            </a:xfrm>
            <a:custGeom>
              <a:avLst/>
              <a:gdLst/>
              <a:ahLst/>
              <a:cxnLst/>
              <a:rect l="l" t="t" r="r" b="b"/>
              <a:pathLst>
                <a:path w="306704" h="400685">
                  <a:moveTo>
                    <a:pt x="129793" y="0"/>
                  </a:moveTo>
                  <a:lnTo>
                    <a:pt x="0" y="0"/>
                  </a:lnTo>
                  <a:lnTo>
                    <a:pt x="0" y="400304"/>
                  </a:lnTo>
                  <a:lnTo>
                    <a:pt x="80899" y="400304"/>
                  </a:lnTo>
                  <a:lnTo>
                    <a:pt x="80899" y="249300"/>
                  </a:lnTo>
                  <a:lnTo>
                    <a:pt x="133603" y="249300"/>
                  </a:lnTo>
                  <a:lnTo>
                    <a:pt x="181990" y="247872"/>
                  </a:lnTo>
                  <a:lnTo>
                    <a:pt x="228044" y="240682"/>
                  </a:lnTo>
                  <a:lnTo>
                    <a:pt x="269170" y="216777"/>
                  </a:lnTo>
                  <a:lnTo>
                    <a:pt x="293369" y="185166"/>
                  </a:lnTo>
                  <a:lnTo>
                    <a:pt x="295040" y="181356"/>
                  </a:lnTo>
                  <a:lnTo>
                    <a:pt x="80899" y="181356"/>
                  </a:lnTo>
                  <a:lnTo>
                    <a:pt x="80899" y="67691"/>
                  </a:lnTo>
                  <a:lnTo>
                    <a:pt x="296124" y="67691"/>
                  </a:lnTo>
                  <a:lnTo>
                    <a:pt x="293631" y="61378"/>
                  </a:lnTo>
                  <a:lnTo>
                    <a:pt x="257460" y="20304"/>
                  </a:lnTo>
                  <a:lnTo>
                    <a:pt x="211500" y="3375"/>
                  </a:lnTo>
                  <a:lnTo>
                    <a:pt x="163443" y="379"/>
                  </a:lnTo>
                  <a:lnTo>
                    <a:pt x="129793" y="0"/>
                  </a:lnTo>
                  <a:close/>
                </a:path>
                <a:path w="306704" h="400685">
                  <a:moveTo>
                    <a:pt x="296124" y="67691"/>
                  </a:moveTo>
                  <a:lnTo>
                    <a:pt x="119887" y="67691"/>
                  </a:lnTo>
                  <a:lnTo>
                    <a:pt x="139942" y="67859"/>
                  </a:lnTo>
                  <a:lnTo>
                    <a:pt x="156305" y="68373"/>
                  </a:lnTo>
                  <a:lnTo>
                    <a:pt x="196024" y="76660"/>
                  </a:lnTo>
                  <a:lnTo>
                    <a:pt x="222585" y="113803"/>
                  </a:lnTo>
                  <a:lnTo>
                    <a:pt x="223392" y="124206"/>
                  </a:lnTo>
                  <a:lnTo>
                    <a:pt x="222821" y="132855"/>
                  </a:lnTo>
                  <a:lnTo>
                    <a:pt x="203374" y="166989"/>
                  </a:lnTo>
                  <a:lnTo>
                    <a:pt x="164988" y="179752"/>
                  </a:lnTo>
                  <a:lnTo>
                    <a:pt x="125094" y="181356"/>
                  </a:lnTo>
                  <a:lnTo>
                    <a:pt x="295040" y="181356"/>
                  </a:lnTo>
                  <a:lnTo>
                    <a:pt x="299204" y="171856"/>
                  </a:lnTo>
                  <a:lnTo>
                    <a:pt x="303371" y="157083"/>
                  </a:lnTo>
                  <a:lnTo>
                    <a:pt x="305871" y="140856"/>
                  </a:lnTo>
                  <a:lnTo>
                    <a:pt x="306704" y="123190"/>
                  </a:lnTo>
                  <a:lnTo>
                    <a:pt x="305252" y="100379"/>
                  </a:lnTo>
                  <a:lnTo>
                    <a:pt x="300894" y="79771"/>
                  </a:lnTo>
                  <a:lnTo>
                    <a:pt x="296124" y="67691"/>
                  </a:lnTo>
                  <a:close/>
                </a:path>
              </a:pathLst>
            </a:custGeom>
            <a:solidFill>
              <a:srgbClr val="C652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48223" y="4020058"/>
              <a:ext cx="151637" cy="1228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71896" y="3956939"/>
              <a:ext cx="306705" cy="400685"/>
            </a:xfrm>
            <a:custGeom>
              <a:avLst/>
              <a:gdLst/>
              <a:ahLst/>
              <a:cxnLst/>
              <a:rect l="l" t="t" r="r" b="b"/>
              <a:pathLst>
                <a:path w="306704" h="400685">
                  <a:moveTo>
                    <a:pt x="0" y="0"/>
                  </a:moveTo>
                  <a:lnTo>
                    <a:pt x="129793" y="0"/>
                  </a:lnTo>
                  <a:lnTo>
                    <a:pt x="163443" y="379"/>
                  </a:lnTo>
                  <a:lnTo>
                    <a:pt x="211500" y="3375"/>
                  </a:lnTo>
                  <a:lnTo>
                    <a:pt x="257460" y="20304"/>
                  </a:lnTo>
                  <a:lnTo>
                    <a:pt x="293631" y="61378"/>
                  </a:lnTo>
                  <a:lnTo>
                    <a:pt x="305252" y="100379"/>
                  </a:lnTo>
                  <a:lnTo>
                    <a:pt x="306704" y="123190"/>
                  </a:lnTo>
                  <a:lnTo>
                    <a:pt x="305871" y="140856"/>
                  </a:lnTo>
                  <a:lnTo>
                    <a:pt x="293369" y="185166"/>
                  </a:lnTo>
                  <a:lnTo>
                    <a:pt x="269170" y="216777"/>
                  </a:lnTo>
                  <a:lnTo>
                    <a:pt x="228044" y="240682"/>
                  </a:lnTo>
                  <a:lnTo>
                    <a:pt x="181990" y="247872"/>
                  </a:lnTo>
                  <a:lnTo>
                    <a:pt x="133603" y="249300"/>
                  </a:lnTo>
                  <a:lnTo>
                    <a:pt x="80899" y="249300"/>
                  </a:lnTo>
                  <a:lnTo>
                    <a:pt x="80899" y="400304"/>
                  </a:lnTo>
                  <a:lnTo>
                    <a:pt x="0" y="40030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11217" y="3335909"/>
              <a:ext cx="361315" cy="455295"/>
            </a:xfrm>
            <a:custGeom>
              <a:avLst/>
              <a:gdLst/>
              <a:ahLst/>
              <a:cxnLst/>
              <a:rect l="l" t="t" r="r" b="b"/>
              <a:pathLst>
                <a:path w="361314" h="455295">
                  <a:moveTo>
                    <a:pt x="360934" y="0"/>
                  </a:moveTo>
                  <a:lnTo>
                    <a:pt x="275590" y="0"/>
                  </a:lnTo>
                  <a:lnTo>
                    <a:pt x="275590" y="303783"/>
                  </a:lnTo>
                  <a:lnTo>
                    <a:pt x="89408" y="0"/>
                  </a:lnTo>
                  <a:lnTo>
                    <a:pt x="0" y="0"/>
                  </a:lnTo>
                  <a:lnTo>
                    <a:pt x="0" y="454913"/>
                  </a:lnTo>
                  <a:lnTo>
                    <a:pt x="85344" y="454913"/>
                  </a:lnTo>
                  <a:lnTo>
                    <a:pt x="85344" y="158241"/>
                  </a:lnTo>
                  <a:lnTo>
                    <a:pt x="268732" y="454913"/>
                  </a:lnTo>
                  <a:lnTo>
                    <a:pt x="360934" y="454913"/>
                  </a:lnTo>
                  <a:lnTo>
                    <a:pt x="360934" y="0"/>
                  </a:lnTo>
                  <a:close/>
                </a:path>
              </a:pathLst>
            </a:custGeom>
            <a:solidFill>
              <a:srgbClr val="B5D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11217" y="3335909"/>
              <a:ext cx="361315" cy="455295"/>
            </a:xfrm>
            <a:custGeom>
              <a:avLst/>
              <a:gdLst/>
              <a:ahLst/>
              <a:cxnLst/>
              <a:rect l="l" t="t" r="r" b="b"/>
              <a:pathLst>
                <a:path w="361314" h="455295">
                  <a:moveTo>
                    <a:pt x="0" y="0"/>
                  </a:moveTo>
                  <a:lnTo>
                    <a:pt x="89408" y="0"/>
                  </a:lnTo>
                  <a:lnTo>
                    <a:pt x="275590" y="303783"/>
                  </a:lnTo>
                  <a:lnTo>
                    <a:pt x="275590" y="0"/>
                  </a:lnTo>
                  <a:lnTo>
                    <a:pt x="360934" y="0"/>
                  </a:lnTo>
                  <a:lnTo>
                    <a:pt x="360934" y="454913"/>
                  </a:lnTo>
                  <a:lnTo>
                    <a:pt x="268732" y="454913"/>
                  </a:lnTo>
                  <a:lnTo>
                    <a:pt x="85344" y="158241"/>
                  </a:lnTo>
                  <a:lnTo>
                    <a:pt x="85344" y="454913"/>
                  </a:lnTo>
                  <a:lnTo>
                    <a:pt x="0" y="454913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63036" y="2303779"/>
              <a:ext cx="427990" cy="508000"/>
            </a:xfrm>
            <a:custGeom>
              <a:avLst/>
              <a:gdLst/>
              <a:ahLst/>
              <a:cxnLst/>
              <a:rect l="l" t="t" r="r" b="b"/>
              <a:pathLst>
                <a:path w="427989" h="508000">
                  <a:moveTo>
                    <a:pt x="229743" y="0"/>
                  </a:moveTo>
                  <a:lnTo>
                    <a:pt x="180691" y="4238"/>
                  </a:lnTo>
                  <a:lnTo>
                    <a:pt x="136604" y="16954"/>
                  </a:lnTo>
                  <a:lnTo>
                    <a:pt x="97494" y="38147"/>
                  </a:lnTo>
                  <a:lnTo>
                    <a:pt x="63373" y="67818"/>
                  </a:lnTo>
                  <a:lnTo>
                    <a:pt x="35629" y="105154"/>
                  </a:lnTo>
                  <a:lnTo>
                    <a:pt x="15827" y="149336"/>
                  </a:lnTo>
                  <a:lnTo>
                    <a:pt x="3954" y="200352"/>
                  </a:lnTo>
                  <a:lnTo>
                    <a:pt x="0" y="258191"/>
                  </a:lnTo>
                  <a:lnTo>
                    <a:pt x="3931" y="313051"/>
                  </a:lnTo>
                  <a:lnTo>
                    <a:pt x="15732" y="361791"/>
                  </a:lnTo>
                  <a:lnTo>
                    <a:pt x="35415" y="404387"/>
                  </a:lnTo>
                  <a:lnTo>
                    <a:pt x="62992" y="440817"/>
                  </a:lnTo>
                  <a:lnTo>
                    <a:pt x="96613" y="470060"/>
                  </a:lnTo>
                  <a:lnTo>
                    <a:pt x="134604" y="490934"/>
                  </a:lnTo>
                  <a:lnTo>
                    <a:pt x="176952" y="503449"/>
                  </a:lnTo>
                  <a:lnTo>
                    <a:pt x="223646" y="507619"/>
                  </a:lnTo>
                  <a:lnTo>
                    <a:pt x="261459" y="505188"/>
                  </a:lnTo>
                  <a:lnTo>
                    <a:pt x="326749" y="485705"/>
                  </a:lnTo>
                  <a:lnTo>
                    <a:pt x="378013" y="446583"/>
                  </a:lnTo>
                  <a:lnTo>
                    <a:pt x="414728" y="386869"/>
                  </a:lnTo>
                  <a:lnTo>
                    <a:pt x="427609" y="349250"/>
                  </a:lnTo>
                  <a:lnTo>
                    <a:pt x="331597" y="318770"/>
                  </a:lnTo>
                  <a:lnTo>
                    <a:pt x="324332" y="343937"/>
                  </a:lnTo>
                  <a:lnTo>
                    <a:pt x="315102" y="365521"/>
                  </a:lnTo>
                  <a:lnTo>
                    <a:pt x="290702" y="397891"/>
                  </a:lnTo>
                  <a:lnTo>
                    <a:pt x="241786" y="421340"/>
                  </a:lnTo>
                  <a:lnTo>
                    <a:pt x="222757" y="422910"/>
                  </a:lnTo>
                  <a:lnTo>
                    <a:pt x="197179" y="420453"/>
                  </a:lnTo>
                  <a:lnTo>
                    <a:pt x="153642" y="400728"/>
                  </a:lnTo>
                  <a:lnTo>
                    <a:pt x="120967" y="360338"/>
                  </a:lnTo>
                  <a:lnTo>
                    <a:pt x="104203" y="294044"/>
                  </a:lnTo>
                  <a:lnTo>
                    <a:pt x="102107" y="250825"/>
                  </a:lnTo>
                  <a:lnTo>
                    <a:pt x="104247" y="210016"/>
                  </a:lnTo>
                  <a:lnTo>
                    <a:pt x="121288" y="146544"/>
                  </a:lnTo>
                  <a:lnTo>
                    <a:pt x="154404" y="106783"/>
                  </a:lnTo>
                  <a:lnTo>
                    <a:pt x="198687" y="87161"/>
                  </a:lnTo>
                  <a:lnTo>
                    <a:pt x="224662" y="84709"/>
                  </a:lnTo>
                  <a:lnTo>
                    <a:pt x="243714" y="86090"/>
                  </a:lnTo>
                  <a:lnTo>
                    <a:pt x="291846" y="106807"/>
                  </a:lnTo>
                  <a:lnTo>
                    <a:pt x="322617" y="149062"/>
                  </a:lnTo>
                  <a:lnTo>
                    <a:pt x="328167" y="167132"/>
                  </a:lnTo>
                  <a:lnTo>
                    <a:pt x="426338" y="143637"/>
                  </a:lnTo>
                  <a:lnTo>
                    <a:pt x="405384" y="91614"/>
                  </a:lnTo>
                  <a:lnTo>
                    <a:pt x="376047" y="53212"/>
                  </a:lnTo>
                  <a:lnTo>
                    <a:pt x="345828" y="29950"/>
                  </a:lnTo>
                  <a:lnTo>
                    <a:pt x="311372" y="13319"/>
                  </a:lnTo>
                  <a:lnTo>
                    <a:pt x="272676" y="3331"/>
                  </a:lnTo>
                  <a:lnTo>
                    <a:pt x="229743" y="0"/>
                  </a:lnTo>
                  <a:close/>
                </a:path>
              </a:pathLst>
            </a:custGeom>
            <a:solidFill>
              <a:srgbClr val="738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963036" y="2303779"/>
              <a:ext cx="427990" cy="508000"/>
            </a:xfrm>
            <a:custGeom>
              <a:avLst/>
              <a:gdLst/>
              <a:ahLst/>
              <a:cxnLst/>
              <a:rect l="l" t="t" r="r" b="b"/>
              <a:pathLst>
                <a:path w="427989" h="508000">
                  <a:moveTo>
                    <a:pt x="229743" y="0"/>
                  </a:moveTo>
                  <a:lnTo>
                    <a:pt x="272676" y="3331"/>
                  </a:lnTo>
                  <a:lnTo>
                    <a:pt x="311372" y="13319"/>
                  </a:lnTo>
                  <a:lnTo>
                    <a:pt x="345828" y="29950"/>
                  </a:lnTo>
                  <a:lnTo>
                    <a:pt x="376047" y="53212"/>
                  </a:lnTo>
                  <a:lnTo>
                    <a:pt x="405384" y="91614"/>
                  </a:lnTo>
                  <a:lnTo>
                    <a:pt x="426338" y="143637"/>
                  </a:lnTo>
                  <a:lnTo>
                    <a:pt x="328167" y="167132"/>
                  </a:lnTo>
                  <a:lnTo>
                    <a:pt x="322617" y="149062"/>
                  </a:lnTo>
                  <a:lnTo>
                    <a:pt x="314721" y="132969"/>
                  </a:lnTo>
                  <a:lnTo>
                    <a:pt x="277294" y="97139"/>
                  </a:lnTo>
                  <a:lnTo>
                    <a:pt x="224662" y="84709"/>
                  </a:lnTo>
                  <a:lnTo>
                    <a:pt x="198687" y="87161"/>
                  </a:lnTo>
                  <a:lnTo>
                    <a:pt x="154404" y="106783"/>
                  </a:lnTo>
                  <a:lnTo>
                    <a:pt x="121288" y="146544"/>
                  </a:lnTo>
                  <a:lnTo>
                    <a:pt x="104247" y="210016"/>
                  </a:lnTo>
                  <a:lnTo>
                    <a:pt x="102107" y="250825"/>
                  </a:lnTo>
                  <a:lnTo>
                    <a:pt x="104203" y="294044"/>
                  </a:lnTo>
                  <a:lnTo>
                    <a:pt x="120967" y="360338"/>
                  </a:lnTo>
                  <a:lnTo>
                    <a:pt x="153642" y="400728"/>
                  </a:lnTo>
                  <a:lnTo>
                    <a:pt x="197179" y="420453"/>
                  </a:lnTo>
                  <a:lnTo>
                    <a:pt x="222757" y="422910"/>
                  </a:lnTo>
                  <a:lnTo>
                    <a:pt x="241786" y="421340"/>
                  </a:lnTo>
                  <a:lnTo>
                    <a:pt x="290702" y="397891"/>
                  </a:lnTo>
                  <a:lnTo>
                    <a:pt x="315102" y="365521"/>
                  </a:lnTo>
                  <a:lnTo>
                    <a:pt x="331597" y="318770"/>
                  </a:lnTo>
                  <a:lnTo>
                    <a:pt x="427609" y="349250"/>
                  </a:lnTo>
                  <a:lnTo>
                    <a:pt x="414728" y="386869"/>
                  </a:lnTo>
                  <a:lnTo>
                    <a:pt x="378013" y="446583"/>
                  </a:lnTo>
                  <a:lnTo>
                    <a:pt x="326749" y="485705"/>
                  </a:lnTo>
                  <a:lnTo>
                    <a:pt x="261459" y="505188"/>
                  </a:lnTo>
                  <a:lnTo>
                    <a:pt x="223646" y="507619"/>
                  </a:lnTo>
                  <a:lnTo>
                    <a:pt x="176952" y="503449"/>
                  </a:lnTo>
                  <a:lnTo>
                    <a:pt x="134604" y="490934"/>
                  </a:lnTo>
                  <a:lnTo>
                    <a:pt x="96613" y="470060"/>
                  </a:lnTo>
                  <a:lnTo>
                    <a:pt x="62992" y="440817"/>
                  </a:lnTo>
                  <a:lnTo>
                    <a:pt x="35415" y="404387"/>
                  </a:lnTo>
                  <a:lnTo>
                    <a:pt x="15732" y="361791"/>
                  </a:lnTo>
                  <a:lnTo>
                    <a:pt x="3931" y="313051"/>
                  </a:lnTo>
                  <a:lnTo>
                    <a:pt x="0" y="258191"/>
                  </a:lnTo>
                  <a:lnTo>
                    <a:pt x="3954" y="200352"/>
                  </a:lnTo>
                  <a:lnTo>
                    <a:pt x="15827" y="149336"/>
                  </a:lnTo>
                  <a:lnTo>
                    <a:pt x="35629" y="105154"/>
                  </a:lnTo>
                  <a:lnTo>
                    <a:pt x="63373" y="67818"/>
                  </a:lnTo>
                  <a:lnTo>
                    <a:pt x="97494" y="38147"/>
                  </a:lnTo>
                  <a:lnTo>
                    <a:pt x="136604" y="16954"/>
                  </a:lnTo>
                  <a:lnTo>
                    <a:pt x="180691" y="4238"/>
                  </a:lnTo>
                  <a:lnTo>
                    <a:pt x="22974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4548251" y="424688"/>
            <a:ext cx="33591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8100" marR="304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C</a:t>
            </a:r>
            <a:r>
              <a:rPr sz="2550" dirty="0"/>
              <a:t>OUPLED </a:t>
            </a:r>
            <a:r>
              <a:rPr sz="3200" dirty="0"/>
              <a:t>C</a:t>
            </a:r>
            <a:r>
              <a:rPr sz="2550" dirty="0"/>
              <a:t>YCLING  </a:t>
            </a:r>
            <a:r>
              <a:rPr sz="3200" dirty="0"/>
              <a:t>O</a:t>
            </a:r>
            <a:r>
              <a:rPr sz="2550" dirty="0"/>
              <a:t>F </a:t>
            </a:r>
            <a:r>
              <a:rPr sz="3200" spc="5" dirty="0"/>
              <a:t>H</a:t>
            </a:r>
            <a:r>
              <a:rPr sz="3150" spc="7" baseline="-21164" dirty="0"/>
              <a:t>2</a:t>
            </a:r>
            <a:r>
              <a:rPr sz="3200" spc="5" dirty="0"/>
              <a:t>O, </a:t>
            </a:r>
            <a:r>
              <a:rPr sz="3200" dirty="0"/>
              <a:t>C, N,</a:t>
            </a:r>
            <a:r>
              <a:rPr sz="3200" spc="100" dirty="0"/>
              <a:t> </a:t>
            </a:r>
            <a:r>
              <a:rPr sz="3200" dirty="0"/>
              <a:t>P</a:t>
            </a:r>
            <a:endParaRPr sz="3200"/>
          </a:p>
        </p:txBody>
      </p:sp>
      <p:grpSp>
        <p:nvGrpSpPr>
          <p:cNvPr id="85" name="object 85"/>
          <p:cNvGrpSpPr/>
          <p:nvPr/>
        </p:nvGrpSpPr>
        <p:grpSpPr>
          <a:xfrm>
            <a:off x="158495" y="6363036"/>
            <a:ext cx="2686050" cy="388620"/>
            <a:chOff x="158495" y="6363036"/>
            <a:chExt cx="2686050" cy="388620"/>
          </a:xfrm>
        </p:grpSpPr>
        <p:sp>
          <p:nvSpPr>
            <p:cNvPr id="86" name="object 86"/>
            <p:cNvSpPr/>
            <p:nvPr/>
          </p:nvSpPr>
          <p:spPr>
            <a:xfrm>
              <a:off x="549572" y="6648830"/>
              <a:ext cx="2294890" cy="6985"/>
            </a:xfrm>
            <a:custGeom>
              <a:avLst/>
              <a:gdLst/>
              <a:ahLst/>
              <a:cxnLst/>
              <a:rect l="l" t="t" r="r" b="b"/>
              <a:pathLst>
                <a:path w="2294890" h="6984">
                  <a:moveTo>
                    <a:pt x="2294637" y="0"/>
                  </a:moveTo>
                  <a:lnTo>
                    <a:pt x="0" y="0"/>
                  </a:lnTo>
                  <a:lnTo>
                    <a:pt x="0" y="6718"/>
                  </a:lnTo>
                  <a:lnTo>
                    <a:pt x="2294637" y="6718"/>
                  </a:lnTo>
                  <a:lnTo>
                    <a:pt x="2294637" y="0"/>
                  </a:lnTo>
                  <a:close/>
                </a:path>
              </a:pathLst>
            </a:custGeom>
            <a:solidFill>
              <a:srgbClr val="69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3295" y="6379824"/>
              <a:ext cx="264160" cy="355600"/>
            </a:xfrm>
            <a:custGeom>
              <a:avLst/>
              <a:gdLst/>
              <a:ahLst/>
              <a:cxnLst/>
              <a:rect l="l" t="t" r="r" b="b"/>
              <a:pathLst>
                <a:path w="264159" h="355600">
                  <a:moveTo>
                    <a:pt x="200532" y="0"/>
                  </a:moveTo>
                  <a:lnTo>
                    <a:pt x="63269" y="0"/>
                  </a:lnTo>
                  <a:lnTo>
                    <a:pt x="0" y="64173"/>
                  </a:lnTo>
                  <a:lnTo>
                    <a:pt x="0" y="291393"/>
                  </a:lnTo>
                  <a:lnTo>
                    <a:pt x="63269" y="355565"/>
                  </a:lnTo>
                  <a:lnTo>
                    <a:pt x="200532" y="355565"/>
                  </a:lnTo>
                  <a:lnTo>
                    <a:pt x="263799" y="292139"/>
                  </a:lnTo>
                  <a:lnTo>
                    <a:pt x="263799" y="289528"/>
                  </a:lnTo>
                  <a:lnTo>
                    <a:pt x="90649" y="289528"/>
                  </a:lnTo>
                  <a:lnTo>
                    <a:pt x="64749" y="263784"/>
                  </a:lnTo>
                  <a:lnTo>
                    <a:pt x="64749" y="91786"/>
                  </a:lnTo>
                  <a:lnTo>
                    <a:pt x="90649" y="65670"/>
                  </a:lnTo>
                  <a:lnTo>
                    <a:pt x="263799" y="65670"/>
                  </a:lnTo>
                  <a:lnTo>
                    <a:pt x="263799" y="63427"/>
                  </a:lnTo>
                  <a:lnTo>
                    <a:pt x="200532" y="0"/>
                  </a:lnTo>
                  <a:close/>
                </a:path>
                <a:path w="264159" h="355600">
                  <a:moveTo>
                    <a:pt x="263799" y="65670"/>
                  </a:moveTo>
                  <a:lnTo>
                    <a:pt x="173522" y="65670"/>
                  </a:lnTo>
                  <a:lnTo>
                    <a:pt x="199052" y="91786"/>
                  </a:lnTo>
                  <a:lnTo>
                    <a:pt x="199052" y="263784"/>
                  </a:lnTo>
                  <a:lnTo>
                    <a:pt x="173522" y="289528"/>
                  </a:lnTo>
                  <a:lnTo>
                    <a:pt x="263799" y="289528"/>
                  </a:lnTo>
                  <a:lnTo>
                    <a:pt x="263799" y="65670"/>
                  </a:lnTo>
                  <a:close/>
                </a:path>
              </a:pathLst>
            </a:custGeom>
            <a:solidFill>
              <a:srgbClr val="CD1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8495" y="6363036"/>
              <a:ext cx="294640" cy="388620"/>
            </a:xfrm>
            <a:custGeom>
              <a:avLst/>
              <a:gdLst/>
              <a:ahLst/>
              <a:cxnLst/>
              <a:rect l="l" t="t" r="r" b="b"/>
              <a:pathLst>
                <a:path w="294640" h="388620">
                  <a:moveTo>
                    <a:pt x="221990" y="0"/>
                  </a:moveTo>
                  <a:lnTo>
                    <a:pt x="72145" y="0"/>
                  </a:lnTo>
                  <a:lnTo>
                    <a:pt x="0" y="72756"/>
                  </a:lnTo>
                  <a:lnTo>
                    <a:pt x="0" y="314894"/>
                  </a:lnTo>
                  <a:lnTo>
                    <a:pt x="71775" y="388396"/>
                  </a:lnTo>
                  <a:lnTo>
                    <a:pt x="221620" y="388396"/>
                  </a:lnTo>
                  <a:lnTo>
                    <a:pt x="228614" y="381307"/>
                  </a:lnTo>
                  <a:lnTo>
                    <a:pt x="75109" y="381307"/>
                  </a:lnTo>
                  <a:lnTo>
                    <a:pt x="6289" y="311910"/>
                  </a:lnTo>
                  <a:lnTo>
                    <a:pt x="6289" y="75739"/>
                  </a:lnTo>
                  <a:lnTo>
                    <a:pt x="75109" y="6345"/>
                  </a:lnTo>
                  <a:lnTo>
                    <a:pt x="228282" y="6345"/>
                  </a:lnTo>
                  <a:lnTo>
                    <a:pt x="221990" y="0"/>
                  </a:lnTo>
                  <a:close/>
                </a:path>
                <a:path w="294640" h="388620">
                  <a:moveTo>
                    <a:pt x="228282" y="6345"/>
                  </a:moveTo>
                  <a:lnTo>
                    <a:pt x="219030" y="6345"/>
                  </a:lnTo>
                  <a:lnTo>
                    <a:pt x="286742" y="74994"/>
                  </a:lnTo>
                  <a:lnTo>
                    <a:pt x="287112" y="312283"/>
                  </a:lnTo>
                  <a:lnTo>
                    <a:pt x="218660" y="381307"/>
                  </a:lnTo>
                  <a:lnTo>
                    <a:pt x="228614" y="381307"/>
                  </a:lnTo>
                  <a:lnTo>
                    <a:pt x="294140" y="314894"/>
                  </a:lnTo>
                  <a:lnTo>
                    <a:pt x="294140" y="72756"/>
                  </a:lnTo>
                  <a:lnTo>
                    <a:pt x="228282" y="6345"/>
                  </a:lnTo>
                  <a:close/>
                </a:path>
              </a:pathLst>
            </a:custGeom>
            <a:solidFill>
              <a:srgbClr val="69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8402" y="6455564"/>
              <a:ext cx="113587" cy="20371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9572" y="6459298"/>
              <a:ext cx="2287633" cy="12573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3037" y="6710765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4789" y="0"/>
                  </a:moveTo>
                  <a:lnTo>
                    <a:pt x="7028" y="0"/>
                  </a:lnTo>
                  <a:lnTo>
                    <a:pt x="0" y="7089"/>
                  </a:lnTo>
                  <a:lnTo>
                    <a:pt x="0" y="24997"/>
                  </a:lnTo>
                  <a:lnTo>
                    <a:pt x="7028" y="32086"/>
                  </a:lnTo>
                  <a:lnTo>
                    <a:pt x="24789" y="32086"/>
                  </a:lnTo>
                  <a:lnTo>
                    <a:pt x="27009" y="29847"/>
                  </a:lnTo>
                  <a:lnTo>
                    <a:pt x="8138" y="29847"/>
                  </a:lnTo>
                  <a:lnTo>
                    <a:pt x="2219" y="23505"/>
                  </a:lnTo>
                  <a:lnTo>
                    <a:pt x="2219" y="8208"/>
                  </a:lnTo>
                  <a:lnTo>
                    <a:pt x="8138" y="2238"/>
                  </a:lnTo>
                  <a:lnTo>
                    <a:pt x="27009" y="2238"/>
                  </a:lnTo>
                  <a:lnTo>
                    <a:pt x="24789" y="0"/>
                  </a:lnTo>
                  <a:close/>
                </a:path>
                <a:path w="32384" h="32384">
                  <a:moveTo>
                    <a:pt x="27009" y="2238"/>
                  </a:moveTo>
                  <a:lnTo>
                    <a:pt x="23310" y="2238"/>
                  </a:lnTo>
                  <a:lnTo>
                    <a:pt x="29599" y="8208"/>
                  </a:lnTo>
                  <a:lnTo>
                    <a:pt x="29599" y="23505"/>
                  </a:lnTo>
                  <a:lnTo>
                    <a:pt x="23310" y="29847"/>
                  </a:lnTo>
                  <a:lnTo>
                    <a:pt x="27009" y="29847"/>
                  </a:lnTo>
                  <a:lnTo>
                    <a:pt x="31818" y="24997"/>
                  </a:lnTo>
                  <a:lnTo>
                    <a:pt x="31818" y="7089"/>
                  </a:lnTo>
                  <a:lnTo>
                    <a:pt x="27009" y="2238"/>
                  </a:lnTo>
                  <a:close/>
                </a:path>
                <a:path w="32384" h="32384">
                  <a:moveTo>
                    <a:pt x="20350" y="7089"/>
                  </a:moveTo>
                  <a:lnTo>
                    <a:pt x="9618" y="7089"/>
                  </a:lnTo>
                  <a:lnTo>
                    <a:pt x="9618" y="25370"/>
                  </a:lnTo>
                  <a:lnTo>
                    <a:pt x="12207" y="25370"/>
                  </a:lnTo>
                  <a:lnTo>
                    <a:pt x="12207" y="17908"/>
                  </a:lnTo>
                  <a:lnTo>
                    <a:pt x="19611" y="17908"/>
                  </a:lnTo>
                  <a:lnTo>
                    <a:pt x="22940" y="16789"/>
                  </a:lnTo>
                  <a:lnTo>
                    <a:pt x="22940" y="15670"/>
                  </a:lnTo>
                  <a:lnTo>
                    <a:pt x="12207" y="15670"/>
                  </a:lnTo>
                  <a:lnTo>
                    <a:pt x="12207" y="8954"/>
                  </a:lnTo>
                  <a:lnTo>
                    <a:pt x="22940" y="8954"/>
                  </a:lnTo>
                  <a:lnTo>
                    <a:pt x="20350" y="7089"/>
                  </a:lnTo>
                  <a:close/>
                </a:path>
                <a:path w="32384" h="32384">
                  <a:moveTo>
                    <a:pt x="18496" y="17908"/>
                  </a:moveTo>
                  <a:lnTo>
                    <a:pt x="15536" y="17908"/>
                  </a:lnTo>
                  <a:lnTo>
                    <a:pt x="20350" y="25370"/>
                  </a:lnTo>
                  <a:lnTo>
                    <a:pt x="23310" y="25370"/>
                  </a:lnTo>
                  <a:lnTo>
                    <a:pt x="18496" y="17908"/>
                  </a:lnTo>
                  <a:close/>
                </a:path>
                <a:path w="32384" h="32384">
                  <a:moveTo>
                    <a:pt x="22940" y="8954"/>
                  </a:moveTo>
                  <a:lnTo>
                    <a:pt x="18866" y="8954"/>
                  </a:lnTo>
                  <a:lnTo>
                    <a:pt x="20350" y="10446"/>
                  </a:lnTo>
                  <a:lnTo>
                    <a:pt x="20350" y="14550"/>
                  </a:lnTo>
                  <a:lnTo>
                    <a:pt x="18866" y="15670"/>
                  </a:lnTo>
                  <a:lnTo>
                    <a:pt x="22940" y="15670"/>
                  </a:lnTo>
                  <a:lnTo>
                    <a:pt x="22940" y="8954"/>
                  </a:lnTo>
                  <a:close/>
                </a:path>
              </a:pathLst>
            </a:custGeom>
            <a:solidFill>
              <a:srgbClr val="69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982167" y="4433696"/>
            <a:ext cx="4679315" cy="2357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35"/>
              </a:lnSpc>
              <a:spcBef>
                <a:spcPts val="105"/>
              </a:spcBef>
            </a:pPr>
            <a:r>
              <a:rPr sz="2550" b="1" dirty="0">
                <a:solidFill>
                  <a:srgbClr val="A60000"/>
                </a:solidFill>
                <a:latin typeface="Arial"/>
                <a:cs typeface="Arial"/>
              </a:rPr>
              <a:t>AND</a:t>
            </a:r>
            <a:r>
              <a:rPr sz="2550" b="1" spc="175" dirty="0">
                <a:solidFill>
                  <a:srgbClr val="A60000"/>
                </a:solidFill>
                <a:latin typeface="Arial"/>
                <a:cs typeface="Arial"/>
              </a:rPr>
              <a:t> </a:t>
            </a:r>
            <a:r>
              <a:rPr sz="2550" b="1" dirty="0">
                <a:solidFill>
                  <a:srgbClr val="A60000"/>
                </a:solidFill>
                <a:latin typeface="Arial"/>
                <a:cs typeface="Arial"/>
              </a:rPr>
              <a:t>THE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ts val="3520"/>
              </a:lnSpc>
            </a:pPr>
            <a:r>
              <a:rPr sz="3200" b="1" dirty="0">
                <a:solidFill>
                  <a:srgbClr val="A60000"/>
                </a:solidFill>
                <a:latin typeface="Arial"/>
                <a:cs typeface="Arial"/>
              </a:rPr>
              <a:t>E</a:t>
            </a:r>
            <a:r>
              <a:rPr sz="2550" b="1" dirty="0">
                <a:solidFill>
                  <a:srgbClr val="A60000"/>
                </a:solidFill>
                <a:latin typeface="Arial"/>
                <a:cs typeface="Arial"/>
              </a:rPr>
              <a:t>COSYSTEM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ts val="3650"/>
              </a:lnSpc>
            </a:pPr>
            <a:r>
              <a:rPr sz="3200" b="1" spc="-5" dirty="0">
                <a:solidFill>
                  <a:srgbClr val="A60000"/>
                </a:solidFill>
                <a:latin typeface="Arial"/>
                <a:cs typeface="Arial"/>
              </a:rPr>
              <a:t>S</a:t>
            </a:r>
            <a:r>
              <a:rPr sz="2550" b="1" spc="-5" dirty="0">
                <a:solidFill>
                  <a:srgbClr val="A60000"/>
                </a:solidFill>
                <a:latin typeface="Arial"/>
                <a:cs typeface="Arial"/>
              </a:rPr>
              <a:t>ERVICES</a:t>
            </a:r>
            <a:r>
              <a:rPr sz="2550" b="1" spc="215" dirty="0">
                <a:solidFill>
                  <a:srgbClr val="A6000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A60000"/>
                </a:solidFill>
                <a:latin typeface="Arial"/>
                <a:cs typeface="Arial"/>
              </a:rPr>
              <a:t>G</a:t>
            </a:r>
            <a:r>
              <a:rPr sz="2550" b="1" spc="-20" dirty="0">
                <a:solidFill>
                  <a:srgbClr val="A60000"/>
                </a:solidFill>
                <a:latin typeface="Arial"/>
                <a:cs typeface="Arial"/>
              </a:rPr>
              <a:t>ENERATED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i="1" spc="-5" dirty="0">
                <a:latin typeface="Carlito"/>
                <a:cs typeface="Carlito"/>
              </a:rPr>
              <a:t>Lal</a:t>
            </a:r>
            <a:r>
              <a:rPr sz="2400" i="1" spc="-100" dirty="0">
                <a:latin typeface="Carlito"/>
                <a:cs typeface="Carlito"/>
              </a:rPr>
              <a:t> </a:t>
            </a:r>
            <a:r>
              <a:rPr sz="2400" i="1" spc="-5" dirty="0">
                <a:latin typeface="Carlito"/>
                <a:cs typeface="Carlito"/>
              </a:rPr>
              <a:t>(2010)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17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121" y="1002284"/>
            <a:ext cx="806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/>
              <a:t>C</a:t>
            </a:r>
            <a:r>
              <a:rPr spc="10" dirty="0"/>
              <a:t>ONSEQUENCES OF THE </a:t>
            </a:r>
            <a:r>
              <a:rPr sz="2400" spc="10" dirty="0"/>
              <a:t>C</a:t>
            </a:r>
            <a:r>
              <a:rPr spc="10" dirty="0"/>
              <a:t>OUPLED </a:t>
            </a:r>
            <a:r>
              <a:rPr sz="2400" spc="5" dirty="0"/>
              <a:t>B</a:t>
            </a:r>
            <a:r>
              <a:rPr spc="5" dirty="0"/>
              <a:t>IOGEOCHEMICAL</a:t>
            </a:r>
            <a:r>
              <a:rPr spc="15" dirty="0"/>
              <a:t> </a:t>
            </a:r>
            <a:r>
              <a:rPr sz="2400" spc="10" dirty="0"/>
              <a:t>C</a:t>
            </a:r>
            <a:r>
              <a:rPr spc="10" dirty="0"/>
              <a:t>YCLING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396872" y="2091054"/>
            <a:ext cx="640842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Because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coupled </a:t>
            </a:r>
            <a:r>
              <a:rPr sz="1800" spc="-10" dirty="0">
                <a:latin typeface="Arial"/>
                <a:cs typeface="Arial"/>
              </a:rPr>
              <a:t>cycles </a:t>
            </a:r>
            <a:r>
              <a:rPr sz="1800" dirty="0">
                <a:latin typeface="Arial"/>
                <a:cs typeface="Arial"/>
              </a:rPr>
              <a:t>of C, N, H</a:t>
            </a:r>
            <a:r>
              <a:rPr sz="1800" baseline="-20833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O, </a:t>
            </a:r>
            <a:r>
              <a:rPr sz="1800" spc="-114" dirty="0">
                <a:latin typeface="Arial"/>
                <a:cs typeface="Arial"/>
              </a:rPr>
              <a:t>P, </a:t>
            </a:r>
            <a:r>
              <a:rPr sz="1800" spc="-5" dirty="0">
                <a:latin typeface="Arial"/>
                <a:cs typeface="Arial"/>
              </a:rPr>
              <a:t>S, </a:t>
            </a:r>
            <a:r>
              <a:rPr sz="1800" dirty="0">
                <a:latin typeface="Arial"/>
                <a:cs typeface="Arial"/>
              </a:rPr>
              <a:t>etc.,  </a:t>
            </a:r>
            <a:r>
              <a:rPr sz="1800" spc="-10" dirty="0">
                <a:latin typeface="Arial"/>
                <a:cs typeface="Arial"/>
              </a:rPr>
              <a:t>management-induced changes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one can </a:t>
            </a:r>
            <a:r>
              <a:rPr sz="1800" spc="-10" dirty="0">
                <a:latin typeface="Arial"/>
                <a:cs typeface="Arial"/>
              </a:rPr>
              <a:t>affect cycling </a:t>
            </a:r>
            <a:r>
              <a:rPr sz="1800" spc="-5" dirty="0">
                <a:latin typeface="Arial"/>
                <a:cs typeface="Arial"/>
              </a:rPr>
              <a:t>of  others often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adverse environmental impacts or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trade-offs: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8197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819785" algn="l"/>
                <a:tab pos="820419" algn="l"/>
              </a:tabLst>
            </a:pPr>
            <a:r>
              <a:rPr sz="1800" spc="-5" dirty="0">
                <a:latin typeface="Arial"/>
                <a:cs typeface="Arial"/>
              </a:rPr>
              <a:t>Gaseous emission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CH</a:t>
            </a:r>
            <a:r>
              <a:rPr sz="1800" spc="-7" baseline="-20833" dirty="0">
                <a:latin typeface="Arial"/>
                <a:cs typeface="Arial"/>
              </a:rPr>
              <a:t>4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819785" indent="-287020">
              <a:lnSpc>
                <a:spcPct val="100000"/>
              </a:lnSpc>
              <a:buChar char="•"/>
              <a:tabLst>
                <a:tab pos="819785" algn="l"/>
                <a:tab pos="820419" algn="l"/>
              </a:tabLst>
            </a:pPr>
            <a:r>
              <a:rPr sz="1800" spc="-5" dirty="0">
                <a:latin typeface="Arial"/>
                <a:cs typeface="Arial"/>
              </a:rPr>
              <a:t>Leaching </a:t>
            </a:r>
            <a:r>
              <a:rPr sz="1800" dirty="0">
                <a:latin typeface="Arial"/>
                <a:cs typeface="Arial"/>
              </a:rPr>
              <a:t>of NO</a:t>
            </a:r>
            <a:r>
              <a:rPr sz="1800" baseline="-20833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NH</a:t>
            </a:r>
            <a:r>
              <a:rPr sz="1800" spc="-7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819785" indent="-287020">
              <a:lnSpc>
                <a:spcPct val="100000"/>
              </a:lnSpc>
              <a:buChar char="•"/>
              <a:tabLst>
                <a:tab pos="819785" algn="l"/>
                <a:tab pos="820419" algn="l"/>
              </a:tabLst>
            </a:pPr>
            <a:r>
              <a:rPr sz="1800" spc="-5" dirty="0">
                <a:latin typeface="Arial"/>
                <a:cs typeface="Arial"/>
              </a:rPr>
              <a:t>Changes in soil inorganic C and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2813" y="1002284"/>
            <a:ext cx="527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/>
              <a:t>M</a:t>
            </a:r>
            <a:r>
              <a:rPr spc="10" dirty="0"/>
              <a:t>ECHANISMS </a:t>
            </a:r>
            <a:r>
              <a:rPr spc="5" dirty="0"/>
              <a:t>OF </a:t>
            </a:r>
            <a:r>
              <a:rPr sz="2400" spc="-15" dirty="0"/>
              <a:t>S</a:t>
            </a:r>
            <a:r>
              <a:rPr spc="-15" dirty="0"/>
              <a:t>TABILIZATION </a:t>
            </a:r>
            <a:r>
              <a:rPr spc="5" dirty="0"/>
              <a:t>OF</a:t>
            </a:r>
            <a:r>
              <a:rPr spc="509" dirty="0"/>
              <a:t> </a:t>
            </a:r>
            <a:r>
              <a:rPr sz="2400" dirty="0"/>
              <a:t>SOC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72350" y="1912492"/>
            <a:ext cx="7919084" cy="0"/>
          </a:xfrm>
          <a:custGeom>
            <a:avLst/>
            <a:gdLst/>
            <a:ahLst/>
            <a:cxnLst/>
            <a:rect l="l" t="t" r="r" b="b"/>
            <a:pathLst>
              <a:path w="7919084">
                <a:moveTo>
                  <a:pt x="0" y="0"/>
                </a:moveTo>
                <a:lnTo>
                  <a:pt x="791881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350" y="2218817"/>
            <a:ext cx="7919084" cy="0"/>
          </a:xfrm>
          <a:custGeom>
            <a:avLst/>
            <a:gdLst/>
            <a:ahLst/>
            <a:cxnLst/>
            <a:rect l="l" t="t" r="r" b="b"/>
            <a:pathLst>
              <a:path w="7919084">
                <a:moveTo>
                  <a:pt x="0" y="0"/>
                </a:moveTo>
                <a:lnTo>
                  <a:pt x="791881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128" y="1939798"/>
            <a:ext cx="994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Mechanism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6600" y="1939798"/>
            <a:ext cx="719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Pr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cess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433" y="2251329"/>
            <a:ext cx="742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6639A"/>
                </a:solidFill>
                <a:latin typeface="Arial"/>
                <a:cs typeface="Arial"/>
              </a:rPr>
              <a:t>Physical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6854" y="2158974"/>
            <a:ext cx="3456304" cy="15570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3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16639A"/>
                </a:solidFill>
                <a:latin typeface="Arial"/>
                <a:cs typeface="Arial"/>
              </a:rPr>
              <a:t>Access to microbial</a:t>
            </a:r>
            <a:r>
              <a:rPr sz="1400" spc="-100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639A"/>
                </a:solidFill>
                <a:latin typeface="Arial"/>
                <a:cs typeface="Arial"/>
              </a:rPr>
              <a:t>processes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3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16639A"/>
                </a:solidFill>
                <a:latin typeface="Arial"/>
                <a:cs typeface="Arial"/>
              </a:rPr>
              <a:t>Stable</a:t>
            </a:r>
            <a:r>
              <a:rPr sz="1400" spc="-35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6639A"/>
                </a:solidFill>
                <a:latin typeface="Arial"/>
                <a:cs typeface="Arial"/>
              </a:rPr>
              <a:t>microaggregates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3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16639A"/>
                </a:solidFill>
                <a:latin typeface="Arial"/>
                <a:cs typeface="Arial"/>
              </a:rPr>
              <a:t>Deep </a:t>
            </a:r>
            <a:r>
              <a:rPr sz="1400" dirty="0">
                <a:solidFill>
                  <a:srgbClr val="16639A"/>
                </a:solidFill>
                <a:latin typeface="Arial"/>
                <a:cs typeface="Arial"/>
              </a:rPr>
              <a:t>placement in</a:t>
            </a:r>
            <a:r>
              <a:rPr sz="1400" spc="-75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6639A"/>
                </a:solidFill>
                <a:latin typeface="Arial"/>
                <a:cs typeface="Arial"/>
              </a:rPr>
              <a:t>sub-soil</a:t>
            </a:r>
            <a:endParaRPr sz="1400">
              <a:latin typeface="Arial"/>
              <a:cs typeface="Arial"/>
            </a:endParaRPr>
          </a:p>
          <a:p>
            <a:pPr marL="310515" indent="-287020">
              <a:lnSpc>
                <a:spcPct val="100000"/>
              </a:lnSpc>
              <a:spcBef>
                <a:spcPts val="730"/>
              </a:spcBef>
              <a:buChar char="•"/>
              <a:tabLst>
                <a:tab pos="309880" algn="l"/>
                <a:tab pos="310515" algn="l"/>
              </a:tabLst>
            </a:pPr>
            <a:r>
              <a:rPr sz="1400" dirty="0">
                <a:solidFill>
                  <a:srgbClr val="AD6F0A"/>
                </a:solidFill>
                <a:latin typeface="Arial"/>
                <a:cs typeface="Arial"/>
              </a:rPr>
              <a:t>Absorption on clay</a:t>
            </a:r>
            <a:r>
              <a:rPr sz="1400" spc="-90" dirty="0">
                <a:solidFill>
                  <a:srgbClr val="AD6F0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D6F0A"/>
                </a:solidFill>
                <a:latin typeface="Arial"/>
                <a:cs typeface="Arial"/>
              </a:rPr>
              <a:t>particles</a:t>
            </a:r>
            <a:endParaRPr sz="1400">
              <a:latin typeface="Arial"/>
              <a:cs typeface="Arial"/>
            </a:endParaRPr>
          </a:p>
          <a:p>
            <a:pPr marL="310515" indent="-287020">
              <a:lnSpc>
                <a:spcPct val="100000"/>
              </a:lnSpc>
              <a:spcBef>
                <a:spcPts val="735"/>
              </a:spcBef>
              <a:buChar char="•"/>
              <a:tabLst>
                <a:tab pos="309880" algn="l"/>
                <a:tab pos="310515" algn="l"/>
              </a:tabLst>
            </a:pPr>
            <a:r>
              <a:rPr sz="1400" spc="-5" dirty="0">
                <a:solidFill>
                  <a:srgbClr val="AD6F0A"/>
                </a:solidFill>
                <a:latin typeface="Arial"/>
                <a:cs typeface="Arial"/>
              </a:rPr>
              <a:t>Formation </a:t>
            </a:r>
            <a:r>
              <a:rPr sz="1400" dirty="0">
                <a:solidFill>
                  <a:srgbClr val="AD6F0A"/>
                </a:solidFill>
                <a:latin typeface="Arial"/>
                <a:cs typeface="Arial"/>
              </a:rPr>
              <a:t>of organo-mineral</a:t>
            </a:r>
            <a:r>
              <a:rPr sz="1400" spc="-120" dirty="0">
                <a:solidFill>
                  <a:srgbClr val="AD6F0A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D6F0A"/>
                </a:solidFill>
                <a:latin typeface="Arial"/>
                <a:cs typeface="Arial"/>
              </a:rPr>
              <a:t>complexes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pc="-5" dirty="0"/>
              <a:t>Reference</a:t>
            </a:r>
          </a:p>
          <a:p>
            <a:pPr marL="12700" marR="696595">
              <a:lnSpc>
                <a:spcPct val="143500"/>
              </a:lnSpc>
              <a:spcBef>
                <a:spcPts val="45"/>
              </a:spcBef>
            </a:pPr>
            <a:r>
              <a:rPr b="0" dirty="0">
                <a:solidFill>
                  <a:srgbClr val="16639A"/>
                </a:solidFill>
                <a:latin typeface="Arial"/>
                <a:cs typeface="Arial"/>
              </a:rPr>
              <a:t>Dungait et al. (2012)  </a:t>
            </a:r>
            <a:r>
              <a:rPr b="0" spc="-5" dirty="0">
                <a:solidFill>
                  <a:srgbClr val="16639A"/>
                </a:solidFill>
                <a:latin typeface="Arial"/>
                <a:cs typeface="Arial"/>
              </a:rPr>
              <a:t>Vitro </a:t>
            </a:r>
            <a:r>
              <a:rPr b="0" dirty="0">
                <a:solidFill>
                  <a:srgbClr val="16639A"/>
                </a:solidFill>
                <a:latin typeface="Arial"/>
                <a:cs typeface="Arial"/>
              </a:rPr>
              <a:t>et al. (2008, 2010)  Lorenz and Lal (2005)  </a:t>
            </a:r>
            <a:r>
              <a:rPr b="0" dirty="0">
                <a:solidFill>
                  <a:srgbClr val="AD6F0A"/>
                </a:solidFill>
                <a:latin typeface="Arial"/>
                <a:cs typeface="Arial"/>
              </a:rPr>
              <a:t>Theng et al. (2012,</a:t>
            </a:r>
            <a:r>
              <a:rPr b="0" spc="-165" dirty="0">
                <a:solidFill>
                  <a:srgbClr val="AD6F0A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AD6F0A"/>
                </a:solidFill>
                <a:latin typeface="Arial"/>
                <a:cs typeface="Arial"/>
              </a:rPr>
              <a:t>2014)</a:t>
            </a:r>
          </a:p>
          <a:p>
            <a:pPr marL="24130" marR="5080">
              <a:lnSpc>
                <a:spcPct val="100000"/>
              </a:lnSpc>
              <a:spcBef>
                <a:spcPts val="730"/>
              </a:spcBef>
            </a:pPr>
            <a:r>
              <a:rPr b="0" dirty="0">
                <a:solidFill>
                  <a:srgbClr val="AD6F0A"/>
                </a:solidFill>
                <a:latin typeface="Arial"/>
                <a:cs typeface="Arial"/>
              </a:rPr>
              <a:t>Plaza et al. (2013), Chenu </a:t>
            </a:r>
            <a:r>
              <a:rPr b="0" spc="-5" dirty="0">
                <a:solidFill>
                  <a:srgbClr val="AD6F0A"/>
                </a:solidFill>
                <a:latin typeface="Arial"/>
                <a:cs typeface="Arial"/>
              </a:rPr>
              <a:t>and  </a:t>
            </a:r>
            <a:r>
              <a:rPr b="0" dirty="0">
                <a:solidFill>
                  <a:srgbClr val="AD6F0A"/>
                </a:solidFill>
                <a:latin typeface="Arial"/>
                <a:cs typeface="Arial"/>
              </a:rPr>
              <a:t>Plante (2006), </a:t>
            </a:r>
            <a:r>
              <a:rPr b="0" spc="-5" dirty="0">
                <a:solidFill>
                  <a:srgbClr val="AD6F0A"/>
                </a:solidFill>
                <a:latin typeface="Arial"/>
                <a:cs typeface="Arial"/>
              </a:rPr>
              <a:t>Rumpel and</a:t>
            </a:r>
            <a:r>
              <a:rPr b="0" spc="-120" dirty="0">
                <a:solidFill>
                  <a:srgbClr val="AD6F0A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AD6F0A"/>
                </a:solidFill>
                <a:latin typeface="Arial"/>
                <a:cs typeface="Arial"/>
              </a:rPr>
              <a:t>Kögel-  Knaber</a:t>
            </a:r>
            <a:r>
              <a:rPr b="0" spc="-35" dirty="0">
                <a:solidFill>
                  <a:srgbClr val="AD6F0A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AD6F0A"/>
                </a:solidFill>
                <a:latin typeface="Arial"/>
                <a:cs typeface="Arial"/>
              </a:rPr>
              <a:t>(2011)</a:t>
            </a:r>
          </a:p>
          <a:p>
            <a:pPr marL="24130">
              <a:lnSpc>
                <a:spcPct val="100000"/>
              </a:lnSpc>
              <a:spcBef>
                <a:spcPts val="855"/>
              </a:spcBef>
            </a:pPr>
            <a:r>
              <a:rPr b="0" dirty="0">
                <a:solidFill>
                  <a:srgbClr val="870813"/>
                </a:solidFill>
                <a:latin typeface="Arial"/>
                <a:cs typeface="Arial"/>
              </a:rPr>
              <a:t>Piccolo</a:t>
            </a:r>
            <a:r>
              <a:rPr b="0" spc="-11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870813"/>
                </a:solidFill>
                <a:latin typeface="Arial"/>
                <a:cs typeface="Arial"/>
              </a:rPr>
              <a:t>(2001)</a:t>
            </a:r>
          </a:p>
          <a:p>
            <a:pPr marL="24130">
              <a:lnSpc>
                <a:spcPct val="100000"/>
              </a:lnSpc>
              <a:spcBef>
                <a:spcPts val="730"/>
              </a:spcBef>
            </a:pPr>
            <a:r>
              <a:rPr b="0" dirty="0">
                <a:solidFill>
                  <a:srgbClr val="870813"/>
                </a:solidFill>
                <a:latin typeface="Arial"/>
                <a:cs typeface="Arial"/>
              </a:rPr>
              <a:t>Schnitzer </a:t>
            </a:r>
            <a:r>
              <a:rPr b="0" spc="-5" dirty="0">
                <a:solidFill>
                  <a:srgbClr val="870813"/>
                </a:solidFill>
                <a:latin typeface="Arial"/>
                <a:cs typeface="Arial"/>
              </a:rPr>
              <a:t>and </a:t>
            </a:r>
            <a:r>
              <a:rPr b="0" dirty="0">
                <a:solidFill>
                  <a:srgbClr val="870813"/>
                </a:solidFill>
                <a:latin typeface="Arial"/>
                <a:cs typeface="Arial"/>
              </a:rPr>
              <a:t>Monreal</a:t>
            </a:r>
            <a:r>
              <a:rPr b="0" spc="-10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870813"/>
                </a:solidFill>
                <a:latin typeface="Arial"/>
                <a:cs typeface="Arial"/>
              </a:rPr>
              <a:t>(2011)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24130" marR="902335">
              <a:lnSpc>
                <a:spcPct val="141600"/>
              </a:lnSpc>
              <a:spcBef>
                <a:spcPts val="5"/>
              </a:spcBef>
            </a:pPr>
            <a:r>
              <a:rPr b="0" dirty="0">
                <a:solidFill>
                  <a:srgbClr val="870813"/>
                </a:solidFill>
                <a:latin typeface="Arial"/>
                <a:cs typeface="Arial"/>
              </a:rPr>
              <a:t>Lorenz et al. (2007)  Lündsdorf et al.</a:t>
            </a:r>
            <a:r>
              <a:rPr b="0" spc="-14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870813"/>
                </a:solidFill>
                <a:latin typeface="Arial"/>
                <a:cs typeface="Arial"/>
              </a:rPr>
              <a:t>(2000)  </a:t>
            </a:r>
            <a:r>
              <a:rPr b="0" dirty="0">
                <a:solidFill>
                  <a:srgbClr val="552274"/>
                </a:solidFill>
                <a:latin typeface="Arial"/>
                <a:cs typeface="Arial"/>
              </a:rPr>
              <a:t>Schmidt et al.</a:t>
            </a:r>
            <a:r>
              <a:rPr b="0" spc="-90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552274"/>
                </a:solidFill>
                <a:latin typeface="Arial"/>
                <a:cs typeface="Arial"/>
              </a:rPr>
              <a:t>(2011)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2711" y="3170047"/>
            <a:ext cx="817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AD6F0A"/>
                </a:solidFill>
                <a:latin typeface="Arial"/>
                <a:cs typeface="Arial"/>
              </a:rPr>
              <a:t>Ch</a:t>
            </a:r>
            <a:r>
              <a:rPr sz="1400" b="1" dirty="0">
                <a:solidFill>
                  <a:srgbClr val="AD6F0A"/>
                </a:solidFill>
                <a:latin typeface="Arial"/>
                <a:cs typeface="Arial"/>
              </a:rPr>
              <a:t>em</a:t>
            </a:r>
            <a:r>
              <a:rPr sz="1400" b="1" spc="5" dirty="0">
                <a:solidFill>
                  <a:srgbClr val="AD6F0A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AD6F0A"/>
                </a:solidFill>
                <a:latin typeface="Arial"/>
                <a:cs typeface="Arial"/>
              </a:rPr>
              <a:t>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711" y="4224909"/>
            <a:ext cx="1075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70813"/>
                </a:solidFill>
                <a:latin typeface="Arial"/>
                <a:cs typeface="Arial"/>
              </a:rPr>
              <a:t>Biochemical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8157" y="4132554"/>
            <a:ext cx="3415029" cy="176148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3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870813"/>
                </a:solidFill>
                <a:latin typeface="Arial"/>
                <a:cs typeface="Arial"/>
              </a:rPr>
              <a:t>Supra-molecular</a:t>
            </a:r>
            <a:r>
              <a:rPr sz="1400" spc="-6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70813"/>
                </a:solidFill>
                <a:latin typeface="Arial"/>
                <a:cs typeface="Arial"/>
              </a:rPr>
              <a:t>structure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73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870813"/>
                </a:solidFill>
                <a:latin typeface="Arial"/>
                <a:cs typeface="Arial"/>
              </a:rPr>
              <a:t>Formation </a:t>
            </a:r>
            <a:r>
              <a:rPr sz="1400" dirty="0">
                <a:solidFill>
                  <a:srgbClr val="870813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870813"/>
                </a:solidFill>
                <a:latin typeface="Arial"/>
                <a:cs typeface="Arial"/>
              </a:rPr>
              <a:t>selective </a:t>
            </a:r>
            <a:r>
              <a:rPr sz="1400" dirty="0">
                <a:solidFill>
                  <a:srgbClr val="870813"/>
                </a:solidFill>
                <a:latin typeface="Arial"/>
                <a:cs typeface="Arial"/>
              </a:rPr>
              <a:t>preservation</a:t>
            </a:r>
            <a:r>
              <a:rPr sz="1400" spc="-13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70813"/>
                </a:solidFill>
                <a:latin typeface="Arial"/>
                <a:cs typeface="Arial"/>
              </a:rPr>
              <a:t>of  molecules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870813"/>
                </a:solidFill>
                <a:latin typeface="Arial"/>
                <a:cs typeface="Arial"/>
              </a:rPr>
              <a:t>Recalcitrant</a:t>
            </a:r>
            <a:r>
              <a:rPr sz="1400" spc="-4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870813"/>
                </a:solidFill>
                <a:latin typeface="Arial"/>
                <a:cs typeface="Arial"/>
              </a:rPr>
              <a:t>substances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73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870813"/>
                </a:solidFill>
                <a:latin typeface="Arial"/>
                <a:cs typeface="Arial"/>
              </a:rPr>
              <a:t>Clay</a:t>
            </a:r>
            <a:r>
              <a:rPr sz="1400" spc="-1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70813"/>
                </a:solidFill>
                <a:latin typeface="Arial"/>
                <a:cs typeface="Arial"/>
              </a:rPr>
              <a:t>hutches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552274"/>
                </a:solidFill>
                <a:latin typeface="Arial"/>
                <a:cs typeface="Arial"/>
              </a:rPr>
              <a:t>Ecosystem</a:t>
            </a:r>
            <a:r>
              <a:rPr sz="1400" spc="-45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52274"/>
                </a:solidFill>
                <a:latin typeface="Arial"/>
                <a:cs typeface="Arial"/>
              </a:rPr>
              <a:t>property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3996" y="5932385"/>
            <a:ext cx="7919084" cy="0"/>
          </a:xfrm>
          <a:custGeom>
            <a:avLst/>
            <a:gdLst/>
            <a:ahLst/>
            <a:cxnLst/>
            <a:rect l="l" t="t" r="r" b="b"/>
            <a:pathLst>
              <a:path w="7919084">
                <a:moveTo>
                  <a:pt x="0" y="0"/>
                </a:moveTo>
                <a:lnTo>
                  <a:pt x="791885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711" y="5654141"/>
            <a:ext cx="916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52274"/>
                </a:solidFill>
                <a:latin typeface="Arial"/>
                <a:cs typeface="Arial"/>
              </a:rPr>
              <a:t>Ecological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19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35"/>
              </a:lnSpc>
              <a:spcBef>
                <a:spcPts val="100"/>
              </a:spcBef>
            </a:pPr>
            <a:r>
              <a:rPr sz="2400" dirty="0"/>
              <a:t>T</a:t>
            </a:r>
            <a:r>
              <a:rPr dirty="0"/>
              <a:t>EMPERATURE </a:t>
            </a:r>
            <a:r>
              <a:rPr sz="2400" spc="10" dirty="0"/>
              <a:t>D</a:t>
            </a:r>
            <a:r>
              <a:rPr spc="10" dirty="0"/>
              <a:t>EPENDENCE </a:t>
            </a:r>
            <a:r>
              <a:rPr spc="5" dirty="0"/>
              <a:t>OF </a:t>
            </a:r>
            <a:r>
              <a:rPr sz="2400" dirty="0"/>
              <a:t>SOM </a:t>
            </a:r>
            <a:r>
              <a:rPr sz="2400" spc="5" dirty="0"/>
              <a:t>D</a:t>
            </a:r>
            <a:r>
              <a:rPr spc="5" dirty="0"/>
              <a:t>ECOMPOSITION</a:t>
            </a:r>
            <a:r>
              <a:rPr spc="365" dirty="0"/>
              <a:t> </a:t>
            </a:r>
            <a:r>
              <a:rPr spc="15" dirty="0"/>
              <a:t>AND</a:t>
            </a:r>
            <a:endParaRPr sz="2400"/>
          </a:p>
          <a:p>
            <a:pPr marL="635" algn="ctr">
              <a:lnSpc>
                <a:spcPts val="2735"/>
              </a:lnSpc>
            </a:pPr>
            <a:r>
              <a:rPr sz="2400" spc="10" dirty="0"/>
              <a:t>F</a:t>
            </a:r>
            <a:r>
              <a:rPr spc="10" dirty="0"/>
              <a:t>EEDBACK </a:t>
            </a:r>
            <a:r>
              <a:rPr spc="-5" dirty="0"/>
              <a:t>TO </a:t>
            </a:r>
            <a:r>
              <a:rPr sz="2400" spc="-15" dirty="0"/>
              <a:t>C</a:t>
            </a:r>
            <a:r>
              <a:rPr spc="-15" dirty="0"/>
              <a:t>LIMATE</a:t>
            </a:r>
            <a:r>
              <a:rPr spc="365" dirty="0"/>
              <a:t> </a:t>
            </a:r>
            <a:r>
              <a:rPr sz="2400" spc="10" dirty="0"/>
              <a:t>C</a:t>
            </a:r>
            <a:r>
              <a:rPr spc="10" dirty="0"/>
              <a:t>HANGE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96162" y="1799590"/>
            <a:ext cx="7098030" cy="352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97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A050F"/>
                </a:solidFill>
                <a:latin typeface="Arial"/>
                <a:cs typeface="Arial"/>
              </a:rPr>
              <a:t>(Kinetic </a:t>
            </a:r>
            <a:r>
              <a:rPr sz="1800" b="1" spc="-25" dirty="0">
                <a:solidFill>
                  <a:srgbClr val="AA050F"/>
                </a:solidFill>
                <a:latin typeface="Arial"/>
                <a:cs typeface="Arial"/>
              </a:rPr>
              <a:t>Theory, </a:t>
            </a:r>
            <a:r>
              <a:rPr sz="1800" b="1" spc="-10" dirty="0">
                <a:solidFill>
                  <a:srgbClr val="AA050F"/>
                </a:solidFill>
                <a:latin typeface="Arial"/>
                <a:cs typeface="Arial"/>
              </a:rPr>
              <a:t>Arrhenius,</a:t>
            </a:r>
            <a:r>
              <a:rPr sz="1800" b="1" spc="15" dirty="0">
                <a:solidFill>
                  <a:srgbClr val="AA050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A050F"/>
                </a:solidFill>
                <a:latin typeface="Arial"/>
                <a:cs typeface="Arial"/>
              </a:rPr>
              <a:t>1889)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1.	Decomposition rate increase with increase </a:t>
            </a:r>
            <a:r>
              <a:rPr sz="1600" dirty="0">
                <a:solidFill>
                  <a:srgbClr val="552274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temperature when substrate  availability and enzyme activity do not constrain the reaction rate  (Davidson and Janssens, 2006).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469265" marR="1651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Increase in decomposition rate </a:t>
            </a:r>
            <a:r>
              <a:rPr sz="1600" spc="-10" dirty="0">
                <a:solidFill>
                  <a:srgbClr val="16639A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the warming temperature is more in  colder than that in warmer climates (Del Grosso et al., 2005; Kirschbaum,  1995).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1650">
              <a:latin typeface="Arial"/>
              <a:cs typeface="Arial"/>
            </a:endParaRPr>
          </a:p>
          <a:p>
            <a:pPr marL="469265" marR="3111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The decomposition reactions </a:t>
            </a:r>
            <a:r>
              <a:rPr sz="1600" spc="-10" dirty="0">
                <a:solidFill>
                  <a:srgbClr val="40731F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high activation energies (i.e., slow rate)  </a:t>
            </a:r>
            <a:r>
              <a:rPr sz="1600" spc="-10" dirty="0">
                <a:solidFill>
                  <a:srgbClr val="40731F"/>
                </a:solidFill>
                <a:latin typeface="Arial"/>
                <a:cs typeface="Arial"/>
              </a:rPr>
              <a:t>will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experience greater temperature sensitivity than those </a:t>
            </a:r>
            <a:r>
              <a:rPr sz="1600" spc="-10" dirty="0">
                <a:solidFill>
                  <a:srgbClr val="40731F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low  activation energy (i.e., fast</a:t>
            </a:r>
            <a:r>
              <a:rPr sz="1600" spc="50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rate).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8200" y="967867"/>
            <a:ext cx="5928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</a:t>
            </a:r>
            <a:r>
              <a:rPr sz="2250" spc="-10" dirty="0"/>
              <a:t>ONSTITUENTS OF </a:t>
            </a:r>
            <a:r>
              <a:rPr sz="2800" spc="-5" dirty="0"/>
              <a:t>S</a:t>
            </a:r>
            <a:r>
              <a:rPr sz="2250" spc="-5" dirty="0"/>
              <a:t>OIL </a:t>
            </a:r>
            <a:r>
              <a:rPr sz="2800" spc="-10" dirty="0"/>
              <a:t>C</a:t>
            </a:r>
            <a:r>
              <a:rPr sz="2250" spc="-10" dirty="0"/>
              <a:t>ARBON</a:t>
            </a:r>
            <a:r>
              <a:rPr sz="2250" spc="495" dirty="0"/>
              <a:t> </a:t>
            </a:r>
            <a:r>
              <a:rPr sz="2800" spc="-10" dirty="0"/>
              <a:t>P</a:t>
            </a:r>
            <a:r>
              <a:rPr sz="2250" spc="-10" dirty="0"/>
              <a:t>OOL</a:t>
            </a:r>
            <a:endParaRPr sz="2250"/>
          </a:p>
        </p:txBody>
      </p:sp>
      <p:grpSp>
        <p:nvGrpSpPr>
          <p:cNvPr id="4" name="object 4"/>
          <p:cNvGrpSpPr/>
          <p:nvPr/>
        </p:nvGrpSpPr>
        <p:grpSpPr>
          <a:xfrm>
            <a:off x="2665476" y="1566672"/>
            <a:ext cx="4598035" cy="1025525"/>
            <a:chOff x="2665476" y="1566672"/>
            <a:chExt cx="4598035" cy="1025525"/>
          </a:xfrm>
        </p:grpSpPr>
        <p:sp>
          <p:nvSpPr>
            <p:cNvPr id="5" name="object 5"/>
            <p:cNvSpPr/>
            <p:nvPr/>
          </p:nvSpPr>
          <p:spPr>
            <a:xfrm>
              <a:off x="2719578" y="2370581"/>
              <a:ext cx="4478655" cy="0"/>
            </a:xfrm>
            <a:custGeom>
              <a:avLst/>
              <a:gdLst/>
              <a:ahLst/>
              <a:cxnLst/>
              <a:rect l="l" t="t" r="r" b="b"/>
              <a:pathLst>
                <a:path w="4478655">
                  <a:moveTo>
                    <a:pt x="0" y="0"/>
                  </a:moveTo>
                  <a:lnTo>
                    <a:pt x="447814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65476" y="2361438"/>
              <a:ext cx="129540" cy="230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50536" y="2097786"/>
              <a:ext cx="129539" cy="273685"/>
            </a:xfrm>
            <a:custGeom>
              <a:avLst/>
              <a:gdLst/>
              <a:ahLst/>
              <a:cxnLst/>
              <a:rect l="l" t="t" r="r" b="b"/>
              <a:pathLst>
                <a:path w="129539" h="273685">
                  <a:moveTo>
                    <a:pt x="51815" y="144017"/>
                  </a:moveTo>
                  <a:lnTo>
                    <a:pt x="0" y="144017"/>
                  </a:lnTo>
                  <a:lnTo>
                    <a:pt x="64769" y="273558"/>
                  </a:lnTo>
                  <a:lnTo>
                    <a:pt x="123062" y="156972"/>
                  </a:lnTo>
                  <a:lnTo>
                    <a:pt x="51815" y="156972"/>
                  </a:lnTo>
                  <a:lnTo>
                    <a:pt x="51815" y="144017"/>
                  </a:lnTo>
                  <a:close/>
                </a:path>
                <a:path w="129539" h="273685">
                  <a:moveTo>
                    <a:pt x="77724" y="0"/>
                  </a:moveTo>
                  <a:lnTo>
                    <a:pt x="51815" y="0"/>
                  </a:lnTo>
                  <a:lnTo>
                    <a:pt x="51815" y="156972"/>
                  </a:lnTo>
                  <a:lnTo>
                    <a:pt x="77724" y="156972"/>
                  </a:lnTo>
                  <a:lnTo>
                    <a:pt x="77724" y="0"/>
                  </a:lnTo>
                  <a:close/>
                </a:path>
                <a:path w="129539" h="273685">
                  <a:moveTo>
                    <a:pt x="129539" y="144017"/>
                  </a:moveTo>
                  <a:lnTo>
                    <a:pt x="77724" y="144017"/>
                  </a:lnTo>
                  <a:lnTo>
                    <a:pt x="77724" y="156972"/>
                  </a:lnTo>
                  <a:lnTo>
                    <a:pt x="123062" y="156972"/>
                  </a:lnTo>
                  <a:lnTo>
                    <a:pt x="129539" y="1440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3844" y="2355341"/>
              <a:ext cx="129539" cy="230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3676" y="1566672"/>
              <a:ext cx="3131820" cy="601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65397" y="1608582"/>
            <a:ext cx="3008630" cy="478790"/>
          </a:xfrm>
          <a:prstGeom prst="rect">
            <a:avLst/>
          </a:prstGeom>
          <a:solidFill>
            <a:srgbClr val="54992B"/>
          </a:solidFill>
          <a:ln w="38100">
            <a:solidFill>
              <a:srgbClr val="FFFFFF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850"/>
              </a:spcBef>
            </a:pPr>
            <a:r>
              <a:rPr sz="1800" b="1" dirty="0">
                <a:latin typeface="Arial"/>
                <a:cs typeface="Arial"/>
              </a:rPr>
              <a:t>Soil </a:t>
            </a:r>
            <a:r>
              <a:rPr sz="1800" b="1" spc="-5" dirty="0">
                <a:latin typeface="Arial"/>
                <a:cs typeface="Arial"/>
              </a:rPr>
              <a:t>Carbon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5355" y="2549651"/>
            <a:ext cx="1973580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67077" y="2591561"/>
            <a:ext cx="1850389" cy="478790"/>
          </a:xfrm>
          <a:prstGeom prst="rect">
            <a:avLst/>
          </a:prstGeom>
          <a:solidFill>
            <a:srgbClr val="E8940D"/>
          </a:solidFill>
          <a:ln w="38100">
            <a:solidFill>
              <a:srgbClr val="FFFFFF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532765">
              <a:lnSpc>
                <a:spcPct val="100000"/>
              </a:lnSpc>
              <a:spcBef>
                <a:spcPts val="819"/>
              </a:spcBef>
            </a:pPr>
            <a:r>
              <a:rPr sz="1800" spc="-5" dirty="0">
                <a:latin typeface="Arial"/>
                <a:cs typeface="Arial"/>
              </a:rPr>
              <a:t>Organic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7920" y="2549651"/>
            <a:ext cx="1973579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79641" y="2591561"/>
            <a:ext cx="1850389" cy="478790"/>
          </a:xfrm>
          <a:prstGeom prst="rect">
            <a:avLst/>
          </a:prstGeom>
          <a:solidFill>
            <a:srgbClr val="6DB8EA"/>
          </a:solidFill>
          <a:ln w="38100">
            <a:solidFill>
              <a:srgbClr val="FFFFFF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740"/>
              </a:spcBef>
            </a:pPr>
            <a:r>
              <a:rPr sz="1800" spc="-5" dirty="0">
                <a:latin typeface="Arial"/>
                <a:cs typeface="Arial"/>
              </a:rPr>
              <a:t>Inorganic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98235" y="3070098"/>
            <a:ext cx="3205480" cy="2454910"/>
            <a:chOff x="5698235" y="3070098"/>
            <a:chExt cx="3205480" cy="2454910"/>
          </a:xfrm>
        </p:grpSpPr>
        <p:sp>
          <p:nvSpPr>
            <p:cNvPr id="16" name="object 16"/>
            <p:cNvSpPr/>
            <p:nvPr/>
          </p:nvSpPr>
          <p:spPr>
            <a:xfrm>
              <a:off x="6383273" y="3272790"/>
              <a:ext cx="1745614" cy="0"/>
            </a:xfrm>
            <a:custGeom>
              <a:avLst/>
              <a:gdLst/>
              <a:ahLst/>
              <a:cxnLst/>
              <a:rect l="l" t="t" r="r" b="b"/>
              <a:pathLst>
                <a:path w="1745615">
                  <a:moveTo>
                    <a:pt x="0" y="0"/>
                  </a:moveTo>
                  <a:lnTo>
                    <a:pt x="174561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25283" y="3070098"/>
              <a:ext cx="129540" cy="201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8235" y="3478362"/>
              <a:ext cx="1539239" cy="10951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59957" y="3501390"/>
              <a:ext cx="1416050" cy="990600"/>
            </a:xfrm>
            <a:custGeom>
              <a:avLst/>
              <a:gdLst/>
              <a:ahLst/>
              <a:cxnLst/>
              <a:rect l="l" t="t" r="r" b="b"/>
              <a:pathLst>
                <a:path w="1416050" h="990600">
                  <a:moveTo>
                    <a:pt x="1415795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415795" y="990600"/>
                  </a:lnTo>
                  <a:lnTo>
                    <a:pt x="1415795" y="0"/>
                  </a:lnTo>
                  <a:close/>
                </a:path>
              </a:pathLst>
            </a:custGeom>
            <a:solidFill>
              <a:srgbClr val="6DB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9957" y="3501390"/>
              <a:ext cx="1416050" cy="990600"/>
            </a:xfrm>
            <a:custGeom>
              <a:avLst/>
              <a:gdLst/>
              <a:ahLst/>
              <a:cxnLst/>
              <a:rect l="l" t="t" r="r" b="b"/>
              <a:pathLst>
                <a:path w="1416050" h="990600">
                  <a:moveTo>
                    <a:pt x="0" y="990600"/>
                  </a:moveTo>
                  <a:lnTo>
                    <a:pt x="1415795" y="990600"/>
                  </a:lnTo>
                  <a:lnTo>
                    <a:pt x="1415795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8503" y="3262122"/>
              <a:ext cx="129540" cy="2319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65491" y="3478362"/>
              <a:ext cx="1537716" cy="10951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27213" y="3501390"/>
              <a:ext cx="1414780" cy="990600"/>
            </a:xfrm>
            <a:custGeom>
              <a:avLst/>
              <a:gdLst/>
              <a:ahLst/>
              <a:cxnLst/>
              <a:rect l="l" t="t" r="r" b="b"/>
              <a:pathLst>
                <a:path w="1414779" h="990600">
                  <a:moveTo>
                    <a:pt x="1414272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414272" y="990600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6DB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27213" y="3501390"/>
              <a:ext cx="1414780" cy="990600"/>
            </a:xfrm>
            <a:custGeom>
              <a:avLst/>
              <a:gdLst/>
              <a:ahLst/>
              <a:cxnLst/>
              <a:rect l="l" t="t" r="r" b="b"/>
              <a:pathLst>
                <a:path w="1414779" h="990600">
                  <a:moveTo>
                    <a:pt x="0" y="990600"/>
                  </a:moveTo>
                  <a:lnTo>
                    <a:pt x="1414272" y="990600"/>
                  </a:lnTo>
                  <a:lnTo>
                    <a:pt x="1414272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8911" y="3269742"/>
              <a:ext cx="129540" cy="2319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08419" y="4491990"/>
              <a:ext cx="129539" cy="231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8577" y="4729733"/>
              <a:ext cx="1771650" cy="0"/>
            </a:xfrm>
            <a:custGeom>
              <a:avLst/>
              <a:gdLst/>
              <a:ahLst/>
              <a:cxnLst/>
              <a:rect l="l" t="t" r="r" b="b"/>
              <a:pathLst>
                <a:path w="1771650">
                  <a:moveTo>
                    <a:pt x="17713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22619" y="4938379"/>
              <a:ext cx="1537716" cy="5861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84341" y="4961382"/>
              <a:ext cx="1414780" cy="481965"/>
            </a:xfrm>
            <a:custGeom>
              <a:avLst/>
              <a:gdLst/>
              <a:ahLst/>
              <a:cxnLst/>
              <a:rect l="l" t="t" r="r" b="b"/>
              <a:pathLst>
                <a:path w="1414779" h="481964">
                  <a:moveTo>
                    <a:pt x="1414271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14271" y="481584"/>
                  </a:lnTo>
                  <a:lnTo>
                    <a:pt x="1414271" y="0"/>
                  </a:lnTo>
                  <a:close/>
                </a:path>
              </a:pathLst>
            </a:custGeom>
            <a:solidFill>
              <a:srgbClr val="6DB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84341" y="4961382"/>
              <a:ext cx="1414780" cy="481965"/>
            </a:xfrm>
            <a:custGeom>
              <a:avLst/>
              <a:gdLst/>
              <a:ahLst/>
              <a:cxnLst/>
              <a:rect l="l" t="t" r="r" b="b"/>
              <a:pathLst>
                <a:path w="1414779" h="481964">
                  <a:moveTo>
                    <a:pt x="0" y="481584"/>
                  </a:moveTo>
                  <a:lnTo>
                    <a:pt x="1414271" y="481584"/>
                  </a:lnTo>
                  <a:lnTo>
                    <a:pt x="1414271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86855" y="4729733"/>
              <a:ext cx="129540" cy="231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65491" y="4938379"/>
              <a:ext cx="1537716" cy="5861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27213" y="4961382"/>
              <a:ext cx="1414780" cy="481965"/>
            </a:xfrm>
            <a:custGeom>
              <a:avLst/>
              <a:gdLst/>
              <a:ahLst/>
              <a:cxnLst/>
              <a:rect l="l" t="t" r="r" b="b"/>
              <a:pathLst>
                <a:path w="1414779" h="481964">
                  <a:moveTo>
                    <a:pt x="1414272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14272" y="481584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6DB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27213" y="4961382"/>
              <a:ext cx="1414780" cy="481965"/>
            </a:xfrm>
            <a:custGeom>
              <a:avLst/>
              <a:gdLst/>
              <a:ahLst/>
              <a:cxnLst/>
              <a:rect l="l" t="t" r="r" b="b"/>
              <a:pathLst>
                <a:path w="1414779" h="481964">
                  <a:moveTo>
                    <a:pt x="0" y="481584"/>
                  </a:moveTo>
                  <a:lnTo>
                    <a:pt x="1414272" y="481584"/>
                  </a:lnTo>
                  <a:lnTo>
                    <a:pt x="1414272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54695" y="4729733"/>
              <a:ext cx="129539" cy="231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962015" y="3837888"/>
            <a:ext cx="2879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1485" algn="l"/>
              </a:tabLst>
            </a:pPr>
            <a:r>
              <a:rPr sz="1600" spc="-5" dirty="0">
                <a:latin typeface="Arial"/>
                <a:cs typeface="Arial"/>
              </a:rPr>
              <a:t>Pedogenic	</a:t>
            </a:r>
            <a:r>
              <a:rPr sz="2400" spc="-7" baseline="1736" dirty="0">
                <a:latin typeface="Arial"/>
                <a:cs typeface="Arial"/>
              </a:rPr>
              <a:t>Lithogenic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84341" y="4961382"/>
            <a:ext cx="1414780" cy="48196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950"/>
              </a:spcBef>
            </a:pPr>
            <a:r>
              <a:rPr sz="1600" spc="-5" dirty="0">
                <a:latin typeface="Arial"/>
                <a:cs typeface="Arial"/>
              </a:rPr>
              <a:t>Carbonates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27214" y="4961382"/>
            <a:ext cx="1414780" cy="48196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950"/>
              </a:spcBef>
            </a:pPr>
            <a:r>
              <a:rPr sz="1600" spc="-5" dirty="0">
                <a:latin typeface="Arial"/>
                <a:cs typeface="Arial"/>
              </a:rPr>
              <a:t>Bicarbonates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27075" y="3080766"/>
            <a:ext cx="4866640" cy="1496060"/>
            <a:chOff x="227075" y="3080766"/>
            <a:chExt cx="4866640" cy="1496060"/>
          </a:xfrm>
        </p:grpSpPr>
        <p:sp>
          <p:nvSpPr>
            <p:cNvPr id="40" name="object 40"/>
            <p:cNvSpPr/>
            <p:nvPr/>
          </p:nvSpPr>
          <p:spPr>
            <a:xfrm>
              <a:off x="989838" y="3280410"/>
              <a:ext cx="3341370" cy="0"/>
            </a:xfrm>
            <a:custGeom>
              <a:avLst/>
              <a:gdLst/>
              <a:ahLst/>
              <a:cxnLst/>
              <a:rect l="l" t="t" r="r" b="b"/>
              <a:pathLst>
                <a:path w="3341370">
                  <a:moveTo>
                    <a:pt x="0" y="0"/>
                  </a:moveTo>
                  <a:lnTo>
                    <a:pt x="334086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25067" y="3271266"/>
              <a:ext cx="129540" cy="230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59380" y="3080766"/>
              <a:ext cx="129539" cy="200660"/>
            </a:xfrm>
            <a:custGeom>
              <a:avLst/>
              <a:gdLst/>
              <a:ahLst/>
              <a:cxnLst/>
              <a:rect l="l" t="t" r="r" b="b"/>
              <a:pathLst>
                <a:path w="129539" h="200660">
                  <a:moveTo>
                    <a:pt x="51815" y="70866"/>
                  </a:moveTo>
                  <a:lnTo>
                    <a:pt x="0" y="70866"/>
                  </a:lnTo>
                  <a:lnTo>
                    <a:pt x="64769" y="200406"/>
                  </a:lnTo>
                  <a:lnTo>
                    <a:pt x="123062" y="83820"/>
                  </a:lnTo>
                  <a:lnTo>
                    <a:pt x="51815" y="83820"/>
                  </a:lnTo>
                  <a:lnTo>
                    <a:pt x="51815" y="70866"/>
                  </a:lnTo>
                  <a:close/>
                </a:path>
                <a:path w="129539" h="200660">
                  <a:moveTo>
                    <a:pt x="77724" y="0"/>
                  </a:moveTo>
                  <a:lnTo>
                    <a:pt x="51815" y="0"/>
                  </a:lnTo>
                  <a:lnTo>
                    <a:pt x="51815" y="83820"/>
                  </a:lnTo>
                  <a:lnTo>
                    <a:pt x="77724" y="83820"/>
                  </a:lnTo>
                  <a:lnTo>
                    <a:pt x="77724" y="0"/>
                  </a:lnTo>
                  <a:close/>
                </a:path>
                <a:path w="129539" h="200660">
                  <a:moveTo>
                    <a:pt x="129539" y="70866"/>
                  </a:moveTo>
                  <a:lnTo>
                    <a:pt x="77724" y="70866"/>
                  </a:lnTo>
                  <a:lnTo>
                    <a:pt x="77724" y="83820"/>
                  </a:lnTo>
                  <a:lnTo>
                    <a:pt x="123062" y="83820"/>
                  </a:lnTo>
                  <a:lnTo>
                    <a:pt x="129539" y="708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55008" y="3278886"/>
              <a:ext cx="129539" cy="2305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54808" y="3281934"/>
              <a:ext cx="129539" cy="230504"/>
            </a:xfrm>
            <a:custGeom>
              <a:avLst/>
              <a:gdLst/>
              <a:ahLst/>
              <a:cxnLst/>
              <a:rect l="l" t="t" r="r" b="b"/>
              <a:pathLst>
                <a:path w="129539" h="230504">
                  <a:moveTo>
                    <a:pt x="51816" y="100964"/>
                  </a:moveTo>
                  <a:lnTo>
                    <a:pt x="0" y="100964"/>
                  </a:lnTo>
                  <a:lnTo>
                    <a:pt x="64769" y="230504"/>
                  </a:lnTo>
                  <a:lnTo>
                    <a:pt x="123063" y="113918"/>
                  </a:lnTo>
                  <a:lnTo>
                    <a:pt x="51816" y="113918"/>
                  </a:lnTo>
                  <a:lnTo>
                    <a:pt x="51816" y="100964"/>
                  </a:lnTo>
                  <a:close/>
                </a:path>
                <a:path w="129539" h="230504">
                  <a:moveTo>
                    <a:pt x="77724" y="0"/>
                  </a:moveTo>
                  <a:lnTo>
                    <a:pt x="51816" y="0"/>
                  </a:lnTo>
                  <a:lnTo>
                    <a:pt x="51816" y="113918"/>
                  </a:lnTo>
                  <a:lnTo>
                    <a:pt x="77724" y="113918"/>
                  </a:lnTo>
                  <a:lnTo>
                    <a:pt x="77724" y="0"/>
                  </a:lnTo>
                  <a:close/>
                </a:path>
                <a:path w="129539" h="230504">
                  <a:moveTo>
                    <a:pt x="129540" y="100964"/>
                  </a:moveTo>
                  <a:lnTo>
                    <a:pt x="77724" y="100964"/>
                  </a:lnTo>
                  <a:lnTo>
                    <a:pt x="77724" y="113918"/>
                  </a:lnTo>
                  <a:lnTo>
                    <a:pt x="123063" y="113918"/>
                  </a:lnTo>
                  <a:lnTo>
                    <a:pt x="129540" y="100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7075" y="3467100"/>
              <a:ext cx="1537716" cy="11094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8797" y="3509010"/>
              <a:ext cx="1414780" cy="986155"/>
            </a:xfrm>
            <a:custGeom>
              <a:avLst/>
              <a:gdLst/>
              <a:ahLst/>
              <a:cxnLst/>
              <a:rect l="l" t="t" r="r" b="b"/>
              <a:pathLst>
                <a:path w="1414780" h="986154">
                  <a:moveTo>
                    <a:pt x="1414272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1414272" y="986027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E89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1283" y="3467100"/>
              <a:ext cx="1539240" cy="11094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53005" y="3509010"/>
              <a:ext cx="1416050" cy="986155"/>
            </a:xfrm>
            <a:custGeom>
              <a:avLst/>
              <a:gdLst/>
              <a:ahLst/>
              <a:cxnLst/>
              <a:rect l="l" t="t" r="r" b="b"/>
              <a:pathLst>
                <a:path w="1416050" h="986154">
                  <a:moveTo>
                    <a:pt x="1415795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1415795" y="986027"/>
                  </a:lnTo>
                  <a:lnTo>
                    <a:pt x="1415795" y="0"/>
                  </a:lnTo>
                  <a:close/>
                </a:path>
              </a:pathLst>
            </a:custGeom>
            <a:solidFill>
              <a:srgbClr val="E89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53005" y="3509010"/>
              <a:ext cx="1416050" cy="986155"/>
            </a:xfrm>
            <a:custGeom>
              <a:avLst/>
              <a:gdLst/>
              <a:ahLst/>
              <a:cxnLst/>
              <a:rect l="l" t="t" r="r" b="b"/>
              <a:pathLst>
                <a:path w="1416050" h="986154">
                  <a:moveTo>
                    <a:pt x="0" y="986027"/>
                  </a:moveTo>
                  <a:lnTo>
                    <a:pt x="1415795" y="986027"/>
                  </a:lnTo>
                  <a:lnTo>
                    <a:pt x="1415795" y="0"/>
                  </a:lnTo>
                  <a:lnTo>
                    <a:pt x="0" y="0"/>
                  </a:lnTo>
                  <a:lnTo>
                    <a:pt x="0" y="9860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53967" y="3467100"/>
              <a:ext cx="1539239" cy="11094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15690" y="3509010"/>
              <a:ext cx="1416050" cy="986155"/>
            </a:xfrm>
            <a:custGeom>
              <a:avLst/>
              <a:gdLst/>
              <a:ahLst/>
              <a:cxnLst/>
              <a:rect l="l" t="t" r="r" b="b"/>
              <a:pathLst>
                <a:path w="1416050" h="986154">
                  <a:moveTo>
                    <a:pt x="1415796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1415796" y="986027"/>
                  </a:lnTo>
                  <a:lnTo>
                    <a:pt x="1415796" y="0"/>
                  </a:lnTo>
                  <a:close/>
                </a:path>
              </a:pathLst>
            </a:custGeom>
            <a:solidFill>
              <a:srgbClr val="E89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15690" y="3509010"/>
              <a:ext cx="1416050" cy="986155"/>
            </a:xfrm>
            <a:custGeom>
              <a:avLst/>
              <a:gdLst/>
              <a:ahLst/>
              <a:cxnLst/>
              <a:rect l="l" t="t" r="r" b="b"/>
              <a:pathLst>
                <a:path w="1416050" h="986154">
                  <a:moveTo>
                    <a:pt x="0" y="986027"/>
                  </a:moveTo>
                  <a:lnTo>
                    <a:pt x="1415796" y="986027"/>
                  </a:lnTo>
                  <a:lnTo>
                    <a:pt x="1415796" y="0"/>
                  </a:lnTo>
                  <a:lnTo>
                    <a:pt x="0" y="0"/>
                  </a:lnTo>
                  <a:lnTo>
                    <a:pt x="0" y="98602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88797" y="3509009"/>
            <a:ext cx="1414780" cy="986155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R="494665" algn="r">
              <a:lnSpc>
                <a:spcPct val="100000"/>
              </a:lnSpc>
              <a:spcBef>
                <a:spcPts val="655"/>
              </a:spcBef>
            </a:pPr>
            <a:r>
              <a:rPr sz="1600" spc="-5" dirty="0">
                <a:latin typeface="Arial"/>
                <a:cs typeface="Arial"/>
              </a:rPr>
              <a:t>Live</a:t>
            </a:r>
            <a:endParaRPr sz="1600">
              <a:latin typeface="Arial"/>
              <a:cs typeface="Arial"/>
            </a:endParaRPr>
          </a:p>
          <a:p>
            <a:pPr marL="125095" marR="553720" indent="-125095" algn="r">
              <a:lnSpc>
                <a:spcPct val="100000"/>
              </a:lnSpc>
              <a:buChar char="-"/>
              <a:tabLst>
                <a:tab pos="125095" algn="l"/>
              </a:tabLst>
            </a:pPr>
            <a:r>
              <a:rPr sz="1600" spc="-5" dirty="0">
                <a:latin typeface="Arial"/>
                <a:cs typeface="Arial"/>
              </a:rPr>
              <a:t>Fauna</a:t>
            </a:r>
            <a:endParaRPr sz="1600">
              <a:latin typeface="Arial"/>
              <a:cs typeface="Arial"/>
            </a:endParaRPr>
          </a:p>
          <a:p>
            <a:pPr marL="277495" indent="-125730">
              <a:lnSpc>
                <a:spcPct val="100000"/>
              </a:lnSpc>
              <a:buChar char="-"/>
              <a:tabLst>
                <a:tab pos="278130" algn="l"/>
              </a:tabLst>
            </a:pPr>
            <a:r>
              <a:rPr sz="1600" spc="-5" dirty="0">
                <a:latin typeface="Arial"/>
                <a:cs typeface="Arial"/>
              </a:rPr>
              <a:t>MBC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05076" y="3731133"/>
            <a:ext cx="127254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ndecompo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(Detritus)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31133" y="3842969"/>
            <a:ext cx="1222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Decomposed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891283" y="4495038"/>
            <a:ext cx="3197860" cy="1026794"/>
            <a:chOff x="1891283" y="4495038"/>
            <a:chExt cx="3197860" cy="1026794"/>
          </a:xfrm>
        </p:grpSpPr>
        <p:sp>
          <p:nvSpPr>
            <p:cNvPr id="57" name="object 57"/>
            <p:cNvSpPr/>
            <p:nvPr/>
          </p:nvSpPr>
          <p:spPr>
            <a:xfrm>
              <a:off x="1891283" y="4938283"/>
              <a:ext cx="1539240" cy="583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53005" y="4961382"/>
              <a:ext cx="1416050" cy="478790"/>
            </a:xfrm>
            <a:custGeom>
              <a:avLst/>
              <a:gdLst/>
              <a:ahLst/>
              <a:cxnLst/>
              <a:rect l="l" t="t" r="r" b="b"/>
              <a:pathLst>
                <a:path w="1416050" h="478789">
                  <a:moveTo>
                    <a:pt x="1415795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415795" y="478536"/>
                  </a:lnTo>
                  <a:lnTo>
                    <a:pt x="1415795" y="0"/>
                  </a:lnTo>
                  <a:close/>
                </a:path>
              </a:pathLst>
            </a:custGeom>
            <a:solidFill>
              <a:srgbClr val="E89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53005" y="4961382"/>
              <a:ext cx="1416050" cy="478790"/>
            </a:xfrm>
            <a:custGeom>
              <a:avLst/>
              <a:gdLst/>
              <a:ahLst/>
              <a:cxnLst/>
              <a:rect l="l" t="t" r="r" b="b"/>
              <a:pathLst>
                <a:path w="1416050" h="478789">
                  <a:moveTo>
                    <a:pt x="0" y="478536"/>
                  </a:moveTo>
                  <a:lnTo>
                    <a:pt x="1415795" y="478536"/>
                  </a:lnTo>
                  <a:lnTo>
                    <a:pt x="1415795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50919" y="4938283"/>
              <a:ext cx="1537715" cy="583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12641" y="4961382"/>
              <a:ext cx="1414780" cy="478790"/>
            </a:xfrm>
            <a:custGeom>
              <a:avLst/>
              <a:gdLst/>
              <a:ahLst/>
              <a:cxnLst/>
              <a:rect l="l" t="t" r="r" b="b"/>
              <a:pathLst>
                <a:path w="1414779" h="478789">
                  <a:moveTo>
                    <a:pt x="1414272" y="0"/>
                  </a:moveTo>
                  <a:lnTo>
                    <a:pt x="0" y="0"/>
                  </a:lnTo>
                  <a:lnTo>
                    <a:pt x="0" y="478536"/>
                  </a:lnTo>
                  <a:lnTo>
                    <a:pt x="1414272" y="478536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E89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612641" y="4961382"/>
              <a:ext cx="1414780" cy="478790"/>
            </a:xfrm>
            <a:custGeom>
              <a:avLst/>
              <a:gdLst/>
              <a:ahLst/>
              <a:cxnLst/>
              <a:rect l="l" t="t" r="r" b="b"/>
              <a:pathLst>
                <a:path w="1414779" h="478789">
                  <a:moveTo>
                    <a:pt x="0" y="478536"/>
                  </a:moveTo>
                  <a:lnTo>
                    <a:pt x="1414272" y="478536"/>
                  </a:lnTo>
                  <a:lnTo>
                    <a:pt x="1414272" y="0"/>
                  </a:lnTo>
                  <a:lnTo>
                    <a:pt x="0" y="0"/>
                  </a:lnTo>
                  <a:lnTo>
                    <a:pt x="0" y="4785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65676" y="4495038"/>
              <a:ext cx="129539" cy="2305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152649" y="4729734"/>
              <a:ext cx="2665730" cy="0"/>
            </a:xfrm>
            <a:custGeom>
              <a:avLst/>
              <a:gdLst/>
              <a:ahLst/>
              <a:cxnLst/>
              <a:rect l="l" t="t" r="r" b="b"/>
              <a:pathLst>
                <a:path w="2665729">
                  <a:moveTo>
                    <a:pt x="0" y="0"/>
                  </a:moveTo>
                  <a:lnTo>
                    <a:pt x="26654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50307" y="4729734"/>
              <a:ext cx="129539" cy="2305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87879" y="4729734"/>
              <a:ext cx="129539" cy="23050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953005" y="4961382"/>
            <a:ext cx="1416050" cy="4787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860"/>
              </a:spcBef>
            </a:pPr>
            <a:r>
              <a:rPr sz="1600" spc="-5" dirty="0">
                <a:latin typeface="Arial"/>
                <a:cs typeface="Arial"/>
              </a:rPr>
              <a:t>Protected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612641" y="4961382"/>
            <a:ext cx="1414780" cy="47879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935"/>
              </a:spcBef>
            </a:pPr>
            <a:r>
              <a:rPr sz="1600" spc="-5" dirty="0">
                <a:latin typeface="Arial"/>
                <a:cs typeface="Arial"/>
              </a:rPr>
              <a:t>Unprotected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402080" y="3768852"/>
            <a:ext cx="4592320" cy="2726690"/>
            <a:chOff x="1402080" y="3768852"/>
            <a:chExt cx="4592320" cy="2726690"/>
          </a:xfrm>
        </p:grpSpPr>
        <p:sp>
          <p:nvSpPr>
            <p:cNvPr id="70" name="object 70"/>
            <p:cNvSpPr/>
            <p:nvPr/>
          </p:nvSpPr>
          <p:spPr>
            <a:xfrm>
              <a:off x="4992624" y="3768852"/>
              <a:ext cx="1001268" cy="4678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35931" y="3885819"/>
              <a:ext cx="724535" cy="190500"/>
            </a:xfrm>
            <a:custGeom>
              <a:avLst/>
              <a:gdLst/>
              <a:ahLst/>
              <a:cxnLst/>
              <a:rect l="l" t="t" r="r" b="b"/>
              <a:pathLst>
                <a:path w="724535" h="190500">
                  <a:moveTo>
                    <a:pt x="687399" y="76072"/>
                  </a:moveTo>
                  <a:lnTo>
                    <a:pt x="552450" y="76072"/>
                  </a:lnTo>
                  <a:lnTo>
                    <a:pt x="552704" y="114172"/>
                  </a:lnTo>
                  <a:lnTo>
                    <a:pt x="533577" y="114287"/>
                  </a:lnTo>
                  <a:lnTo>
                    <a:pt x="534035" y="190499"/>
                  </a:lnTo>
                  <a:lnTo>
                    <a:pt x="724027" y="94106"/>
                  </a:lnTo>
                  <a:lnTo>
                    <a:pt x="687399" y="76072"/>
                  </a:lnTo>
                  <a:close/>
                </a:path>
                <a:path w="724535" h="190500">
                  <a:moveTo>
                    <a:pt x="533349" y="76187"/>
                  </a:moveTo>
                  <a:lnTo>
                    <a:pt x="0" y="79374"/>
                  </a:lnTo>
                  <a:lnTo>
                    <a:pt x="254" y="117474"/>
                  </a:lnTo>
                  <a:lnTo>
                    <a:pt x="533577" y="114287"/>
                  </a:lnTo>
                  <a:lnTo>
                    <a:pt x="533349" y="76187"/>
                  </a:lnTo>
                  <a:close/>
                </a:path>
                <a:path w="724535" h="190500">
                  <a:moveTo>
                    <a:pt x="552450" y="76072"/>
                  </a:moveTo>
                  <a:lnTo>
                    <a:pt x="533349" y="76187"/>
                  </a:lnTo>
                  <a:lnTo>
                    <a:pt x="533577" y="114287"/>
                  </a:lnTo>
                  <a:lnTo>
                    <a:pt x="552704" y="114172"/>
                  </a:lnTo>
                  <a:lnTo>
                    <a:pt x="552450" y="76072"/>
                  </a:lnTo>
                  <a:close/>
                </a:path>
                <a:path w="724535" h="190500">
                  <a:moveTo>
                    <a:pt x="532892" y="0"/>
                  </a:moveTo>
                  <a:lnTo>
                    <a:pt x="533349" y="76187"/>
                  </a:lnTo>
                  <a:lnTo>
                    <a:pt x="687399" y="76072"/>
                  </a:lnTo>
                  <a:lnTo>
                    <a:pt x="532892" y="0"/>
                  </a:lnTo>
                  <a:close/>
                </a:path>
              </a:pathLst>
            </a:custGeom>
            <a:solidFill>
              <a:srgbClr val="F44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68780" y="3826764"/>
              <a:ext cx="460248" cy="352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12214" y="3884676"/>
              <a:ext cx="240792" cy="1905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26891" y="3826764"/>
              <a:ext cx="460248" cy="352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370325" y="3884676"/>
              <a:ext cx="240791" cy="1905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76344" y="5467350"/>
              <a:ext cx="129539" cy="2305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63318" y="5703570"/>
              <a:ext cx="3328035" cy="0"/>
            </a:xfrm>
            <a:custGeom>
              <a:avLst/>
              <a:gdLst/>
              <a:ahLst/>
              <a:cxnLst/>
              <a:rect l="l" t="t" r="r" b="b"/>
              <a:pathLst>
                <a:path w="3328035">
                  <a:moveTo>
                    <a:pt x="0" y="0"/>
                  </a:moveTo>
                  <a:lnTo>
                    <a:pt x="33279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02080" y="5910643"/>
              <a:ext cx="1539240" cy="5846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463802" y="5933694"/>
            <a:ext cx="1416050" cy="480059"/>
          </a:xfrm>
          <a:prstGeom prst="rect">
            <a:avLst/>
          </a:prstGeom>
          <a:solidFill>
            <a:srgbClr val="E8940D"/>
          </a:solidFill>
          <a:ln w="38100">
            <a:solidFill>
              <a:srgbClr val="FFFFFF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600" spc="-10" dirty="0">
                <a:latin typeface="Arial"/>
                <a:cs typeface="Arial"/>
              </a:rPr>
              <a:t>DOC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069335" y="5909119"/>
            <a:ext cx="1537970" cy="584835"/>
            <a:chOff x="3069335" y="5909119"/>
            <a:chExt cx="1537970" cy="584835"/>
          </a:xfrm>
        </p:grpSpPr>
        <p:sp>
          <p:nvSpPr>
            <p:cNvPr id="81" name="object 81"/>
            <p:cNvSpPr/>
            <p:nvPr/>
          </p:nvSpPr>
          <p:spPr>
            <a:xfrm>
              <a:off x="3069335" y="5909119"/>
              <a:ext cx="1537715" cy="5846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131057" y="5932170"/>
              <a:ext cx="1414780" cy="480059"/>
            </a:xfrm>
            <a:custGeom>
              <a:avLst/>
              <a:gdLst/>
              <a:ahLst/>
              <a:cxnLst/>
              <a:rect l="l" t="t" r="r" b="b"/>
              <a:pathLst>
                <a:path w="1414779" h="480060">
                  <a:moveTo>
                    <a:pt x="1414271" y="0"/>
                  </a:moveTo>
                  <a:lnTo>
                    <a:pt x="0" y="0"/>
                  </a:lnTo>
                  <a:lnTo>
                    <a:pt x="0" y="480059"/>
                  </a:lnTo>
                  <a:lnTo>
                    <a:pt x="1414271" y="480059"/>
                  </a:lnTo>
                  <a:lnTo>
                    <a:pt x="1414271" y="0"/>
                  </a:lnTo>
                  <a:close/>
                </a:path>
              </a:pathLst>
            </a:custGeom>
            <a:solidFill>
              <a:srgbClr val="E89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31057" y="5932170"/>
              <a:ext cx="1414780" cy="480059"/>
            </a:xfrm>
            <a:custGeom>
              <a:avLst/>
              <a:gdLst/>
              <a:ahLst/>
              <a:cxnLst/>
              <a:rect l="l" t="t" r="r" b="b"/>
              <a:pathLst>
                <a:path w="1414779" h="480060">
                  <a:moveTo>
                    <a:pt x="0" y="480059"/>
                  </a:moveTo>
                  <a:lnTo>
                    <a:pt x="1414271" y="480059"/>
                  </a:lnTo>
                  <a:lnTo>
                    <a:pt x="1414271" y="0"/>
                  </a:lnTo>
                  <a:lnTo>
                    <a:pt x="0" y="0"/>
                  </a:lnTo>
                  <a:lnTo>
                    <a:pt x="0" y="48005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3131057" y="5932170"/>
            <a:ext cx="1414780" cy="48005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600" spc="-5" dirty="0">
                <a:latin typeface="Arial"/>
                <a:cs typeface="Arial"/>
              </a:rPr>
              <a:t>POC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634484" y="5909119"/>
            <a:ext cx="1537970" cy="584835"/>
            <a:chOff x="4634484" y="5909119"/>
            <a:chExt cx="1537970" cy="584835"/>
          </a:xfrm>
        </p:grpSpPr>
        <p:sp>
          <p:nvSpPr>
            <p:cNvPr id="86" name="object 86"/>
            <p:cNvSpPr/>
            <p:nvPr/>
          </p:nvSpPr>
          <p:spPr>
            <a:xfrm>
              <a:off x="4634484" y="5909119"/>
              <a:ext cx="1537715" cy="5846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96206" y="5932170"/>
              <a:ext cx="1414780" cy="480059"/>
            </a:xfrm>
            <a:custGeom>
              <a:avLst/>
              <a:gdLst/>
              <a:ahLst/>
              <a:cxnLst/>
              <a:rect l="l" t="t" r="r" b="b"/>
              <a:pathLst>
                <a:path w="1414779" h="480060">
                  <a:moveTo>
                    <a:pt x="1414272" y="0"/>
                  </a:moveTo>
                  <a:lnTo>
                    <a:pt x="0" y="0"/>
                  </a:lnTo>
                  <a:lnTo>
                    <a:pt x="0" y="480059"/>
                  </a:lnTo>
                  <a:lnTo>
                    <a:pt x="1414272" y="480059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E894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96206" y="5932170"/>
              <a:ext cx="1414780" cy="480059"/>
            </a:xfrm>
            <a:custGeom>
              <a:avLst/>
              <a:gdLst/>
              <a:ahLst/>
              <a:cxnLst/>
              <a:rect l="l" t="t" r="r" b="b"/>
              <a:pathLst>
                <a:path w="1414779" h="480060">
                  <a:moveTo>
                    <a:pt x="0" y="480059"/>
                  </a:moveTo>
                  <a:lnTo>
                    <a:pt x="1414272" y="480059"/>
                  </a:lnTo>
                  <a:lnTo>
                    <a:pt x="1414272" y="0"/>
                  </a:lnTo>
                  <a:lnTo>
                    <a:pt x="0" y="0"/>
                  </a:lnTo>
                  <a:lnTo>
                    <a:pt x="0" y="48005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696205" y="5932170"/>
            <a:ext cx="1414780" cy="48005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865"/>
              </a:spcBef>
            </a:pPr>
            <a:r>
              <a:rPr sz="1600" spc="-5" dirty="0">
                <a:latin typeface="Arial"/>
                <a:cs typeface="Arial"/>
              </a:rPr>
              <a:t>MOC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2098548" y="5703570"/>
            <a:ext cx="3446145" cy="243204"/>
            <a:chOff x="2098548" y="5703570"/>
            <a:chExt cx="3446145" cy="243204"/>
          </a:xfrm>
        </p:grpSpPr>
        <p:sp>
          <p:nvSpPr>
            <p:cNvPr id="91" name="object 91"/>
            <p:cNvSpPr/>
            <p:nvPr/>
          </p:nvSpPr>
          <p:spPr>
            <a:xfrm>
              <a:off x="5414772" y="5703570"/>
              <a:ext cx="129539" cy="23055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98548" y="5703570"/>
              <a:ext cx="129539" cy="23055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10000" y="5715762"/>
              <a:ext cx="129539" cy="2305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8573134" y="6400289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2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20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8230" y="965708"/>
            <a:ext cx="7386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T</a:t>
            </a:r>
            <a:r>
              <a:rPr spc="5" dirty="0"/>
              <a:t>HE </a:t>
            </a:r>
            <a:r>
              <a:rPr sz="2400" spc="-15" dirty="0"/>
              <a:t>D</a:t>
            </a:r>
            <a:r>
              <a:rPr spc="-15" dirty="0"/>
              <a:t>EBATE </a:t>
            </a:r>
            <a:r>
              <a:rPr spc="10" dirty="0"/>
              <a:t>ABOUT </a:t>
            </a:r>
            <a:r>
              <a:rPr sz="2400" dirty="0"/>
              <a:t>T</a:t>
            </a:r>
            <a:r>
              <a:rPr dirty="0"/>
              <a:t>EMPERATURE</a:t>
            </a:r>
            <a:r>
              <a:rPr sz="2400" dirty="0"/>
              <a:t>-S</a:t>
            </a:r>
            <a:r>
              <a:rPr dirty="0"/>
              <a:t>ENSITIVITY </a:t>
            </a:r>
            <a:r>
              <a:rPr spc="5" dirty="0"/>
              <a:t>OF</a:t>
            </a:r>
            <a:r>
              <a:rPr spc="525" dirty="0"/>
              <a:t> </a:t>
            </a:r>
            <a:r>
              <a:rPr sz="2400" dirty="0"/>
              <a:t>SOM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48613" y="2330323"/>
            <a:ext cx="7150100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solidFill>
                  <a:srgbClr val="552274"/>
                </a:solidFill>
                <a:uFill>
                  <a:solidFill>
                    <a:srgbClr val="552274"/>
                  </a:solidFill>
                </a:uFill>
                <a:latin typeface="Arial"/>
                <a:cs typeface="Arial"/>
              </a:rPr>
              <a:t>Assumption</a:t>
            </a:r>
            <a:r>
              <a:rPr sz="1600" spc="-10" dirty="0">
                <a:solidFill>
                  <a:srgbClr val="552274"/>
                </a:solidFill>
                <a:latin typeface="Arial"/>
                <a:cs typeface="Arial"/>
              </a:rPr>
              <a:t>: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Increased response in the rate of decomposition of</a:t>
            </a:r>
            <a:r>
              <a:rPr sz="1600" spc="220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recalcitrant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substrate with increase </a:t>
            </a:r>
            <a:r>
              <a:rPr sz="1600" dirty="0">
                <a:solidFill>
                  <a:srgbClr val="552274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temperature will result </a:t>
            </a:r>
            <a:r>
              <a:rPr sz="1600" dirty="0">
                <a:solidFill>
                  <a:srgbClr val="552274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large loss of SOC</a:t>
            </a:r>
            <a:r>
              <a:rPr sz="1600" spc="100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52274"/>
                </a:solidFill>
                <a:latin typeface="Arial"/>
                <a:cs typeface="Arial"/>
              </a:rPr>
              <a:t>stock.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50800" marR="85090">
              <a:lnSpc>
                <a:spcPct val="100000"/>
              </a:lnSpc>
            </a:pPr>
            <a:r>
              <a:rPr sz="1600" b="1" u="heavy" spc="-10" dirty="0">
                <a:solidFill>
                  <a:srgbClr val="16639A"/>
                </a:solidFill>
                <a:uFill>
                  <a:solidFill>
                    <a:srgbClr val="16639A"/>
                  </a:solidFill>
                </a:uFill>
                <a:latin typeface="Arial"/>
                <a:cs typeface="Arial"/>
              </a:rPr>
              <a:t>Argument</a:t>
            </a:r>
            <a:r>
              <a:rPr sz="1600" spc="-10" dirty="0">
                <a:solidFill>
                  <a:srgbClr val="16639A"/>
                </a:solidFill>
                <a:latin typeface="Arial"/>
                <a:cs typeface="Arial"/>
              </a:rPr>
              <a:t>: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Such a rate increase may not be important because the  decomposition rate of recalcitrant materials, </a:t>
            </a:r>
            <a:r>
              <a:rPr sz="1600" spc="-10" dirty="0">
                <a:solidFill>
                  <a:srgbClr val="16639A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being kinetically sensitive to  temperature, may be so slow that little SOM </a:t>
            </a:r>
            <a:r>
              <a:rPr sz="1600" spc="-10" dirty="0">
                <a:solidFill>
                  <a:srgbClr val="16639A"/>
                </a:solidFill>
                <a:latin typeface="Arial"/>
                <a:cs typeface="Arial"/>
              </a:rPr>
              <a:t>would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decompose regardless of  the temperature (Conant et al.,</a:t>
            </a:r>
            <a:r>
              <a:rPr sz="1600" spc="85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6639A"/>
                </a:solidFill>
                <a:latin typeface="Arial"/>
                <a:cs typeface="Arial"/>
              </a:rPr>
              <a:t>2011).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sz="1600" b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Debate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: Thus feedbacks to atmospheric </a:t>
            </a:r>
            <a:r>
              <a:rPr sz="1600" dirty="0">
                <a:solidFill>
                  <a:srgbClr val="40731F"/>
                </a:solidFill>
                <a:latin typeface="Arial"/>
                <a:cs typeface="Arial"/>
              </a:rPr>
              <a:t>CO</a:t>
            </a:r>
            <a:r>
              <a:rPr sz="1575" baseline="-21164" dirty="0">
                <a:solidFill>
                  <a:srgbClr val="40731F"/>
                </a:solidFill>
                <a:latin typeface="Arial"/>
                <a:cs typeface="Arial"/>
              </a:rPr>
              <a:t>2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concentrations from soil carbon  are uncertain (Zhou et al., 2009; Janssen and </a:t>
            </a:r>
            <a:r>
              <a:rPr sz="1600" spc="-10" dirty="0">
                <a:solidFill>
                  <a:srgbClr val="40731F"/>
                </a:solidFill>
                <a:latin typeface="Arial"/>
                <a:cs typeface="Arial"/>
              </a:rPr>
              <a:t>Vicca,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2010), the decomposition  rate (turnover) also depends on the accessibility </a:t>
            </a:r>
            <a:r>
              <a:rPr sz="1600" dirty="0">
                <a:solidFill>
                  <a:srgbClr val="40731F"/>
                </a:solidFill>
                <a:latin typeface="Arial"/>
                <a:cs typeface="Arial"/>
              </a:rPr>
              <a:t>(Dungait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et al., 2012), the  physiology of soil microfauna (Lützow et al., 2009), and on the fact that the  persistence of SOM is an ecosystem property (Schmidt,</a:t>
            </a:r>
            <a:r>
              <a:rPr sz="1600" spc="105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0731F"/>
                </a:solidFill>
                <a:latin typeface="Arial"/>
                <a:cs typeface="Arial"/>
              </a:rPr>
              <a:t>2011).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21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3041" y="965708"/>
            <a:ext cx="4676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SOM </a:t>
            </a:r>
            <a:r>
              <a:rPr spc="15" dirty="0"/>
              <a:t>AS AN </a:t>
            </a:r>
            <a:r>
              <a:rPr sz="2400" spc="10" dirty="0"/>
              <a:t>E</a:t>
            </a:r>
            <a:r>
              <a:rPr spc="10" dirty="0"/>
              <a:t>COSYSTEM</a:t>
            </a:r>
            <a:r>
              <a:rPr spc="90" dirty="0"/>
              <a:t> </a:t>
            </a:r>
            <a:r>
              <a:rPr sz="2400" spc="10" dirty="0"/>
              <a:t>P</a:t>
            </a:r>
            <a:r>
              <a:rPr spc="10" dirty="0"/>
              <a:t>ROPERTY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77264" y="2170556"/>
            <a:ext cx="7108190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Molecular structure alone does not control SOM</a:t>
            </a:r>
            <a:r>
              <a:rPr sz="1600" spc="70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52274"/>
                </a:solidFill>
                <a:latin typeface="Arial"/>
                <a:cs typeface="Arial"/>
              </a:rPr>
              <a:t>stability.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Environmental and biological controls predominate (Schmidt et al.,</a:t>
            </a:r>
            <a:r>
              <a:rPr sz="1600" spc="105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16639A"/>
                </a:solidFill>
                <a:latin typeface="Arial"/>
                <a:cs typeface="Arial"/>
              </a:rPr>
              <a:t>2011).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marR="20129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The </a:t>
            </a:r>
            <a:r>
              <a:rPr sz="1600" spc="-15" dirty="0">
                <a:solidFill>
                  <a:srgbClr val="40731F"/>
                </a:solidFill>
                <a:latin typeface="Arial"/>
                <a:cs typeface="Arial"/>
              </a:rPr>
              <a:t>MRT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of the fire-derived SOM (biochar), widely believed to be  recalcitrant, also depends on physical protection and interaction </a:t>
            </a:r>
            <a:r>
              <a:rPr sz="1600" spc="-10" dirty="0">
                <a:solidFill>
                  <a:srgbClr val="40731F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soil  minerals (Brodowski et al., 2006), and the soil fertility trade-offs must </a:t>
            </a:r>
            <a:r>
              <a:rPr sz="1600" dirty="0">
                <a:solidFill>
                  <a:srgbClr val="40731F"/>
                </a:solidFill>
                <a:latin typeface="Arial"/>
                <a:cs typeface="Arial"/>
              </a:rPr>
              <a:t>also 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considered.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870813"/>
                </a:solidFill>
                <a:latin typeface="Arial"/>
                <a:cs typeface="Arial"/>
              </a:rPr>
              <a:t>Thus, management (soil, plant, animals, </a:t>
            </a:r>
            <a:r>
              <a:rPr sz="1600" spc="-20" dirty="0">
                <a:solidFill>
                  <a:srgbClr val="870813"/>
                </a:solidFill>
                <a:latin typeface="Arial"/>
                <a:cs typeface="Arial"/>
              </a:rPr>
              <a:t>water, </a:t>
            </a:r>
            <a:r>
              <a:rPr sz="1600" spc="-5" dirty="0">
                <a:solidFill>
                  <a:srgbClr val="870813"/>
                </a:solidFill>
                <a:latin typeface="Arial"/>
                <a:cs typeface="Arial"/>
              </a:rPr>
              <a:t>nutrients, tillage,  phytoengineering, cover crops, residues) can play an important role in SOM  persistence and </a:t>
            </a:r>
            <a:r>
              <a:rPr sz="1600" dirty="0">
                <a:solidFill>
                  <a:srgbClr val="870813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870813"/>
                </a:solidFill>
                <a:latin typeface="Arial"/>
                <a:cs typeface="Arial"/>
              </a:rPr>
              <a:t>moderating feedback to climate change (Lal,</a:t>
            </a:r>
            <a:r>
              <a:rPr sz="1600" spc="80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870813"/>
                </a:solidFill>
                <a:latin typeface="Arial"/>
                <a:cs typeface="Arial"/>
              </a:rPr>
              <a:t>2004).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22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441" y="965708"/>
            <a:ext cx="361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/>
              <a:t>T</a:t>
            </a:r>
            <a:r>
              <a:rPr spc="10" dirty="0"/>
              <a:t>HE </a:t>
            </a:r>
            <a:r>
              <a:rPr sz="2400" spc="10" dirty="0"/>
              <a:t>C</a:t>
            </a:r>
            <a:r>
              <a:rPr spc="10" dirty="0"/>
              <a:t>ASE </a:t>
            </a:r>
            <a:r>
              <a:rPr spc="5" dirty="0"/>
              <a:t>OF</a:t>
            </a:r>
            <a:r>
              <a:rPr spc="305" dirty="0"/>
              <a:t> </a:t>
            </a:r>
            <a:r>
              <a:rPr sz="2400" spc="10" dirty="0"/>
              <a:t>P</a:t>
            </a:r>
            <a:r>
              <a:rPr spc="10" dirty="0"/>
              <a:t>ERMAFROST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77264" y="2170556"/>
            <a:ext cx="689800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552274"/>
                </a:solidFill>
                <a:latin typeface="Arial"/>
                <a:cs typeface="Arial"/>
              </a:rPr>
              <a:t>Cryosols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contain 1672 PgC </a:t>
            </a:r>
            <a:r>
              <a:rPr sz="1600" spc="-25" dirty="0">
                <a:solidFill>
                  <a:srgbClr val="552274"/>
                </a:solidFill>
                <a:latin typeface="Arial"/>
                <a:cs typeface="Arial"/>
              </a:rPr>
              <a:t>(Tarnocai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et al., 2009; Jungkunst et al.,</a:t>
            </a:r>
            <a:r>
              <a:rPr sz="1600" spc="265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2013)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marR="63055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With stabilization due to low temperature, thawing may accentuate  mineralization (Nowinski et al., 2010) even of older</a:t>
            </a:r>
            <a:r>
              <a:rPr sz="1600" spc="55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SOM.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marR="54356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20" dirty="0">
                <a:solidFill>
                  <a:srgbClr val="16639A"/>
                </a:solidFill>
                <a:latin typeface="Arial"/>
                <a:cs typeface="Arial"/>
              </a:rPr>
              <a:t>However,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formation of pedogenic carbonates </a:t>
            </a:r>
            <a:r>
              <a:rPr sz="1600" dirty="0">
                <a:solidFill>
                  <a:srgbClr val="16639A"/>
                </a:solidFill>
                <a:latin typeface="Arial"/>
                <a:cs typeface="Arial"/>
              </a:rPr>
              <a:t>(Strigel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et al., 2005;  Kawahigashi et al., 2006) and enhanced aggregation in </a:t>
            </a:r>
            <a:r>
              <a:rPr sz="1600" dirty="0">
                <a:solidFill>
                  <a:srgbClr val="16639A"/>
                </a:solidFill>
                <a:latin typeface="Arial"/>
                <a:cs typeface="Arial"/>
              </a:rPr>
              <a:t>active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layer  (Schmidt et al., 2001) may stabilize</a:t>
            </a:r>
            <a:r>
              <a:rPr sz="1600" spc="35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SOM.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8385" y="1005916"/>
            <a:ext cx="2966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</a:t>
            </a:r>
            <a:r>
              <a:rPr dirty="0"/>
              <a:t>OIL </a:t>
            </a:r>
            <a:r>
              <a:rPr sz="2400" spc="10" dirty="0"/>
              <a:t>C</a:t>
            </a:r>
            <a:r>
              <a:rPr spc="10" dirty="0"/>
              <a:t>ARBON</a:t>
            </a:r>
            <a:r>
              <a:rPr spc="190" dirty="0"/>
              <a:t> </a:t>
            </a:r>
            <a:r>
              <a:rPr sz="2400" dirty="0"/>
              <a:t>S</a:t>
            </a:r>
            <a:r>
              <a:rPr dirty="0"/>
              <a:t>TOCKS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644651" y="1970532"/>
            <a:ext cx="7790815" cy="4189729"/>
            <a:chOff x="644651" y="1970532"/>
            <a:chExt cx="7790815" cy="4189729"/>
          </a:xfrm>
        </p:grpSpPr>
        <p:sp>
          <p:nvSpPr>
            <p:cNvPr id="5" name="object 5"/>
            <p:cNvSpPr/>
            <p:nvPr/>
          </p:nvSpPr>
          <p:spPr>
            <a:xfrm>
              <a:off x="644651" y="1970532"/>
              <a:ext cx="7790688" cy="4189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5687" y="2734056"/>
              <a:ext cx="5155692" cy="26197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2931" y="2758440"/>
              <a:ext cx="5061204" cy="25252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22932" y="2758439"/>
            <a:ext cx="5061585" cy="2525395"/>
          </a:xfrm>
          <a:prstGeom prst="rect">
            <a:avLst/>
          </a:prstGeom>
          <a:ln w="9144">
            <a:solidFill>
              <a:srgbClr val="E89208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463550" marR="358775" indent="-287020">
              <a:lnSpc>
                <a:spcPct val="100000"/>
              </a:lnSpc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2000" b="1" dirty="0">
                <a:latin typeface="Arial"/>
                <a:cs typeface="Arial"/>
              </a:rPr>
              <a:t>SOC stock: prehistoric, 1750,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1800,  1900, 1950,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2000</a:t>
            </a:r>
            <a:endParaRPr sz="2000">
              <a:latin typeface="Arial"/>
              <a:cs typeface="Arial"/>
            </a:endParaRPr>
          </a:p>
          <a:p>
            <a:pPr marL="463550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2000" b="1" dirty="0">
                <a:latin typeface="Arial"/>
                <a:cs typeface="Arial"/>
              </a:rPr>
              <a:t>Gaseous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emissions</a:t>
            </a:r>
            <a:endParaRPr sz="2000">
              <a:latin typeface="Arial"/>
              <a:cs typeface="Arial"/>
            </a:endParaRPr>
          </a:p>
          <a:p>
            <a:pPr marL="463550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2000" b="1" spc="-5" dirty="0">
                <a:latin typeface="Arial"/>
                <a:cs typeface="Arial"/>
              </a:rPr>
              <a:t>SIC </a:t>
            </a:r>
            <a:r>
              <a:rPr sz="2000" b="1" dirty="0">
                <a:latin typeface="Arial"/>
                <a:cs typeface="Arial"/>
              </a:rPr>
              <a:t>stocks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(3-m)</a:t>
            </a:r>
            <a:endParaRPr sz="2000">
              <a:latin typeface="Arial"/>
              <a:cs typeface="Arial"/>
            </a:endParaRPr>
          </a:p>
          <a:p>
            <a:pPr marL="463550" indent="-28702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2000" b="1" dirty="0">
                <a:latin typeface="Arial"/>
                <a:cs typeface="Arial"/>
              </a:rPr>
              <a:t>SOC stock </a:t>
            </a:r>
            <a:r>
              <a:rPr sz="2000" b="1" spc="-10" dirty="0">
                <a:latin typeface="Arial"/>
                <a:cs typeface="Arial"/>
              </a:rPr>
              <a:t>vs.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yield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24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5713" y="965708"/>
            <a:ext cx="459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/>
              <a:t>O</a:t>
            </a:r>
            <a:r>
              <a:rPr spc="10" dirty="0"/>
              <a:t>THER </a:t>
            </a:r>
            <a:r>
              <a:rPr sz="2400" spc="10" dirty="0"/>
              <a:t>R</a:t>
            </a:r>
            <a:r>
              <a:rPr spc="10" dirty="0"/>
              <a:t>ESEARCHABLE</a:t>
            </a:r>
            <a:r>
              <a:rPr spc="195" dirty="0"/>
              <a:t> </a:t>
            </a:r>
            <a:r>
              <a:rPr sz="2400" spc="5" dirty="0"/>
              <a:t>P</a:t>
            </a:r>
            <a:r>
              <a:rPr spc="5" dirty="0"/>
              <a:t>RIORITIES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704594" y="2119629"/>
            <a:ext cx="6029325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41859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552274"/>
                </a:solidFill>
                <a:latin typeface="Arial"/>
                <a:cs typeface="Arial"/>
              </a:rPr>
              <a:t>Initiating long-term field experiments to assess  stabilization/destabilization processes and</a:t>
            </a:r>
            <a:r>
              <a:rPr sz="1600" spc="10" dirty="0">
                <a:solidFill>
                  <a:srgbClr val="552274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52274"/>
                </a:solidFill>
                <a:latin typeface="Arial"/>
                <a:cs typeface="Arial"/>
              </a:rPr>
              <a:t>MRT,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Evaluating global C budget </a:t>
            </a:r>
            <a:r>
              <a:rPr sz="1600" spc="-10" dirty="0">
                <a:solidFill>
                  <a:srgbClr val="40731F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due consideration to the fate</a:t>
            </a:r>
            <a:r>
              <a:rPr sz="1600" spc="125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erosional processes, soil/water</a:t>
            </a:r>
            <a:r>
              <a:rPr sz="1600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0731F"/>
                </a:solidFill>
                <a:latin typeface="Arial"/>
                <a:cs typeface="Arial"/>
              </a:rPr>
              <a:t>management,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Mapping </a:t>
            </a:r>
            <a:r>
              <a:rPr sz="1600" spc="-10" dirty="0">
                <a:solidFill>
                  <a:srgbClr val="16639A"/>
                </a:solidFill>
                <a:latin typeface="Arial"/>
                <a:cs typeface="Arial"/>
              </a:rPr>
              <a:t>SOC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stocks to </a:t>
            </a:r>
            <a:r>
              <a:rPr sz="1600" dirty="0">
                <a:solidFill>
                  <a:srgbClr val="16639A"/>
                </a:solidFill>
                <a:latin typeface="Arial"/>
                <a:cs typeface="Arial"/>
              </a:rPr>
              <a:t>3-m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depth, gaseous fluxes, productivity  </a:t>
            </a:r>
            <a:r>
              <a:rPr sz="1600" spc="-10" dirty="0">
                <a:solidFill>
                  <a:srgbClr val="16639A"/>
                </a:solidFill>
                <a:latin typeface="Arial"/>
                <a:cs typeface="Arial"/>
              </a:rPr>
              <a:t>effects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and critical</a:t>
            </a:r>
            <a:r>
              <a:rPr sz="1600" spc="15" dirty="0">
                <a:solidFill>
                  <a:srgbClr val="16639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6639A"/>
                </a:solidFill>
                <a:latin typeface="Arial"/>
                <a:cs typeface="Arial"/>
              </a:rPr>
              <a:t>limits.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870813"/>
                </a:solidFill>
                <a:latin typeface="Arial"/>
                <a:cs typeface="Arial"/>
              </a:rPr>
              <a:t>Assessment of SIC and </a:t>
            </a:r>
            <a:r>
              <a:rPr sz="1600" spc="-10" dirty="0">
                <a:solidFill>
                  <a:srgbClr val="870813"/>
                </a:solidFill>
                <a:latin typeface="Arial"/>
                <a:cs typeface="Arial"/>
              </a:rPr>
              <a:t>SOC </a:t>
            </a:r>
            <a:r>
              <a:rPr sz="1600" spc="-5" dirty="0">
                <a:solidFill>
                  <a:srgbClr val="870813"/>
                </a:solidFill>
                <a:latin typeface="Arial"/>
                <a:cs typeface="Arial"/>
              </a:rPr>
              <a:t>stocks at landscape</a:t>
            </a:r>
            <a:r>
              <a:rPr sz="1600" spc="55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870813"/>
                </a:solidFill>
                <a:latin typeface="Arial"/>
                <a:cs typeface="Arial"/>
              </a:rPr>
              <a:t>level.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299085" marR="11430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E8940D"/>
                </a:solidFill>
                <a:latin typeface="Arial"/>
                <a:cs typeface="Arial"/>
              </a:rPr>
              <a:t>Developing new technologies for measurement of stocks (INS,  Mid-infrared reflectance</a:t>
            </a:r>
            <a:r>
              <a:rPr sz="1600" spc="35" dirty="0">
                <a:solidFill>
                  <a:srgbClr val="E8940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E8940D"/>
                </a:solidFill>
                <a:latin typeface="Arial"/>
                <a:cs typeface="Arial"/>
              </a:rPr>
              <a:t>spectroscopy-MIRS).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8070" y="912622"/>
            <a:ext cx="1927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A60000"/>
                </a:solidFill>
                <a:latin typeface="Arial"/>
                <a:cs typeface="Arial"/>
              </a:rPr>
              <a:t>C</a:t>
            </a:r>
            <a:r>
              <a:rPr sz="2250" b="1" spc="-10" dirty="0">
                <a:solidFill>
                  <a:srgbClr val="A60000"/>
                </a:solidFill>
                <a:latin typeface="Arial"/>
                <a:cs typeface="Arial"/>
              </a:rPr>
              <a:t>ARBON</a:t>
            </a:r>
            <a:r>
              <a:rPr sz="2250" b="1" spc="60" dirty="0">
                <a:solidFill>
                  <a:srgbClr val="A6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A60000"/>
                </a:solidFill>
                <a:latin typeface="Arial"/>
                <a:cs typeface="Arial"/>
              </a:rPr>
              <a:t>P</a:t>
            </a:r>
            <a:r>
              <a:rPr sz="2250" b="1" spc="-5" dirty="0">
                <a:solidFill>
                  <a:srgbClr val="A60000"/>
                </a:solidFill>
                <a:latin typeface="Arial"/>
                <a:cs typeface="Arial"/>
              </a:rPr>
              <a:t>IE</a:t>
            </a:r>
            <a:endParaRPr sz="22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6700" y="2505455"/>
            <a:ext cx="8377555" cy="3377565"/>
            <a:chOff x="266700" y="2505455"/>
            <a:chExt cx="8377555" cy="3377565"/>
          </a:xfrm>
        </p:grpSpPr>
        <p:sp>
          <p:nvSpPr>
            <p:cNvPr id="5" name="object 5"/>
            <p:cNvSpPr/>
            <p:nvPr/>
          </p:nvSpPr>
          <p:spPr>
            <a:xfrm>
              <a:off x="3653154" y="2555239"/>
              <a:ext cx="962660" cy="445770"/>
            </a:xfrm>
            <a:custGeom>
              <a:avLst/>
              <a:gdLst/>
              <a:ahLst/>
              <a:cxnLst/>
              <a:rect l="l" t="t" r="r" b="b"/>
              <a:pathLst>
                <a:path w="962660" h="445769">
                  <a:moveTo>
                    <a:pt x="820928" y="0"/>
                  </a:moveTo>
                  <a:lnTo>
                    <a:pt x="764571" y="11144"/>
                  </a:lnTo>
                  <a:lnTo>
                    <a:pt x="722122" y="44576"/>
                  </a:lnTo>
                  <a:lnTo>
                    <a:pt x="690006" y="116046"/>
                  </a:lnTo>
                  <a:lnTo>
                    <a:pt x="681991" y="164699"/>
                  </a:lnTo>
                  <a:lnTo>
                    <a:pt x="679323" y="221996"/>
                  </a:lnTo>
                  <a:lnTo>
                    <a:pt x="681753" y="280052"/>
                  </a:lnTo>
                  <a:lnTo>
                    <a:pt x="689054" y="328501"/>
                  </a:lnTo>
                  <a:lnTo>
                    <a:pt x="701236" y="367353"/>
                  </a:lnTo>
                  <a:lnTo>
                    <a:pt x="739310" y="418050"/>
                  </a:lnTo>
                  <a:lnTo>
                    <a:pt x="790642" y="442573"/>
                  </a:lnTo>
                  <a:lnTo>
                    <a:pt x="820928" y="445643"/>
                  </a:lnTo>
                  <a:lnTo>
                    <a:pt x="850905" y="442837"/>
                  </a:lnTo>
                  <a:lnTo>
                    <a:pt x="877395" y="434435"/>
                  </a:lnTo>
                  <a:lnTo>
                    <a:pt x="900384" y="420461"/>
                  </a:lnTo>
                  <a:lnTo>
                    <a:pt x="919861" y="400938"/>
                  </a:lnTo>
                  <a:lnTo>
                    <a:pt x="934629" y="376174"/>
                  </a:lnTo>
                  <a:lnTo>
                    <a:pt x="820928" y="376174"/>
                  </a:lnTo>
                  <a:lnTo>
                    <a:pt x="813588" y="375576"/>
                  </a:lnTo>
                  <a:lnTo>
                    <a:pt x="783288" y="352345"/>
                  </a:lnTo>
                  <a:lnTo>
                    <a:pt x="771165" y="311056"/>
                  </a:lnTo>
                  <a:lnTo>
                    <a:pt x="767304" y="258323"/>
                  </a:lnTo>
                  <a:lnTo>
                    <a:pt x="766826" y="222885"/>
                  </a:lnTo>
                  <a:lnTo>
                    <a:pt x="767353" y="187281"/>
                  </a:lnTo>
                  <a:lnTo>
                    <a:pt x="771648" y="132695"/>
                  </a:lnTo>
                  <a:lnTo>
                    <a:pt x="783336" y="92519"/>
                  </a:lnTo>
                  <a:lnTo>
                    <a:pt x="820928" y="69342"/>
                  </a:lnTo>
                  <a:lnTo>
                    <a:pt x="934501" y="69342"/>
                  </a:lnTo>
                  <a:lnTo>
                    <a:pt x="920115" y="45212"/>
                  </a:lnTo>
                  <a:lnTo>
                    <a:pt x="900491" y="25449"/>
                  </a:lnTo>
                  <a:lnTo>
                    <a:pt x="877427" y="11318"/>
                  </a:lnTo>
                  <a:lnTo>
                    <a:pt x="850909" y="2831"/>
                  </a:lnTo>
                  <a:lnTo>
                    <a:pt x="820928" y="0"/>
                  </a:lnTo>
                  <a:close/>
                </a:path>
                <a:path w="962660" h="445769">
                  <a:moveTo>
                    <a:pt x="934501" y="69342"/>
                  </a:moveTo>
                  <a:lnTo>
                    <a:pt x="820928" y="69342"/>
                  </a:lnTo>
                  <a:lnTo>
                    <a:pt x="828333" y="69939"/>
                  </a:lnTo>
                  <a:lnTo>
                    <a:pt x="835310" y="71739"/>
                  </a:lnTo>
                  <a:lnTo>
                    <a:pt x="863266" y="104282"/>
                  </a:lnTo>
                  <a:lnTo>
                    <a:pt x="873236" y="158130"/>
                  </a:lnTo>
                  <a:lnTo>
                    <a:pt x="875157" y="222885"/>
                  </a:lnTo>
                  <a:lnTo>
                    <a:pt x="874611" y="258538"/>
                  </a:lnTo>
                  <a:lnTo>
                    <a:pt x="870281" y="312985"/>
                  </a:lnTo>
                  <a:lnTo>
                    <a:pt x="858647" y="352996"/>
                  </a:lnTo>
                  <a:lnTo>
                    <a:pt x="820928" y="376174"/>
                  </a:lnTo>
                  <a:lnTo>
                    <a:pt x="934629" y="376174"/>
                  </a:lnTo>
                  <a:lnTo>
                    <a:pt x="938603" y="369510"/>
                  </a:lnTo>
                  <a:lnTo>
                    <a:pt x="951976" y="329342"/>
                  </a:lnTo>
                  <a:lnTo>
                    <a:pt x="959991" y="280459"/>
                  </a:lnTo>
                  <a:lnTo>
                    <a:pt x="962660" y="222885"/>
                  </a:lnTo>
                  <a:lnTo>
                    <a:pt x="959994" y="165262"/>
                  </a:lnTo>
                  <a:lnTo>
                    <a:pt x="952007" y="116427"/>
                  </a:lnTo>
                  <a:lnTo>
                    <a:pt x="938710" y="76402"/>
                  </a:lnTo>
                  <a:lnTo>
                    <a:pt x="934501" y="69342"/>
                  </a:lnTo>
                  <a:close/>
                </a:path>
                <a:path w="962660" h="445769">
                  <a:moveTo>
                    <a:pt x="611943" y="69342"/>
                  </a:moveTo>
                  <a:lnTo>
                    <a:pt x="483235" y="69342"/>
                  </a:lnTo>
                  <a:lnTo>
                    <a:pt x="495760" y="70272"/>
                  </a:lnTo>
                  <a:lnTo>
                    <a:pt x="506857" y="73072"/>
                  </a:lnTo>
                  <a:lnTo>
                    <a:pt x="536019" y="102616"/>
                  </a:lnTo>
                  <a:lnTo>
                    <a:pt x="539750" y="127381"/>
                  </a:lnTo>
                  <a:lnTo>
                    <a:pt x="538676" y="140075"/>
                  </a:lnTo>
                  <a:lnTo>
                    <a:pt x="522478" y="178562"/>
                  </a:lnTo>
                  <a:lnTo>
                    <a:pt x="478686" y="225817"/>
                  </a:lnTo>
                  <a:lnTo>
                    <a:pt x="453136" y="250062"/>
                  </a:lnTo>
                  <a:lnTo>
                    <a:pt x="420967" y="281021"/>
                  </a:lnTo>
                  <a:lnTo>
                    <a:pt x="394573" y="308752"/>
                  </a:lnTo>
                  <a:lnTo>
                    <a:pt x="359156" y="354584"/>
                  </a:lnTo>
                  <a:lnTo>
                    <a:pt x="340106" y="395271"/>
                  </a:lnTo>
                  <a:lnTo>
                    <a:pt x="330581" y="438150"/>
                  </a:lnTo>
                  <a:lnTo>
                    <a:pt x="623697" y="438150"/>
                  </a:lnTo>
                  <a:lnTo>
                    <a:pt x="623697" y="360425"/>
                  </a:lnTo>
                  <a:lnTo>
                    <a:pt x="457708" y="360425"/>
                  </a:lnTo>
                  <a:lnTo>
                    <a:pt x="461327" y="354584"/>
                  </a:lnTo>
                  <a:lnTo>
                    <a:pt x="492569" y="319214"/>
                  </a:lnTo>
                  <a:lnTo>
                    <a:pt x="524891" y="289051"/>
                  </a:lnTo>
                  <a:lnTo>
                    <a:pt x="543177" y="271928"/>
                  </a:lnTo>
                  <a:lnTo>
                    <a:pt x="570557" y="244064"/>
                  </a:lnTo>
                  <a:lnTo>
                    <a:pt x="599535" y="204803"/>
                  </a:lnTo>
                  <a:lnTo>
                    <a:pt x="617803" y="164042"/>
                  </a:lnTo>
                  <a:lnTo>
                    <a:pt x="623697" y="121412"/>
                  </a:lnTo>
                  <a:lnTo>
                    <a:pt x="621389" y="96573"/>
                  </a:lnTo>
                  <a:lnTo>
                    <a:pt x="614473" y="73866"/>
                  </a:lnTo>
                  <a:lnTo>
                    <a:pt x="611943" y="69342"/>
                  </a:lnTo>
                  <a:close/>
                </a:path>
                <a:path w="962660" h="445769">
                  <a:moveTo>
                    <a:pt x="485267" y="0"/>
                  </a:moveTo>
                  <a:lnTo>
                    <a:pt x="431276" y="7524"/>
                  </a:lnTo>
                  <a:lnTo>
                    <a:pt x="387096" y="30099"/>
                  </a:lnTo>
                  <a:lnTo>
                    <a:pt x="355774" y="69865"/>
                  </a:lnTo>
                  <a:lnTo>
                    <a:pt x="340360" y="129159"/>
                  </a:lnTo>
                  <a:lnTo>
                    <a:pt x="423672" y="137540"/>
                  </a:lnTo>
                  <a:lnTo>
                    <a:pt x="425719" y="120540"/>
                  </a:lnTo>
                  <a:lnTo>
                    <a:pt x="429387" y="106124"/>
                  </a:lnTo>
                  <a:lnTo>
                    <a:pt x="459740" y="73263"/>
                  </a:lnTo>
                  <a:lnTo>
                    <a:pt x="483235" y="69342"/>
                  </a:lnTo>
                  <a:lnTo>
                    <a:pt x="611943" y="69342"/>
                  </a:lnTo>
                  <a:lnTo>
                    <a:pt x="602962" y="53278"/>
                  </a:lnTo>
                  <a:lnTo>
                    <a:pt x="586867" y="34798"/>
                  </a:lnTo>
                  <a:lnTo>
                    <a:pt x="566670" y="19556"/>
                  </a:lnTo>
                  <a:lnTo>
                    <a:pt x="543020" y="8683"/>
                  </a:lnTo>
                  <a:lnTo>
                    <a:pt x="515893" y="2168"/>
                  </a:lnTo>
                  <a:lnTo>
                    <a:pt x="485267" y="0"/>
                  </a:lnTo>
                  <a:close/>
                </a:path>
                <a:path w="962660" h="445769">
                  <a:moveTo>
                    <a:pt x="80899" y="312547"/>
                  </a:moveTo>
                  <a:lnTo>
                    <a:pt x="0" y="322325"/>
                  </a:lnTo>
                  <a:lnTo>
                    <a:pt x="5117" y="348543"/>
                  </a:lnTo>
                  <a:lnTo>
                    <a:pt x="14366" y="372141"/>
                  </a:lnTo>
                  <a:lnTo>
                    <a:pt x="45212" y="411480"/>
                  </a:lnTo>
                  <a:lnTo>
                    <a:pt x="89249" y="437086"/>
                  </a:lnTo>
                  <a:lnTo>
                    <a:pt x="143383" y="445643"/>
                  </a:lnTo>
                  <a:lnTo>
                    <a:pt x="173358" y="443099"/>
                  </a:lnTo>
                  <a:lnTo>
                    <a:pt x="225643" y="422818"/>
                  </a:lnTo>
                  <a:lnTo>
                    <a:pt x="266239" y="383794"/>
                  </a:lnTo>
                  <a:lnTo>
                    <a:pt x="270498" y="376174"/>
                  </a:lnTo>
                  <a:lnTo>
                    <a:pt x="142875" y="376174"/>
                  </a:lnTo>
                  <a:lnTo>
                    <a:pt x="131230" y="375152"/>
                  </a:lnTo>
                  <a:lnTo>
                    <a:pt x="94061" y="350801"/>
                  </a:lnTo>
                  <a:lnTo>
                    <a:pt x="83635" y="327092"/>
                  </a:lnTo>
                  <a:lnTo>
                    <a:pt x="80899" y="312547"/>
                  </a:lnTo>
                  <a:close/>
                </a:path>
                <a:path w="962660" h="445769">
                  <a:moveTo>
                    <a:pt x="263094" y="235076"/>
                  </a:moveTo>
                  <a:lnTo>
                    <a:pt x="145796" y="235076"/>
                  </a:lnTo>
                  <a:lnTo>
                    <a:pt x="157533" y="236241"/>
                  </a:lnTo>
                  <a:lnTo>
                    <a:pt x="168354" y="239728"/>
                  </a:lnTo>
                  <a:lnTo>
                    <a:pt x="199882" y="275351"/>
                  </a:lnTo>
                  <a:lnTo>
                    <a:pt x="204089" y="303657"/>
                  </a:lnTo>
                  <a:lnTo>
                    <a:pt x="202991" y="319468"/>
                  </a:lnTo>
                  <a:lnTo>
                    <a:pt x="186436" y="356615"/>
                  </a:lnTo>
                  <a:lnTo>
                    <a:pt x="142875" y="376174"/>
                  </a:lnTo>
                  <a:lnTo>
                    <a:pt x="270498" y="376174"/>
                  </a:lnTo>
                  <a:lnTo>
                    <a:pt x="279336" y="360362"/>
                  </a:lnTo>
                  <a:lnTo>
                    <a:pt x="287194" y="334835"/>
                  </a:lnTo>
                  <a:lnTo>
                    <a:pt x="289814" y="307213"/>
                  </a:lnTo>
                  <a:lnTo>
                    <a:pt x="288428" y="288137"/>
                  </a:lnTo>
                  <a:lnTo>
                    <a:pt x="284257" y="270525"/>
                  </a:lnTo>
                  <a:lnTo>
                    <a:pt x="277276" y="254367"/>
                  </a:lnTo>
                  <a:lnTo>
                    <a:pt x="267462" y="239649"/>
                  </a:lnTo>
                  <a:lnTo>
                    <a:pt x="263094" y="235076"/>
                  </a:lnTo>
                  <a:close/>
                </a:path>
                <a:path w="962660" h="445769">
                  <a:moveTo>
                    <a:pt x="259939" y="68707"/>
                  </a:moveTo>
                  <a:lnTo>
                    <a:pt x="138430" y="68707"/>
                  </a:lnTo>
                  <a:lnTo>
                    <a:pt x="148742" y="69536"/>
                  </a:lnTo>
                  <a:lnTo>
                    <a:pt x="157972" y="72009"/>
                  </a:lnTo>
                  <a:lnTo>
                    <a:pt x="185479" y="106487"/>
                  </a:lnTo>
                  <a:lnTo>
                    <a:pt x="186309" y="116967"/>
                  </a:lnTo>
                  <a:lnTo>
                    <a:pt x="185189" y="129278"/>
                  </a:lnTo>
                  <a:lnTo>
                    <a:pt x="158466" y="165280"/>
                  </a:lnTo>
                  <a:lnTo>
                    <a:pt x="116586" y="173227"/>
                  </a:lnTo>
                  <a:lnTo>
                    <a:pt x="107442" y="241426"/>
                  </a:lnTo>
                  <a:lnTo>
                    <a:pt x="118203" y="238666"/>
                  </a:lnTo>
                  <a:lnTo>
                    <a:pt x="128190" y="236680"/>
                  </a:lnTo>
                  <a:lnTo>
                    <a:pt x="137392" y="235479"/>
                  </a:lnTo>
                  <a:lnTo>
                    <a:pt x="145796" y="235076"/>
                  </a:lnTo>
                  <a:lnTo>
                    <a:pt x="263094" y="235076"/>
                  </a:lnTo>
                  <a:lnTo>
                    <a:pt x="255271" y="226887"/>
                  </a:lnTo>
                  <a:lnTo>
                    <a:pt x="241188" y="216614"/>
                  </a:lnTo>
                  <a:lnTo>
                    <a:pt x="225224" y="208841"/>
                  </a:lnTo>
                  <a:lnTo>
                    <a:pt x="207391" y="203581"/>
                  </a:lnTo>
                  <a:lnTo>
                    <a:pt x="234894" y="185003"/>
                  </a:lnTo>
                  <a:lnTo>
                    <a:pt x="254539" y="163544"/>
                  </a:lnTo>
                  <a:lnTo>
                    <a:pt x="266326" y="139180"/>
                  </a:lnTo>
                  <a:lnTo>
                    <a:pt x="270256" y="111887"/>
                  </a:lnTo>
                  <a:lnTo>
                    <a:pt x="268329" y="92196"/>
                  </a:lnTo>
                  <a:lnTo>
                    <a:pt x="262556" y="73517"/>
                  </a:lnTo>
                  <a:lnTo>
                    <a:pt x="259939" y="68707"/>
                  </a:lnTo>
                  <a:close/>
                </a:path>
                <a:path w="962660" h="445769">
                  <a:moveTo>
                    <a:pt x="140716" y="0"/>
                  </a:moveTo>
                  <a:lnTo>
                    <a:pt x="90674" y="7608"/>
                  </a:lnTo>
                  <a:lnTo>
                    <a:pt x="49895" y="29622"/>
                  </a:lnTo>
                  <a:lnTo>
                    <a:pt x="22885" y="63611"/>
                  </a:lnTo>
                  <a:lnTo>
                    <a:pt x="6223" y="114046"/>
                  </a:lnTo>
                  <a:lnTo>
                    <a:pt x="83312" y="127126"/>
                  </a:lnTo>
                  <a:lnTo>
                    <a:pt x="85689" y="113696"/>
                  </a:lnTo>
                  <a:lnTo>
                    <a:pt x="89566" y="101980"/>
                  </a:lnTo>
                  <a:lnTo>
                    <a:pt x="118506" y="72437"/>
                  </a:lnTo>
                  <a:lnTo>
                    <a:pt x="138430" y="68707"/>
                  </a:lnTo>
                  <a:lnTo>
                    <a:pt x="259939" y="68707"/>
                  </a:lnTo>
                  <a:lnTo>
                    <a:pt x="252950" y="55862"/>
                  </a:lnTo>
                  <a:lnTo>
                    <a:pt x="239522" y="39243"/>
                  </a:lnTo>
                  <a:lnTo>
                    <a:pt x="219422" y="22074"/>
                  </a:lnTo>
                  <a:lnTo>
                    <a:pt x="196262" y="9810"/>
                  </a:lnTo>
                  <a:lnTo>
                    <a:pt x="170031" y="2452"/>
                  </a:lnTo>
                  <a:lnTo>
                    <a:pt x="140716" y="0"/>
                  </a:lnTo>
                  <a:close/>
                </a:path>
              </a:pathLst>
            </a:custGeom>
            <a:solidFill>
              <a:srgbClr val="FF4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3154" y="2555239"/>
              <a:ext cx="962660" cy="445770"/>
            </a:xfrm>
            <a:custGeom>
              <a:avLst/>
              <a:gdLst/>
              <a:ahLst/>
              <a:cxnLst/>
              <a:rect l="l" t="t" r="r" b="b"/>
              <a:pathLst>
                <a:path w="962660" h="445769">
                  <a:moveTo>
                    <a:pt x="820928" y="69342"/>
                  </a:moveTo>
                  <a:lnTo>
                    <a:pt x="783336" y="92519"/>
                  </a:lnTo>
                  <a:lnTo>
                    <a:pt x="771648" y="132695"/>
                  </a:lnTo>
                  <a:lnTo>
                    <a:pt x="767353" y="187281"/>
                  </a:lnTo>
                  <a:lnTo>
                    <a:pt x="766826" y="222885"/>
                  </a:lnTo>
                  <a:lnTo>
                    <a:pt x="767304" y="258323"/>
                  </a:lnTo>
                  <a:lnTo>
                    <a:pt x="771165" y="311056"/>
                  </a:lnTo>
                  <a:lnTo>
                    <a:pt x="783288" y="352345"/>
                  </a:lnTo>
                  <a:lnTo>
                    <a:pt x="813595" y="375578"/>
                  </a:lnTo>
                  <a:lnTo>
                    <a:pt x="820928" y="376174"/>
                  </a:lnTo>
                  <a:lnTo>
                    <a:pt x="828335" y="375576"/>
                  </a:lnTo>
                  <a:lnTo>
                    <a:pt x="862929" y="343376"/>
                  </a:lnTo>
                  <a:lnTo>
                    <a:pt x="872982" y="288559"/>
                  </a:lnTo>
                  <a:lnTo>
                    <a:pt x="875157" y="222885"/>
                  </a:lnTo>
                  <a:lnTo>
                    <a:pt x="874678" y="187501"/>
                  </a:lnTo>
                  <a:lnTo>
                    <a:pt x="870817" y="134784"/>
                  </a:lnTo>
                  <a:lnTo>
                    <a:pt x="858647" y="93472"/>
                  </a:lnTo>
                  <a:lnTo>
                    <a:pt x="828333" y="69939"/>
                  </a:lnTo>
                  <a:lnTo>
                    <a:pt x="820928" y="69342"/>
                  </a:lnTo>
                  <a:close/>
                </a:path>
                <a:path w="962660" h="445769">
                  <a:moveTo>
                    <a:pt x="820928" y="0"/>
                  </a:moveTo>
                  <a:lnTo>
                    <a:pt x="877427" y="11318"/>
                  </a:lnTo>
                  <a:lnTo>
                    <a:pt x="920115" y="45212"/>
                  </a:lnTo>
                  <a:lnTo>
                    <a:pt x="952007" y="116427"/>
                  </a:lnTo>
                  <a:lnTo>
                    <a:pt x="959994" y="165262"/>
                  </a:lnTo>
                  <a:lnTo>
                    <a:pt x="962660" y="222885"/>
                  </a:lnTo>
                  <a:lnTo>
                    <a:pt x="959991" y="280459"/>
                  </a:lnTo>
                  <a:lnTo>
                    <a:pt x="951976" y="329342"/>
                  </a:lnTo>
                  <a:lnTo>
                    <a:pt x="938603" y="369510"/>
                  </a:lnTo>
                  <a:lnTo>
                    <a:pt x="900384" y="420461"/>
                  </a:lnTo>
                  <a:lnTo>
                    <a:pt x="850905" y="442837"/>
                  </a:lnTo>
                  <a:lnTo>
                    <a:pt x="820928" y="445643"/>
                  </a:lnTo>
                  <a:lnTo>
                    <a:pt x="790642" y="442573"/>
                  </a:lnTo>
                  <a:lnTo>
                    <a:pt x="739310" y="418050"/>
                  </a:lnTo>
                  <a:lnTo>
                    <a:pt x="701236" y="367353"/>
                  </a:lnTo>
                  <a:lnTo>
                    <a:pt x="689054" y="328501"/>
                  </a:lnTo>
                  <a:lnTo>
                    <a:pt x="681753" y="280052"/>
                  </a:lnTo>
                  <a:lnTo>
                    <a:pt x="679323" y="221996"/>
                  </a:lnTo>
                  <a:lnTo>
                    <a:pt x="681991" y="164699"/>
                  </a:lnTo>
                  <a:lnTo>
                    <a:pt x="690006" y="116046"/>
                  </a:lnTo>
                  <a:lnTo>
                    <a:pt x="703379" y="76013"/>
                  </a:lnTo>
                  <a:lnTo>
                    <a:pt x="741596" y="25074"/>
                  </a:lnTo>
                  <a:lnTo>
                    <a:pt x="791023" y="2786"/>
                  </a:lnTo>
                  <a:lnTo>
                    <a:pt x="820928" y="0"/>
                  </a:lnTo>
                  <a:close/>
                </a:path>
                <a:path w="962660" h="445769">
                  <a:moveTo>
                    <a:pt x="485267" y="0"/>
                  </a:moveTo>
                  <a:lnTo>
                    <a:pt x="543020" y="8683"/>
                  </a:lnTo>
                  <a:lnTo>
                    <a:pt x="586867" y="34798"/>
                  </a:lnTo>
                  <a:lnTo>
                    <a:pt x="614473" y="73866"/>
                  </a:lnTo>
                  <a:lnTo>
                    <a:pt x="623697" y="121412"/>
                  </a:lnTo>
                  <a:lnTo>
                    <a:pt x="623050" y="135987"/>
                  </a:lnTo>
                  <a:lnTo>
                    <a:pt x="613156" y="177546"/>
                  </a:lnTo>
                  <a:lnTo>
                    <a:pt x="590367" y="218890"/>
                  </a:lnTo>
                  <a:lnTo>
                    <a:pt x="558403" y="256936"/>
                  </a:lnTo>
                  <a:lnTo>
                    <a:pt x="524891" y="289051"/>
                  </a:lnTo>
                  <a:lnTo>
                    <a:pt x="506908" y="305645"/>
                  </a:lnTo>
                  <a:lnTo>
                    <a:pt x="492569" y="319214"/>
                  </a:lnTo>
                  <a:lnTo>
                    <a:pt x="465216" y="348996"/>
                  </a:lnTo>
                  <a:lnTo>
                    <a:pt x="457708" y="360425"/>
                  </a:lnTo>
                  <a:lnTo>
                    <a:pt x="623697" y="360425"/>
                  </a:lnTo>
                  <a:lnTo>
                    <a:pt x="623697" y="438150"/>
                  </a:lnTo>
                  <a:lnTo>
                    <a:pt x="330581" y="438150"/>
                  </a:lnTo>
                  <a:lnTo>
                    <a:pt x="334152" y="416431"/>
                  </a:lnTo>
                  <a:lnTo>
                    <a:pt x="348440" y="374659"/>
                  </a:lnTo>
                  <a:lnTo>
                    <a:pt x="373965" y="333269"/>
                  </a:lnTo>
                  <a:lnTo>
                    <a:pt x="420967" y="281021"/>
                  </a:lnTo>
                  <a:lnTo>
                    <a:pt x="453136" y="250062"/>
                  </a:lnTo>
                  <a:lnTo>
                    <a:pt x="478686" y="225817"/>
                  </a:lnTo>
                  <a:lnTo>
                    <a:pt x="498760" y="205835"/>
                  </a:lnTo>
                  <a:lnTo>
                    <a:pt x="530052" y="165653"/>
                  </a:lnTo>
                  <a:lnTo>
                    <a:pt x="539750" y="127381"/>
                  </a:lnTo>
                  <a:lnTo>
                    <a:pt x="538819" y="114188"/>
                  </a:lnTo>
                  <a:lnTo>
                    <a:pt x="516524" y="77753"/>
                  </a:lnTo>
                  <a:lnTo>
                    <a:pt x="483235" y="69342"/>
                  </a:lnTo>
                  <a:lnTo>
                    <a:pt x="470832" y="70320"/>
                  </a:lnTo>
                  <a:lnTo>
                    <a:pt x="434673" y="94303"/>
                  </a:lnTo>
                  <a:lnTo>
                    <a:pt x="423672" y="137540"/>
                  </a:lnTo>
                  <a:lnTo>
                    <a:pt x="340360" y="129159"/>
                  </a:lnTo>
                  <a:lnTo>
                    <a:pt x="355774" y="69865"/>
                  </a:lnTo>
                  <a:lnTo>
                    <a:pt x="387096" y="30099"/>
                  </a:lnTo>
                  <a:lnTo>
                    <a:pt x="431276" y="7524"/>
                  </a:lnTo>
                  <a:lnTo>
                    <a:pt x="457051" y="1881"/>
                  </a:lnTo>
                  <a:lnTo>
                    <a:pt x="485267" y="0"/>
                  </a:lnTo>
                  <a:close/>
                </a:path>
                <a:path w="962660" h="445769">
                  <a:moveTo>
                    <a:pt x="140716" y="0"/>
                  </a:moveTo>
                  <a:lnTo>
                    <a:pt x="196262" y="9810"/>
                  </a:lnTo>
                  <a:lnTo>
                    <a:pt x="239522" y="39243"/>
                  </a:lnTo>
                  <a:lnTo>
                    <a:pt x="262556" y="73517"/>
                  </a:lnTo>
                  <a:lnTo>
                    <a:pt x="270256" y="111887"/>
                  </a:lnTo>
                  <a:lnTo>
                    <a:pt x="266326" y="139180"/>
                  </a:lnTo>
                  <a:lnTo>
                    <a:pt x="254539" y="163544"/>
                  </a:lnTo>
                  <a:lnTo>
                    <a:pt x="234894" y="185003"/>
                  </a:lnTo>
                  <a:lnTo>
                    <a:pt x="207391" y="203581"/>
                  </a:lnTo>
                  <a:lnTo>
                    <a:pt x="225224" y="208841"/>
                  </a:lnTo>
                  <a:lnTo>
                    <a:pt x="267462" y="239649"/>
                  </a:lnTo>
                  <a:lnTo>
                    <a:pt x="288428" y="288137"/>
                  </a:lnTo>
                  <a:lnTo>
                    <a:pt x="289814" y="307213"/>
                  </a:lnTo>
                  <a:lnTo>
                    <a:pt x="287194" y="334835"/>
                  </a:lnTo>
                  <a:lnTo>
                    <a:pt x="266239" y="383794"/>
                  </a:lnTo>
                  <a:lnTo>
                    <a:pt x="225643" y="422818"/>
                  </a:lnTo>
                  <a:lnTo>
                    <a:pt x="173358" y="443099"/>
                  </a:lnTo>
                  <a:lnTo>
                    <a:pt x="143383" y="445643"/>
                  </a:lnTo>
                  <a:lnTo>
                    <a:pt x="115042" y="443501"/>
                  </a:lnTo>
                  <a:lnTo>
                    <a:pt x="65980" y="426408"/>
                  </a:lnTo>
                  <a:lnTo>
                    <a:pt x="27735" y="393120"/>
                  </a:lnTo>
                  <a:lnTo>
                    <a:pt x="5117" y="348543"/>
                  </a:lnTo>
                  <a:lnTo>
                    <a:pt x="0" y="322325"/>
                  </a:lnTo>
                  <a:lnTo>
                    <a:pt x="80899" y="312547"/>
                  </a:lnTo>
                  <a:lnTo>
                    <a:pt x="83635" y="327092"/>
                  </a:lnTo>
                  <a:lnTo>
                    <a:pt x="88026" y="339851"/>
                  </a:lnTo>
                  <a:lnTo>
                    <a:pt x="120491" y="372094"/>
                  </a:lnTo>
                  <a:lnTo>
                    <a:pt x="142875" y="376174"/>
                  </a:lnTo>
                  <a:lnTo>
                    <a:pt x="155307" y="374957"/>
                  </a:lnTo>
                  <a:lnTo>
                    <a:pt x="194177" y="345948"/>
                  </a:lnTo>
                  <a:lnTo>
                    <a:pt x="204089" y="303657"/>
                  </a:lnTo>
                  <a:lnTo>
                    <a:pt x="203039" y="288676"/>
                  </a:lnTo>
                  <a:lnTo>
                    <a:pt x="187198" y="253619"/>
                  </a:lnTo>
                  <a:lnTo>
                    <a:pt x="145796" y="235076"/>
                  </a:lnTo>
                  <a:lnTo>
                    <a:pt x="137392" y="235479"/>
                  </a:lnTo>
                  <a:lnTo>
                    <a:pt x="128190" y="236680"/>
                  </a:lnTo>
                  <a:lnTo>
                    <a:pt x="118203" y="238666"/>
                  </a:lnTo>
                  <a:lnTo>
                    <a:pt x="107442" y="241426"/>
                  </a:lnTo>
                  <a:lnTo>
                    <a:pt x="116586" y="173227"/>
                  </a:lnTo>
                  <a:lnTo>
                    <a:pt x="158466" y="165280"/>
                  </a:lnTo>
                  <a:lnTo>
                    <a:pt x="185189" y="129278"/>
                  </a:lnTo>
                  <a:lnTo>
                    <a:pt x="186309" y="116967"/>
                  </a:lnTo>
                  <a:lnTo>
                    <a:pt x="185479" y="106487"/>
                  </a:lnTo>
                  <a:lnTo>
                    <a:pt x="157972" y="72009"/>
                  </a:lnTo>
                  <a:lnTo>
                    <a:pt x="138430" y="68707"/>
                  </a:lnTo>
                  <a:lnTo>
                    <a:pt x="128069" y="69637"/>
                  </a:lnTo>
                  <a:lnTo>
                    <a:pt x="94920" y="91979"/>
                  </a:lnTo>
                  <a:lnTo>
                    <a:pt x="83312" y="127126"/>
                  </a:lnTo>
                  <a:lnTo>
                    <a:pt x="6223" y="114046"/>
                  </a:lnTo>
                  <a:lnTo>
                    <a:pt x="22885" y="63611"/>
                  </a:lnTo>
                  <a:lnTo>
                    <a:pt x="49895" y="29622"/>
                  </a:lnTo>
                  <a:lnTo>
                    <a:pt x="90674" y="7608"/>
                  </a:lnTo>
                  <a:lnTo>
                    <a:pt x="123162" y="837"/>
                  </a:lnTo>
                  <a:lnTo>
                    <a:pt x="140716" y="0"/>
                  </a:lnTo>
                  <a:close/>
                </a:path>
              </a:pathLst>
            </a:custGeom>
            <a:ln w="9144">
              <a:solidFill>
                <a:srgbClr val="87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8097" y="2549524"/>
              <a:ext cx="640715" cy="451484"/>
            </a:xfrm>
            <a:custGeom>
              <a:avLst/>
              <a:gdLst/>
              <a:ahLst/>
              <a:cxnLst/>
              <a:rect l="l" t="t" r="r" b="b"/>
              <a:pathLst>
                <a:path w="640714" h="451485">
                  <a:moveTo>
                    <a:pt x="576326" y="194437"/>
                  </a:moveTo>
                  <a:lnTo>
                    <a:pt x="492378" y="194437"/>
                  </a:lnTo>
                  <a:lnTo>
                    <a:pt x="492435" y="339131"/>
                  </a:lnTo>
                  <a:lnTo>
                    <a:pt x="493879" y="382041"/>
                  </a:lnTo>
                  <a:lnTo>
                    <a:pt x="506856" y="423799"/>
                  </a:lnTo>
                  <a:lnTo>
                    <a:pt x="542861" y="446690"/>
                  </a:lnTo>
                  <a:lnTo>
                    <a:pt x="574293" y="450976"/>
                  </a:lnTo>
                  <a:lnTo>
                    <a:pt x="592220" y="450193"/>
                  </a:lnTo>
                  <a:lnTo>
                    <a:pt x="609218" y="447849"/>
                  </a:lnTo>
                  <a:lnTo>
                    <a:pt x="625264" y="443958"/>
                  </a:lnTo>
                  <a:lnTo>
                    <a:pt x="640334" y="438530"/>
                  </a:lnTo>
                  <a:lnTo>
                    <a:pt x="634098" y="381635"/>
                  </a:lnTo>
                  <a:lnTo>
                    <a:pt x="593978" y="381635"/>
                  </a:lnTo>
                  <a:lnTo>
                    <a:pt x="589279" y="380238"/>
                  </a:lnTo>
                  <a:lnTo>
                    <a:pt x="585469" y="377444"/>
                  </a:lnTo>
                  <a:lnTo>
                    <a:pt x="581532" y="374650"/>
                  </a:lnTo>
                  <a:lnTo>
                    <a:pt x="579119" y="371221"/>
                  </a:lnTo>
                  <a:lnTo>
                    <a:pt x="577976" y="366902"/>
                  </a:lnTo>
                  <a:lnTo>
                    <a:pt x="577236" y="361662"/>
                  </a:lnTo>
                  <a:lnTo>
                    <a:pt x="576722" y="352409"/>
                  </a:lnTo>
                  <a:lnTo>
                    <a:pt x="576423" y="339131"/>
                  </a:lnTo>
                  <a:lnTo>
                    <a:pt x="576326" y="194437"/>
                  </a:lnTo>
                  <a:close/>
                </a:path>
                <a:path w="640714" h="451485">
                  <a:moveTo>
                    <a:pt x="633222" y="373634"/>
                  </a:moveTo>
                  <a:lnTo>
                    <a:pt x="622837" y="377134"/>
                  </a:lnTo>
                  <a:lnTo>
                    <a:pt x="613775" y="379634"/>
                  </a:lnTo>
                  <a:lnTo>
                    <a:pt x="606022" y="381134"/>
                  </a:lnTo>
                  <a:lnTo>
                    <a:pt x="599566" y="381635"/>
                  </a:lnTo>
                  <a:lnTo>
                    <a:pt x="634098" y="381635"/>
                  </a:lnTo>
                  <a:lnTo>
                    <a:pt x="633222" y="373634"/>
                  </a:lnTo>
                  <a:close/>
                </a:path>
                <a:path w="640714" h="451485">
                  <a:moveTo>
                    <a:pt x="633476" y="127762"/>
                  </a:moveTo>
                  <a:lnTo>
                    <a:pt x="454025" y="127762"/>
                  </a:lnTo>
                  <a:lnTo>
                    <a:pt x="454025" y="194437"/>
                  </a:lnTo>
                  <a:lnTo>
                    <a:pt x="633476" y="194437"/>
                  </a:lnTo>
                  <a:lnTo>
                    <a:pt x="633476" y="127762"/>
                  </a:lnTo>
                  <a:close/>
                </a:path>
                <a:path w="640714" h="451485">
                  <a:moveTo>
                    <a:pt x="576326" y="16128"/>
                  </a:moveTo>
                  <a:lnTo>
                    <a:pt x="492378" y="64897"/>
                  </a:lnTo>
                  <a:lnTo>
                    <a:pt x="492378" y="127762"/>
                  </a:lnTo>
                  <a:lnTo>
                    <a:pt x="576326" y="127762"/>
                  </a:lnTo>
                  <a:lnTo>
                    <a:pt x="576326" y="16128"/>
                  </a:lnTo>
                  <a:close/>
                </a:path>
                <a:path w="640714" h="451485">
                  <a:moveTo>
                    <a:pt x="216662" y="0"/>
                  </a:moveTo>
                  <a:lnTo>
                    <a:pt x="159305" y="5429"/>
                  </a:lnTo>
                  <a:lnTo>
                    <a:pt x="112140" y="21716"/>
                  </a:lnTo>
                  <a:lnTo>
                    <a:pt x="63738" y="56213"/>
                  </a:lnTo>
                  <a:lnTo>
                    <a:pt x="28575" y="102997"/>
                  </a:lnTo>
                  <a:lnTo>
                    <a:pt x="7143" y="159765"/>
                  </a:lnTo>
                  <a:lnTo>
                    <a:pt x="0" y="224154"/>
                  </a:lnTo>
                  <a:lnTo>
                    <a:pt x="1595" y="254992"/>
                  </a:lnTo>
                  <a:lnTo>
                    <a:pt x="14358" y="313094"/>
                  </a:lnTo>
                  <a:lnTo>
                    <a:pt x="39957" y="365575"/>
                  </a:lnTo>
                  <a:lnTo>
                    <a:pt x="78247" y="406671"/>
                  </a:lnTo>
                  <a:lnTo>
                    <a:pt x="128637" y="435123"/>
                  </a:lnTo>
                  <a:lnTo>
                    <a:pt x="188315" y="449550"/>
                  </a:lnTo>
                  <a:lnTo>
                    <a:pt x="221487" y="451358"/>
                  </a:lnTo>
                  <a:lnTo>
                    <a:pt x="248296" y="450074"/>
                  </a:lnTo>
                  <a:lnTo>
                    <a:pt x="301533" y="439838"/>
                  </a:lnTo>
                  <a:lnTo>
                    <a:pt x="352579" y="420314"/>
                  </a:lnTo>
                  <a:lnTo>
                    <a:pt x="392672" y="396692"/>
                  </a:lnTo>
                  <a:lnTo>
                    <a:pt x="408050" y="383666"/>
                  </a:lnTo>
                  <a:lnTo>
                    <a:pt x="408050" y="376047"/>
                  </a:lnTo>
                  <a:lnTo>
                    <a:pt x="215773" y="376047"/>
                  </a:lnTo>
                  <a:lnTo>
                    <a:pt x="189124" y="373618"/>
                  </a:lnTo>
                  <a:lnTo>
                    <a:pt x="143924" y="354187"/>
                  </a:lnTo>
                  <a:lnTo>
                    <a:pt x="110200" y="315325"/>
                  </a:lnTo>
                  <a:lnTo>
                    <a:pt x="92952" y="257032"/>
                  </a:lnTo>
                  <a:lnTo>
                    <a:pt x="90804" y="220599"/>
                  </a:lnTo>
                  <a:lnTo>
                    <a:pt x="92926" y="186809"/>
                  </a:lnTo>
                  <a:lnTo>
                    <a:pt x="109932" y="132516"/>
                  </a:lnTo>
                  <a:lnTo>
                    <a:pt x="143367" y="95938"/>
                  </a:lnTo>
                  <a:lnTo>
                    <a:pt x="189277" y="77598"/>
                  </a:lnTo>
                  <a:lnTo>
                    <a:pt x="216662" y="75311"/>
                  </a:lnTo>
                  <a:lnTo>
                    <a:pt x="381485" y="75311"/>
                  </a:lnTo>
                  <a:lnTo>
                    <a:pt x="381206" y="74755"/>
                  </a:lnTo>
                  <a:lnTo>
                    <a:pt x="343662" y="34162"/>
                  </a:lnTo>
                  <a:lnTo>
                    <a:pt x="289067" y="8556"/>
                  </a:lnTo>
                  <a:lnTo>
                    <a:pt x="255097" y="2141"/>
                  </a:lnTo>
                  <a:lnTo>
                    <a:pt x="216662" y="0"/>
                  </a:lnTo>
                  <a:close/>
                </a:path>
                <a:path w="640714" h="451485">
                  <a:moveTo>
                    <a:pt x="408050" y="209930"/>
                  </a:moveTo>
                  <a:lnTo>
                    <a:pt x="218186" y="209930"/>
                  </a:lnTo>
                  <a:lnTo>
                    <a:pt x="218186" y="283463"/>
                  </a:lnTo>
                  <a:lnTo>
                    <a:pt x="319024" y="283463"/>
                  </a:lnTo>
                  <a:lnTo>
                    <a:pt x="319024" y="338836"/>
                  </a:lnTo>
                  <a:lnTo>
                    <a:pt x="284698" y="359410"/>
                  </a:lnTo>
                  <a:lnTo>
                    <a:pt x="243474" y="373300"/>
                  </a:lnTo>
                  <a:lnTo>
                    <a:pt x="215773" y="376047"/>
                  </a:lnTo>
                  <a:lnTo>
                    <a:pt x="408050" y="376047"/>
                  </a:lnTo>
                  <a:lnTo>
                    <a:pt x="408050" y="209930"/>
                  </a:lnTo>
                  <a:close/>
                </a:path>
                <a:path w="640714" h="451485">
                  <a:moveTo>
                    <a:pt x="381485" y="75311"/>
                  </a:moveTo>
                  <a:lnTo>
                    <a:pt x="216662" y="75311"/>
                  </a:lnTo>
                  <a:lnTo>
                    <a:pt x="234926" y="76477"/>
                  </a:lnTo>
                  <a:lnTo>
                    <a:pt x="251618" y="79978"/>
                  </a:lnTo>
                  <a:lnTo>
                    <a:pt x="291957" y="104094"/>
                  </a:lnTo>
                  <a:lnTo>
                    <a:pt x="314960" y="144652"/>
                  </a:lnTo>
                  <a:lnTo>
                    <a:pt x="402463" y="128397"/>
                  </a:lnTo>
                  <a:lnTo>
                    <a:pt x="393864" y="99939"/>
                  </a:lnTo>
                  <a:lnTo>
                    <a:pt x="381485" y="75311"/>
                  </a:lnTo>
                  <a:close/>
                </a:path>
              </a:pathLst>
            </a:custGeom>
            <a:solidFill>
              <a:srgbClr val="FF4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8097" y="2549524"/>
              <a:ext cx="640715" cy="451484"/>
            </a:xfrm>
            <a:custGeom>
              <a:avLst/>
              <a:gdLst/>
              <a:ahLst/>
              <a:cxnLst/>
              <a:rect l="l" t="t" r="r" b="b"/>
              <a:pathLst>
                <a:path w="640714" h="451485">
                  <a:moveTo>
                    <a:pt x="576326" y="16128"/>
                  </a:moveTo>
                  <a:lnTo>
                    <a:pt x="576326" y="127762"/>
                  </a:lnTo>
                  <a:lnTo>
                    <a:pt x="633476" y="127762"/>
                  </a:lnTo>
                  <a:lnTo>
                    <a:pt x="633476" y="194437"/>
                  </a:lnTo>
                  <a:lnTo>
                    <a:pt x="576326" y="194437"/>
                  </a:lnTo>
                  <a:lnTo>
                    <a:pt x="576326" y="321817"/>
                  </a:lnTo>
                  <a:lnTo>
                    <a:pt x="577236" y="361662"/>
                  </a:lnTo>
                  <a:lnTo>
                    <a:pt x="585469" y="377444"/>
                  </a:lnTo>
                  <a:lnTo>
                    <a:pt x="589279" y="380238"/>
                  </a:lnTo>
                  <a:lnTo>
                    <a:pt x="593978" y="381635"/>
                  </a:lnTo>
                  <a:lnTo>
                    <a:pt x="599566" y="381635"/>
                  </a:lnTo>
                  <a:lnTo>
                    <a:pt x="606022" y="381134"/>
                  </a:lnTo>
                  <a:lnTo>
                    <a:pt x="613775" y="379634"/>
                  </a:lnTo>
                  <a:lnTo>
                    <a:pt x="622837" y="377134"/>
                  </a:lnTo>
                  <a:lnTo>
                    <a:pt x="633222" y="373634"/>
                  </a:lnTo>
                  <a:lnTo>
                    <a:pt x="640334" y="438530"/>
                  </a:lnTo>
                  <a:lnTo>
                    <a:pt x="625264" y="443958"/>
                  </a:lnTo>
                  <a:lnTo>
                    <a:pt x="609218" y="447849"/>
                  </a:lnTo>
                  <a:lnTo>
                    <a:pt x="592220" y="450193"/>
                  </a:lnTo>
                  <a:lnTo>
                    <a:pt x="574293" y="450976"/>
                  </a:lnTo>
                  <a:lnTo>
                    <a:pt x="563244" y="450500"/>
                  </a:lnTo>
                  <a:lnTo>
                    <a:pt x="525002" y="439336"/>
                  </a:lnTo>
                  <a:lnTo>
                    <a:pt x="499617" y="409575"/>
                  </a:lnTo>
                  <a:lnTo>
                    <a:pt x="493045" y="369173"/>
                  </a:lnTo>
                  <a:lnTo>
                    <a:pt x="492378" y="332232"/>
                  </a:lnTo>
                  <a:lnTo>
                    <a:pt x="492378" y="194437"/>
                  </a:lnTo>
                  <a:lnTo>
                    <a:pt x="454025" y="194437"/>
                  </a:lnTo>
                  <a:lnTo>
                    <a:pt x="454025" y="127762"/>
                  </a:lnTo>
                  <a:lnTo>
                    <a:pt x="492378" y="127762"/>
                  </a:lnTo>
                  <a:lnTo>
                    <a:pt x="492378" y="64897"/>
                  </a:lnTo>
                  <a:lnTo>
                    <a:pt x="576326" y="16128"/>
                  </a:lnTo>
                  <a:close/>
                </a:path>
                <a:path w="640714" h="451485">
                  <a:moveTo>
                    <a:pt x="216662" y="0"/>
                  </a:moveTo>
                  <a:lnTo>
                    <a:pt x="255097" y="2141"/>
                  </a:lnTo>
                  <a:lnTo>
                    <a:pt x="318585" y="19234"/>
                  </a:lnTo>
                  <a:lnTo>
                    <a:pt x="364476" y="52833"/>
                  </a:lnTo>
                  <a:lnTo>
                    <a:pt x="393864" y="99939"/>
                  </a:lnTo>
                  <a:lnTo>
                    <a:pt x="402463" y="128397"/>
                  </a:lnTo>
                  <a:lnTo>
                    <a:pt x="314960" y="144652"/>
                  </a:lnTo>
                  <a:lnTo>
                    <a:pt x="309292" y="129466"/>
                  </a:lnTo>
                  <a:lnTo>
                    <a:pt x="301625" y="115935"/>
                  </a:lnTo>
                  <a:lnTo>
                    <a:pt x="266739" y="85812"/>
                  </a:lnTo>
                  <a:lnTo>
                    <a:pt x="216662" y="75311"/>
                  </a:lnTo>
                  <a:lnTo>
                    <a:pt x="189277" y="77598"/>
                  </a:lnTo>
                  <a:lnTo>
                    <a:pt x="143367" y="95938"/>
                  </a:lnTo>
                  <a:lnTo>
                    <a:pt x="109932" y="132516"/>
                  </a:lnTo>
                  <a:lnTo>
                    <a:pt x="92926" y="186809"/>
                  </a:lnTo>
                  <a:lnTo>
                    <a:pt x="90804" y="220599"/>
                  </a:lnTo>
                  <a:lnTo>
                    <a:pt x="92952" y="257032"/>
                  </a:lnTo>
                  <a:lnTo>
                    <a:pt x="110200" y="315325"/>
                  </a:lnTo>
                  <a:lnTo>
                    <a:pt x="143924" y="354187"/>
                  </a:lnTo>
                  <a:lnTo>
                    <a:pt x="189124" y="373618"/>
                  </a:lnTo>
                  <a:lnTo>
                    <a:pt x="215773" y="376047"/>
                  </a:lnTo>
                  <a:lnTo>
                    <a:pt x="229606" y="375358"/>
                  </a:lnTo>
                  <a:lnTo>
                    <a:pt x="271272" y="365125"/>
                  </a:lnTo>
                  <a:lnTo>
                    <a:pt x="308598" y="346265"/>
                  </a:lnTo>
                  <a:lnTo>
                    <a:pt x="319024" y="338836"/>
                  </a:lnTo>
                  <a:lnTo>
                    <a:pt x="319024" y="283463"/>
                  </a:lnTo>
                  <a:lnTo>
                    <a:pt x="218186" y="283463"/>
                  </a:lnTo>
                  <a:lnTo>
                    <a:pt x="218186" y="209930"/>
                  </a:lnTo>
                  <a:lnTo>
                    <a:pt x="408050" y="209930"/>
                  </a:lnTo>
                  <a:lnTo>
                    <a:pt x="408050" y="383666"/>
                  </a:lnTo>
                  <a:lnTo>
                    <a:pt x="374173" y="408908"/>
                  </a:lnTo>
                  <a:lnTo>
                    <a:pt x="327913" y="430911"/>
                  </a:lnTo>
                  <a:lnTo>
                    <a:pt x="274986" y="446230"/>
                  </a:lnTo>
                  <a:lnTo>
                    <a:pt x="221487" y="451358"/>
                  </a:lnTo>
                  <a:lnTo>
                    <a:pt x="188315" y="449550"/>
                  </a:lnTo>
                  <a:lnTo>
                    <a:pt x="128637" y="435123"/>
                  </a:lnTo>
                  <a:lnTo>
                    <a:pt x="78247" y="406671"/>
                  </a:lnTo>
                  <a:lnTo>
                    <a:pt x="39957" y="365575"/>
                  </a:lnTo>
                  <a:lnTo>
                    <a:pt x="14358" y="313094"/>
                  </a:lnTo>
                  <a:lnTo>
                    <a:pt x="1595" y="254992"/>
                  </a:lnTo>
                  <a:lnTo>
                    <a:pt x="0" y="224154"/>
                  </a:lnTo>
                  <a:lnTo>
                    <a:pt x="1785" y="191007"/>
                  </a:lnTo>
                  <a:lnTo>
                    <a:pt x="16073" y="130428"/>
                  </a:lnTo>
                  <a:lnTo>
                    <a:pt x="44507" y="78063"/>
                  </a:lnTo>
                  <a:lnTo>
                    <a:pt x="86278" y="37435"/>
                  </a:lnTo>
                  <a:lnTo>
                    <a:pt x="134455" y="12215"/>
                  </a:lnTo>
                  <a:lnTo>
                    <a:pt x="186703" y="1357"/>
                  </a:lnTo>
                  <a:lnTo>
                    <a:pt x="216662" y="0"/>
                  </a:lnTo>
                  <a:close/>
                </a:path>
              </a:pathLst>
            </a:custGeom>
            <a:ln w="9144">
              <a:solidFill>
                <a:srgbClr val="87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9800" y="2944368"/>
              <a:ext cx="4450080" cy="2938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35707" y="2970275"/>
              <a:ext cx="4343400" cy="283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700" y="2505455"/>
              <a:ext cx="8377428" cy="2589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308" y="2524378"/>
              <a:ext cx="8293100" cy="2504440"/>
            </a:xfrm>
            <a:custGeom>
              <a:avLst/>
              <a:gdLst/>
              <a:ahLst/>
              <a:cxnLst/>
              <a:rect l="l" t="t" r="r" b="b"/>
              <a:pathLst>
                <a:path w="8293100" h="2504440">
                  <a:moveTo>
                    <a:pt x="8100123" y="0"/>
                  </a:moveTo>
                  <a:lnTo>
                    <a:pt x="0" y="1330833"/>
                  </a:lnTo>
                  <a:lnTo>
                    <a:pt x="192798" y="2504313"/>
                  </a:lnTo>
                  <a:lnTo>
                    <a:pt x="8292909" y="1173480"/>
                  </a:lnTo>
                  <a:lnTo>
                    <a:pt x="8100123" y="0"/>
                  </a:lnTo>
                  <a:close/>
                </a:path>
              </a:pathLst>
            </a:custGeom>
            <a:solidFill>
              <a:srgbClr val="1663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4268" y="3076936"/>
              <a:ext cx="7452598" cy="1480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6673" y="1454607"/>
            <a:ext cx="7610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Arial"/>
                <a:cs typeface="Arial"/>
              </a:rPr>
              <a:t>Total </a:t>
            </a:r>
            <a:r>
              <a:rPr sz="2400" b="1" dirty="0">
                <a:latin typeface="Arial"/>
                <a:cs typeface="Arial"/>
              </a:rPr>
              <a:t>C Pie = </a:t>
            </a:r>
            <a:r>
              <a:rPr sz="2400" b="1" spc="-5" dirty="0">
                <a:latin typeface="Arial"/>
                <a:cs typeface="Arial"/>
              </a:rPr>
              <a:t>(560ppm-400ppm) </a:t>
            </a:r>
            <a:r>
              <a:rPr sz="2400" b="1" dirty="0">
                <a:latin typeface="Wingdings"/>
                <a:cs typeface="Wingdings"/>
              </a:rPr>
              <a:t>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2Gt/1 </a:t>
            </a:r>
            <a:r>
              <a:rPr sz="2400" b="1" spc="-5" dirty="0">
                <a:latin typeface="Arial"/>
                <a:cs typeface="Arial"/>
              </a:rPr>
              <a:t>ppm </a:t>
            </a:r>
            <a:r>
              <a:rPr sz="2400" b="1" dirty="0">
                <a:latin typeface="Arial"/>
                <a:cs typeface="Arial"/>
              </a:rPr>
              <a:t>= </a:t>
            </a:r>
            <a:r>
              <a:rPr sz="2400" b="1" spc="-5" dirty="0">
                <a:latin typeface="Arial"/>
                <a:cs typeface="Arial"/>
              </a:rPr>
              <a:t>320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01139" y="1371600"/>
            <a:ext cx="6663055" cy="5095240"/>
            <a:chOff x="1501139" y="1371600"/>
            <a:chExt cx="6663055" cy="5095240"/>
          </a:xfrm>
        </p:grpSpPr>
        <p:sp>
          <p:nvSpPr>
            <p:cNvPr id="4" name="object 4"/>
            <p:cNvSpPr/>
            <p:nvPr/>
          </p:nvSpPr>
          <p:spPr>
            <a:xfrm>
              <a:off x="1545335" y="4285488"/>
              <a:ext cx="6619240" cy="2132330"/>
            </a:xfrm>
            <a:custGeom>
              <a:avLst/>
              <a:gdLst/>
              <a:ahLst/>
              <a:cxnLst/>
              <a:rect l="l" t="t" r="r" b="b"/>
              <a:pathLst>
                <a:path w="6619240" h="2132329">
                  <a:moveTo>
                    <a:pt x="3059049" y="0"/>
                  </a:moveTo>
                  <a:lnTo>
                    <a:pt x="0" y="1594421"/>
                  </a:lnTo>
                  <a:lnTo>
                    <a:pt x="5636133" y="2132076"/>
                  </a:lnTo>
                  <a:lnTo>
                    <a:pt x="6618732" y="333756"/>
                  </a:lnTo>
                  <a:lnTo>
                    <a:pt x="3059049" y="0"/>
                  </a:lnTo>
                  <a:close/>
                </a:path>
              </a:pathLst>
            </a:custGeom>
            <a:solidFill>
              <a:srgbClr val="40731F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6884" y="5380354"/>
              <a:ext cx="65658" cy="164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0008" y="5480684"/>
              <a:ext cx="63500" cy="26034"/>
            </a:xfrm>
            <a:custGeom>
              <a:avLst/>
              <a:gdLst/>
              <a:ahLst/>
              <a:cxnLst/>
              <a:rect l="l" t="t" r="r" b="b"/>
              <a:pathLst>
                <a:path w="63500" h="26035">
                  <a:moveTo>
                    <a:pt x="1905" y="0"/>
                  </a:moveTo>
                  <a:lnTo>
                    <a:pt x="0" y="20065"/>
                  </a:lnTo>
                  <a:lnTo>
                    <a:pt x="61468" y="25907"/>
                  </a:lnTo>
                  <a:lnTo>
                    <a:pt x="63373" y="584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5297" y="5400928"/>
              <a:ext cx="3136391" cy="4597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9333" y="4301489"/>
              <a:ext cx="6618605" cy="1595120"/>
            </a:xfrm>
            <a:custGeom>
              <a:avLst/>
              <a:gdLst/>
              <a:ahLst/>
              <a:cxnLst/>
              <a:rect l="l" t="t" r="r" b="b"/>
              <a:pathLst>
                <a:path w="6618605" h="1595120">
                  <a:moveTo>
                    <a:pt x="0" y="1594561"/>
                  </a:moveTo>
                  <a:lnTo>
                    <a:pt x="3059176" y="0"/>
                  </a:lnTo>
                </a:path>
                <a:path w="6618605" h="1595120">
                  <a:moveTo>
                    <a:pt x="3058667" y="0"/>
                  </a:moveTo>
                  <a:lnTo>
                    <a:pt x="6618478" y="333756"/>
                  </a:lnTo>
                </a:path>
              </a:pathLst>
            </a:custGeom>
            <a:ln w="2590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9333" y="5886450"/>
              <a:ext cx="5636895" cy="537845"/>
            </a:xfrm>
            <a:custGeom>
              <a:avLst/>
              <a:gdLst/>
              <a:ahLst/>
              <a:cxnLst/>
              <a:rect l="l" t="t" r="r" b="b"/>
              <a:pathLst>
                <a:path w="5636895" h="537845">
                  <a:moveTo>
                    <a:pt x="0" y="0"/>
                  </a:moveTo>
                  <a:lnTo>
                    <a:pt x="5636387" y="537692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0189" y="1390650"/>
              <a:ext cx="3662045" cy="4496435"/>
            </a:xfrm>
            <a:custGeom>
              <a:avLst/>
              <a:gdLst/>
              <a:ahLst/>
              <a:cxnLst/>
              <a:rect l="l" t="t" r="r" b="b"/>
              <a:pathLst>
                <a:path w="3662045" h="4496435">
                  <a:moveTo>
                    <a:pt x="0" y="4496295"/>
                  </a:moveTo>
                  <a:lnTo>
                    <a:pt x="3661791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8001" y="1399794"/>
              <a:ext cx="584835" cy="720725"/>
            </a:xfrm>
            <a:custGeom>
              <a:avLst/>
              <a:gdLst/>
              <a:ahLst/>
              <a:cxnLst/>
              <a:rect l="l" t="t" r="r" b="b"/>
              <a:pathLst>
                <a:path w="584835" h="720725">
                  <a:moveTo>
                    <a:pt x="584835" y="0"/>
                  </a:moveTo>
                  <a:lnTo>
                    <a:pt x="0" y="72021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65141" y="1437893"/>
              <a:ext cx="638175" cy="2882265"/>
            </a:xfrm>
            <a:custGeom>
              <a:avLst/>
              <a:gdLst/>
              <a:ahLst/>
              <a:cxnLst/>
              <a:rect l="l" t="t" r="r" b="b"/>
              <a:pathLst>
                <a:path w="638175" h="2882265">
                  <a:moveTo>
                    <a:pt x="637794" y="0"/>
                  </a:moveTo>
                  <a:lnTo>
                    <a:pt x="0" y="2881756"/>
                  </a:lnTo>
                </a:path>
              </a:pathLst>
            </a:custGeom>
            <a:ln w="2590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72455" y="1441703"/>
              <a:ext cx="2976880" cy="5024755"/>
            </a:xfrm>
            <a:custGeom>
              <a:avLst/>
              <a:gdLst/>
              <a:ahLst/>
              <a:cxnLst/>
              <a:rect l="l" t="t" r="r" b="b"/>
              <a:pathLst>
                <a:path w="2976879" h="5024755">
                  <a:moveTo>
                    <a:pt x="0" y="0"/>
                  </a:moveTo>
                  <a:lnTo>
                    <a:pt x="1965705" y="5024628"/>
                  </a:lnTo>
                  <a:lnTo>
                    <a:pt x="2976372" y="3216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6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0276" y="2914255"/>
              <a:ext cx="1190716" cy="1418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0763" y="1403603"/>
              <a:ext cx="5636260" cy="4988560"/>
            </a:xfrm>
            <a:custGeom>
              <a:avLst/>
              <a:gdLst/>
              <a:ahLst/>
              <a:cxnLst/>
              <a:rect l="l" t="t" r="r" b="b"/>
              <a:pathLst>
                <a:path w="5636259" h="4988560">
                  <a:moveTo>
                    <a:pt x="3652139" y="0"/>
                  </a:moveTo>
                  <a:lnTo>
                    <a:pt x="0" y="4468850"/>
                  </a:lnTo>
                  <a:lnTo>
                    <a:pt x="5635752" y="4988052"/>
                  </a:lnTo>
                  <a:lnTo>
                    <a:pt x="3652139" y="0"/>
                  </a:lnTo>
                  <a:close/>
                </a:path>
              </a:pathLst>
            </a:custGeom>
            <a:solidFill>
              <a:srgbClr val="6DD5C4">
                <a:alpha val="6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18965" y="4567885"/>
            <a:ext cx="1990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2 – Food &amp;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Nutritional</a:t>
            </a:r>
            <a:endParaRPr sz="1600">
              <a:latin typeface="Arial"/>
              <a:cs typeface="Arial"/>
            </a:endParaRPr>
          </a:p>
          <a:p>
            <a:pPr marL="60325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Security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84375" y="1359408"/>
            <a:ext cx="6693534" cy="5084445"/>
            <a:chOff x="1484375" y="1359408"/>
            <a:chExt cx="6693534" cy="5084445"/>
          </a:xfrm>
        </p:grpSpPr>
        <p:sp>
          <p:nvSpPr>
            <p:cNvPr id="18" name="object 18"/>
            <p:cNvSpPr/>
            <p:nvPr/>
          </p:nvSpPr>
          <p:spPr>
            <a:xfrm>
              <a:off x="7184897" y="4626102"/>
              <a:ext cx="973455" cy="1798955"/>
            </a:xfrm>
            <a:custGeom>
              <a:avLst/>
              <a:gdLst/>
              <a:ahLst/>
              <a:cxnLst/>
              <a:rect l="l" t="t" r="r" b="b"/>
              <a:pathLst>
                <a:path w="973454" h="1798954">
                  <a:moveTo>
                    <a:pt x="0" y="1798510"/>
                  </a:moveTo>
                  <a:lnTo>
                    <a:pt x="97332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4375" y="1359408"/>
              <a:ext cx="3749040" cy="456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7047" y="1379220"/>
              <a:ext cx="3663950" cy="4478020"/>
            </a:xfrm>
            <a:custGeom>
              <a:avLst/>
              <a:gdLst/>
              <a:ahLst/>
              <a:cxnLst/>
              <a:rect l="l" t="t" r="r" b="b"/>
              <a:pathLst>
                <a:path w="3663950" h="4478020">
                  <a:moveTo>
                    <a:pt x="3663696" y="0"/>
                  </a:moveTo>
                  <a:lnTo>
                    <a:pt x="0" y="4477511"/>
                  </a:lnTo>
                  <a:lnTo>
                    <a:pt x="3060700" y="2914904"/>
                  </a:lnTo>
                  <a:lnTo>
                    <a:pt x="3663696" y="0"/>
                  </a:lnTo>
                  <a:close/>
                </a:path>
              </a:pathLst>
            </a:custGeom>
            <a:solidFill>
              <a:srgbClr val="3366FF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2670" y="3001772"/>
              <a:ext cx="1427733" cy="16718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97908" y="1426464"/>
              <a:ext cx="3564890" cy="3211195"/>
            </a:xfrm>
            <a:custGeom>
              <a:avLst/>
              <a:gdLst/>
              <a:ahLst/>
              <a:cxnLst/>
              <a:rect l="l" t="t" r="r" b="b"/>
              <a:pathLst>
                <a:path w="3564890" h="3211195">
                  <a:moveTo>
                    <a:pt x="589533" y="0"/>
                  </a:moveTo>
                  <a:lnTo>
                    <a:pt x="0" y="2884551"/>
                  </a:lnTo>
                  <a:lnTo>
                    <a:pt x="3564636" y="3211068"/>
                  </a:lnTo>
                  <a:lnTo>
                    <a:pt x="589533" y="0"/>
                  </a:lnTo>
                  <a:close/>
                </a:path>
              </a:pathLst>
            </a:custGeom>
            <a:solidFill>
              <a:srgbClr val="FFFF00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48604" y="2764408"/>
              <a:ext cx="661670" cy="12371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73217" y="1399794"/>
              <a:ext cx="2976245" cy="3235960"/>
            </a:xfrm>
            <a:custGeom>
              <a:avLst/>
              <a:gdLst/>
              <a:ahLst/>
              <a:cxnLst/>
              <a:rect l="l" t="t" r="r" b="b"/>
              <a:pathLst>
                <a:path w="2976245" h="3235960">
                  <a:moveTo>
                    <a:pt x="0" y="0"/>
                  </a:moveTo>
                  <a:lnTo>
                    <a:pt x="2975737" y="323545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9333" y="4301490"/>
              <a:ext cx="6618605" cy="1595120"/>
            </a:xfrm>
            <a:custGeom>
              <a:avLst/>
              <a:gdLst/>
              <a:ahLst/>
              <a:cxnLst/>
              <a:rect l="l" t="t" r="r" b="b"/>
              <a:pathLst>
                <a:path w="6618605" h="1595120">
                  <a:moveTo>
                    <a:pt x="0" y="1594561"/>
                  </a:moveTo>
                  <a:lnTo>
                    <a:pt x="3059176" y="0"/>
                  </a:lnTo>
                </a:path>
                <a:path w="6618605" h="1595120">
                  <a:moveTo>
                    <a:pt x="3058667" y="0"/>
                  </a:moveTo>
                  <a:lnTo>
                    <a:pt x="6618478" y="333756"/>
                  </a:lnTo>
                </a:path>
              </a:pathLst>
            </a:custGeom>
            <a:ln w="2590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5141" y="1437894"/>
              <a:ext cx="638175" cy="2882265"/>
            </a:xfrm>
            <a:custGeom>
              <a:avLst/>
              <a:gdLst/>
              <a:ahLst/>
              <a:cxnLst/>
              <a:rect l="l" t="t" r="r" b="b"/>
              <a:pathLst>
                <a:path w="638175" h="2882265">
                  <a:moveTo>
                    <a:pt x="637794" y="0"/>
                  </a:moveTo>
                  <a:lnTo>
                    <a:pt x="0" y="2881756"/>
                  </a:lnTo>
                </a:path>
              </a:pathLst>
            </a:custGeom>
            <a:ln w="2590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86934" y="1418082"/>
              <a:ext cx="1998345" cy="5005705"/>
            </a:xfrm>
            <a:custGeom>
              <a:avLst/>
              <a:gdLst/>
              <a:ahLst/>
              <a:cxnLst/>
              <a:rect l="l" t="t" r="r" b="b"/>
              <a:pathLst>
                <a:path w="1998345" h="5005705">
                  <a:moveTo>
                    <a:pt x="0" y="0"/>
                  </a:moveTo>
                  <a:lnTo>
                    <a:pt x="1998090" y="500547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9835" y="2916541"/>
              <a:ext cx="1192440" cy="14174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28515" y="1549908"/>
              <a:ext cx="2141220" cy="9448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6097" y="4301490"/>
              <a:ext cx="6618605" cy="1595120"/>
            </a:xfrm>
            <a:custGeom>
              <a:avLst/>
              <a:gdLst/>
              <a:ahLst/>
              <a:cxnLst/>
              <a:rect l="l" t="t" r="r" b="b"/>
              <a:pathLst>
                <a:path w="6618605" h="1595120">
                  <a:moveTo>
                    <a:pt x="0" y="1594561"/>
                  </a:moveTo>
                  <a:lnTo>
                    <a:pt x="3059176" y="0"/>
                  </a:lnTo>
                </a:path>
                <a:path w="6618605" h="1595120">
                  <a:moveTo>
                    <a:pt x="3058667" y="0"/>
                  </a:moveTo>
                  <a:lnTo>
                    <a:pt x="6618478" y="333756"/>
                  </a:lnTo>
                </a:path>
              </a:pathLst>
            </a:custGeom>
            <a:ln w="2590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83430" y="1437894"/>
              <a:ext cx="638175" cy="2882265"/>
            </a:xfrm>
            <a:custGeom>
              <a:avLst/>
              <a:gdLst/>
              <a:ahLst/>
              <a:cxnLst/>
              <a:rect l="l" t="t" r="r" b="b"/>
              <a:pathLst>
                <a:path w="638175" h="2882265">
                  <a:moveTo>
                    <a:pt x="637794" y="0"/>
                  </a:moveTo>
                  <a:lnTo>
                    <a:pt x="0" y="2881756"/>
                  </a:lnTo>
                </a:path>
              </a:pathLst>
            </a:custGeom>
            <a:ln w="25908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58088" y="1618945"/>
            <a:ext cx="24168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S</a:t>
            </a:r>
            <a:r>
              <a:rPr sz="2250" spc="-10" dirty="0"/>
              <a:t>OIL AS </a:t>
            </a:r>
            <a:r>
              <a:rPr sz="2250" spc="-5" dirty="0"/>
              <a:t>A  </a:t>
            </a:r>
            <a:r>
              <a:rPr sz="2800" spc="-5" dirty="0"/>
              <a:t>C</a:t>
            </a:r>
            <a:r>
              <a:rPr sz="2250" spc="-5" dirty="0"/>
              <a:t>OMPONENT </a:t>
            </a:r>
            <a:r>
              <a:rPr sz="2250" spc="-10" dirty="0"/>
              <a:t>OF  </a:t>
            </a:r>
            <a:r>
              <a:rPr sz="2250" spc="-5" dirty="0"/>
              <a:t>THE</a:t>
            </a:r>
            <a:r>
              <a:rPr sz="2250" spc="114" dirty="0"/>
              <a:t> </a:t>
            </a:r>
            <a:r>
              <a:rPr sz="2800" spc="-5" dirty="0"/>
              <a:t>N</a:t>
            </a:r>
            <a:r>
              <a:rPr sz="2250" spc="-5" dirty="0"/>
              <a:t>EXUS</a:t>
            </a:r>
            <a:endParaRPr sz="225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75360"/>
            <a:chOff x="0" y="0"/>
            <a:chExt cx="9144000" cy="9753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75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324" y="198120"/>
              <a:ext cx="3284220" cy="475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98534" y="638108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0528" y="299055"/>
            <a:ext cx="1875789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5081905"/>
            <a:chOff x="0" y="0"/>
            <a:chExt cx="9144000" cy="508190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1064260"/>
            </a:xfrm>
            <a:custGeom>
              <a:avLst/>
              <a:gdLst/>
              <a:ahLst/>
              <a:cxnLst/>
              <a:rect l="l" t="t" r="r" b="b"/>
              <a:pathLst>
                <a:path w="9144000" h="1064260">
                  <a:moveTo>
                    <a:pt x="9144000" y="0"/>
                  </a:moveTo>
                  <a:lnTo>
                    <a:pt x="0" y="0"/>
                  </a:lnTo>
                  <a:lnTo>
                    <a:pt x="0" y="1063752"/>
                  </a:lnTo>
                  <a:lnTo>
                    <a:pt x="9144000" y="10637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8132" y="3517074"/>
              <a:ext cx="1419478" cy="15646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4370" y="81153"/>
            <a:ext cx="8170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T</a:t>
            </a:r>
            <a:r>
              <a:rPr spc="5" dirty="0"/>
              <a:t>HE </a:t>
            </a:r>
            <a:r>
              <a:rPr sz="2400" dirty="0"/>
              <a:t>S</a:t>
            </a:r>
            <a:r>
              <a:rPr dirty="0"/>
              <a:t>HORT</a:t>
            </a:r>
            <a:r>
              <a:rPr sz="2400" dirty="0"/>
              <a:t>-T</a:t>
            </a:r>
            <a:r>
              <a:rPr dirty="0"/>
              <a:t>ERM </a:t>
            </a:r>
            <a:r>
              <a:rPr sz="2400" spc="10" dirty="0"/>
              <a:t>G</a:t>
            </a:r>
            <a:r>
              <a:rPr spc="10" dirty="0"/>
              <a:t>LOBAL </a:t>
            </a:r>
            <a:r>
              <a:rPr sz="2400" spc="10" dirty="0"/>
              <a:t>C</a:t>
            </a:r>
            <a:r>
              <a:rPr spc="10" dirty="0"/>
              <a:t>ARBON </a:t>
            </a:r>
            <a:r>
              <a:rPr sz="2400" spc="10" dirty="0"/>
              <a:t>C</a:t>
            </a:r>
            <a:r>
              <a:rPr spc="10" dirty="0"/>
              <a:t>YCLE </a:t>
            </a:r>
            <a:r>
              <a:rPr sz="2400" spc="-5" dirty="0"/>
              <a:t>(2005-2014</a:t>
            </a:r>
            <a:r>
              <a:rPr sz="2400" spc="540" dirty="0"/>
              <a:t> </a:t>
            </a:r>
            <a:r>
              <a:rPr sz="2400" spc="-50" dirty="0"/>
              <a:t>D</a:t>
            </a:r>
            <a:r>
              <a:rPr spc="-50" dirty="0"/>
              <a:t>ATA</a:t>
            </a:r>
            <a:r>
              <a:rPr sz="2400" spc="-50" dirty="0"/>
              <a:t>)</a:t>
            </a:r>
            <a:endParaRPr sz="2400"/>
          </a:p>
        </p:txBody>
      </p:sp>
      <p:grpSp>
        <p:nvGrpSpPr>
          <p:cNvPr id="11" name="object 11"/>
          <p:cNvGrpSpPr/>
          <p:nvPr/>
        </p:nvGrpSpPr>
        <p:grpSpPr>
          <a:xfrm>
            <a:off x="2233993" y="1526857"/>
            <a:ext cx="3501390" cy="4319270"/>
            <a:chOff x="2233993" y="1526857"/>
            <a:chExt cx="3501390" cy="4319270"/>
          </a:xfrm>
        </p:grpSpPr>
        <p:sp>
          <p:nvSpPr>
            <p:cNvPr id="12" name="object 12"/>
            <p:cNvSpPr/>
            <p:nvPr/>
          </p:nvSpPr>
          <p:spPr>
            <a:xfrm>
              <a:off x="4701413" y="2846705"/>
              <a:ext cx="1029081" cy="20276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1413" y="2846705"/>
              <a:ext cx="1029335" cy="2028189"/>
            </a:xfrm>
            <a:custGeom>
              <a:avLst/>
              <a:gdLst/>
              <a:ahLst/>
              <a:cxnLst/>
              <a:rect l="l" t="t" r="r" b="b"/>
              <a:pathLst>
                <a:path w="1029335" h="2028189">
                  <a:moveTo>
                    <a:pt x="771398" y="2027682"/>
                  </a:moveTo>
                  <a:lnTo>
                    <a:pt x="128777" y="434848"/>
                  </a:lnTo>
                  <a:lnTo>
                    <a:pt x="0" y="486791"/>
                  </a:lnTo>
                  <a:lnTo>
                    <a:pt x="103124" y="0"/>
                  </a:lnTo>
                  <a:lnTo>
                    <a:pt x="515238" y="279019"/>
                  </a:lnTo>
                  <a:lnTo>
                    <a:pt x="386461" y="330962"/>
                  </a:lnTo>
                  <a:lnTo>
                    <a:pt x="1029081" y="1923796"/>
                  </a:lnTo>
                  <a:lnTo>
                    <a:pt x="771398" y="2027682"/>
                  </a:lnTo>
                  <a:close/>
                </a:path>
              </a:pathLst>
            </a:custGeom>
            <a:ln w="9525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43074" y="3168015"/>
              <a:ext cx="615156" cy="9813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48330" y="4884419"/>
              <a:ext cx="2163064" cy="9565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48330" y="4884419"/>
              <a:ext cx="2163445" cy="956944"/>
            </a:xfrm>
            <a:custGeom>
              <a:avLst/>
              <a:gdLst/>
              <a:ahLst/>
              <a:cxnLst/>
              <a:rect l="l" t="t" r="r" b="b"/>
              <a:pathLst>
                <a:path w="2163445" h="956945">
                  <a:moveTo>
                    <a:pt x="85725" y="0"/>
                  </a:moveTo>
                  <a:lnTo>
                    <a:pt x="1813179" y="560069"/>
                  </a:lnTo>
                  <a:lnTo>
                    <a:pt x="1855978" y="427989"/>
                  </a:lnTo>
                  <a:lnTo>
                    <a:pt x="2163064" y="819594"/>
                  </a:lnTo>
                  <a:lnTo>
                    <a:pt x="1684655" y="956525"/>
                  </a:lnTo>
                  <a:lnTo>
                    <a:pt x="1727454" y="824395"/>
                  </a:lnTo>
                  <a:lnTo>
                    <a:pt x="0" y="264286"/>
                  </a:lnTo>
                  <a:lnTo>
                    <a:pt x="85725" y="0"/>
                  </a:lnTo>
                  <a:close/>
                </a:path>
              </a:pathLst>
            </a:custGeom>
            <a:ln w="9525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3470" y="4849241"/>
              <a:ext cx="1139317" cy="5784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5783" y="2729547"/>
              <a:ext cx="1591309" cy="13881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6037" y="2030475"/>
              <a:ext cx="1643634" cy="14319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6037" y="2030475"/>
              <a:ext cx="1644014" cy="1431925"/>
            </a:xfrm>
            <a:custGeom>
              <a:avLst/>
              <a:gdLst/>
              <a:ahLst/>
              <a:cxnLst/>
              <a:rect l="l" t="t" r="r" b="b"/>
              <a:pathLst>
                <a:path w="1644014" h="1431925">
                  <a:moveTo>
                    <a:pt x="1643634" y="211327"/>
                  </a:moveTo>
                  <a:lnTo>
                    <a:pt x="404113" y="1269491"/>
                  </a:lnTo>
                  <a:lnTo>
                    <a:pt x="494284" y="1375156"/>
                  </a:lnTo>
                  <a:lnTo>
                    <a:pt x="0" y="1431925"/>
                  </a:lnTo>
                  <a:lnTo>
                    <a:pt x="133604" y="952500"/>
                  </a:lnTo>
                  <a:lnTo>
                    <a:pt x="223774" y="1058164"/>
                  </a:lnTo>
                  <a:lnTo>
                    <a:pt x="1463166" y="0"/>
                  </a:lnTo>
                  <a:lnTo>
                    <a:pt x="1643634" y="211327"/>
                  </a:lnTo>
                </a:path>
              </a:pathLst>
            </a:custGeom>
            <a:ln w="9525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76537" y="2334513"/>
              <a:ext cx="541020" cy="548640"/>
            </a:xfrm>
            <a:custGeom>
              <a:avLst/>
              <a:gdLst/>
              <a:ahLst/>
              <a:cxnLst/>
              <a:rect l="l" t="t" r="r" b="b"/>
              <a:pathLst>
                <a:path w="541020" h="548639">
                  <a:moveTo>
                    <a:pt x="97497" y="534924"/>
                  </a:moveTo>
                  <a:lnTo>
                    <a:pt x="57746" y="488823"/>
                  </a:lnTo>
                  <a:lnTo>
                    <a:pt x="25996" y="451993"/>
                  </a:lnTo>
                  <a:lnTo>
                    <a:pt x="13169" y="463042"/>
                  </a:lnTo>
                  <a:lnTo>
                    <a:pt x="15709" y="469646"/>
                  </a:lnTo>
                  <a:lnTo>
                    <a:pt x="16217" y="476885"/>
                  </a:lnTo>
                  <a:lnTo>
                    <a:pt x="12915" y="492760"/>
                  </a:lnTo>
                  <a:lnTo>
                    <a:pt x="10629" y="499237"/>
                  </a:lnTo>
                  <a:lnTo>
                    <a:pt x="7708" y="504190"/>
                  </a:lnTo>
                  <a:lnTo>
                    <a:pt x="20154" y="518541"/>
                  </a:lnTo>
                  <a:lnTo>
                    <a:pt x="23914" y="511403"/>
                  </a:lnTo>
                  <a:lnTo>
                    <a:pt x="26835" y="504075"/>
                  </a:lnTo>
                  <a:lnTo>
                    <a:pt x="28917" y="496544"/>
                  </a:lnTo>
                  <a:lnTo>
                    <a:pt x="30187" y="488823"/>
                  </a:lnTo>
                  <a:lnTo>
                    <a:pt x="81622" y="548640"/>
                  </a:lnTo>
                  <a:lnTo>
                    <a:pt x="97497" y="534924"/>
                  </a:lnTo>
                  <a:close/>
                </a:path>
                <a:path w="541020" h="548639">
                  <a:moveTo>
                    <a:pt x="107022" y="210693"/>
                  </a:moveTo>
                  <a:lnTo>
                    <a:pt x="96418" y="191516"/>
                  </a:lnTo>
                  <a:lnTo>
                    <a:pt x="85051" y="170942"/>
                  </a:lnTo>
                  <a:lnTo>
                    <a:pt x="48856" y="202057"/>
                  </a:lnTo>
                  <a:lnTo>
                    <a:pt x="54952" y="213233"/>
                  </a:lnTo>
                  <a:lnTo>
                    <a:pt x="80098" y="191516"/>
                  </a:lnTo>
                  <a:lnTo>
                    <a:pt x="91655" y="212471"/>
                  </a:lnTo>
                  <a:lnTo>
                    <a:pt x="67398" y="245745"/>
                  </a:lnTo>
                  <a:lnTo>
                    <a:pt x="59905" y="248539"/>
                  </a:lnTo>
                  <a:lnTo>
                    <a:pt x="52158" y="247777"/>
                  </a:lnTo>
                  <a:lnTo>
                    <a:pt x="20739" y="221424"/>
                  </a:lnTo>
                  <a:lnTo>
                    <a:pt x="13246" y="193967"/>
                  </a:lnTo>
                  <a:lnTo>
                    <a:pt x="13601" y="188379"/>
                  </a:lnTo>
                  <a:lnTo>
                    <a:pt x="14947" y="182499"/>
                  </a:lnTo>
                  <a:lnTo>
                    <a:pt x="17360" y="174752"/>
                  </a:lnTo>
                  <a:lnTo>
                    <a:pt x="21551" y="168275"/>
                  </a:lnTo>
                  <a:lnTo>
                    <a:pt x="27520" y="163195"/>
                  </a:lnTo>
                  <a:lnTo>
                    <a:pt x="33235" y="158242"/>
                  </a:lnTo>
                  <a:lnTo>
                    <a:pt x="39331" y="155702"/>
                  </a:lnTo>
                  <a:lnTo>
                    <a:pt x="51777" y="155448"/>
                  </a:lnTo>
                  <a:lnTo>
                    <a:pt x="58000" y="157734"/>
                  </a:lnTo>
                  <a:lnTo>
                    <a:pt x="64096" y="162306"/>
                  </a:lnTo>
                  <a:lnTo>
                    <a:pt x="70535" y="155448"/>
                  </a:lnTo>
                  <a:lnTo>
                    <a:pt x="73875" y="151892"/>
                  </a:lnTo>
                  <a:lnTo>
                    <a:pt x="67906" y="147066"/>
                  </a:lnTo>
                  <a:lnTo>
                    <a:pt x="62064" y="144018"/>
                  </a:lnTo>
                  <a:lnTo>
                    <a:pt x="56476" y="142621"/>
                  </a:lnTo>
                  <a:lnTo>
                    <a:pt x="51015" y="141097"/>
                  </a:lnTo>
                  <a:lnTo>
                    <a:pt x="14249" y="159169"/>
                  </a:lnTo>
                  <a:lnTo>
                    <a:pt x="0" y="193967"/>
                  </a:lnTo>
                  <a:lnTo>
                    <a:pt x="304" y="202234"/>
                  </a:lnTo>
                  <a:lnTo>
                    <a:pt x="18503" y="243713"/>
                  </a:lnTo>
                  <a:lnTo>
                    <a:pt x="55435" y="261315"/>
                  </a:lnTo>
                  <a:lnTo>
                    <a:pt x="64516" y="259422"/>
                  </a:lnTo>
                  <a:lnTo>
                    <a:pt x="97497" y="231140"/>
                  </a:lnTo>
                  <a:lnTo>
                    <a:pt x="104990" y="217424"/>
                  </a:lnTo>
                  <a:lnTo>
                    <a:pt x="107022" y="210693"/>
                  </a:lnTo>
                  <a:close/>
                </a:path>
                <a:path w="541020" h="548639">
                  <a:moveTo>
                    <a:pt x="162013" y="98552"/>
                  </a:moveTo>
                  <a:lnTo>
                    <a:pt x="161251" y="94107"/>
                  </a:lnTo>
                  <a:lnTo>
                    <a:pt x="157949" y="84709"/>
                  </a:lnTo>
                  <a:lnTo>
                    <a:pt x="155727" y="80772"/>
                  </a:lnTo>
                  <a:lnTo>
                    <a:pt x="155663" y="80645"/>
                  </a:lnTo>
                  <a:lnTo>
                    <a:pt x="149186" y="73025"/>
                  </a:lnTo>
                  <a:lnTo>
                    <a:pt x="148297" y="72440"/>
                  </a:lnTo>
                  <a:lnTo>
                    <a:pt x="148297" y="104140"/>
                  </a:lnTo>
                  <a:lnTo>
                    <a:pt x="147662" y="108839"/>
                  </a:lnTo>
                  <a:lnTo>
                    <a:pt x="145630" y="113157"/>
                  </a:lnTo>
                  <a:lnTo>
                    <a:pt x="143725" y="117475"/>
                  </a:lnTo>
                  <a:lnTo>
                    <a:pt x="139153" y="122809"/>
                  </a:lnTo>
                  <a:lnTo>
                    <a:pt x="113880" y="144526"/>
                  </a:lnTo>
                  <a:lnTo>
                    <a:pt x="93814" y="108204"/>
                  </a:lnTo>
                  <a:lnTo>
                    <a:pt x="120484" y="85217"/>
                  </a:lnTo>
                  <a:lnTo>
                    <a:pt x="124421" y="82550"/>
                  </a:lnTo>
                  <a:lnTo>
                    <a:pt x="127088" y="81661"/>
                  </a:lnTo>
                  <a:lnTo>
                    <a:pt x="129628" y="80772"/>
                  </a:lnTo>
                  <a:lnTo>
                    <a:pt x="132295" y="80772"/>
                  </a:lnTo>
                  <a:lnTo>
                    <a:pt x="134835" y="81534"/>
                  </a:lnTo>
                  <a:lnTo>
                    <a:pt x="137248" y="82423"/>
                  </a:lnTo>
                  <a:lnTo>
                    <a:pt x="139788" y="84201"/>
                  </a:lnTo>
                  <a:lnTo>
                    <a:pt x="142074" y="86868"/>
                  </a:lnTo>
                  <a:lnTo>
                    <a:pt x="145122" y="90297"/>
                  </a:lnTo>
                  <a:lnTo>
                    <a:pt x="146900" y="94488"/>
                  </a:lnTo>
                  <a:lnTo>
                    <a:pt x="147662" y="99314"/>
                  </a:lnTo>
                  <a:lnTo>
                    <a:pt x="148297" y="104140"/>
                  </a:lnTo>
                  <a:lnTo>
                    <a:pt x="148297" y="72440"/>
                  </a:lnTo>
                  <a:lnTo>
                    <a:pt x="144995" y="70231"/>
                  </a:lnTo>
                  <a:lnTo>
                    <a:pt x="135343" y="66929"/>
                  </a:lnTo>
                  <a:lnTo>
                    <a:pt x="130771" y="66675"/>
                  </a:lnTo>
                  <a:lnTo>
                    <a:pt x="126707" y="67818"/>
                  </a:lnTo>
                  <a:lnTo>
                    <a:pt x="122516" y="69088"/>
                  </a:lnTo>
                  <a:lnTo>
                    <a:pt x="117436" y="72263"/>
                  </a:lnTo>
                  <a:lnTo>
                    <a:pt x="76923" y="107061"/>
                  </a:lnTo>
                  <a:lnTo>
                    <a:pt x="130771" y="204724"/>
                  </a:lnTo>
                  <a:lnTo>
                    <a:pt x="141820" y="195199"/>
                  </a:lnTo>
                  <a:lnTo>
                    <a:pt x="119976" y="155575"/>
                  </a:lnTo>
                  <a:lnTo>
                    <a:pt x="132829" y="144526"/>
                  </a:lnTo>
                  <a:lnTo>
                    <a:pt x="158711" y="116459"/>
                  </a:lnTo>
                  <a:lnTo>
                    <a:pt x="161759" y="106807"/>
                  </a:lnTo>
                  <a:lnTo>
                    <a:pt x="162013" y="98552"/>
                  </a:lnTo>
                  <a:close/>
                </a:path>
                <a:path w="541020" h="548639">
                  <a:moveTo>
                    <a:pt x="175094" y="468122"/>
                  </a:moveTo>
                  <a:lnTo>
                    <a:pt x="162521" y="453390"/>
                  </a:lnTo>
                  <a:lnTo>
                    <a:pt x="131025" y="480441"/>
                  </a:lnTo>
                  <a:lnTo>
                    <a:pt x="130644" y="478409"/>
                  </a:lnTo>
                  <a:lnTo>
                    <a:pt x="130479" y="476885"/>
                  </a:lnTo>
                  <a:lnTo>
                    <a:pt x="130594" y="469646"/>
                  </a:lnTo>
                  <a:lnTo>
                    <a:pt x="131025" y="464820"/>
                  </a:lnTo>
                  <a:lnTo>
                    <a:pt x="132054" y="455803"/>
                  </a:lnTo>
                  <a:lnTo>
                    <a:pt x="133108" y="447548"/>
                  </a:lnTo>
                  <a:lnTo>
                    <a:pt x="133235" y="446011"/>
                  </a:lnTo>
                  <a:lnTo>
                    <a:pt x="133515" y="441248"/>
                  </a:lnTo>
                  <a:lnTo>
                    <a:pt x="133438" y="436499"/>
                  </a:lnTo>
                  <a:lnTo>
                    <a:pt x="133057" y="430276"/>
                  </a:lnTo>
                  <a:lnTo>
                    <a:pt x="132168" y="424942"/>
                  </a:lnTo>
                  <a:lnTo>
                    <a:pt x="129451" y="416941"/>
                  </a:lnTo>
                  <a:lnTo>
                    <a:pt x="129120" y="415925"/>
                  </a:lnTo>
                  <a:lnTo>
                    <a:pt x="126707" y="411861"/>
                  </a:lnTo>
                  <a:lnTo>
                    <a:pt x="117817" y="401574"/>
                  </a:lnTo>
                  <a:lnTo>
                    <a:pt x="110832" y="398145"/>
                  </a:lnTo>
                  <a:lnTo>
                    <a:pt x="102323" y="397764"/>
                  </a:lnTo>
                  <a:lnTo>
                    <a:pt x="96037" y="398170"/>
                  </a:lnTo>
                  <a:lnTo>
                    <a:pt x="65570" y="423532"/>
                  </a:lnTo>
                  <a:lnTo>
                    <a:pt x="63233" y="435610"/>
                  </a:lnTo>
                  <a:lnTo>
                    <a:pt x="64300" y="442074"/>
                  </a:lnTo>
                  <a:lnTo>
                    <a:pt x="66903" y="448805"/>
                  </a:lnTo>
                  <a:lnTo>
                    <a:pt x="71081" y="455803"/>
                  </a:lnTo>
                  <a:lnTo>
                    <a:pt x="88226" y="443738"/>
                  </a:lnTo>
                  <a:lnTo>
                    <a:pt x="84543" y="438912"/>
                  </a:lnTo>
                  <a:lnTo>
                    <a:pt x="82765" y="434594"/>
                  </a:lnTo>
                  <a:lnTo>
                    <a:pt x="95211" y="416941"/>
                  </a:lnTo>
                  <a:lnTo>
                    <a:pt x="102196" y="417449"/>
                  </a:lnTo>
                  <a:lnTo>
                    <a:pt x="105498" y="419354"/>
                  </a:lnTo>
                  <a:lnTo>
                    <a:pt x="108546" y="422910"/>
                  </a:lnTo>
                  <a:lnTo>
                    <a:pt x="111340" y="426085"/>
                  </a:lnTo>
                  <a:lnTo>
                    <a:pt x="112991" y="430276"/>
                  </a:lnTo>
                  <a:lnTo>
                    <a:pt x="113626" y="435483"/>
                  </a:lnTo>
                  <a:lnTo>
                    <a:pt x="113969" y="438912"/>
                  </a:lnTo>
                  <a:lnTo>
                    <a:pt x="113919" y="440563"/>
                  </a:lnTo>
                  <a:lnTo>
                    <a:pt x="113499" y="447548"/>
                  </a:lnTo>
                  <a:lnTo>
                    <a:pt x="112102" y="460248"/>
                  </a:lnTo>
                  <a:lnTo>
                    <a:pt x="111048" y="471398"/>
                  </a:lnTo>
                  <a:lnTo>
                    <a:pt x="110782" y="476885"/>
                  </a:lnTo>
                  <a:lnTo>
                    <a:pt x="110667" y="489013"/>
                  </a:lnTo>
                  <a:lnTo>
                    <a:pt x="111340" y="495427"/>
                  </a:lnTo>
                  <a:lnTo>
                    <a:pt x="112610" y="503047"/>
                  </a:lnTo>
                  <a:lnTo>
                    <a:pt x="115404" y="509905"/>
                  </a:lnTo>
                  <a:lnTo>
                    <a:pt x="119595" y="516001"/>
                  </a:lnTo>
                  <a:lnTo>
                    <a:pt x="160807" y="480441"/>
                  </a:lnTo>
                  <a:lnTo>
                    <a:pt x="175094" y="468122"/>
                  </a:lnTo>
                  <a:close/>
                </a:path>
                <a:path w="541020" h="548639">
                  <a:moveTo>
                    <a:pt x="227291" y="405244"/>
                  </a:moveTo>
                  <a:lnTo>
                    <a:pt x="213067" y="380746"/>
                  </a:lnTo>
                  <a:lnTo>
                    <a:pt x="209892" y="378841"/>
                  </a:lnTo>
                  <a:lnTo>
                    <a:pt x="204050" y="377825"/>
                  </a:lnTo>
                  <a:lnTo>
                    <a:pt x="198081" y="376682"/>
                  </a:lnTo>
                  <a:lnTo>
                    <a:pt x="192366" y="377698"/>
                  </a:lnTo>
                  <a:lnTo>
                    <a:pt x="186778" y="380746"/>
                  </a:lnTo>
                  <a:lnTo>
                    <a:pt x="188937" y="372745"/>
                  </a:lnTo>
                  <a:lnTo>
                    <a:pt x="189052" y="368808"/>
                  </a:lnTo>
                  <a:lnTo>
                    <a:pt x="166077" y="344297"/>
                  </a:lnTo>
                  <a:lnTo>
                    <a:pt x="159423" y="344347"/>
                  </a:lnTo>
                  <a:lnTo>
                    <a:pt x="128612" y="371094"/>
                  </a:lnTo>
                  <a:lnTo>
                    <a:pt x="127927" y="376682"/>
                  </a:lnTo>
                  <a:lnTo>
                    <a:pt x="128866" y="385318"/>
                  </a:lnTo>
                  <a:lnTo>
                    <a:pt x="130771" y="390652"/>
                  </a:lnTo>
                  <a:lnTo>
                    <a:pt x="134073" y="396621"/>
                  </a:lnTo>
                  <a:lnTo>
                    <a:pt x="150837" y="386461"/>
                  </a:lnTo>
                  <a:lnTo>
                    <a:pt x="148043" y="382524"/>
                  </a:lnTo>
                  <a:lnTo>
                    <a:pt x="146926" y="378841"/>
                  </a:lnTo>
                  <a:lnTo>
                    <a:pt x="157314" y="362966"/>
                  </a:lnTo>
                  <a:lnTo>
                    <a:pt x="163537" y="363474"/>
                  </a:lnTo>
                  <a:lnTo>
                    <a:pt x="166204" y="364998"/>
                  </a:lnTo>
                  <a:lnTo>
                    <a:pt x="168617" y="367792"/>
                  </a:lnTo>
                  <a:lnTo>
                    <a:pt x="171411" y="370967"/>
                  </a:lnTo>
                  <a:lnTo>
                    <a:pt x="172554" y="374650"/>
                  </a:lnTo>
                  <a:lnTo>
                    <a:pt x="171538" y="382397"/>
                  </a:lnTo>
                  <a:lnTo>
                    <a:pt x="168998" y="386207"/>
                  </a:lnTo>
                  <a:lnTo>
                    <a:pt x="164680" y="389763"/>
                  </a:lnTo>
                  <a:lnTo>
                    <a:pt x="173951" y="404241"/>
                  </a:lnTo>
                  <a:lnTo>
                    <a:pt x="176110" y="400939"/>
                  </a:lnTo>
                  <a:lnTo>
                    <a:pt x="178269" y="398526"/>
                  </a:lnTo>
                  <a:lnTo>
                    <a:pt x="183349" y="394081"/>
                  </a:lnTo>
                  <a:lnTo>
                    <a:pt x="186905" y="393065"/>
                  </a:lnTo>
                  <a:lnTo>
                    <a:pt x="191096" y="393446"/>
                  </a:lnTo>
                  <a:lnTo>
                    <a:pt x="207860" y="408686"/>
                  </a:lnTo>
                  <a:lnTo>
                    <a:pt x="207606" y="417576"/>
                  </a:lnTo>
                  <a:lnTo>
                    <a:pt x="205955" y="421132"/>
                  </a:lnTo>
                  <a:lnTo>
                    <a:pt x="202653" y="423926"/>
                  </a:lnTo>
                  <a:lnTo>
                    <a:pt x="199605" y="426593"/>
                  </a:lnTo>
                  <a:lnTo>
                    <a:pt x="196176" y="427736"/>
                  </a:lnTo>
                  <a:lnTo>
                    <a:pt x="192239" y="427609"/>
                  </a:lnTo>
                  <a:lnTo>
                    <a:pt x="188302" y="427355"/>
                  </a:lnTo>
                  <a:lnTo>
                    <a:pt x="184492" y="425450"/>
                  </a:lnTo>
                  <a:lnTo>
                    <a:pt x="180555" y="422021"/>
                  </a:lnTo>
                  <a:lnTo>
                    <a:pt x="166839" y="437007"/>
                  </a:lnTo>
                  <a:lnTo>
                    <a:pt x="173570" y="443357"/>
                  </a:lnTo>
                  <a:lnTo>
                    <a:pt x="181317" y="446532"/>
                  </a:lnTo>
                  <a:lnTo>
                    <a:pt x="189953" y="446532"/>
                  </a:lnTo>
                  <a:lnTo>
                    <a:pt x="222034" y="427736"/>
                  </a:lnTo>
                  <a:lnTo>
                    <a:pt x="223354" y="425767"/>
                  </a:lnTo>
                  <a:lnTo>
                    <a:pt x="225971" y="419290"/>
                  </a:lnTo>
                  <a:lnTo>
                    <a:pt x="227203" y="412673"/>
                  </a:lnTo>
                  <a:lnTo>
                    <a:pt x="227291" y="405244"/>
                  </a:lnTo>
                  <a:close/>
                </a:path>
                <a:path w="541020" h="548639">
                  <a:moveTo>
                    <a:pt x="239356" y="32004"/>
                  </a:moveTo>
                  <a:lnTo>
                    <a:pt x="238594" y="27559"/>
                  </a:lnTo>
                  <a:lnTo>
                    <a:pt x="236943" y="22860"/>
                  </a:lnTo>
                  <a:lnTo>
                    <a:pt x="235292" y="18034"/>
                  </a:lnTo>
                  <a:lnTo>
                    <a:pt x="233146" y="14224"/>
                  </a:lnTo>
                  <a:lnTo>
                    <a:pt x="233006" y="13970"/>
                  </a:lnTo>
                  <a:lnTo>
                    <a:pt x="230085" y="10541"/>
                  </a:lnTo>
                  <a:lnTo>
                    <a:pt x="226529" y="6477"/>
                  </a:lnTo>
                  <a:lnTo>
                    <a:pt x="225640" y="5867"/>
                  </a:lnTo>
                  <a:lnTo>
                    <a:pt x="225640" y="37592"/>
                  </a:lnTo>
                  <a:lnTo>
                    <a:pt x="225005" y="42164"/>
                  </a:lnTo>
                  <a:lnTo>
                    <a:pt x="191223" y="77978"/>
                  </a:lnTo>
                  <a:lnTo>
                    <a:pt x="171157" y="41529"/>
                  </a:lnTo>
                  <a:lnTo>
                    <a:pt x="197827" y="18669"/>
                  </a:lnTo>
                  <a:lnTo>
                    <a:pt x="201891" y="15875"/>
                  </a:lnTo>
                  <a:lnTo>
                    <a:pt x="204431" y="14986"/>
                  </a:lnTo>
                  <a:lnTo>
                    <a:pt x="207098" y="14224"/>
                  </a:lnTo>
                  <a:lnTo>
                    <a:pt x="209638" y="14224"/>
                  </a:lnTo>
                  <a:lnTo>
                    <a:pt x="225640" y="37592"/>
                  </a:lnTo>
                  <a:lnTo>
                    <a:pt x="225640" y="5867"/>
                  </a:lnTo>
                  <a:lnTo>
                    <a:pt x="222338" y="3556"/>
                  </a:lnTo>
                  <a:lnTo>
                    <a:pt x="212686" y="254"/>
                  </a:lnTo>
                  <a:lnTo>
                    <a:pt x="208241" y="0"/>
                  </a:lnTo>
                  <a:lnTo>
                    <a:pt x="204050" y="1270"/>
                  </a:lnTo>
                  <a:lnTo>
                    <a:pt x="199859" y="2413"/>
                  </a:lnTo>
                  <a:lnTo>
                    <a:pt x="194779" y="5588"/>
                  </a:lnTo>
                  <a:lnTo>
                    <a:pt x="188810" y="10795"/>
                  </a:lnTo>
                  <a:lnTo>
                    <a:pt x="154266" y="40513"/>
                  </a:lnTo>
                  <a:lnTo>
                    <a:pt x="208114" y="138049"/>
                  </a:lnTo>
                  <a:lnTo>
                    <a:pt x="219163" y="128524"/>
                  </a:lnTo>
                  <a:lnTo>
                    <a:pt x="197319" y="89027"/>
                  </a:lnTo>
                  <a:lnTo>
                    <a:pt x="210083" y="77978"/>
                  </a:lnTo>
                  <a:lnTo>
                    <a:pt x="218020" y="71120"/>
                  </a:lnTo>
                  <a:lnTo>
                    <a:pt x="223481" y="66548"/>
                  </a:lnTo>
                  <a:lnTo>
                    <a:pt x="228307" y="61214"/>
                  </a:lnTo>
                  <a:lnTo>
                    <a:pt x="234530" y="52705"/>
                  </a:lnTo>
                  <a:lnTo>
                    <a:pt x="236054" y="49911"/>
                  </a:lnTo>
                  <a:lnTo>
                    <a:pt x="237299" y="46609"/>
                  </a:lnTo>
                  <a:lnTo>
                    <a:pt x="238467" y="43815"/>
                  </a:lnTo>
                  <a:lnTo>
                    <a:pt x="239102" y="40259"/>
                  </a:lnTo>
                  <a:lnTo>
                    <a:pt x="239356" y="32004"/>
                  </a:lnTo>
                  <a:close/>
                </a:path>
                <a:path w="541020" h="548639">
                  <a:moveTo>
                    <a:pt x="307936" y="287147"/>
                  </a:moveTo>
                  <a:lnTo>
                    <a:pt x="307898" y="282321"/>
                  </a:lnTo>
                  <a:lnTo>
                    <a:pt x="306755" y="277241"/>
                  </a:lnTo>
                  <a:lnTo>
                    <a:pt x="305650" y="272415"/>
                  </a:lnTo>
                  <a:lnTo>
                    <a:pt x="305244" y="271653"/>
                  </a:lnTo>
                  <a:lnTo>
                    <a:pt x="302983" y="267335"/>
                  </a:lnTo>
                  <a:lnTo>
                    <a:pt x="298538" y="262255"/>
                  </a:lnTo>
                  <a:lnTo>
                    <a:pt x="292950" y="255651"/>
                  </a:lnTo>
                  <a:lnTo>
                    <a:pt x="286727" y="251587"/>
                  </a:lnTo>
                  <a:lnTo>
                    <a:pt x="285584" y="251358"/>
                  </a:lnTo>
                  <a:lnTo>
                    <a:pt x="285584" y="288290"/>
                  </a:lnTo>
                  <a:lnTo>
                    <a:pt x="284949" y="291084"/>
                  </a:lnTo>
                  <a:lnTo>
                    <a:pt x="283425" y="293878"/>
                  </a:lnTo>
                  <a:lnTo>
                    <a:pt x="282016" y="296672"/>
                  </a:lnTo>
                  <a:lnTo>
                    <a:pt x="277964" y="300863"/>
                  </a:lnTo>
                  <a:lnTo>
                    <a:pt x="271360" y="306451"/>
                  </a:lnTo>
                  <a:lnTo>
                    <a:pt x="262216" y="314325"/>
                  </a:lnTo>
                  <a:lnTo>
                    <a:pt x="242023" y="290957"/>
                  </a:lnTo>
                  <a:lnTo>
                    <a:pt x="250151" y="283972"/>
                  </a:lnTo>
                  <a:lnTo>
                    <a:pt x="256120" y="278765"/>
                  </a:lnTo>
                  <a:lnTo>
                    <a:pt x="260311" y="275590"/>
                  </a:lnTo>
                  <a:lnTo>
                    <a:pt x="262597" y="274193"/>
                  </a:lnTo>
                  <a:lnTo>
                    <a:pt x="265772" y="272415"/>
                  </a:lnTo>
                  <a:lnTo>
                    <a:pt x="269074" y="271653"/>
                  </a:lnTo>
                  <a:lnTo>
                    <a:pt x="272503" y="272034"/>
                  </a:lnTo>
                  <a:lnTo>
                    <a:pt x="275932" y="272542"/>
                  </a:lnTo>
                  <a:lnTo>
                    <a:pt x="278968" y="274193"/>
                  </a:lnTo>
                  <a:lnTo>
                    <a:pt x="281622" y="277368"/>
                  </a:lnTo>
                  <a:lnTo>
                    <a:pt x="283667" y="279654"/>
                  </a:lnTo>
                  <a:lnTo>
                    <a:pt x="284822" y="282321"/>
                  </a:lnTo>
                  <a:lnTo>
                    <a:pt x="285584" y="288290"/>
                  </a:lnTo>
                  <a:lnTo>
                    <a:pt x="285584" y="251358"/>
                  </a:lnTo>
                  <a:lnTo>
                    <a:pt x="273138" y="248793"/>
                  </a:lnTo>
                  <a:lnTo>
                    <a:pt x="266788" y="249555"/>
                  </a:lnTo>
                  <a:lnTo>
                    <a:pt x="261073" y="252349"/>
                  </a:lnTo>
                  <a:lnTo>
                    <a:pt x="213321" y="291338"/>
                  </a:lnTo>
                  <a:lnTo>
                    <a:pt x="284429" y="374015"/>
                  </a:lnTo>
                  <a:lnTo>
                    <a:pt x="301193" y="359664"/>
                  </a:lnTo>
                  <a:lnTo>
                    <a:pt x="274408" y="328422"/>
                  </a:lnTo>
                  <a:lnTo>
                    <a:pt x="285191" y="319024"/>
                  </a:lnTo>
                  <a:lnTo>
                    <a:pt x="290728" y="314325"/>
                  </a:lnTo>
                  <a:lnTo>
                    <a:pt x="292823" y="312547"/>
                  </a:lnTo>
                  <a:lnTo>
                    <a:pt x="298284" y="307213"/>
                  </a:lnTo>
                  <a:lnTo>
                    <a:pt x="301586" y="303022"/>
                  </a:lnTo>
                  <a:lnTo>
                    <a:pt x="303872" y="299847"/>
                  </a:lnTo>
                  <a:lnTo>
                    <a:pt x="305650" y="296037"/>
                  </a:lnTo>
                  <a:lnTo>
                    <a:pt x="307936" y="287147"/>
                  </a:lnTo>
                  <a:close/>
                </a:path>
                <a:path w="541020" h="548639">
                  <a:moveTo>
                    <a:pt x="425792" y="280035"/>
                  </a:moveTo>
                  <a:lnTo>
                    <a:pt x="425157" y="275971"/>
                  </a:lnTo>
                  <a:lnTo>
                    <a:pt x="423252" y="271399"/>
                  </a:lnTo>
                  <a:lnTo>
                    <a:pt x="421347" y="266954"/>
                  </a:lnTo>
                  <a:lnTo>
                    <a:pt x="419455" y="264160"/>
                  </a:lnTo>
                  <a:lnTo>
                    <a:pt x="417410" y="261112"/>
                  </a:lnTo>
                  <a:lnTo>
                    <a:pt x="411314" y="254127"/>
                  </a:lnTo>
                  <a:lnTo>
                    <a:pt x="391896" y="231521"/>
                  </a:lnTo>
                  <a:lnTo>
                    <a:pt x="383286" y="221488"/>
                  </a:lnTo>
                  <a:lnTo>
                    <a:pt x="382130" y="220141"/>
                  </a:lnTo>
                  <a:lnTo>
                    <a:pt x="382130" y="258152"/>
                  </a:lnTo>
                  <a:lnTo>
                    <a:pt x="381977" y="265303"/>
                  </a:lnTo>
                  <a:lnTo>
                    <a:pt x="380072" y="269367"/>
                  </a:lnTo>
                  <a:lnTo>
                    <a:pt x="372579" y="275844"/>
                  </a:lnTo>
                  <a:lnTo>
                    <a:pt x="368388" y="276987"/>
                  </a:lnTo>
                  <a:lnTo>
                    <a:pt x="363308" y="276098"/>
                  </a:lnTo>
                  <a:lnTo>
                    <a:pt x="358355" y="275336"/>
                  </a:lnTo>
                  <a:lnTo>
                    <a:pt x="339559" y="243586"/>
                  </a:lnTo>
                  <a:lnTo>
                    <a:pt x="341464" y="239395"/>
                  </a:lnTo>
                  <a:lnTo>
                    <a:pt x="345274" y="236093"/>
                  </a:lnTo>
                  <a:lnTo>
                    <a:pt x="349211" y="232791"/>
                  </a:lnTo>
                  <a:lnTo>
                    <a:pt x="353656" y="231521"/>
                  </a:lnTo>
                  <a:lnTo>
                    <a:pt x="358863" y="232283"/>
                  </a:lnTo>
                  <a:lnTo>
                    <a:pt x="382130" y="258152"/>
                  </a:lnTo>
                  <a:lnTo>
                    <a:pt x="382130" y="220141"/>
                  </a:lnTo>
                  <a:lnTo>
                    <a:pt x="365086" y="200279"/>
                  </a:lnTo>
                  <a:lnTo>
                    <a:pt x="350227" y="213106"/>
                  </a:lnTo>
                  <a:lnTo>
                    <a:pt x="357466" y="221488"/>
                  </a:lnTo>
                  <a:lnTo>
                    <a:pt x="349935" y="220573"/>
                  </a:lnTo>
                  <a:lnTo>
                    <a:pt x="319620" y="250952"/>
                  </a:lnTo>
                  <a:lnTo>
                    <a:pt x="320255" y="258152"/>
                  </a:lnTo>
                  <a:lnTo>
                    <a:pt x="343027" y="290106"/>
                  </a:lnTo>
                  <a:lnTo>
                    <a:pt x="362610" y="296722"/>
                  </a:lnTo>
                  <a:lnTo>
                    <a:pt x="369836" y="296087"/>
                  </a:lnTo>
                  <a:lnTo>
                    <a:pt x="391007" y="276987"/>
                  </a:lnTo>
                  <a:lnTo>
                    <a:pt x="392290" y="271665"/>
                  </a:lnTo>
                  <a:lnTo>
                    <a:pt x="406400" y="285750"/>
                  </a:lnTo>
                  <a:lnTo>
                    <a:pt x="405803" y="287655"/>
                  </a:lnTo>
                  <a:lnTo>
                    <a:pt x="387819" y="302006"/>
                  </a:lnTo>
                  <a:lnTo>
                    <a:pt x="385787" y="301117"/>
                  </a:lnTo>
                  <a:lnTo>
                    <a:pt x="383755" y="299339"/>
                  </a:lnTo>
                  <a:lnTo>
                    <a:pt x="363689" y="312674"/>
                  </a:lnTo>
                  <a:lnTo>
                    <a:pt x="364832" y="314071"/>
                  </a:lnTo>
                  <a:lnTo>
                    <a:pt x="365340" y="314579"/>
                  </a:lnTo>
                  <a:lnTo>
                    <a:pt x="369912" y="320040"/>
                  </a:lnTo>
                  <a:lnTo>
                    <a:pt x="375754" y="322580"/>
                  </a:lnTo>
                  <a:lnTo>
                    <a:pt x="383120" y="322326"/>
                  </a:lnTo>
                  <a:lnTo>
                    <a:pt x="388810" y="321424"/>
                  </a:lnTo>
                  <a:lnTo>
                    <a:pt x="416623" y="302006"/>
                  </a:lnTo>
                  <a:lnTo>
                    <a:pt x="418426" y="299974"/>
                  </a:lnTo>
                  <a:lnTo>
                    <a:pt x="421093" y="295783"/>
                  </a:lnTo>
                  <a:lnTo>
                    <a:pt x="423633" y="291719"/>
                  </a:lnTo>
                  <a:lnTo>
                    <a:pt x="425030" y="287655"/>
                  </a:lnTo>
                  <a:lnTo>
                    <a:pt x="425792" y="280035"/>
                  </a:lnTo>
                  <a:close/>
                </a:path>
                <a:path w="541020" h="548639">
                  <a:moveTo>
                    <a:pt x="436714" y="245491"/>
                  </a:moveTo>
                  <a:lnTo>
                    <a:pt x="383755" y="142113"/>
                  </a:lnTo>
                  <a:lnTo>
                    <a:pt x="371817" y="152400"/>
                  </a:lnTo>
                  <a:lnTo>
                    <a:pt x="425030" y="255524"/>
                  </a:lnTo>
                  <a:lnTo>
                    <a:pt x="436714" y="245491"/>
                  </a:lnTo>
                  <a:close/>
                </a:path>
                <a:path w="541020" h="548639">
                  <a:moveTo>
                    <a:pt x="504024" y="216408"/>
                  </a:moveTo>
                  <a:lnTo>
                    <a:pt x="503643" y="213487"/>
                  </a:lnTo>
                  <a:lnTo>
                    <a:pt x="503389" y="210566"/>
                  </a:lnTo>
                  <a:lnTo>
                    <a:pt x="502373" y="206756"/>
                  </a:lnTo>
                  <a:lnTo>
                    <a:pt x="500722" y="202057"/>
                  </a:lnTo>
                  <a:lnTo>
                    <a:pt x="495515" y="188341"/>
                  </a:lnTo>
                  <a:lnTo>
                    <a:pt x="492836" y="181229"/>
                  </a:lnTo>
                  <a:lnTo>
                    <a:pt x="467067" y="112522"/>
                  </a:lnTo>
                  <a:lnTo>
                    <a:pt x="450684" y="126619"/>
                  </a:lnTo>
                  <a:lnTo>
                    <a:pt x="473290" y="181229"/>
                  </a:lnTo>
                  <a:lnTo>
                    <a:pt x="422363" y="151003"/>
                  </a:lnTo>
                  <a:lnTo>
                    <a:pt x="405472" y="165481"/>
                  </a:lnTo>
                  <a:lnTo>
                    <a:pt x="480021" y="205994"/>
                  </a:lnTo>
                  <a:lnTo>
                    <a:pt x="481926" y="210185"/>
                  </a:lnTo>
                  <a:lnTo>
                    <a:pt x="482942" y="214122"/>
                  </a:lnTo>
                  <a:lnTo>
                    <a:pt x="483196" y="221488"/>
                  </a:lnTo>
                  <a:lnTo>
                    <a:pt x="481291" y="224917"/>
                  </a:lnTo>
                  <a:lnTo>
                    <a:pt x="477608" y="227965"/>
                  </a:lnTo>
                  <a:lnTo>
                    <a:pt x="475703" y="229743"/>
                  </a:lnTo>
                  <a:lnTo>
                    <a:pt x="473290" y="231394"/>
                  </a:lnTo>
                  <a:lnTo>
                    <a:pt x="470369" y="233045"/>
                  </a:lnTo>
                  <a:lnTo>
                    <a:pt x="482434" y="244221"/>
                  </a:lnTo>
                  <a:lnTo>
                    <a:pt x="485863" y="242316"/>
                  </a:lnTo>
                  <a:lnTo>
                    <a:pt x="489165" y="240157"/>
                  </a:lnTo>
                  <a:lnTo>
                    <a:pt x="492213" y="237490"/>
                  </a:lnTo>
                  <a:lnTo>
                    <a:pt x="495261" y="234950"/>
                  </a:lnTo>
                  <a:lnTo>
                    <a:pt x="497674" y="232283"/>
                  </a:lnTo>
                  <a:lnTo>
                    <a:pt x="499452" y="229616"/>
                  </a:lnTo>
                  <a:lnTo>
                    <a:pt x="501357" y="226822"/>
                  </a:lnTo>
                  <a:lnTo>
                    <a:pt x="502500" y="224282"/>
                  </a:lnTo>
                  <a:lnTo>
                    <a:pt x="503326" y="221488"/>
                  </a:lnTo>
                  <a:lnTo>
                    <a:pt x="503897" y="219202"/>
                  </a:lnTo>
                  <a:lnTo>
                    <a:pt x="504024" y="216408"/>
                  </a:lnTo>
                  <a:close/>
                </a:path>
                <a:path w="541020" h="548639">
                  <a:moveTo>
                    <a:pt x="540981" y="153162"/>
                  </a:moveTo>
                  <a:lnTo>
                    <a:pt x="514464" y="121818"/>
                  </a:lnTo>
                  <a:lnTo>
                    <a:pt x="506564" y="106299"/>
                  </a:lnTo>
                  <a:lnTo>
                    <a:pt x="507072" y="103759"/>
                  </a:lnTo>
                  <a:lnTo>
                    <a:pt x="507199" y="102870"/>
                  </a:lnTo>
                  <a:lnTo>
                    <a:pt x="520788" y="93218"/>
                  </a:lnTo>
                  <a:lnTo>
                    <a:pt x="513803" y="75184"/>
                  </a:lnTo>
                  <a:lnTo>
                    <a:pt x="494626" y="92075"/>
                  </a:lnTo>
                  <a:lnTo>
                    <a:pt x="494626" y="96647"/>
                  </a:lnTo>
                  <a:lnTo>
                    <a:pt x="495642" y="102870"/>
                  </a:lnTo>
                  <a:lnTo>
                    <a:pt x="488276" y="94234"/>
                  </a:lnTo>
                  <a:lnTo>
                    <a:pt x="473544" y="106934"/>
                  </a:lnTo>
                  <a:lnTo>
                    <a:pt x="525106" y="166878"/>
                  </a:lnTo>
                  <a:lnTo>
                    <a:pt x="540981" y="153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38755" y="1531619"/>
              <a:ext cx="1365504" cy="5562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8755" y="1531619"/>
              <a:ext cx="1365885" cy="556260"/>
            </a:xfrm>
            <a:custGeom>
              <a:avLst/>
              <a:gdLst/>
              <a:ahLst/>
              <a:cxnLst/>
              <a:rect l="l" t="t" r="r" b="b"/>
              <a:pathLst>
                <a:path w="1365885" h="556260">
                  <a:moveTo>
                    <a:pt x="0" y="139064"/>
                  </a:moveTo>
                  <a:lnTo>
                    <a:pt x="952119" y="139064"/>
                  </a:lnTo>
                  <a:lnTo>
                    <a:pt x="952119" y="0"/>
                  </a:lnTo>
                  <a:lnTo>
                    <a:pt x="1365504" y="278129"/>
                  </a:lnTo>
                  <a:lnTo>
                    <a:pt x="952119" y="556259"/>
                  </a:lnTo>
                  <a:lnTo>
                    <a:pt x="952119" y="417194"/>
                  </a:lnTo>
                  <a:lnTo>
                    <a:pt x="0" y="417194"/>
                  </a:lnTo>
                  <a:lnTo>
                    <a:pt x="0" y="139064"/>
                  </a:lnTo>
                  <a:close/>
                </a:path>
              </a:pathLst>
            </a:custGeom>
            <a:ln w="9144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87270" y="1266520"/>
            <a:ext cx="10090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Anthropogenic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i="1" spc="-5" dirty="0">
                <a:latin typeface="Arial"/>
                <a:cs typeface="Arial"/>
              </a:rPr>
              <a:t>Activities</a:t>
            </a:r>
            <a:endParaRPr sz="120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Arial"/>
                <a:cs typeface="Arial"/>
              </a:rPr>
              <a:t>9.9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Pg/yr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254815" y="1058989"/>
            <a:ext cx="2513330" cy="3530600"/>
            <a:chOff x="5254815" y="1058989"/>
            <a:chExt cx="2513330" cy="3530600"/>
          </a:xfrm>
        </p:grpSpPr>
        <p:sp>
          <p:nvSpPr>
            <p:cNvPr id="26" name="object 26"/>
            <p:cNvSpPr/>
            <p:nvPr/>
          </p:nvSpPr>
          <p:spPr>
            <a:xfrm>
              <a:off x="5259578" y="2536190"/>
              <a:ext cx="1056513" cy="20482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59578" y="2536190"/>
              <a:ext cx="1056640" cy="2048510"/>
            </a:xfrm>
            <a:custGeom>
              <a:avLst/>
              <a:gdLst/>
              <a:ahLst/>
              <a:cxnLst/>
              <a:rect l="l" t="t" r="r" b="b"/>
              <a:pathLst>
                <a:path w="1056639" h="2048510">
                  <a:moveTo>
                    <a:pt x="799338" y="2048256"/>
                  </a:moveTo>
                  <a:lnTo>
                    <a:pt x="128650" y="435737"/>
                  </a:lnTo>
                  <a:lnTo>
                    <a:pt x="0" y="489204"/>
                  </a:lnTo>
                  <a:lnTo>
                    <a:pt x="98298" y="0"/>
                  </a:lnTo>
                  <a:lnTo>
                    <a:pt x="514604" y="275209"/>
                  </a:lnTo>
                  <a:lnTo>
                    <a:pt x="385952" y="328802"/>
                  </a:lnTo>
                  <a:lnTo>
                    <a:pt x="1056513" y="1941322"/>
                  </a:lnTo>
                  <a:lnTo>
                    <a:pt x="799338" y="2048256"/>
                  </a:lnTo>
                  <a:close/>
                </a:path>
              </a:pathLst>
            </a:custGeom>
            <a:ln w="9525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27878" y="3071113"/>
              <a:ext cx="552831" cy="7539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35168" y="1063752"/>
              <a:ext cx="2228088" cy="5577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35168" y="1063752"/>
              <a:ext cx="2228215" cy="558165"/>
            </a:xfrm>
            <a:custGeom>
              <a:avLst/>
              <a:gdLst/>
              <a:ahLst/>
              <a:cxnLst/>
              <a:rect l="l" t="t" r="r" b="b"/>
              <a:pathLst>
                <a:path w="2228215" h="558165">
                  <a:moveTo>
                    <a:pt x="2228088" y="418338"/>
                  </a:moveTo>
                  <a:lnTo>
                    <a:pt x="414528" y="418338"/>
                  </a:lnTo>
                  <a:lnTo>
                    <a:pt x="414528" y="557784"/>
                  </a:lnTo>
                  <a:lnTo>
                    <a:pt x="0" y="278892"/>
                  </a:lnTo>
                  <a:lnTo>
                    <a:pt x="414528" y="0"/>
                  </a:lnTo>
                  <a:lnTo>
                    <a:pt x="414528" y="139446"/>
                  </a:lnTo>
                  <a:lnTo>
                    <a:pt x="2228088" y="139446"/>
                  </a:lnTo>
                  <a:lnTo>
                    <a:pt x="2228088" y="418338"/>
                  </a:lnTo>
                  <a:close/>
                </a:path>
              </a:pathLst>
            </a:custGeom>
            <a:ln w="9144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204330" y="955928"/>
            <a:ext cx="838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issions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68339" y="1215008"/>
            <a:ext cx="710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90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Pg/yr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07545" y="1680781"/>
            <a:ext cx="1486535" cy="567690"/>
            <a:chOff x="5507545" y="1680781"/>
            <a:chExt cx="1486535" cy="567690"/>
          </a:xfrm>
        </p:grpSpPr>
        <p:sp>
          <p:nvSpPr>
            <p:cNvPr id="34" name="object 34"/>
            <p:cNvSpPr/>
            <p:nvPr/>
          </p:nvSpPr>
          <p:spPr>
            <a:xfrm>
              <a:off x="5512308" y="1685544"/>
              <a:ext cx="1476756" cy="5577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12308" y="1685544"/>
              <a:ext cx="1477010" cy="558165"/>
            </a:xfrm>
            <a:custGeom>
              <a:avLst/>
              <a:gdLst/>
              <a:ahLst/>
              <a:cxnLst/>
              <a:rect l="l" t="t" r="r" b="b"/>
              <a:pathLst>
                <a:path w="1477009" h="558164">
                  <a:moveTo>
                    <a:pt x="0" y="139445"/>
                  </a:moveTo>
                  <a:lnTo>
                    <a:pt x="1062227" y="139445"/>
                  </a:lnTo>
                  <a:lnTo>
                    <a:pt x="1062227" y="0"/>
                  </a:lnTo>
                  <a:lnTo>
                    <a:pt x="1476756" y="278891"/>
                  </a:lnTo>
                  <a:lnTo>
                    <a:pt x="1062227" y="557783"/>
                  </a:lnTo>
                  <a:lnTo>
                    <a:pt x="1062227" y="418338"/>
                  </a:lnTo>
                  <a:lnTo>
                    <a:pt x="0" y="418338"/>
                  </a:lnTo>
                  <a:lnTo>
                    <a:pt x="0" y="139445"/>
                  </a:lnTo>
                  <a:close/>
                </a:path>
              </a:pathLst>
            </a:custGeom>
            <a:ln w="9144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716270" y="1552168"/>
            <a:ext cx="857885" cy="5435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459"/>
              </a:spcBef>
            </a:pPr>
            <a:r>
              <a:rPr sz="1400" i="1" dirty="0">
                <a:latin typeface="Arial"/>
                <a:cs typeface="Arial"/>
              </a:rPr>
              <a:t>Uptake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400" b="1" dirty="0">
                <a:latin typeface="Arial"/>
                <a:cs typeface="Arial"/>
              </a:rPr>
              <a:t>92.6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Pg/yr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557015" y="780287"/>
            <a:ext cx="2138680" cy="2139950"/>
            <a:chOff x="3557015" y="780287"/>
            <a:chExt cx="2138680" cy="2139950"/>
          </a:xfrm>
        </p:grpSpPr>
        <p:sp>
          <p:nvSpPr>
            <p:cNvPr id="38" name="object 38"/>
            <p:cNvSpPr/>
            <p:nvPr/>
          </p:nvSpPr>
          <p:spPr>
            <a:xfrm>
              <a:off x="3557015" y="780287"/>
              <a:ext cx="2138172" cy="21396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4259" y="804671"/>
              <a:ext cx="2044064" cy="2045335"/>
            </a:xfrm>
            <a:custGeom>
              <a:avLst/>
              <a:gdLst/>
              <a:ahLst/>
              <a:cxnLst/>
              <a:rect l="l" t="t" r="r" b="b"/>
              <a:pathLst>
                <a:path w="2044064" h="2045335">
                  <a:moveTo>
                    <a:pt x="1021841" y="0"/>
                  </a:moveTo>
                  <a:lnTo>
                    <a:pt x="973735" y="1113"/>
                  </a:lnTo>
                  <a:lnTo>
                    <a:pt x="926202" y="4419"/>
                  </a:lnTo>
                  <a:lnTo>
                    <a:pt x="879291" y="9870"/>
                  </a:lnTo>
                  <a:lnTo>
                    <a:pt x="833050" y="17415"/>
                  </a:lnTo>
                  <a:lnTo>
                    <a:pt x="787530" y="27007"/>
                  </a:lnTo>
                  <a:lnTo>
                    <a:pt x="742778" y="38596"/>
                  </a:lnTo>
                  <a:lnTo>
                    <a:pt x="698845" y="52132"/>
                  </a:lnTo>
                  <a:lnTo>
                    <a:pt x="655779" y="67568"/>
                  </a:lnTo>
                  <a:lnTo>
                    <a:pt x="613629" y="84853"/>
                  </a:lnTo>
                  <a:lnTo>
                    <a:pt x="572444" y="103938"/>
                  </a:lnTo>
                  <a:lnTo>
                    <a:pt x="532273" y="124775"/>
                  </a:lnTo>
                  <a:lnTo>
                    <a:pt x="493166" y="147314"/>
                  </a:lnTo>
                  <a:lnTo>
                    <a:pt x="455171" y="171506"/>
                  </a:lnTo>
                  <a:lnTo>
                    <a:pt x="418338" y="197303"/>
                  </a:lnTo>
                  <a:lnTo>
                    <a:pt x="382715" y="224654"/>
                  </a:lnTo>
                  <a:lnTo>
                    <a:pt x="348351" y="253511"/>
                  </a:lnTo>
                  <a:lnTo>
                    <a:pt x="315296" y="283825"/>
                  </a:lnTo>
                  <a:lnTo>
                    <a:pt x="283599" y="315547"/>
                  </a:lnTo>
                  <a:lnTo>
                    <a:pt x="253309" y="348627"/>
                  </a:lnTo>
                  <a:lnTo>
                    <a:pt x="224474" y="383017"/>
                  </a:lnTo>
                  <a:lnTo>
                    <a:pt x="197144" y="418667"/>
                  </a:lnTo>
                  <a:lnTo>
                    <a:pt x="171368" y="455528"/>
                  </a:lnTo>
                  <a:lnTo>
                    <a:pt x="147195" y="493551"/>
                  </a:lnTo>
                  <a:lnTo>
                    <a:pt x="124674" y="532688"/>
                  </a:lnTo>
                  <a:lnTo>
                    <a:pt x="103854" y="572888"/>
                  </a:lnTo>
                  <a:lnTo>
                    <a:pt x="84784" y="614103"/>
                  </a:lnTo>
                  <a:lnTo>
                    <a:pt x="67513" y="656284"/>
                  </a:lnTo>
                  <a:lnTo>
                    <a:pt x="52090" y="699381"/>
                  </a:lnTo>
                  <a:lnTo>
                    <a:pt x="38564" y="743346"/>
                  </a:lnTo>
                  <a:lnTo>
                    <a:pt x="26985" y="788130"/>
                  </a:lnTo>
                  <a:lnTo>
                    <a:pt x="17401" y="833682"/>
                  </a:lnTo>
                  <a:lnTo>
                    <a:pt x="9861" y="879955"/>
                  </a:lnTo>
                  <a:lnTo>
                    <a:pt x="4415" y="926899"/>
                  </a:lnTo>
                  <a:lnTo>
                    <a:pt x="1112" y="974465"/>
                  </a:lnTo>
                  <a:lnTo>
                    <a:pt x="0" y="1022603"/>
                  </a:lnTo>
                  <a:lnTo>
                    <a:pt x="1112" y="1070742"/>
                  </a:lnTo>
                  <a:lnTo>
                    <a:pt x="4415" y="1118308"/>
                  </a:lnTo>
                  <a:lnTo>
                    <a:pt x="9861" y="1165252"/>
                  </a:lnTo>
                  <a:lnTo>
                    <a:pt x="17401" y="1211525"/>
                  </a:lnTo>
                  <a:lnTo>
                    <a:pt x="26985" y="1257077"/>
                  </a:lnTo>
                  <a:lnTo>
                    <a:pt x="38564" y="1301861"/>
                  </a:lnTo>
                  <a:lnTo>
                    <a:pt x="52090" y="1345826"/>
                  </a:lnTo>
                  <a:lnTo>
                    <a:pt x="67513" y="1388923"/>
                  </a:lnTo>
                  <a:lnTo>
                    <a:pt x="84784" y="1431104"/>
                  </a:lnTo>
                  <a:lnTo>
                    <a:pt x="103854" y="1472319"/>
                  </a:lnTo>
                  <a:lnTo>
                    <a:pt x="124674" y="1512519"/>
                  </a:lnTo>
                  <a:lnTo>
                    <a:pt x="147195" y="1551656"/>
                  </a:lnTo>
                  <a:lnTo>
                    <a:pt x="171368" y="1589679"/>
                  </a:lnTo>
                  <a:lnTo>
                    <a:pt x="197144" y="1626540"/>
                  </a:lnTo>
                  <a:lnTo>
                    <a:pt x="224474" y="1662190"/>
                  </a:lnTo>
                  <a:lnTo>
                    <a:pt x="253309" y="1696580"/>
                  </a:lnTo>
                  <a:lnTo>
                    <a:pt x="283599" y="1729660"/>
                  </a:lnTo>
                  <a:lnTo>
                    <a:pt x="315296" y="1761382"/>
                  </a:lnTo>
                  <a:lnTo>
                    <a:pt x="348351" y="1791696"/>
                  </a:lnTo>
                  <a:lnTo>
                    <a:pt x="382715" y="1820553"/>
                  </a:lnTo>
                  <a:lnTo>
                    <a:pt x="418338" y="1847904"/>
                  </a:lnTo>
                  <a:lnTo>
                    <a:pt x="455171" y="1873701"/>
                  </a:lnTo>
                  <a:lnTo>
                    <a:pt x="493166" y="1897893"/>
                  </a:lnTo>
                  <a:lnTo>
                    <a:pt x="532273" y="1920432"/>
                  </a:lnTo>
                  <a:lnTo>
                    <a:pt x="572444" y="1941269"/>
                  </a:lnTo>
                  <a:lnTo>
                    <a:pt x="613629" y="1960354"/>
                  </a:lnTo>
                  <a:lnTo>
                    <a:pt x="655779" y="1977639"/>
                  </a:lnTo>
                  <a:lnTo>
                    <a:pt x="698845" y="1993075"/>
                  </a:lnTo>
                  <a:lnTo>
                    <a:pt x="742778" y="2006611"/>
                  </a:lnTo>
                  <a:lnTo>
                    <a:pt x="787530" y="2018200"/>
                  </a:lnTo>
                  <a:lnTo>
                    <a:pt x="833050" y="2027792"/>
                  </a:lnTo>
                  <a:lnTo>
                    <a:pt x="879291" y="2035337"/>
                  </a:lnTo>
                  <a:lnTo>
                    <a:pt x="926202" y="2040788"/>
                  </a:lnTo>
                  <a:lnTo>
                    <a:pt x="973735" y="2044094"/>
                  </a:lnTo>
                  <a:lnTo>
                    <a:pt x="1021841" y="2045207"/>
                  </a:lnTo>
                  <a:lnTo>
                    <a:pt x="1069948" y="2044094"/>
                  </a:lnTo>
                  <a:lnTo>
                    <a:pt x="1117481" y="2040788"/>
                  </a:lnTo>
                  <a:lnTo>
                    <a:pt x="1164392" y="2035337"/>
                  </a:lnTo>
                  <a:lnTo>
                    <a:pt x="1210633" y="2027792"/>
                  </a:lnTo>
                  <a:lnTo>
                    <a:pt x="1256153" y="2018200"/>
                  </a:lnTo>
                  <a:lnTo>
                    <a:pt x="1300905" y="2006611"/>
                  </a:lnTo>
                  <a:lnTo>
                    <a:pt x="1344838" y="1993075"/>
                  </a:lnTo>
                  <a:lnTo>
                    <a:pt x="1387904" y="1977639"/>
                  </a:lnTo>
                  <a:lnTo>
                    <a:pt x="1430054" y="1960354"/>
                  </a:lnTo>
                  <a:lnTo>
                    <a:pt x="1471239" y="1941269"/>
                  </a:lnTo>
                  <a:lnTo>
                    <a:pt x="1511410" y="1920432"/>
                  </a:lnTo>
                  <a:lnTo>
                    <a:pt x="1550517" y="1897893"/>
                  </a:lnTo>
                  <a:lnTo>
                    <a:pt x="1588512" y="1873701"/>
                  </a:lnTo>
                  <a:lnTo>
                    <a:pt x="1625345" y="1847904"/>
                  </a:lnTo>
                  <a:lnTo>
                    <a:pt x="1660968" y="1820553"/>
                  </a:lnTo>
                  <a:lnTo>
                    <a:pt x="1695332" y="1791696"/>
                  </a:lnTo>
                  <a:lnTo>
                    <a:pt x="1728387" y="1761382"/>
                  </a:lnTo>
                  <a:lnTo>
                    <a:pt x="1760084" y="1729660"/>
                  </a:lnTo>
                  <a:lnTo>
                    <a:pt x="1790374" y="1696580"/>
                  </a:lnTo>
                  <a:lnTo>
                    <a:pt x="1819209" y="1662190"/>
                  </a:lnTo>
                  <a:lnTo>
                    <a:pt x="1846539" y="1626540"/>
                  </a:lnTo>
                  <a:lnTo>
                    <a:pt x="1872315" y="1589679"/>
                  </a:lnTo>
                  <a:lnTo>
                    <a:pt x="1896488" y="1551656"/>
                  </a:lnTo>
                  <a:lnTo>
                    <a:pt x="1919009" y="1512519"/>
                  </a:lnTo>
                  <a:lnTo>
                    <a:pt x="1939829" y="1472319"/>
                  </a:lnTo>
                  <a:lnTo>
                    <a:pt x="1958899" y="1431104"/>
                  </a:lnTo>
                  <a:lnTo>
                    <a:pt x="1976170" y="1388923"/>
                  </a:lnTo>
                  <a:lnTo>
                    <a:pt x="1991593" y="1345826"/>
                  </a:lnTo>
                  <a:lnTo>
                    <a:pt x="2005119" y="1301861"/>
                  </a:lnTo>
                  <a:lnTo>
                    <a:pt x="2016698" y="1257077"/>
                  </a:lnTo>
                  <a:lnTo>
                    <a:pt x="2026282" y="1211525"/>
                  </a:lnTo>
                  <a:lnTo>
                    <a:pt x="2033822" y="1165252"/>
                  </a:lnTo>
                  <a:lnTo>
                    <a:pt x="2039268" y="1118308"/>
                  </a:lnTo>
                  <a:lnTo>
                    <a:pt x="2042571" y="1070742"/>
                  </a:lnTo>
                  <a:lnTo>
                    <a:pt x="2043684" y="1022603"/>
                  </a:lnTo>
                  <a:lnTo>
                    <a:pt x="2042571" y="974465"/>
                  </a:lnTo>
                  <a:lnTo>
                    <a:pt x="2039268" y="926899"/>
                  </a:lnTo>
                  <a:lnTo>
                    <a:pt x="2033822" y="879955"/>
                  </a:lnTo>
                  <a:lnTo>
                    <a:pt x="2026282" y="833682"/>
                  </a:lnTo>
                  <a:lnTo>
                    <a:pt x="2016698" y="788130"/>
                  </a:lnTo>
                  <a:lnTo>
                    <a:pt x="2005119" y="743346"/>
                  </a:lnTo>
                  <a:lnTo>
                    <a:pt x="1991593" y="699381"/>
                  </a:lnTo>
                  <a:lnTo>
                    <a:pt x="1976170" y="656284"/>
                  </a:lnTo>
                  <a:lnTo>
                    <a:pt x="1958899" y="614103"/>
                  </a:lnTo>
                  <a:lnTo>
                    <a:pt x="1939829" y="572888"/>
                  </a:lnTo>
                  <a:lnTo>
                    <a:pt x="1919009" y="532688"/>
                  </a:lnTo>
                  <a:lnTo>
                    <a:pt x="1896488" y="493551"/>
                  </a:lnTo>
                  <a:lnTo>
                    <a:pt x="1872315" y="455528"/>
                  </a:lnTo>
                  <a:lnTo>
                    <a:pt x="1846539" y="418667"/>
                  </a:lnTo>
                  <a:lnTo>
                    <a:pt x="1819209" y="383017"/>
                  </a:lnTo>
                  <a:lnTo>
                    <a:pt x="1790374" y="348627"/>
                  </a:lnTo>
                  <a:lnTo>
                    <a:pt x="1760084" y="315547"/>
                  </a:lnTo>
                  <a:lnTo>
                    <a:pt x="1728387" y="283825"/>
                  </a:lnTo>
                  <a:lnTo>
                    <a:pt x="1695332" y="253511"/>
                  </a:lnTo>
                  <a:lnTo>
                    <a:pt x="1660968" y="224654"/>
                  </a:lnTo>
                  <a:lnTo>
                    <a:pt x="1625346" y="197303"/>
                  </a:lnTo>
                  <a:lnTo>
                    <a:pt x="1588512" y="171506"/>
                  </a:lnTo>
                  <a:lnTo>
                    <a:pt x="1550517" y="147314"/>
                  </a:lnTo>
                  <a:lnTo>
                    <a:pt x="1511410" y="124775"/>
                  </a:lnTo>
                  <a:lnTo>
                    <a:pt x="1471239" y="103938"/>
                  </a:lnTo>
                  <a:lnTo>
                    <a:pt x="1430054" y="84853"/>
                  </a:lnTo>
                  <a:lnTo>
                    <a:pt x="1387904" y="67568"/>
                  </a:lnTo>
                  <a:lnTo>
                    <a:pt x="1344838" y="52132"/>
                  </a:lnTo>
                  <a:lnTo>
                    <a:pt x="1300905" y="38596"/>
                  </a:lnTo>
                  <a:lnTo>
                    <a:pt x="1256153" y="27007"/>
                  </a:lnTo>
                  <a:lnTo>
                    <a:pt x="1210633" y="17415"/>
                  </a:lnTo>
                  <a:lnTo>
                    <a:pt x="1164392" y="9870"/>
                  </a:lnTo>
                  <a:lnTo>
                    <a:pt x="1117481" y="4419"/>
                  </a:lnTo>
                  <a:lnTo>
                    <a:pt x="1069948" y="1113"/>
                  </a:lnTo>
                  <a:lnTo>
                    <a:pt x="1021841" y="0"/>
                  </a:lnTo>
                  <a:close/>
                </a:path>
              </a:pathLst>
            </a:custGeom>
            <a:solidFill>
              <a:srgbClr val="92A1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04259" y="804671"/>
              <a:ext cx="2044064" cy="2045335"/>
            </a:xfrm>
            <a:custGeom>
              <a:avLst/>
              <a:gdLst/>
              <a:ahLst/>
              <a:cxnLst/>
              <a:rect l="l" t="t" r="r" b="b"/>
              <a:pathLst>
                <a:path w="2044064" h="2045335">
                  <a:moveTo>
                    <a:pt x="0" y="1022603"/>
                  </a:moveTo>
                  <a:lnTo>
                    <a:pt x="1112" y="974465"/>
                  </a:lnTo>
                  <a:lnTo>
                    <a:pt x="4415" y="926899"/>
                  </a:lnTo>
                  <a:lnTo>
                    <a:pt x="9861" y="879955"/>
                  </a:lnTo>
                  <a:lnTo>
                    <a:pt x="17401" y="833682"/>
                  </a:lnTo>
                  <a:lnTo>
                    <a:pt x="26985" y="788130"/>
                  </a:lnTo>
                  <a:lnTo>
                    <a:pt x="38564" y="743346"/>
                  </a:lnTo>
                  <a:lnTo>
                    <a:pt x="52090" y="699381"/>
                  </a:lnTo>
                  <a:lnTo>
                    <a:pt x="67513" y="656284"/>
                  </a:lnTo>
                  <a:lnTo>
                    <a:pt x="84784" y="614103"/>
                  </a:lnTo>
                  <a:lnTo>
                    <a:pt x="103854" y="572888"/>
                  </a:lnTo>
                  <a:lnTo>
                    <a:pt x="124674" y="532688"/>
                  </a:lnTo>
                  <a:lnTo>
                    <a:pt x="147195" y="493551"/>
                  </a:lnTo>
                  <a:lnTo>
                    <a:pt x="171368" y="455528"/>
                  </a:lnTo>
                  <a:lnTo>
                    <a:pt x="197144" y="418667"/>
                  </a:lnTo>
                  <a:lnTo>
                    <a:pt x="224474" y="383017"/>
                  </a:lnTo>
                  <a:lnTo>
                    <a:pt x="253309" y="348627"/>
                  </a:lnTo>
                  <a:lnTo>
                    <a:pt x="283599" y="315547"/>
                  </a:lnTo>
                  <a:lnTo>
                    <a:pt x="315296" y="283825"/>
                  </a:lnTo>
                  <a:lnTo>
                    <a:pt x="348351" y="253511"/>
                  </a:lnTo>
                  <a:lnTo>
                    <a:pt x="382715" y="224654"/>
                  </a:lnTo>
                  <a:lnTo>
                    <a:pt x="418338" y="197303"/>
                  </a:lnTo>
                  <a:lnTo>
                    <a:pt x="455171" y="171506"/>
                  </a:lnTo>
                  <a:lnTo>
                    <a:pt x="493166" y="147314"/>
                  </a:lnTo>
                  <a:lnTo>
                    <a:pt x="532273" y="124775"/>
                  </a:lnTo>
                  <a:lnTo>
                    <a:pt x="572444" y="103938"/>
                  </a:lnTo>
                  <a:lnTo>
                    <a:pt x="613629" y="84853"/>
                  </a:lnTo>
                  <a:lnTo>
                    <a:pt x="655779" y="67568"/>
                  </a:lnTo>
                  <a:lnTo>
                    <a:pt x="698845" y="52132"/>
                  </a:lnTo>
                  <a:lnTo>
                    <a:pt x="742778" y="38596"/>
                  </a:lnTo>
                  <a:lnTo>
                    <a:pt x="787530" y="27007"/>
                  </a:lnTo>
                  <a:lnTo>
                    <a:pt x="833050" y="17415"/>
                  </a:lnTo>
                  <a:lnTo>
                    <a:pt x="879291" y="9870"/>
                  </a:lnTo>
                  <a:lnTo>
                    <a:pt x="926202" y="4419"/>
                  </a:lnTo>
                  <a:lnTo>
                    <a:pt x="973735" y="1113"/>
                  </a:lnTo>
                  <a:lnTo>
                    <a:pt x="1021841" y="0"/>
                  </a:lnTo>
                  <a:lnTo>
                    <a:pt x="1069948" y="1113"/>
                  </a:lnTo>
                  <a:lnTo>
                    <a:pt x="1117481" y="4419"/>
                  </a:lnTo>
                  <a:lnTo>
                    <a:pt x="1164392" y="9870"/>
                  </a:lnTo>
                  <a:lnTo>
                    <a:pt x="1210633" y="17415"/>
                  </a:lnTo>
                  <a:lnTo>
                    <a:pt x="1256153" y="27007"/>
                  </a:lnTo>
                  <a:lnTo>
                    <a:pt x="1300905" y="38596"/>
                  </a:lnTo>
                  <a:lnTo>
                    <a:pt x="1344838" y="52132"/>
                  </a:lnTo>
                  <a:lnTo>
                    <a:pt x="1387904" y="67568"/>
                  </a:lnTo>
                  <a:lnTo>
                    <a:pt x="1430054" y="84853"/>
                  </a:lnTo>
                  <a:lnTo>
                    <a:pt x="1471239" y="103938"/>
                  </a:lnTo>
                  <a:lnTo>
                    <a:pt x="1511410" y="124775"/>
                  </a:lnTo>
                  <a:lnTo>
                    <a:pt x="1550517" y="147314"/>
                  </a:lnTo>
                  <a:lnTo>
                    <a:pt x="1588512" y="171506"/>
                  </a:lnTo>
                  <a:lnTo>
                    <a:pt x="1625346" y="197303"/>
                  </a:lnTo>
                  <a:lnTo>
                    <a:pt x="1660968" y="224654"/>
                  </a:lnTo>
                  <a:lnTo>
                    <a:pt x="1695332" y="253511"/>
                  </a:lnTo>
                  <a:lnTo>
                    <a:pt x="1728387" y="283825"/>
                  </a:lnTo>
                  <a:lnTo>
                    <a:pt x="1760084" y="315547"/>
                  </a:lnTo>
                  <a:lnTo>
                    <a:pt x="1790374" y="348627"/>
                  </a:lnTo>
                  <a:lnTo>
                    <a:pt x="1819209" y="383017"/>
                  </a:lnTo>
                  <a:lnTo>
                    <a:pt x="1846539" y="418667"/>
                  </a:lnTo>
                  <a:lnTo>
                    <a:pt x="1872315" y="455528"/>
                  </a:lnTo>
                  <a:lnTo>
                    <a:pt x="1896488" y="493551"/>
                  </a:lnTo>
                  <a:lnTo>
                    <a:pt x="1919009" y="532688"/>
                  </a:lnTo>
                  <a:lnTo>
                    <a:pt x="1939829" y="572888"/>
                  </a:lnTo>
                  <a:lnTo>
                    <a:pt x="1958899" y="614103"/>
                  </a:lnTo>
                  <a:lnTo>
                    <a:pt x="1976170" y="656284"/>
                  </a:lnTo>
                  <a:lnTo>
                    <a:pt x="1991593" y="699381"/>
                  </a:lnTo>
                  <a:lnTo>
                    <a:pt x="2005119" y="743346"/>
                  </a:lnTo>
                  <a:lnTo>
                    <a:pt x="2016698" y="788130"/>
                  </a:lnTo>
                  <a:lnTo>
                    <a:pt x="2026282" y="833682"/>
                  </a:lnTo>
                  <a:lnTo>
                    <a:pt x="2033822" y="879955"/>
                  </a:lnTo>
                  <a:lnTo>
                    <a:pt x="2039268" y="926899"/>
                  </a:lnTo>
                  <a:lnTo>
                    <a:pt x="2042571" y="974465"/>
                  </a:lnTo>
                  <a:lnTo>
                    <a:pt x="2043684" y="1022603"/>
                  </a:lnTo>
                  <a:lnTo>
                    <a:pt x="2042571" y="1070742"/>
                  </a:lnTo>
                  <a:lnTo>
                    <a:pt x="2039268" y="1118308"/>
                  </a:lnTo>
                  <a:lnTo>
                    <a:pt x="2033822" y="1165252"/>
                  </a:lnTo>
                  <a:lnTo>
                    <a:pt x="2026282" y="1211525"/>
                  </a:lnTo>
                  <a:lnTo>
                    <a:pt x="2016698" y="1257077"/>
                  </a:lnTo>
                  <a:lnTo>
                    <a:pt x="2005119" y="1301861"/>
                  </a:lnTo>
                  <a:lnTo>
                    <a:pt x="1991593" y="1345826"/>
                  </a:lnTo>
                  <a:lnTo>
                    <a:pt x="1976170" y="1388923"/>
                  </a:lnTo>
                  <a:lnTo>
                    <a:pt x="1958899" y="1431104"/>
                  </a:lnTo>
                  <a:lnTo>
                    <a:pt x="1939829" y="1472319"/>
                  </a:lnTo>
                  <a:lnTo>
                    <a:pt x="1919009" y="1512519"/>
                  </a:lnTo>
                  <a:lnTo>
                    <a:pt x="1896488" y="1551656"/>
                  </a:lnTo>
                  <a:lnTo>
                    <a:pt x="1872315" y="1589679"/>
                  </a:lnTo>
                  <a:lnTo>
                    <a:pt x="1846539" y="1626540"/>
                  </a:lnTo>
                  <a:lnTo>
                    <a:pt x="1819209" y="1662190"/>
                  </a:lnTo>
                  <a:lnTo>
                    <a:pt x="1790374" y="1696580"/>
                  </a:lnTo>
                  <a:lnTo>
                    <a:pt x="1760084" y="1729660"/>
                  </a:lnTo>
                  <a:lnTo>
                    <a:pt x="1728387" y="1761382"/>
                  </a:lnTo>
                  <a:lnTo>
                    <a:pt x="1695332" y="1791696"/>
                  </a:lnTo>
                  <a:lnTo>
                    <a:pt x="1660968" y="1820553"/>
                  </a:lnTo>
                  <a:lnTo>
                    <a:pt x="1625345" y="1847904"/>
                  </a:lnTo>
                  <a:lnTo>
                    <a:pt x="1588512" y="1873701"/>
                  </a:lnTo>
                  <a:lnTo>
                    <a:pt x="1550517" y="1897893"/>
                  </a:lnTo>
                  <a:lnTo>
                    <a:pt x="1511410" y="1920432"/>
                  </a:lnTo>
                  <a:lnTo>
                    <a:pt x="1471239" y="1941269"/>
                  </a:lnTo>
                  <a:lnTo>
                    <a:pt x="1430054" y="1960354"/>
                  </a:lnTo>
                  <a:lnTo>
                    <a:pt x="1387904" y="1977639"/>
                  </a:lnTo>
                  <a:lnTo>
                    <a:pt x="1344838" y="1993075"/>
                  </a:lnTo>
                  <a:lnTo>
                    <a:pt x="1300905" y="2006611"/>
                  </a:lnTo>
                  <a:lnTo>
                    <a:pt x="1256153" y="2018200"/>
                  </a:lnTo>
                  <a:lnTo>
                    <a:pt x="1210633" y="2027792"/>
                  </a:lnTo>
                  <a:lnTo>
                    <a:pt x="1164392" y="2035337"/>
                  </a:lnTo>
                  <a:lnTo>
                    <a:pt x="1117481" y="2040788"/>
                  </a:lnTo>
                  <a:lnTo>
                    <a:pt x="1069948" y="2044094"/>
                  </a:lnTo>
                  <a:lnTo>
                    <a:pt x="1021841" y="2045207"/>
                  </a:lnTo>
                  <a:lnTo>
                    <a:pt x="973735" y="2044094"/>
                  </a:lnTo>
                  <a:lnTo>
                    <a:pt x="926202" y="2040788"/>
                  </a:lnTo>
                  <a:lnTo>
                    <a:pt x="879291" y="2035337"/>
                  </a:lnTo>
                  <a:lnTo>
                    <a:pt x="833050" y="2027792"/>
                  </a:lnTo>
                  <a:lnTo>
                    <a:pt x="787530" y="2018200"/>
                  </a:lnTo>
                  <a:lnTo>
                    <a:pt x="742778" y="2006611"/>
                  </a:lnTo>
                  <a:lnTo>
                    <a:pt x="698845" y="1993075"/>
                  </a:lnTo>
                  <a:lnTo>
                    <a:pt x="655779" y="1977639"/>
                  </a:lnTo>
                  <a:lnTo>
                    <a:pt x="613629" y="1960354"/>
                  </a:lnTo>
                  <a:lnTo>
                    <a:pt x="572444" y="1941269"/>
                  </a:lnTo>
                  <a:lnTo>
                    <a:pt x="532273" y="1920432"/>
                  </a:lnTo>
                  <a:lnTo>
                    <a:pt x="493166" y="1897893"/>
                  </a:lnTo>
                  <a:lnTo>
                    <a:pt x="455171" y="1873701"/>
                  </a:lnTo>
                  <a:lnTo>
                    <a:pt x="418338" y="1847904"/>
                  </a:lnTo>
                  <a:lnTo>
                    <a:pt x="382715" y="1820553"/>
                  </a:lnTo>
                  <a:lnTo>
                    <a:pt x="348351" y="1791696"/>
                  </a:lnTo>
                  <a:lnTo>
                    <a:pt x="315296" y="1761382"/>
                  </a:lnTo>
                  <a:lnTo>
                    <a:pt x="283599" y="1729660"/>
                  </a:lnTo>
                  <a:lnTo>
                    <a:pt x="253309" y="1696580"/>
                  </a:lnTo>
                  <a:lnTo>
                    <a:pt x="224474" y="1662190"/>
                  </a:lnTo>
                  <a:lnTo>
                    <a:pt x="197144" y="1626540"/>
                  </a:lnTo>
                  <a:lnTo>
                    <a:pt x="171368" y="1589679"/>
                  </a:lnTo>
                  <a:lnTo>
                    <a:pt x="147195" y="1551656"/>
                  </a:lnTo>
                  <a:lnTo>
                    <a:pt x="124674" y="1512519"/>
                  </a:lnTo>
                  <a:lnTo>
                    <a:pt x="103854" y="1472319"/>
                  </a:lnTo>
                  <a:lnTo>
                    <a:pt x="84784" y="1431104"/>
                  </a:lnTo>
                  <a:lnTo>
                    <a:pt x="67513" y="1388923"/>
                  </a:lnTo>
                  <a:lnTo>
                    <a:pt x="52090" y="1345826"/>
                  </a:lnTo>
                  <a:lnTo>
                    <a:pt x="38564" y="1301861"/>
                  </a:lnTo>
                  <a:lnTo>
                    <a:pt x="26985" y="1257077"/>
                  </a:lnTo>
                  <a:lnTo>
                    <a:pt x="17401" y="1211525"/>
                  </a:lnTo>
                  <a:lnTo>
                    <a:pt x="9861" y="1165252"/>
                  </a:lnTo>
                  <a:lnTo>
                    <a:pt x="4415" y="1118308"/>
                  </a:lnTo>
                  <a:lnTo>
                    <a:pt x="1112" y="1070742"/>
                  </a:lnTo>
                  <a:lnTo>
                    <a:pt x="0" y="1022603"/>
                  </a:lnTo>
                  <a:close/>
                </a:path>
              </a:pathLst>
            </a:custGeom>
            <a:ln w="9144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04030" y="1401571"/>
            <a:ext cx="16154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TM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SPH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800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Pg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+4.4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Pg/yr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949440" y="638555"/>
            <a:ext cx="2199640" cy="2973705"/>
            <a:chOff x="6949440" y="638555"/>
            <a:chExt cx="2199640" cy="2973705"/>
          </a:xfrm>
        </p:grpSpPr>
        <p:sp>
          <p:nvSpPr>
            <p:cNvPr id="43" name="object 43"/>
            <p:cNvSpPr/>
            <p:nvPr/>
          </p:nvSpPr>
          <p:spPr>
            <a:xfrm>
              <a:off x="6949440" y="638555"/>
              <a:ext cx="2194559" cy="29733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96684" y="662939"/>
              <a:ext cx="2147570" cy="2879090"/>
            </a:xfrm>
            <a:custGeom>
              <a:avLst/>
              <a:gdLst/>
              <a:ahLst/>
              <a:cxnLst/>
              <a:rect l="l" t="t" r="r" b="b"/>
              <a:pathLst>
                <a:path w="2147570" h="2879090">
                  <a:moveTo>
                    <a:pt x="1438656" y="0"/>
                  </a:moveTo>
                  <a:lnTo>
                    <a:pt x="1390204" y="800"/>
                  </a:lnTo>
                  <a:lnTo>
                    <a:pt x="1342153" y="3187"/>
                  </a:lnTo>
                  <a:lnTo>
                    <a:pt x="1294529" y="7133"/>
                  </a:lnTo>
                  <a:lnTo>
                    <a:pt x="1247356" y="12613"/>
                  </a:lnTo>
                  <a:lnTo>
                    <a:pt x="1200659" y="19604"/>
                  </a:lnTo>
                  <a:lnTo>
                    <a:pt x="1154464" y="28079"/>
                  </a:lnTo>
                  <a:lnTo>
                    <a:pt x="1108796" y="38013"/>
                  </a:lnTo>
                  <a:lnTo>
                    <a:pt x="1063680" y="49381"/>
                  </a:lnTo>
                  <a:lnTo>
                    <a:pt x="1019141" y="62158"/>
                  </a:lnTo>
                  <a:lnTo>
                    <a:pt x="975205" y="76319"/>
                  </a:lnTo>
                  <a:lnTo>
                    <a:pt x="931896" y="91838"/>
                  </a:lnTo>
                  <a:lnTo>
                    <a:pt x="889240" y="108690"/>
                  </a:lnTo>
                  <a:lnTo>
                    <a:pt x="847262" y="126851"/>
                  </a:lnTo>
                  <a:lnTo>
                    <a:pt x="805987" y="146295"/>
                  </a:lnTo>
                  <a:lnTo>
                    <a:pt x="765440" y="166996"/>
                  </a:lnTo>
                  <a:lnTo>
                    <a:pt x="725647" y="188930"/>
                  </a:lnTo>
                  <a:lnTo>
                    <a:pt x="686632" y="212071"/>
                  </a:lnTo>
                  <a:lnTo>
                    <a:pt x="648422" y="236395"/>
                  </a:lnTo>
                  <a:lnTo>
                    <a:pt x="611040" y="261876"/>
                  </a:lnTo>
                  <a:lnTo>
                    <a:pt x="574513" y="288488"/>
                  </a:lnTo>
                  <a:lnTo>
                    <a:pt x="538865" y="316207"/>
                  </a:lnTo>
                  <a:lnTo>
                    <a:pt x="504121" y="345008"/>
                  </a:lnTo>
                  <a:lnTo>
                    <a:pt x="470308" y="374865"/>
                  </a:lnTo>
                  <a:lnTo>
                    <a:pt x="437449" y="405753"/>
                  </a:lnTo>
                  <a:lnTo>
                    <a:pt x="405570" y="437647"/>
                  </a:lnTo>
                  <a:lnTo>
                    <a:pt x="374697" y="470522"/>
                  </a:lnTo>
                  <a:lnTo>
                    <a:pt x="344854" y="504353"/>
                  </a:lnTo>
                  <a:lnTo>
                    <a:pt x="316067" y="539113"/>
                  </a:lnTo>
                  <a:lnTo>
                    <a:pt x="288361" y="574779"/>
                  </a:lnTo>
                  <a:lnTo>
                    <a:pt x="261761" y="611326"/>
                  </a:lnTo>
                  <a:lnTo>
                    <a:pt x="236292" y="648727"/>
                  </a:lnTo>
                  <a:lnTo>
                    <a:pt x="211980" y="686957"/>
                  </a:lnTo>
                  <a:lnTo>
                    <a:pt x="188849" y="725992"/>
                  </a:lnTo>
                  <a:lnTo>
                    <a:pt x="166925" y="765807"/>
                  </a:lnTo>
                  <a:lnTo>
                    <a:pt x="146232" y="806375"/>
                  </a:lnTo>
                  <a:lnTo>
                    <a:pt x="126797" y="847673"/>
                  </a:lnTo>
                  <a:lnTo>
                    <a:pt x="108645" y="889674"/>
                  </a:lnTo>
                  <a:lnTo>
                    <a:pt x="91799" y="932354"/>
                  </a:lnTo>
                  <a:lnTo>
                    <a:pt x="76287" y="975687"/>
                  </a:lnTo>
                  <a:lnTo>
                    <a:pt x="62132" y="1019649"/>
                  </a:lnTo>
                  <a:lnTo>
                    <a:pt x="49361" y="1064214"/>
                  </a:lnTo>
                  <a:lnTo>
                    <a:pt x="37997" y="1109356"/>
                  </a:lnTo>
                  <a:lnTo>
                    <a:pt x="28067" y="1155051"/>
                  </a:lnTo>
                  <a:lnTo>
                    <a:pt x="19596" y="1201274"/>
                  </a:lnTo>
                  <a:lnTo>
                    <a:pt x="12608" y="1247999"/>
                  </a:lnTo>
                  <a:lnTo>
                    <a:pt x="7130" y="1295201"/>
                  </a:lnTo>
                  <a:lnTo>
                    <a:pt x="3185" y="1342854"/>
                  </a:lnTo>
                  <a:lnTo>
                    <a:pt x="800" y="1390935"/>
                  </a:lnTo>
                  <a:lnTo>
                    <a:pt x="0" y="1439418"/>
                  </a:lnTo>
                  <a:lnTo>
                    <a:pt x="800" y="1487900"/>
                  </a:lnTo>
                  <a:lnTo>
                    <a:pt x="3185" y="1535981"/>
                  </a:lnTo>
                  <a:lnTo>
                    <a:pt x="7130" y="1583634"/>
                  </a:lnTo>
                  <a:lnTo>
                    <a:pt x="12608" y="1630836"/>
                  </a:lnTo>
                  <a:lnTo>
                    <a:pt x="19596" y="1677561"/>
                  </a:lnTo>
                  <a:lnTo>
                    <a:pt x="28067" y="1723784"/>
                  </a:lnTo>
                  <a:lnTo>
                    <a:pt x="37997" y="1769479"/>
                  </a:lnTo>
                  <a:lnTo>
                    <a:pt x="49361" y="1814621"/>
                  </a:lnTo>
                  <a:lnTo>
                    <a:pt x="62132" y="1859186"/>
                  </a:lnTo>
                  <a:lnTo>
                    <a:pt x="76287" y="1903148"/>
                  </a:lnTo>
                  <a:lnTo>
                    <a:pt x="91799" y="1946481"/>
                  </a:lnTo>
                  <a:lnTo>
                    <a:pt x="108645" y="1989161"/>
                  </a:lnTo>
                  <a:lnTo>
                    <a:pt x="126797" y="2031162"/>
                  </a:lnTo>
                  <a:lnTo>
                    <a:pt x="146232" y="2072460"/>
                  </a:lnTo>
                  <a:lnTo>
                    <a:pt x="166925" y="2113028"/>
                  </a:lnTo>
                  <a:lnTo>
                    <a:pt x="188849" y="2152843"/>
                  </a:lnTo>
                  <a:lnTo>
                    <a:pt x="211980" y="2191878"/>
                  </a:lnTo>
                  <a:lnTo>
                    <a:pt x="236292" y="2230108"/>
                  </a:lnTo>
                  <a:lnTo>
                    <a:pt x="261761" y="2267509"/>
                  </a:lnTo>
                  <a:lnTo>
                    <a:pt x="288361" y="2304056"/>
                  </a:lnTo>
                  <a:lnTo>
                    <a:pt x="316067" y="2339722"/>
                  </a:lnTo>
                  <a:lnTo>
                    <a:pt x="344854" y="2374482"/>
                  </a:lnTo>
                  <a:lnTo>
                    <a:pt x="374697" y="2408313"/>
                  </a:lnTo>
                  <a:lnTo>
                    <a:pt x="405570" y="2441188"/>
                  </a:lnTo>
                  <a:lnTo>
                    <a:pt x="437449" y="2473082"/>
                  </a:lnTo>
                  <a:lnTo>
                    <a:pt x="470308" y="2503970"/>
                  </a:lnTo>
                  <a:lnTo>
                    <a:pt x="504121" y="2533827"/>
                  </a:lnTo>
                  <a:lnTo>
                    <a:pt x="538865" y="2562628"/>
                  </a:lnTo>
                  <a:lnTo>
                    <a:pt x="574513" y="2590347"/>
                  </a:lnTo>
                  <a:lnTo>
                    <a:pt x="611040" y="2616959"/>
                  </a:lnTo>
                  <a:lnTo>
                    <a:pt x="648422" y="2642440"/>
                  </a:lnTo>
                  <a:lnTo>
                    <a:pt x="686632" y="2666764"/>
                  </a:lnTo>
                  <a:lnTo>
                    <a:pt x="725647" y="2689905"/>
                  </a:lnTo>
                  <a:lnTo>
                    <a:pt x="765440" y="2711839"/>
                  </a:lnTo>
                  <a:lnTo>
                    <a:pt x="805987" y="2732540"/>
                  </a:lnTo>
                  <a:lnTo>
                    <a:pt x="847262" y="2751984"/>
                  </a:lnTo>
                  <a:lnTo>
                    <a:pt x="889240" y="2770145"/>
                  </a:lnTo>
                  <a:lnTo>
                    <a:pt x="931896" y="2786997"/>
                  </a:lnTo>
                  <a:lnTo>
                    <a:pt x="975205" y="2802516"/>
                  </a:lnTo>
                  <a:lnTo>
                    <a:pt x="1019141" y="2816677"/>
                  </a:lnTo>
                  <a:lnTo>
                    <a:pt x="1063680" y="2829454"/>
                  </a:lnTo>
                  <a:lnTo>
                    <a:pt x="1108796" y="2840822"/>
                  </a:lnTo>
                  <a:lnTo>
                    <a:pt x="1154464" y="2850756"/>
                  </a:lnTo>
                  <a:lnTo>
                    <a:pt x="1200659" y="2859231"/>
                  </a:lnTo>
                  <a:lnTo>
                    <a:pt x="1247356" y="2866222"/>
                  </a:lnTo>
                  <a:lnTo>
                    <a:pt x="1294529" y="2871702"/>
                  </a:lnTo>
                  <a:lnTo>
                    <a:pt x="1342153" y="2875648"/>
                  </a:lnTo>
                  <a:lnTo>
                    <a:pt x="1390204" y="2878035"/>
                  </a:lnTo>
                  <a:lnTo>
                    <a:pt x="1438656" y="2878836"/>
                  </a:lnTo>
                  <a:lnTo>
                    <a:pt x="1487107" y="2878035"/>
                  </a:lnTo>
                  <a:lnTo>
                    <a:pt x="1535158" y="2875648"/>
                  </a:lnTo>
                  <a:lnTo>
                    <a:pt x="1582782" y="2871702"/>
                  </a:lnTo>
                  <a:lnTo>
                    <a:pt x="1629955" y="2866222"/>
                  </a:lnTo>
                  <a:lnTo>
                    <a:pt x="1676652" y="2859231"/>
                  </a:lnTo>
                  <a:lnTo>
                    <a:pt x="1722847" y="2850756"/>
                  </a:lnTo>
                  <a:lnTo>
                    <a:pt x="1768515" y="2840822"/>
                  </a:lnTo>
                  <a:lnTo>
                    <a:pt x="1813631" y="2829454"/>
                  </a:lnTo>
                  <a:lnTo>
                    <a:pt x="1858170" y="2816677"/>
                  </a:lnTo>
                  <a:lnTo>
                    <a:pt x="1902106" y="2802516"/>
                  </a:lnTo>
                  <a:lnTo>
                    <a:pt x="1945415" y="2786997"/>
                  </a:lnTo>
                  <a:lnTo>
                    <a:pt x="1988071" y="2770145"/>
                  </a:lnTo>
                  <a:lnTo>
                    <a:pt x="2030049" y="2751984"/>
                  </a:lnTo>
                  <a:lnTo>
                    <a:pt x="2071324" y="2732540"/>
                  </a:lnTo>
                  <a:lnTo>
                    <a:pt x="2111871" y="2711839"/>
                  </a:lnTo>
                  <a:lnTo>
                    <a:pt x="2147316" y="2692302"/>
                  </a:lnTo>
                  <a:lnTo>
                    <a:pt x="2147316" y="186533"/>
                  </a:lnTo>
                  <a:lnTo>
                    <a:pt x="2111871" y="166996"/>
                  </a:lnTo>
                  <a:lnTo>
                    <a:pt x="2071324" y="146295"/>
                  </a:lnTo>
                  <a:lnTo>
                    <a:pt x="2030049" y="126851"/>
                  </a:lnTo>
                  <a:lnTo>
                    <a:pt x="1988071" y="108690"/>
                  </a:lnTo>
                  <a:lnTo>
                    <a:pt x="1945415" y="91838"/>
                  </a:lnTo>
                  <a:lnTo>
                    <a:pt x="1902106" y="76319"/>
                  </a:lnTo>
                  <a:lnTo>
                    <a:pt x="1858170" y="62158"/>
                  </a:lnTo>
                  <a:lnTo>
                    <a:pt x="1813631" y="49381"/>
                  </a:lnTo>
                  <a:lnTo>
                    <a:pt x="1768515" y="38013"/>
                  </a:lnTo>
                  <a:lnTo>
                    <a:pt x="1722847" y="28079"/>
                  </a:lnTo>
                  <a:lnTo>
                    <a:pt x="1676652" y="19604"/>
                  </a:lnTo>
                  <a:lnTo>
                    <a:pt x="1629955" y="12613"/>
                  </a:lnTo>
                  <a:lnTo>
                    <a:pt x="1582782" y="7133"/>
                  </a:lnTo>
                  <a:lnTo>
                    <a:pt x="1535158" y="3187"/>
                  </a:lnTo>
                  <a:lnTo>
                    <a:pt x="1487107" y="800"/>
                  </a:lnTo>
                  <a:lnTo>
                    <a:pt x="1438656" y="0"/>
                  </a:lnTo>
                  <a:close/>
                </a:path>
              </a:pathLst>
            </a:custGeom>
            <a:solidFill>
              <a:srgbClr val="6DB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96684" y="662939"/>
              <a:ext cx="2147570" cy="2879090"/>
            </a:xfrm>
            <a:custGeom>
              <a:avLst/>
              <a:gdLst/>
              <a:ahLst/>
              <a:cxnLst/>
              <a:rect l="l" t="t" r="r" b="b"/>
              <a:pathLst>
                <a:path w="2147570" h="2879090">
                  <a:moveTo>
                    <a:pt x="0" y="1439418"/>
                  </a:moveTo>
                  <a:lnTo>
                    <a:pt x="800" y="1390935"/>
                  </a:lnTo>
                  <a:lnTo>
                    <a:pt x="3185" y="1342854"/>
                  </a:lnTo>
                  <a:lnTo>
                    <a:pt x="7130" y="1295201"/>
                  </a:lnTo>
                  <a:lnTo>
                    <a:pt x="12608" y="1247999"/>
                  </a:lnTo>
                  <a:lnTo>
                    <a:pt x="19596" y="1201274"/>
                  </a:lnTo>
                  <a:lnTo>
                    <a:pt x="28067" y="1155051"/>
                  </a:lnTo>
                  <a:lnTo>
                    <a:pt x="37997" y="1109356"/>
                  </a:lnTo>
                  <a:lnTo>
                    <a:pt x="49361" y="1064214"/>
                  </a:lnTo>
                  <a:lnTo>
                    <a:pt x="62132" y="1019649"/>
                  </a:lnTo>
                  <a:lnTo>
                    <a:pt x="76287" y="975687"/>
                  </a:lnTo>
                  <a:lnTo>
                    <a:pt x="91799" y="932354"/>
                  </a:lnTo>
                  <a:lnTo>
                    <a:pt x="108645" y="889674"/>
                  </a:lnTo>
                  <a:lnTo>
                    <a:pt x="126797" y="847673"/>
                  </a:lnTo>
                  <a:lnTo>
                    <a:pt x="146232" y="806375"/>
                  </a:lnTo>
                  <a:lnTo>
                    <a:pt x="166925" y="765807"/>
                  </a:lnTo>
                  <a:lnTo>
                    <a:pt x="188849" y="725992"/>
                  </a:lnTo>
                  <a:lnTo>
                    <a:pt x="211980" y="686957"/>
                  </a:lnTo>
                  <a:lnTo>
                    <a:pt x="236292" y="648727"/>
                  </a:lnTo>
                  <a:lnTo>
                    <a:pt x="261761" y="611326"/>
                  </a:lnTo>
                  <a:lnTo>
                    <a:pt x="288361" y="574779"/>
                  </a:lnTo>
                  <a:lnTo>
                    <a:pt x="316067" y="539113"/>
                  </a:lnTo>
                  <a:lnTo>
                    <a:pt x="344854" y="504353"/>
                  </a:lnTo>
                  <a:lnTo>
                    <a:pt x="374697" y="470522"/>
                  </a:lnTo>
                  <a:lnTo>
                    <a:pt x="405570" y="437647"/>
                  </a:lnTo>
                  <a:lnTo>
                    <a:pt x="437449" y="405753"/>
                  </a:lnTo>
                  <a:lnTo>
                    <a:pt x="470308" y="374865"/>
                  </a:lnTo>
                  <a:lnTo>
                    <a:pt x="504121" y="345008"/>
                  </a:lnTo>
                  <a:lnTo>
                    <a:pt x="538865" y="316207"/>
                  </a:lnTo>
                  <a:lnTo>
                    <a:pt x="574513" y="288488"/>
                  </a:lnTo>
                  <a:lnTo>
                    <a:pt x="611040" y="261876"/>
                  </a:lnTo>
                  <a:lnTo>
                    <a:pt x="648422" y="236395"/>
                  </a:lnTo>
                  <a:lnTo>
                    <a:pt x="686632" y="212071"/>
                  </a:lnTo>
                  <a:lnTo>
                    <a:pt x="725647" y="188930"/>
                  </a:lnTo>
                  <a:lnTo>
                    <a:pt x="765440" y="166996"/>
                  </a:lnTo>
                  <a:lnTo>
                    <a:pt x="805987" y="146295"/>
                  </a:lnTo>
                  <a:lnTo>
                    <a:pt x="847262" y="126851"/>
                  </a:lnTo>
                  <a:lnTo>
                    <a:pt x="889240" y="108690"/>
                  </a:lnTo>
                  <a:lnTo>
                    <a:pt x="931896" y="91838"/>
                  </a:lnTo>
                  <a:lnTo>
                    <a:pt x="975205" y="76319"/>
                  </a:lnTo>
                  <a:lnTo>
                    <a:pt x="1019141" y="62158"/>
                  </a:lnTo>
                  <a:lnTo>
                    <a:pt x="1063680" y="49381"/>
                  </a:lnTo>
                  <a:lnTo>
                    <a:pt x="1108796" y="38013"/>
                  </a:lnTo>
                  <a:lnTo>
                    <a:pt x="1154464" y="28079"/>
                  </a:lnTo>
                  <a:lnTo>
                    <a:pt x="1200659" y="19604"/>
                  </a:lnTo>
                  <a:lnTo>
                    <a:pt x="1247356" y="12613"/>
                  </a:lnTo>
                  <a:lnTo>
                    <a:pt x="1294529" y="7133"/>
                  </a:lnTo>
                  <a:lnTo>
                    <a:pt x="1342153" y="3187"/>
                  </a:lnTo>
                  <a:lnTo>
                    <a:pt x="1390204" y="800"/>
                  </a:lnTo>
                  <a:lnTo>
                    <a:pt x="1438656" y="0"/>
                  </a:lnTo>
                  <a:lnTo>
                    <a:pt x="1487107" y="800"/>
                  </a:lnTo>
                  <a:lnTo>
                    <a:pt x="1535158" y="3187"/>
                  </a:lnTo>
                  <a:lnTo>
                    <a:pt x="1582782" y="7133"/>
                  </a:lnTo>
                  <a:lnTo>
                    <a:pt x="1629955" y="12613"/>
                  </a:lnTo>
                  <a:lnTo>
                    <a:pt x="1676652" y="19604"/>
                  </a:lnTo>
                  <a:lnTo>
                    <a:pt x="1722847" y="28079"/>
                  </a:lnTo>
                  <a:lnTo>
                    <a:pt x="1768515" y="38013"/>
                  </a:lnTo>
                  <a:lnTo>
                    <a:pt x="1813631" y="49381"/>
                  </a:lnTo>
                  <a:lnTo>
                    <a:pt x="1858170" y="62158"/>
                  </a:lnTo>
                  <a:lnTo>
                    <a:pt x="1902106" y="76319"/>
                  </a:lnTo>
                  <a:lnTo>
                    <a:pt x="1945415" y="91838"/>
                  </a:lnTo>
                  <a:lnTo>
                    <a:pt x="1988071" y="108690"/>
                  </a:lnTo>
                  <a:lnTo>
                    <a:pt x="2030049" y="126851"/>
                  </a:lnTo>
                  <a:lnTo>
                    <a:pt x="2071324" y="146295"/>
                  </a:lnTo>
                  <a:lnTo>
                    <a:pt x="2111871" y="166996"/>
                  </a:lnTo>
                  <a:lnTo>
                    <a:pt x="2147316" y="186533"/>
                  </a:lnTo>
                </a:path>
                <a:path w="2147570" h="2879090">
                  <a:moveTo>
                    <a:pt x="2147316" y="2692302"/>
                  </a:moveTo>
                  <a:lnTo>
                    <a:pt x="2111871" y="2711839"/>
                  </a:lnTo>
                  <a:lnTo>
                    <a:pt x="2071324" y="2732540"/>
                  </a:lnTo>
                  <a:lnTo>
                    <a:pt x="2030049" y="2751984"/>
                  </a:lnTo>
                  <a:lnTo>
                    <a:pt x="1988071" y="2770145"/>
                  </a:lnTo>
                  <a:lnTo>
                    <a:pt x="1945415" y="2786997"/>
                  </a:lnTo>
                  <a:lnTo>
                    <a:pt x="1902106" y="2802516"/>
                  </a:lnTo>
                  <a:lnTo>
                    <a:pt x="1858170" y="2816677"/>
                  </a:lnTo>
                  <a:lnTo>
                    <a:pt x="1813631" y="2829454"/>
                  </a:lnTo>
                  <a:lnTo>
                    <a:pt x="1768515" y="2840822"/>
                  </a:lnTo>
                  <a:lnTo>
                    <a:pt x="1722847" y="2850756"/>
                  </a:lnTo>
                  <a:lnTo>
                    <a:pt x="1676652" y="2859231"/>
                  </a:lnTo>
                  <a:lnTo>
                    <a:pt x="1629955" y="2866222"/>
                  </a:lnTo>
                  <a:lnTo>
                    <a:pt x="1582782" y="2871702"/>
                  </a:lnTo>
                  <a:lnTo>
                    <a:pt x="1535158" y="2875648"/>
                  </a:lnTo>
                  <a:lnTo>
                    <a:pt x="1487107" y="2878035"/>
                  </a:lnTo>
                  <a:lnTo>
                    <a:pt x="1438656" y="2878836"/>
                  </a:lnTo>
                  <a:lnTo>
                    <a:pt x="1390204" y="2878035"/>
                  </a:lnTo>
                  <a:lnTo>
                    <a:pt x="1342153" y="2875648"/>
                  </a:lnTo>
                  <a:lnTo>
                    <a:pt x="1294529" y="2871702"/>
                  </a:lnTo>
                  <a:lnTo>
                    <a:pt x="1247356" y="2866222"/>
                  </a:lnTo>
                  <a:lnTo>
                    <a:pt x="1200659" y="2859231"/>
                  </a:lnTo>
                  <a:lnTo>
                    <a:pt x="1154464" y="2850756"/>
                  </a:lnTo>
                  <a:lnTo>
                    <a:pt x="1108796" y="2840822"/>
                  </a:lnTo>
                  <a:lnTo>
                    <a:pt x="1063680" y="2829454"/>
                  </a:lnTo>
                  <a:lnTo>
                    <a:pt x="1019141" y="2816677"/>
                  </a:lnTo>
                  <a:lnTo>
                    <a:pt x="975205" y="2802516"/>
                  </a:lnTo>
                  <a:lnTo>
                    <a:pt x="931896" y="2786997"/>
                  </a:lnTo>
                  <a:lnTo>
                    <a:pt x="889240" y="2770145"/>
                  </a:lnTo>
                  <a:lnTo>
                    <a:pt x="847262" y="2751984"/>
                  </a:lnTo>
                  <a:lnTo>
                    <a:pt x="805987" y="2732540"/>
                  </a:lnTo>
                  <a:lnTo>
                    <a:pt x="765440" y="2711839"/>
                  </a:lnTo>
                  <a:lnTo>
                    <a:pt x="725647" y="2689905"/>
                  </a:lnTo>
                  <a:lnTo>
                    <a:pt x="686632" y="2666764"/>
                  </a:lnTo>
                  <a:lnTo>
                    <a:pt x="648422" y="2642440"/>
                  </a:lnTo>
                  <a:lnTo>
                    <a:pt x="611040" y="2616959"/>
                  </a:lnTo>
                  <a:lnTo>
                    <a:pt x="574513" y="2590347"/>
                  </a:lnTo>
                  <a:lnTo>
                    <a:pt x="538865" y="2562628"/>
                  </a:lnTo>
                  <a:lnTo>
                    <a:pt x="504121" y="2533827"/>
                  </a:lnTo>
                  <a:lnTo>
                    <a:pt x="470308" y="2503970"/>
                  </a:lnTo>
                  <a:lnTo>
                    <a:pt x="437449" y="2473082"/>
                  </a:lnTo>
                  <a:lnTo>
                    <a:pt x="405570" y="2441188"/>
                  </a:lnTo>
                  <a:lnTo>
                    <a:pt x="374697" y="2408313"/>
                  </a:lnTo>
                  <a:lnTo>
                    <a:pt x="344854" y="2374482"/>
                  </a:lnTo>
                  <a:lnTo>
                    <a:pt x="316067" y="2339722"/>
                  </a:lnTo>
                  <a:lnTo>
                    <a:pt x="288361" y="2304056"/>
                  </a:lnTo>
                  <a:lnTo>
                    <a:pt x="261761" y="2267509"/>
                  </a:lnTo>
                  <a:lnTo>
                    <a:pt x="236292" y="2230108"/>
                  </a:lnTo>
                  <a:lnTo>
                    <a:pt x="211980" y="2191878"/>
                  </a:lnTo>
                  <a:lnTo>
                    <a:pt x="188849" y="2152843"/>
                  </a:lnTo>
                  <a:lnTo>
                    <a:pt x="166925" y="2113028"/>
                  </a:lnTo>
                  <a:lnTo>
                    <a:pt x="146232" y="2072460"/>
                  </a:lnTo>
                  <a:lnTo>
                    <a:pt x="126797" y="2031162"/>
                  </a:lnTo>
                  <a:lnTo>
                    <a:pt x="108645" y="1989161"/>
                  </a:lnTo>
                  <a:lnTo>
                    <a:pt x="91799" y="1946481"/>
                  </a:lnTo>
                  <a:lnTo>
                    <a:pt x="76287" y="1903148"/>
                  </a:lnTo>
                  <a:lnTo>
                    <a:pt x="62132" y="1859186"/>
                  </a:lnTo>
                  <a:lnTo>
                    <a:pt x="49361" y="1814621"/>
                  </a:lnTo>
                  <a:lnTo>
                    <a:pt x="37997" y="1769479"/>
                  </a:lnTo>
                  <a:lnTo>
                    <a:pt x="28067" y="1723784"/>
                  </a:lnTo>
                  <a:lnTo>
                    <a:pt x="19596" y="1677561"/>
                  </a:lnTo>
                  <a:lnTo>
                    <a:pt x="12608" y="1630836"/>
                  </a:lnTo>
                  <a:lnTo>
                    <a:pt x="7130" y="1583634"/>
                  </a:lnTo>
                  <a:lnTo>
                    <a:pt x="3185" y="1535981"/>
                  </a:lnTo>
                  <a:lnTo>
                    <a:pt x="800" y="1487900"/>
                  </a:lnTo>
                  <a:lnTo>
                    <a:pt x="0" y="1439418"/>
                  </a:lnTo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456169" y="1419895"/>
            <a:ext cx="1282065" cy="12763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705"/>
              </a:spcBef>
            </a:pPr>
            <a:r>
              <a:rPr sz="1800" b="1" spc="-15" dirty="0">
                <a:latin typeface="Arial"/>
                <a:cs typeface="Arial"/>
              </a:rPr>
              <a:t>OCEAN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ultimate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graveyard</a:t>
            </a:r>
            <a:endParaRPr sz="1800">
              <a:latin typeface="Arial"/>
              <a:cs typeface="Arial"/>
            </a:endParaRPr>
          </a:p>
          <a:p>
            <a:pPr marL="59055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+2.6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Pg/yr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754879" y="4375402"/>
            <a:ext cx="2498090" cy="2482850"/>
            <a:chOff x="4754879" y="4375402"/>
            <a:chExt cx="2498090" cy="2482850"/>
          </a:xfrm>
        </p:grpSpPr>
        <p:sp>
          <p:nvSpPr>
            <p:cNvPr id="48" name="object 48"/>
            <p:cNvSpPr/>
            <p:nvPr/>
          </p:nvSpPr>
          <p:spPr>
            <a:xfrm>
              <a:off x="4754879" y="4375402"/>
              <a:ext cx="2497835" cy="248259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02123" y="4399787"/>
              <a:ext cx="2403475" cy="2402205"/>
            </a:xfrm>
            <a:custGeom>
              <a:avLst/>
              <a:gdLst/>
              <a:ahLst/>
              <a:cxnLst/>
              <a:rect l="l" t="t" r="r" b="b"/>
              <a:pathLst>
                <a:path w="2403475" h="2402204">
                  <a:moveTo>
                    <a:pt x="1201674" y="0"/>
                  </a:moveTo>
                  <a:lnTo>
                    <a:pt x="1153340" y="953"/>
                  </a:lnTo>
                  <a:lnTo>
                    <a:pt x="1105492" y="3790"/>
                  </a:lnTo>
                  <a:lnTo>
                    <a:pt x="1058164" y="8475"/>
                  </a:lnTo>
                  <a:lnTo>
                    <a:pt x="1011392" y="14971"/>
                  </a:lnTo>
                  <a:lnTo>
                    <a:pt x="965213" y="23243"/>
                  </a:lnTo>
                  <a:lnTo>
                    <a:pt x="919662" y="33255"/>
                  </a:lnTo>
                  <a:lnTo>
                    <a:pt x="874775" y="44970"/>
                  </a:lnTo>
                  <a:lnTo>
                    <a:pt x="830588" y="58354"/>
                  </a:lnTo>
                  <a:lnTo>
                    <a:pt x="787137" y="73370"/>
                  </a:lnTo>
                  <a:lnTo>
                    <a:pt x="744458" y="89982"/>
                  </a:lnTo>
                  <a:lnTo>
                    <a:pt x="702586" y="108155"/>
                  </a:lnTo>
                  <a:lnTo>
                    <a:pt x="661558" y="127852"/>
                  </a:lnTo>
                  <a:lnTo>
                    <a:pt x="621409" y="149038"/>
                  </a:lnTo>
                  <a:lnTo>
                    <a:pt x="582176" y="171676"/>
                  </a:lnTo>
                  <a:lnTo>
                    <a:pt x="543894" y="195731"/>
                  </a:lnTo>
                  <a:lnTo>
                    <a:pt x="506599" y="221168"/>
                  </a:lnTo>
                  <a:lnTo>
                    <a:pt x="470326" y="247949"/>
                  </a:lnTo>
                  <a:lnTo>
                    <a:pt x="435113" y="276039"/>
                  </a:lnTo>
                  <a:lnTo>
                    <a:pt x="400995" y="305403"/>
                  </a:lnTo>
                  <a:lnTo>
                    <a:pt x="368007" y="336004"/>
                  </a:lnTo>
                  <a:lnTo>
                    <a:pt x="336186" y="367807"/>
                  </a:lnTo>
                  <a:lnTo>
                    <a:pt x="305567" y="400775"/>
                  </a:lnTo>
                  <a:lnTo>
                    <a:pt x="276186" y="434873"/>
                  </a:lnTo>
                  <a:lnTo>
                    <a:pt x="248080" y="470065"/>
                  </a:lnTo>
                  <a:lnTo>
                    <a:pt x="221284" y="506315"/>
                  </a:lnTo>
                  <a:lnTo>
                    <a:pt x="195833" y="543587"/>
                  </a:lnTo>
                  <a:lnTo>
                    <a:pt x="171765" y="581845"/>
                  </a:lnTo>
                  <a:lnTo>
                    <a:pt x="149114" y="621054"/>
                  </a:lnTo>
                  <a:lnTo>
                    <a:pt x="127917" y="661177"/>
                  </a:lnTo>
                  <a:lnTo>
                    <a:pt x="108210" y="702178"/>
                  </a:lnTo>
                  <a:lnTo>
                    <a:pt x="90027" y="744022"/>
                  </a:lnTo>
                  <a:lnTo>
                    <a:pt x="73407" y="786673"/>
                  </a:lnTo>
                  <a:lnTo>
                    <a:pt x="58383" y="830094"/>
                  </a:lnTo>
                  <a:lnTo>
                    <a:pt x="44992" y="874251"/>
                  </a:lnTo>
                  <a:lnTo>
                    <a:pt x="33271" y="919107"/>
                  </a:lnTo>
                  <a:lnTo>
                    <a:pt x="23254" y="964625"/>
                  </a:lnTo>
                  <a:lnTo>
                    <a:pt x="14978" y="1010772"/>
                  </a:lnTo>
                  <a:lnTo>
                    <a:pt x="8479" y="1057509"/>
                  </a:lnTo>
                  <a:lnTo>
                    <a:pt x="3792" y="1104802"/>
                  </a:lnTo>
                  <a:lnTo>
                    <a:pt x="954" y="1152615"/>
                  </a:lnTo>
                  <a:lnTo>
                    <a:pt x="0" y="1200912"/>
                  </a:lnTo>
                  <a:lnTo>
                    <a:pt x="954" y="1249212"/>
                  </a:lnTo>
                  <a:lnTo>
                    <a:pt x="3792" y="1297027"/>
                  </a:lnTo>
                  <a:lnTo>
                    <a:pt x="8479" y="1344323"/>
                  </a:lnTo>
                  <a:lnTo>
                    <a:pt x="14978" y="1391063"/>
                  </a:lnTo>
                  <a:lnTo>
                    <a:pt x="23254" y="1437212"/>
                  </a:lnTo>
                  <a:lnTo>
                    <a:pt x="33271" y="1482733"/>
                  </a:lnTo>
                  <a:lnTo>
                    <a:pt x="44992" y="1527590"/>
                  </a:lnTo>
                  <a:lnTo>
                    <a:pt x="58383" y="1571748"/>
                  </a:lnTo>
                  <a:lnTo>
                    <a:pt x="73407" y="1615170"/>
                  </a:lnTo>
                  <a:lnTo>
                    <a:pt x="90027" y="1657822"/>
                  </a:lnTo>
                  <a:lnTo>
                    <a:pt x="108210" y="1699667"/>
                  </a:lnTo>
                  <a:lnTo>
                    <a:pt x="127917" y="1740668"/>
                  </a:lnTo>
                  <a:lnTo>
                    <a:pt x="149114" y="1780791"/>
                  </a:lnTo>
                  <a:lnTo>
                    <a:pt x="171765" y="1820000"/>
                  </a:lnTo>
                  <a:lnTo>
                    <a:pt x="195833" y="1858258"/>
                  </a:lnTo>
                  <a:lnTo>
                    <a:pt x="221284" y="1895529"/>
                  </a:lnTo>
                  <a:lnTo>
                    <a:pt x="248080" y="1931779"/>
                  </a:lnTo>
                  <a:lnTo>
                    <a:pt x="276186" y="1966970"/>
                  </a:lnTo>
                  <a:lnTo>
                    <a:pt x="305567" y="2001067"/>
                  </a:lnTo>
                  <a:lnTo>
                    <a:pt x="336186" y="2034035"/>
                  </a:lnTo>
                  <a:lnTo>
                    <a:pt x="368007" y="2065837"/>
                  </a:lnTo>
                  <a:lnTo>
                    <a:pt x="400995" y="2096437"/>
                  </a:lnTo>
                  <a:lnTo>
                    <a:pt x="435113" y="2125799"/>
                  </a:lnTo>
                  <a:lnTo>
                    <a:pt x="470326" y="2153889"/>
                  </a:lnTo>
                  <a:lnTo>
                    <a:pt x="506599" y="2180669"/>
                  </a:lnTo>
                  <a:lnTo>
                    <a:pt x="543894" y="2206104"/>
                  </a:lnTo>
                  <a:lnTo>
                    <a:pt x="582176" y="2230158"/>
                  </a:lnTo>
                  <a:lnTo>
                    <a:pt x="621409" y="2252795"/>
                  </a:lnTo>
                  <a:lnTo>
                    <a:pt x="661558" y="2273979"/>
                  </a:lnTo>
                  <a:lnTo>
                    <a:pt x="702586" y="2293675"/>
                  </a:lnTo>
                  <a:lnTo>
                    <a:pt x="744458" y="2311847"/>
                  </a:lnTo>
                  <a:lnTo>
                    <a:pt x="787137" y="2328458"/>
                  </a:lnTo>
                  <a:lnTo>
                    <a:pt x="830588" y="2343473"/>
                  </a:lnTo>
                  <a:lnTo>
                    <a:pt x="874775" y="2356855"/>
                  </a:lnTo>
                  <a:lnTo>
                    <a:pt x="919662" y="2368570"/>
                  </a:lnTo>
                  <a:lnTo>
                    <a:pt x="965213" y="2378581"/>
                  </a:lnTo>
                  <a:lnTo>
                    <a:pt x="1011392" y="2386852"/>
                  </a:lnTo>
                  <a:lnTo>
                    <a:pt x="1058164" y="2393348"/>
                  </a:lnTo>
                  <a:lnTo>
                    <a:pt x="1105492" y="2398032"/>
                  </a:lnTo>
                  <a:lnTo>
                    <a:pt x="1153340" y="2400869"/>
                  </a:lnTo>
                  <a:lnTo>
                    <a:pt x="1201674" y="2401822"/>
                  </a:lnTo>
                  <a:lnTo>
                    <a:pt x="1250007" y="2400869"/>
                  </a:lnTo>
                  <a:lnTo>
                    <a:pt x="1297855" y="2398032"/>
                  </a:lnTo>
                  <a:lnTo>
                    <a:pt x="1345183" y="2393348"/>
                  </a:lnTo>
                  <a:lnTo>
                    <a:pt x="1391955" y="2386852"/>
                  </a:lnTo>
                  <a:lnTo>
                    <a:pt x="1438134" y="2378581"/>
                  </a:lnTo>
                  <a:lnTo>
                    <a:pt x="1483685" y="2368570"/>
                  </a:lnTo>
                  <a:lnTo>
                    <a:pt x="1528572" y="2356855"/>
                  </a:lnTo>
                  <a:lnTo>
                    <a:pt x="1572759" y="2343473"/>
                  </a:lnTo>
                  <a:lnTo>
                    <a:pt x="1616210" y="2328458"/>
                  </a:lnTo>
                  <a:lnTo>
                    <a:pt x="1658889" y="2311847"/>
                  </a:lnTo>
                  <a:lnTo>
                    <a:pt x="1700761" y="2293675"/>
                  </a:lnTo>
                  <a:lnTo>
                    <a:pt x="1741789" y="2273979"/>
                  </a:lnTo>
                  <a:lnTo>
                    <a:pt x="1781938" y="2252795"/>
                  </a:lnTo>
                  <a:lnTo>
                    <a:pt x="1821171" y="2230158"/>
                  </a:lnTo>
                  <a:lnTo>
                    <a:pt x="1859453" y="2206104"/>
                  </a:lnTo>
                  <a:lnTo>
                    <a:pt x="1896748" y="2180669"/>
                  </a:lnTo>
                  <a:lnTo>
                    <a:pt x="1933021" y="2153889"/>
                  </a:lnTo>
                  <a:lnTo>
                    <a:pt x="1968234" y="2125799"/>
                  </a:lnTo>
                  <a:lnTo>
                    <a:pt x="2002352" y="2096437"/>
                  </a:lnTo>
                  <a:lnTo>
                    <a:pt x="2035340" y="2065837"/>
                  </a:lnTo>
                  <a:lnTo>
                    <a:pt x="2067161" y="2034035"/>
                  </a:lnTo>
                  <a:lnTo>
                    <a:pt x="2097780" y="2001067"/>
                  </a:lnTo>
                  <a:lnTo>
                    <a:pt x="2127161" y="1966970"/>
                  </a:lnTo>
                  <a:lnTo>
                    <a:pt x="2155267" y="1931779"/>
                  </a:lnTo>
                  <a:lnTo>
                    <a:pt x="2182063" y="1895529"/>
                  </a:lnTo>
                  <a:lnTo>
                    <a:pt x="2207514" y="1858258"/>
                  </a:lnTo>
                  <a:lnTo>
                    <a:pt x="2231582" y="1820000"/>
                  </a:lnTo>
                  <a:lnTo>
                    <a:pt x="2254233" y="1780791"/>
                  </a:lnTo>
                  <a:lnTo>
                    <a:pt x="2275430" y="1740668"/>
                  </a:lnTo>
                  <a:lnTo>
                    <a:pt x="2295137" y="1699667"/>
                  </a:lnTo>
                  <a:lnTo>
                    <a:pt x="2313320" y="1657822"/>
                  </a:lnTo>
                  <a:lnTo>
                    <a:pt x="2329940" y="1615170"/>
                  </a:lnTo>
                  <a:lnTo>
                    <a:pt x="2344964" y="1571748"/>
                  </a:lnTo>
                  <a:lnTo>
                    <a:pt x="2358355" y="1527590"/>
                  </a:lnTo>
                  <a:lnTo>
                    <a:pt x="2370076" y="1482733"/>
                  </a:lnTo>
                  <a:lnTo>
                    <a:pt x="2380093" y="1437212"/>
                  </a:lnTo>
                  <a:lnTo>
                    <a:pt x="2388369" y="1391063"/>
                  </a:lnTo>
                  <a:lnTo>
                    <a:pt x="2394868" y="1344323"/>
                  </a:lnTo>
                  <a:lnTo>
                    <a:pt x="2399555" y="1297027"/>
                  </a:lnTo>
                  <a:lnTo>
                    <a:pt x="2402393" y="1249212"/>
                  </a:lnTo>
                  <a:lnTo>
                    <a:pt x="2403348" y="1200912"/>
                  </a:lnTo>
                  <a:lnTo>
                    <a:pt x="2402393" y="1152615"/>
                  </a:lnTo>
                  <a:lnTo>
                    <a:pt x="2399555" y="1104802"/>
                  </a:lnTo>
                  <a:lnTo>
                    <a:pt x="2394868" y="1057509"/>
                  </a:lnTo>
                  <a:lnTo>
                    <a:pt x="2388369" y="1010772"/>
                  </a:lnTo>
                  <a:lnTo>
                    <a:pt x="2380093" y="964625"/>
                  </a:lnTo>
                  <a:lnTo>
                    <a:pt x="2370076" y="919107"/>
                  </a:lnTo>
                  <a:lnTo>
                    <a:pt x="2358355" y="874251"/>
                  </a:lnTo>
                  <a:lnTo>
                    <a:pt x="2344964" y="830094"/>
                  </a:lnTo>
                  <a:lnTo>
                    <a:pt x="2329940" y="786673"/>
                  </a:lnTo>
                  <a:lnTo>
                    <a:pt x="2313320" y="744022"/>
                  </a:lnTo>
                  <a:lnTo>
                    <a:pt x="2295137" y="702178"/>
                  </a:lnTo>
                  <a:lnTo>
                    <a:pt x="2275430" y="661177"/>
                  </a:lnTo>
                  <a:lnTo>
                    <a:pt x="2254233" y="621054"/>
                  </a:lnTo>
                  <a:lnTo>
                    <a:pt x="2231582" y="581845"/>
                  </a:lnTo>
                  <a:lnTo>
                    <a:pt x="2207514" y="543587"/>
                  </a:lnTo>
                  <a:lnTo>
                    <a:pt x="2182063" y="506315"/>
                  </a:lnTo>
                  <a:lnTo>
                    <a:pt x="2155267" y="470065"/>
                  </a:lnTo>
                  <a:lnTo>
                    <a:pt x="2127161" y="434873"/>
                  </a:lnTo>
                  <a:lnTo>
                    <a:pt x="2097780" y="400775"/>
                  </a:lnTo>
                  <a:lnTo>
                    <a:pt x="2067161" y="367807"/>
                  </a:lnTo>
                  <a:lnTo>
                    <a:pt x="2035340" y="336004"/>
                  </a:lnTo>
                  <a:lnTo>
                    <a:pt x="2002352" y="305403"/>
                  </a:lnTo>
                  <a:lnTo>
                    <a:pt x="1968234" y="276039"/>
                  </a:lnTo>
                  <a:lnTo>
                    <a:pt x="1933021" y="247949"/>
                  </a:lnTo>
                  <a:lnTo>
                    <a:pt x="1896748" y="221168"/>
                  </a:lnTo>
                  <a:lnTo>
                    <a:pt x="1859453" y="195731"/>
                  </a:lnTo>
                  <a:lnTo>
                    <a:pt x="1821171" y="171676"/>
                  </a:lnTo>
                  <a:lnTo>
                    <a:pt x="1781938" y="149038"/>
                  </a:lnTo>
                  <a:lnTo>
                    <a:pt x="1741789" y="127852"/>
                  </a:lnTo>
                  <a:lnTo>
                    <a:pt x="1700761" y="108155"/>
                  </a:lnTo>
                  <a:lnTo>
                    <a:pt x="1658889" y="89982"/>
                  </a:lnTo>
                  <a:lnTo>
                    <a:pt x="1616210" y="73370"/>
                  </a:lnTo>
                  <a:lnTo>
                    <a:pt x="1572759" y="58354"/>
                  </a:lnTo>
                  <a:lnTo>
                    <a:pt x="1528572" y="44970"/>
                  </a:lnTo>
                  <a:lnTo>
                    <a:pt x="1483685" y="33255"/>
                  </a:lnTo>
                  <a:lnTo>
                    <a:pt x="1438134" y="23243"/>
                  </a:lnTo>
                  <a:lnTo>
                    <a:pt x="1391955" y="14971"/>
                  </a:lnTo>
                  <a:lnTo>
                    <a:pt x="1345183" y="8475"/>
                  </a:lnTo>
                  <a:lnTo>
                    <a:pt x="1297855" y="3790"/>
                  </a:lnTo>
                  <a:lnTo>
                    <a:pt x="1250007" y="953"/>
                  </a:lnTo>
                  <a:lnTo>
                    <a:pt x="1201674" y="0"/>
                  </a:lnTo>
                  <a:close/>
                </a:path>
              </a:pathLst>
            </a:custGeom>
            <a:solidFill>
              <a:srgbClr val="9C8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02123" y="4399787"/>
              <a:ext cx="2403475" cy="2402205"/>
            </a:xfrm>
            <a:custGeom>
              <a:avLst/>
              <a:gdLst/>
              <a:ahLst/>
              <a:cxnLst/>
              <a:rect l="l" t="t" r="r" b="b"/>
              <a:pathLst>
                <a:path w="2403475" h="2402204">
                  <a:moveTo>
                    <a:pt x="0" y="1200912"/>
                  </a:moveTo>
                  <a:lnTo>
                    <a:pt x="954" y="1152615"/>
                  </a:lnTo>
                  <a:lnTo>
                    <a:pt x="3792" y="1104802"/>
                  </a:lnTo>
                  <a:lnTo>
                    <a:pt x="8479" y="1057509"/>
                  </a:lnTo>
                  <a:lnTo>
                    <a:pt x="14978" y="1010772"/>
                  </a:lnTo>
                  <a:lnTo>
                    <a:pt x="23254" y="964625"/>
                  </a:lnTo>
                  <a:lnTo>
                    <a:pt x="33271" y="919107"/>
                  </a:lnTo>
                  <a:lnTo>
                    <a:pt x="44992" y="874251"/>
                  </a:lnTo>
                  <a:lnTo>
                    <a:pt x="58383" y="830094"/>
                  </a:lnTo>
                  <a:lnTo>
                    <a:pt x="73407" y="786673"/>
                  </a:lnTo>
                  <a:lnTo>
                    <a:pt x="90027" y="744022"/>
                  </a:lnTo>
                  <a:lnTo>
                    <a:pt x="108210" y="702178"/>
                  </a:lnTo>
                  <a:lnTo>
                    <a:pt x="127917" y="661177"/>
                  </a:lnTo>
                  <a:lnTo>
                    <a:pt x="149114" y="621054"/>
                  </a:lnTo>
                  <a:lnTo>
                    <a:pt x="171765" y="581845"/>
                  </a:lnTo>
                  <a:lnTo>
                    <a:pt x="195833" y="543587"/>
                  </a:lnTo>
                  <a:lnTo>
                    <a:pt x="221284" y="506315"/>
                  </a:lnTo>
                  <a:lnTo>
                    <a:pt x="248080" y="470065"/>
                  </a:lnTo>
                  <a:lnTo>
                    <a:pt x="276186" y="434873"/>
                  </a:lnTo>
                  <a:lnTo>
                    <a:pt x="305567" y="400775"/>
                  </a:lnTo>
                  <a:lnTo>
                    <a:pt x="336186" y="367807"/>
                  </a:lnTo>
                  <a:lnTo>
                    <a:pt x="368007" y="336004"/>
                  </a:lnTo>
                  <a:lnTo>
                    <a:pt x="400995" y="305403"/>
                  </a:lnTo>
                  <a:lnTo>
                    <a:pt x="435113" y="276039"/>
                  </a:lnTo>
                  <a:lnTo>
                    <a:pt x="470326" y="247949"/>
                  </a:lnTo>
                  <a:lnTo>
                    <a:pt x="506599" y="221168"/>
                  </a:lnTo>
                  <a:lnTo>
                    <a:pt x="543894" y="195731"/>
                  </a:lnTo>
                  <a:lnTo>
                    <a:pt x="582176" y="171676"/>
                  </a:lnTo>
                  <a:lnTo>
                    <a:pt x="621409" y="149038"/>
                  </a:lnTo>
                  <a:lnTo>
                    <a:pt x="661558" y="127852"/>
                  </a:lnTo>
                  <a:lnTo>
                    <a:pt x="702586" y="108155"/>
                  </a:lnTo>
                  <a:lnTo>
                    <a:pt x="744458" y="89982"/>
                  </a:lnTo>
                  <a:lnTo>
                    <a:pt x="787137" y="73370"/>
                  </a:lnTo>
                  <a:lnTo>
                    <a:pt x="830588" y="58354"/>
                  </a:lnTo>
                  <a:lnTo>
                    <a:pt x="874775" y="44970"/>
                  </a:lnTo>
                  <a:lnTo>
                    <a:pt x="919662" y="33255"/>
                  </a:lnTo>
                  <a:lnTo>
                    <a:pt x="965213" y="23243"/>
                  </a:lnTo>
                  <a:lnTo>
                    <a:pt x="1011392" y="14971"/>
                  </a:lnTo>
                  <a:lnTo>
                    <a:pt x="1058164" y="8475"/>
                  </a:lnTo>
                  <a:lnTo>
                    <a:pt x="1105492" y="3790"/>
                  </a:lnTo>
                  <a:lnTo>
                    <a:pt x="1153340" y="953"/>
                  </a:lnTo>
                  <a:lnTo>
                    <a:pt x="1201674" y="0"/>
                  </a:lnTo>
                  <a:lnTo>
                    <a:pt x="1250007" y="953"/>
                  </a:lnTo>
                  <a:lnTo>
                    <a:pt x="1297855" y="3790"/>
                  </a:lnTo>
                  <a:lnTo>
                    <a:pt x="1345183" y="8475"/>
                  </a:lnTo>
                  <a:lnTo>
                    <a:pt x="1391955" y="14971"/>
                  </a:lnTo>
                  <a:lnTo>
                    <a:pt x="1438134" y="23243"/>
                  </a:lnTo>
                  <a:lnTo>
                    <a:pt x="1483685" y="33255"/>
                  </a:lnTo>
                  <a:lnTo>
                    <a:pt x="1528572" y="44970"/>
                  </a:lnTo>
                  <a:lnTo>
                    <a:pt x="1572759" y="58354"/>
                  </a:lnTo>
                  <a:lnTo>
                    <a:pt x="1616210" y="73370"/>
                  </a:lnTo>
                  <a:lnTo>
                    <a:pt x="1658889" y="89982"/>
                  </a:lnTo>
                  <a:lnTo>
                    <a:pt x="1700761" y="108155"/>
                  </a:lnTo>
                  <a:lnTo>
                    <a:pt x="1741789" y="127852"/>
                  </a:lnTo>
                  <a:lnTo>
                    <a:pt x="1781938" y="149038"/>
                  </a:lnTo>
                  <a:lnTo>
                    <a:pt x="1821171" y="171676"/>
                  </a:lnTo>
                  <a:lnTo>
                    <a:pt x="1859453" y="195731"/>
                  </a:lnTo>
                  <a:lnTo>
                    <a:pt x="1896748" y="221168"/>
                  </a:lnTo>
                  <a:lnTo>
                    <a:pt x="1933021" y="247949"/>
                  </a:lnTo>
                  <a:lnTo>
                    <a:pt x="1968234" y="276039"/>
                  </a:lnTo>
                  <a:lnTo>
                    <a:pt x="2002352" y="305403"/>
                  </a:lnTo>
                  <a:lnTo>
                    <a:pt x="2035340" y="336004"/>
                  </a:lnTo>
                  <a:lnTo>
                    <a:pt x="2067161" y="367807"/>
                  </a:lnTo>
                  <a:lnTo>
                    <a:pt x="2097780" y="400775"/>
                  </a:lnTo>
                  <a:lnTo>
                    <a:pt x="2127161" y="434873"/>
                  </a:lnTo>
                  <a:lnTo>
                    <a:pt x="2155267" y="470065"/>
                  </a:lnTo>
                  <a:lnTo>
                    <a:pt x="2182063" y="506315"/>
                  </a:lnTo>
                  <a:lnTo>
                    <a:pt x="2207514" y="543587"/>
                  </a:lnTo>
                  <a:lnTo>
                    <a:pt x="2231582" y="581845"/>
                  </a:lnTo>
                  <a:lnTo>
                    <a:pt x="2254233" y="621054"/>
                  </a:lnTo>
                  <a:lnTo>
                    <a:pt x="2275430" y="661177"/>
                  </a:lnTo>
                  <a:lnTo>
                    <a:pt x="2295137" y="702178"/>
                  </a:lnTo>
                  <a:lnTo>
                    <a:pt x="2313320" y="744022"/>
                  </a:lnTo>
                  <a:lnTo>
                    <a:pt x="2329940" y="786673"/>
                  </a:lnTo>
                  <a:lnTo>
                    <a:pt x="2344964" y="830094"/>
                  </a:lnTo>
                  <a:lnTo>
                    <a:pt x="2358355" y="874251"/>
                  </a:lnTo>
                  <a:lnTo>
                    <a:pt x="2370076" y="919107"/>
                  </a:lnTo>
                  <a:lnTo>
                    <a:pt x="2380093" y="964625"/>
                  </a:lnTo>
                  <a:lnTo>
                    <a:pt x="2388369" y="1010772"/>
                  </a:lnTo>
                  <a:lnTo>
                    <a:pt x="2394868" y="1057509"/>
                  </a:lnTo>
                  <a:lnTo>
                    <a:pt x="2399555" y="1104802"/>
                  </a:lnTo>
                  <a:lnTo>
                    <a:pt x="2402393" y="1152615"/>
                  </a:lnTo>
                  <a:lnTo>
                    <a:pt x="2403348" y="1200912"/>
                  </a:lnTo>
                  <a:lnTo>
                    <a:pt x="2402393" y="1249212"/>
                  </a:lnTo>
                  <a:lnTo>
                    <a:pt x="2399555" y="1297027"/>
                  </a:lnTo>
                  <a:lnTo>
                    <a:pt x="2394868" y="1344323"/>
                  </a:lnTo>
                  <a:lnTo>
                    <a:pt x="2388369" y="1391063"/>
                  </a:lnTo>
                  <a:lnTo>
                    <a:pt x="2380093" y="1437212"/>
                  </a:lnTo>
                  <a:lnTo>
                    <a:pt x="2370076" y="1482733"/>
                  </a:lnTo>
                  <a:lnTo>
                    <a:pt x="2358355" y="1527590"/>
                  </a:lnTo>
                  <a:lnTo>
                    <a:pt x="2344964" y="1571748"/>
                  </a:lnTo>
                  <a:lnTo>
                    <a:pt x="2329940" y="1615170"/>
                  </a:lnTo>
                  <a:lnTo>
                    <a:pt x="2313320" y="1657822"/>
                  </a:lnTo>
                  <a:lnTo>
                    <a:pt x="2295137" y="1699667"/>
                  </a:lnTo>
                  <a:lnTo>
                    <a:pt x="2275430" y="1740668"/>
                  </a:lnTo>
                  <a:lnTo>
                    <a:pt x="2254233" y="1780791"/>
                  </a:lnTo>
                  <a:lnTo>
                    <a:pt x="2231582" y="1820000"/>
                  </a:lnTo>
                  <a:lnTo>
                    <a:pt x="2207514" y="1858258"/>
                  </a:lnTo>
                  <a:lnTo>
                    <a:pt x="2182063" y="1895529"/>
                  </a:lnTo>
                  <a:lnTo>
                    <a:pt x="2155267" y="1931779"/>
                  </a:lnTo>
                  <a:lnTo>
                    <a:pt x="2127161" y="1966970"/>
                  </a:lnTo>
                  <a:lnTo>
                    <a:pt x="2097780" y="2001067"/>
                  </a:lnTo>
                  <a:lnTo>
                    <a:pt x="2067161" y="2034035"/>
                  </a:lnTo>
                  <a:lnTo>
                    <a:pt x="2035340" y="2065837"/>
                  </a:lnTo>
                  <a:lnTo>
                    <a:pt x="2002352" y="2096437"/>
                  </a:lnTo>
                  <a:lnTo>
                    <a:pt x="1968234" y="2125799"/>
                  </a:lnTo>
                  <a:lnTo>
                    <a:pt x="1933021" y="2153889"/>
                  </a:lnTo>
                  <a:lnTo>
                    <a:pt x="1896748" y="2180669"/>
                  </a:lnTo>
                  <a:lnTo>
                    <a:pt x="1859453" y="2206104"/>
                  </a:lnTo>
                  <a:lnTo>
                    <a:pt x="1821171" y="2230158"/>
                  </a:lnTo>
                  <a:lnTo>
                    <a:pt x="1781938" y="2252795"/>
                  </a:lnTo>
                  <a:lnTo>
                    <a:pt x="1741789" y="2273979"/>
                  </a:lnTo>
                  <a:lnTo>
                    <a:pt x="1700761" y="2293675"/>
                  </a:lnTo>
                  <a:lnTo>
                    <a:pt x="1658889" y="2311847"/>
                  </a:lnTo>
                  <a:lnTo>
                    <a:pt x="1616210" y="2328458"/>
                  </a:lnTo>
                  <a:lnTo>
                    <a:pt x="1572759" y="2343473"/>
                  </a:lnTo>
                  <a:lnTo>
                    <a:pt x="1528572" y="2356855"/>
                  </a:lnTo>
                  <a:lnTo>
                    <a:pt x="1483685" y="2368570"/>
                  </a:lnTo>
                  <a:lnTo>
                    <a:pt x="1438134" y="2378581"/>
                  </a:lnTo>
                  <a:lnTo>
                    <a:pt x="1391955" y="2386852"/>
                  </a:lnTo>
                  <a:lnTo>
                    <a:pt x="1345183" y="2393348"/>
                  </a:lnTo>
                  <a:lnTo>
                    <a:pt x="1297855" y="2398032"/>
                  </a:lnTo>
                  <a:lnTo>
                    <a:pt x="1250007" y="2400869"/>
                  </a:lnTo>
                  <a:lnTo>
                    <a:pt x="1201674" y="2401822"/>
                  </a:lnTo>
                  <a:lnTo>
                    <a:pt x="1153340" y="2400869"/>
                  </a:lnTo>
                  <a:lnTo>
                    <a:pt x="1105492" y="2398032"/>
                  </a:lnTo>
                  <a:lnTo>
                    <a:pt x="1058164" y="2393348"/>
                  </a:lnTo>
                  <a:lnTo>
                    <a:pt x="1011392" y="2386852"/>
                  </a:lnTo>
                  <a:lnTo>
                    <a:pt x="965213" y="2378581"/>
                  </a:lnTo>
                  <a:lnTo>
                    <a:pt x="919662" y="2368570"/>
                  </a:lnTo>
                  <a:lnTo>
                    <a:pt x="874775" y="2356855"/>
                  </a:lnTo>
                  <a:lnTo>
                    <a:pt x="830588" y="2343473"/>
                  </a:lnTo>
                  <a:lnTo>
                    <a:pt x="787137" y="2328458"/>
                  </a:lnTo>
                  <a:lnTo>
                    <a:pt x="744458" y="2311847"/>
                  </a:lnTo>
                  <a:lnTo>
                    <a:pt x="702586" y="2293675"/>
                  </a:lnTo>
                  <a:lnTo>
                    <a:pt x="661558" y="2273979"/>
                  </a:lnTo>
                  <a:lnTo>
                    <a:pt x="621409" y="2252795"/>
                  </a:lnTo>
                  <a:lnTo>
                    <a:pt x="582176" y="2230158"/>
                  </a:lnTo>
                  <a:lnTo>
                    <a:pt x="543894" y="2206104"/>
                  </a:lnTo>
                  <a:lnTo>
                    <a:pt x="506599" y="2180669"/>
                  </a:lnTo>
                  <a:lnTo>
                    <a:pt x="470326" y="2153889"/>
                  </a:lnTo>
                  <a:lnTo>
                    <a:pt x="435113" y="2125799"/>
                  </a:lnTo>
                  <a:lnTo>
                    <a:pt x="400995" y="2096437"/>
                  </a:lnTo>
                  <a:lnTo>
                    <a:pt x="368007" y="2065837"/>
                  </a:lnTo>
                  <a:lnTo>
                    <a:pt x="336186" y="2034035"/>
                  </a:lnTo>
                  <a:lnTo>
                    <a:pt x="305567" y="2001067"/>
                  </a:lnTo>
                  <a:lnTo>
                    <a:pt x="276186" y="1966970"/>
                  </a:lnTo>
                  <a:lnTo>
                    <a:pt x="248080" y="1931779"/>
                  </a:lnTo>
                  <a:lnTo>
                    <a:pt x="221284" y="1895529"/>
                  </a:lnTo>
                  <a:lnTo>
                    <a:pt x="195833" y="1858258"/>
                  </a:lnTo>
                  <a:lnTo>
                    <a:pt x="171765" y="1820000"/>
                  </a:lnTo>
                  <a:lnTo>
                    <a:pt x="149114" y="1780791"/>
                  </a:lnTo>
                  <a:lnTo>
                    <a:pt x="127917" y="1740668"/>
                  </a:lnTo>
                  <a:lnTo>
                    <a:pt x="108210" y="1699667"/>
                  </a:lnTo>
                  <a:lnTo>
                    <a:pt x="90027" y="1657822"/>
                  </a:lnTo>
                  <a:lnTo>
                    <a:pt x="73407" y="1615170"/>
                  </a:lnTo>
                  <a:lnTo>
                    <a:pt x="58383" y="1571748"/>
                  </a:lnTo>
                  <a:lnTo>
                    <a:pt x="44992" y="1527590"/>
                  </a:lnTo>
                  <a:lnTo>
                    <a:pt x="33271" y="1482733"/>
                  </a:lnTo>
                  <a:lnTo>
                    <a:pt x="23254" y="1437212"/>
                  </a:lnTo>
                  <a:lnTo>
                    <a:pt x="14978" y="1391063"/>
                  </a:lnTo>
                  <a:lnTo>
                    <a:pt x="8479" y="1344323"/>
                  </a:lnTo>
                  <a:lnTo>
                    <a:pt x="3792" y="1297027"/>
                  </a:lnTo>
                  <a:lnTo>
                    <a:pt x="954" y="1249212"/>
                  </a:lnTo>
                  <a:lnTo>
                    <a:pt x="0" y="1200912"/>
                  </a:lnTo>
                  <a:close/>
                </a:path>
              </a:pathLst>
            </a:custGeom>
            <a:ln w="9144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932045" y="4913147"/>
            <a:ext cx="2157095" cy="12363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sz="1800" b="1" dirty="0">
                <a:latin typeface="Arial"/>
                <a:cs typeface="Arial"/>
              </a:rPr>
              <a:t>SOIL</a:t>
            </a:r>
            <a:endParaRPr sz="1800">
              <a:latin typeface="Arial"/>
              <a:cs typeface="Arial"/>
            </a:endParaRPr>
          </a:p>
          <a:p>
            <a:pPr marL="36830" marR="29209" algn="ctr">
              <a:lnSpc>
                <a:spcPct val="100000"/>
              </a:lnSpc>
              <a:spcBef>
                <a:spcPts val="605"/>
              </a:spcBef>
            </a:pPr>
            <a:r>
              <a:rPr sz="1700" dirty="0">
                <a:latin typeface="Arial"/>
                <a:cs typeface="Arial"/>
              </a:rPr>
              <a:t>6000 Pg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3-m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depth  (Organic &amp;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Inorganic)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700" spc="-5" dirty="0">
                <a:latin typeface="Arial"/>
                <a:cs typeface="Arial"/>
              </a:rPr>
              <a:t>+3.0</a:t>
            </a:r>
            <a:r>
              <a:rPr sz="1700" spc="-5" dirty="0">
                <a:latin typeface="kiloji - P"/>
                <a:cs typeface="kiloji - P"/>
              </a:rPr>
              <a:t>±</a:t>
            </a:r>
            <a:r>
              <a:rPr sz="1700" spc="-5" dirty="0">
                <a:latin typeface="Arial"/>
                <a:cs typeface="Arial"/>
              </a:rPr>
              <a:t>0.8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Pg/yr(Land)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34923" y="829055"/>
            <a:ext cx="2498090" cy="4980940"/>
            <a:chOff x="534923" y="829055"/>
            <a:chExt cx="2498090" cy="4980940"/>
          </a:xfrm>
        </p:grpSpPr>
        <p:sp>
          <p:nvSpPr>
            <p:cNvPr id="53" name="object 53"/>
            <p:cNvSpPr/>
            <p:nvPr/>
          </p:nvSpPr>
          <p:spPr>
            <a:xfrm>
              <a:off x="795527" y="1039367"/>
              <a:ext cx="1560575" cy="15590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2771" y="1063751"/>
              <a:ext cx="1466215" cy="1464945"/>
            </a:xfrm>
            <a:custGeom>
              <a:avLst/>
              <a:gdLst/>
              <a:ahLst/>
              <a:cxnLst/>
              <a:rect l="l" t="t" r="r" b="b"/>
              <a:pathLst>
                <a:path w="1466214" h="1464945">
                  <a:moveTo>
                    <a:pt x="733044" y="0"/>
                  </a:moveTo>
                  <a:lnTo>
                    <a:pt x="684845" y="1557"/>
                  </a:lnTo>
                  <a:lnTo>
                    <a:pt x="637480" y="6167"/>
                  </a:lnTo>
                  <a:lnTo>
                    <a:pt x="591044" y="13731"/>
                  </a:lnTo>
                  <a:lnTo>
                    <a:pt x="545633" y="24153"/>
                  </a:lnTo>
                  <a:lnTo>
                    <a:pt x="501344" y="37338"/>
                  </a:lnTo>
                  <a:lnTo>
                    <a:pt x="458275" y="53187"/>
                  </a:lnTo>
                  <a:lnTo>
                    <a:pt x="416520" y="71605"/>
                  </a:lnTo>
                  <a:lnTo>
                    <a:pt x="376178" y="92495"/>
                  </a:lnTo>
                  <a:lnTo>
                    <a:pt x="337345" y="115760"/>
                  </a:lnTo>
                  <a:lnTo>
                    <a:pt x="300117" y="141305"/>
                  </a:lnTo>
                  <a:lnTo>
                    <a:pt x="264590" y="169032"/>
                  </a:lnTo>
                  <a:lnTo>
                    <a:pt x="230862" y="198844"/>
                  </a:lnTo>
                  <a:lnTo>
                    <a:pt x="199029" y="230646"/>
                  </a:lnTo>
                  <a:lnTo>
                    <a:pt x="169187" y="264341"/>
                  </a:lnTo>
                  <a:lnTo>
                    <a:pt x="141434" y="299831"/>
                  </a:lnTo>
                  <a:lnTo>
                    <a:pt x="115865" y="337021"/>
                  </a:lnTo>
                  <a:lnTo>
                    <a:pt x="92578" y="375815"/>
                  </a:lnTo>
                  <a:lnTo>
                    <a:pt x="71669" y="416114"/>
                  </a:lnTo>
                  <a:lnTo>
                    <a:pt x="53234" y="457824"/>
                  </a:lnTo>
                  <a:lnTo>
                    <a:pt x="37370" y="500847"/>
                  </a:lnTo>
                  <a:lnTo>
                    <a:pt x="24174" y="545087"/>
                  </a:lnTo>
                  <a:lnTo>
                    <a:pt x="13743" y="590446"/>
                  </a:lnTo>
                  <a:lnTo>
                    <a:pt x="6172" y="636830"/>
                  </a:lnTo>
                  <a:lnTo>
                    <a:pt x="1559" y="684140"/>
                  </a:lnTo>
                  <a:lnTo>
                    <a:pt x="0" y="732282"/>
                  </a:lnTo>
                  <a:lnTo>
                    <a:pt x="1559" y="780423"/>
                  </a:lnTo>
                  <a:lnTo>
                    <a:pt x="6172" y="827733"/>
                  </a:lnTo>
                  <a:lnTo>
                    <a:pt x="13743" y="874117"/>
                  </a:lnTo>
                  <a:lnTo>
                    <a:pt x="24174" y="919476"/>
                  </a:lnTo>
                  <a:lnTo>
                    <a:pt x="37370" y="963716"/>
                  </a:lnTo>
                  <a:lnTo>
                    <a:pt x="53234" y="1006739"/>
                  </a:lnTo>
                  <a:lnTo>
                    <a:pt x="71669" y="1048449"/>
                  </a:lnTo>
                  <a:lnTo>
                    <a:pt x="92578" y="1088748"/>
                  </a:lnTo>
                  <a:lnTo>
                    <a:pt x="115865" y="1127542"/>
                  </a:lnTo>
                  <a:lnTo>
                    <a:pt x="141434" y="1164732"/>
                  </a:lnTo>
                  <a:lnTo>
                    <a:pt x="169187" y="1200222"/>
                  </a:lnTo>
                  <a:lnTo>
                    <a:pt x="199029" y="1233917"/>
                  </a:lnTo>
                  <a:lnTo>
                    <a:pt x="230862" y="1265719"/>
                  </a:lnTo>
                  <a:lnTo>
                    <a:pt x="264590" y="1295531"/>
                  </a:lnTo>
                  <a:lnTo>
                    <a:pt x="300117" y="1323258"/>
                  </a:lnTo>
                  <a:lnTo>
                    <a:pt x="337345" y="1348803"/>
                  </a:lnTo>
                  <a:lnTo>
                    <a:pt x="376178" y="1372068"/>
                  </a:lnTo>
                  <a:lnTo>
                    <a:pt x="416520" y="1392958"/>
                  </a:lnTo>
                  <a:lnTo>
                    <a:pt x="458275" y="1411376"/>
                  </a:lnTo>
                  <a:lnTo>
                    <a:pt x="501344" y="1427226"/>
                  </a:lnTo>
                  <a:lnTo>
                    <a:pt x="545633" y="1440410"/>
                  </a:lnTo>
                  <a:lnTo>
                    <a:pt x="591044" y="1450832"/>
                  </a:lnTo>
                  <a:lnTo>
                    <a:pt x="637480" y="1458396"/>
                  </a:lnTo>
                  <a:lnTo>
                    <a:pt x="684845" y="1463006"/>
                  </a:lnTo>
                  <a:lnTo>
                    <a:pt x="733044" y="1464564"/>
                  </a:lnTo>
                  <a:lnTo>
                    <a:pt x="781244" y="1463006"/>
                  </a:lnTo>
                  <a:lnTo>
                    <a:pt x="828612" y="1458396"/>
                  </a:lnTo>
                  <a:lnTo>
                    <a:pt x="875051" y="1450832"/>
                  </a:lnTo>
                  <a:lnTo>
                    <a:pt x="920463" y="1440410"/>
                  </a:lnTo>
                  <a:lnTo>
                    <a:pt x="964752" y="1427226"/>
                  </a:lnTo>
                  <a:lnTo>
                    <a:pt x="1007823" y="1411376"/>
                  </a:lnTo>
                  <a:lnTo>
                    <a:pt x="1049578" y="1392958"/>
                  </a:lnTo>
                  <a:lnTo>
                    <a:pt x="1089920" y="1372068"/>
                  </a:lnTo>
                  <a:lnTo>
                    <a:pt x="1128753" y="1348803"/>
                  </a:lnTo>
                  <a:lnTo>
                    <a:pt x="1165981" y="1323258"/>
                  </a:lnTo>
                  <a:lnTo>
                    <a:pt x="1201507" y="1295531"/>
                  </a:lnTo>
                  <a:lnTo>
                    <a:pt x="1235235" y="1265719"/>
                  </a:lnTo>
                  <a:lnTo>
                    <a:pt x="1267067" y="1233917"/>
                  </a:lnTo>
                  <a:lnTo>
                    <a:pt x="1296908" y="1200222"/>
                  </a:lnTo>
                  <a:lnTo>
                    <a:pt x="1324660" y="1164732"/>
                  </a:lnTo>
                  <a:lnTo>
                    <a:pt x="1350228" y="1127542"/>
                  </a:lnTo>
                  <a:lnTo>
                    <a:pt x="1373514" y="1088748"/>
                  </a:lnTo>
                  <a:lnTo>
                    <a:pt x="1394422" y="1048449"/>
                  </a:lnTo>
                  <a:lnTo>
                    <a:pt x="1412856" y="1006739"/>
                  </a:lnTo>
                  <a:lnTo>
                    <a:pt x="1428719" y="963716"/>
                  </a:lnTo>
                  <a:lnTo>
                    <a:pt x="1441914" y="919476"/>
                  </a:lnTo>
                  <a:lnTo>
                    <a:pt x="1452345" y="874117"/>
                  </a:lnTo>
                  <a:lnTo>
                    <a:pt x="1459915" y="827733"/>
                  </a:lnTo>
                  <a:lnTo>
                    <a:pt x="1464528" y="780423"/>
                  </a:lnTo>
                  <a:lnTo>
                    <a:pt x="1466088" y="732282"/>
                  </a:lnTo>
                  <a:lnTo>
                    <a:pt x="1464528" y="684140"/>
                  </a:lnTo>
                  <a:lnTo>
                    <a:pt x="1459915" y="636830"/>
                  </a:lnTo>
                  <a:lnTo>
                    <a:pt x="1452345" y="590446"/>
                  </a:lnTo>
                  <a:lnTo>
                    <a:pt x="1441914" y="545087"/>
                  </a:lnTo>
                  <a:lnTo>
                    <a:pt x="1428719" y="500847"/>
                  </a:lnTo>
                  <a:lnTo>
                    <a:pt x="1412856" y="457824"/>
                  </a:lnTo>
                  <a:lnTo>
                    <a:pt x="1394422" y="416114"/>
                  </a:lnTo>
                  <a:lnTo>
                    <a:pt x="1373514" y="375815"/>
                  </a:lnTo>
                  <a:lnTo>
                    <a:pt x="1350228" y="337021"/>
                  </a:lnTo>
                  <a:lnTo>
                    <a:pt x="1324660" y="299831"/>
                  </a:lnTo>
                  <a:lnTo>
                    <a:pt x="1296908" y="264341"/>
                  </a:lnTo>
                  <a:lnTo>
                    <a:pt x="1267067" y="230646"/>
                  </a:lnTo>
                  <a:lnTo>
                    <a:pt x="1235235" y="198844"/>
                  </a:lnTo>
                  <a:lnTo>
                    <a:pt x="1201507" y="169032"/>
                  </a:lnTo>
                  <a:lnTo>
                    <a:pt x="1165981" y="141305"/>
                  </a:lnTo>
                  <a:lnTo>
                    <a:pt x="1128753" y="115760"/>
                  </a:lnTo>
                  <a:lnTo>
                    <a:pt x="1089920" y="92495"/>
                  </a:lnTo>
                  <a:lnTo>
                    <a:pt x="1049578" y="71605"/>
                  </a:lnTo>
                  <a:lnTo>
                    <a:pt x="1007823" y="53187"/>
                  </a:lnTo>
                  <a:lnTo>
                    <a:pt x="964752" y="37337"/>
                  </a:lnTo>
                  <a:lnTo>
                    <a:pt x="920463" y="24153"/>
                  </a:lnTo>
                  <a:lnTo>
                    <a:pt x="875051" y="13731"/>
                  </a:lnTo>
                  <a:lnTo>
                    <a:pt x="828612" y="6167"/>
                  </a:lnTo>
                  <a:lnTo>
                    <a:pt x="781244" y="1557"/>
                  </a:lnTo>
                  <a:lnTo>
                    <a:pt x="733044" y="0"/>
                  </a:lnTo>
                  <a:close/>
                </a:path>
              </a:pathLst>
            </a:custGeom>
            <a:solidFill>
              <a:srgbClr val="F6C1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2771" y="1063751"/>
              <a:ext cx="1466215" cy="1464945"/>
            </a:xfrm>
            <a:custGeom>
              <a:avLst/>
              <a:gdLst/>
              <a:ahLst/>
              <a:cxnLst/>
              <a:rect l="l" t="t" r="r" b="b"/>
              <a:pathLst>
                <a:path w="1466214" h="1464945">
                  <a:moveTo>
                    <a:pt x="0" y="732282"/>
                  </a:moveTo>
                  <a:lnTo>
                    <a:pt x="1559" y="684140"/>
                  </a:lnTo>
                  <a:lnTo>
                    <a:pt x="6172" y="636830"/>
                  </a:lnTo>
                  <a:lnTo>
                    <a:pt x="13743" y="590446"/>
                  </a:lnTo>
                  <a:lnTo>
                    <a:pt x="24174" y="545087"/>
                  </a:lnTo>
                  <a:lnTo>
                    <a:pt x="37370" y="500847"/>
                  </a:lnTo>
                  <a:lnTo>
                    <a:pt x="53234" y="457824"/>
                  </a:lnTo>
                  <a:lnTo>
                    <a:pt x="71669" y="416114"/>
                  </a:lnTo>
                  <a:lnTo>
                    <a:pt x="92578" y="375815"/>
                  </a:lnTo>
                  <a:lnTo>
                    <a:pt x="115865" y="337021"/>
                  </a:lnTo>
                  <a:lnTo>
                    <a:pt x="141434" y="299831"/>
                  </a:lnTo>
                  <a:lnTo>
                    <a:pt x="169187" y="264341"/>
                  </a:lnTo>
                  <a:lnTo>
                    <a:pt x="199029" y="230646"/>
                  </a:lnTo>
                  <a:lnTo>
                    <a:pt x="230862" y="198844"/>
                  </a:lnTo>
                  <a:lnTo>
                    <a:pt x="264590" y="169032"/>
                  </a:lnTo>
                  <a:lnTo>
                    <a:pt x="300117" y="141305"/>
                  </a:lnTo>
                  <a:lnTo>
                    <a:pt x="337345" y="115760"/>
                  </a:lnTo>
                  <a:lnTo>
                    <a:pt x="376178" y="92495"/>
                  </a:lnTo>
                  <a:lnTo>
                    <a:pt x="416520" y="71605"/>
                  </a:lnTo>
                  <a:lnTo>
                    <a:pt x="458275" y="53187"/>
                  </a:lnTo>
                  <a:lnTo>
                    <a:pt x="501344" y="37338"/>
                  </a:lnTo>
                  <a:lnTo>
                    <a:pt x="545633" y="24153"/>
                  </a:lnTo>
                  <a:lnTo>
                    <a:pt x="591044" y="13731"/>
                  </a:lnTo>
                  <a:lnTo>
                    <a:pt x="637480" y="6167"/>
                  </a:lnTo>
                  <a:lnTo>
                    <a:pt x="684845" y="1557"/>
                  </a:lnTo>
                  <a:lnTo>
                    <a:pt x="733044" y="0"/>
                  </a:lnTo>
                  <a:lnTo>
                    <a:pt x="781244" y="1557"/>
                  </a:lnTo>
                  <a:lnTo>
                    <a:pt x="828612" y="6167"/>
                  </a:lnTo>
                  <a:lnTo>
                    <a:pt x="875051" y="13731"/>
                  </a:lnTo>
                  <a:lnTo>
                    <a:pt x="920463" y="24153"/>
                  </a:lnTo>
                  <a:lnTo>
                    <a:pt x="964752" y="37337"/>
                  </a:lnTo>
                  <a:lnTo>
                    <a:pt x="1007823" y="53187"/>
                  </a:lnTo>
                  <a:lnTo>
                    <a:pt x="1049578" y="71605"/>
                  </a:lnTo>
                  <a:lnTo>
                    <a:pt x="1089920" y="92495"/>
                  </a:lnTo>
                  <a:lnTo>
                    <a:pt x="1128753" y="115760"/>
                  </a:lnTo>
                  <a:lnTo>
                    <a:pt x="1165981" y="141305"/>
                  </a:lnTo>
                  <a:lnTo>
                    <a:pt x="1201507" y="169032"/>
                  </a:lnTo>
                  <a:lnTo>
                    <a:pt x="1235235" y="198844"/>
                  </a:lnTo>
                  <a:lnTo>
                    <a:pt x="1267067" y="230646"/>
                  </a:lnTo>
                  <a:lnTo>
                    <a:pt x="1296908" y="264341"/>
                  </a:lnTo>
                  <a:lnTo>
                    <a:pt x="1324660" y="299831"/>
                  </a:lnTo>
                  <a:lnTo>
                    <a:pt x="1350228" y="337021"/>
                  </a:lnTo>
                  <a:lnTo>
                    <a:pt x="1373514" y="375815"/>
                  </a:lnTo>
                  <a:lnTo>
                    <a:pt x="1394422" y="416114"/>
                  </a:lnTo>
                  <a:lnTo>
                    <a:pt x="1412856" y="457824"/>
                  </a:lnTo>
                  <a:lnTo>
                    <a:pt x="1428719" y="500847"/>
                  </a:lnTo>
                  <a:lnTo>
                    <a:pt x="1441914" y="545087"/>
                  </a:lnTo>
                  <a:lnTo>
                    <a:pt x="1452345" y="590446"/>
                  </a:lnTo>
                  <a:lnTo>
                    <a:pt x="1459915" y="636830"/>
                  </a:lnTo>
                  <a:lnTo>
                    <a:pt x="1464528" y="684140"/>
                  </a:lnTo>
                  <a:lnTo>
                    <a:pt x="1466088" y="732282"/>
                  </a:lnTo>
                  <a:lnTo>
                    <a:pt x="1464528" y="780423"/>
                  </a:lnTo>
                  <a:lnTo>
                    <a:pt x="1459915" y="827733"/>
                  </a:lnTo>
                  <a:lnTo>
                    <a:pt x="1452345" y="874117"/>
                  </a:lnTo>
                  <a:lnTo>
                    <a:pt x="1441914" y="919476"/>
                  </a:lnTo>
                  <a:lnTo>
                    <a:pt x="1428719" y="963716"/>
                  </a:lnTo>
                  <a:lnTo>
                    <a:pt x="1412856" y="1006739"/>
                  </a:lnTo>
                  <a:lnTo>
                    <a:pt x="1394422" y="1048449"/>
                  </a:lnTo>
                  <a:lnTo>
                    <a:pt x="1373514" y="1088748"/>
                  </a:lnTo>
                  <a:lnTo>
                    <a:pt x="1350228" y="1127542"/>
                  </a:lnTo>
                  <a:lnTo>
                    <a:pt x="1324660" y="1164732"/>
                  </a:lnTo>
                  <a:lnTo>
                    <a:pt x="1296908" y="1200222"/>
                  </a:lnTo>
                  <a:lnTo>
                    <a:pt x="1267067" y="1233917"/>
                  </a:lnTo>
                  <a:lnTo>
                    <a:pt x="1235235" y="1265719"/>
                  </a:lnTo>
                  <a:lnTo>
                    <a:pt x="1201507" y="1295531"/>
                  </a:lnTo>
                  <a:lnTo>
                    <a:pt x="1165981" y="1323258"/>
                  </a:lnTo>
                  <a:lnTo>
                    <a:pt x="1128753" y="1348803"/>
                  </a:lnTo>
                  <a:lnTo>
                    <a:pt x="1089920" y="1372068"/>
                  </a:lnTo>
                  <a:lnTo>
                    <a:pt x="1049578" y="1392958"/>
                  </a:lnTo>
                  <a:lnTo>
                    <a:pt x="1007823" y="1411376"/>
                  </a:lnTo>
                  <a:lnTo>
                    <a:pt x="964752" y="1427226"/>
                  </a:lnTo>
                  <a:lnTo>
                    <a:pt x="920463" y="1440410"/>
                  </a:lnTo>
                  <a:lnTo>
                    <a:pt x="875051" y="1450832"/>
                  </a:lnTo>
                  <a:lnTo>
                    <a:pt x="828612" y="1458396"/>
                  </a:lnTo>
                  <a:lnTo>
                    <a:pt x="781244" y="1463006"/>
                  </a:lnTo>
                  <a:lnTo>
                    <a:pt x="733044" y="1464564"/>
                  </a:lnTo>
                  <a:lnTo>
                    <a:pt x="684845" y="1463006"/>
                  </a:lnTo>
                  <a:lnTo>
                    <a:pt x="637480" y="1458396"/>
                  </a:lnTo>
                  <a:lnTo>
                    <a:pt x="591044" y="1450832"/>
                  </a:lnTo>
                  <a:lnTo>
                    <a:pt x="545633" y="1440410"/>
                  </a:lnTo>
                  <a:lnTo>
                    <a:pt x="501344" y="1427226"/>
                  </a:lnTo>
                  <a:lnTo>
                    <a:pt x="458275" y="1411376"/>
                  </a:lnTo>
                  <a:lnTo>
                    <a:pt x="416520" y="1392958"/>
                  </a:lnTo>
                  <a:lnTo>
                    <a:pt x="376178" y="1372068"/>
                  </a:lnTo>
                  <a:lnTo>
                    <a:pt x="337345" y="1348803"/>
                  </a:lnTo>
                  <a:lnTo>
                    <a:pt x="300117" y="1323258"/>
                  </a:lnTo>
                  <a:lnTo>
                    <a:pt x="264590" y="1295531"/>
                  </a:lnTo>
                  <a:lnTo>
                    <a:pt x="230862" y="1265719"/>
                  </a:lnTo>
                  <a:lnTo>
                    <a:pt x="199029" y="1233917"/>
                  </a:lnTo>
                  <a:lnTo>
                    <a:pt x="169187" y="1200222"/>
                  </a:lnTo>
                  <a:lnTo>
                    <a:pt x="141434" y="1164732"/>
                  </a:lnTo>
                  <a:lnTo>
                    <a:pt x="115865" y="1127542"/>
                  </a:lnTo>
                  <a:lnTo>
                    <a:pt x="92578" y="1088748"/>
                  </a:lnTo>
                  <a:lnTo>
                    <a:pt x="71669" y="1048449"/>
                  </a:lnTo>
                  <a:lnTo>
                    <a:pt x="53234" y="1006739"/>
                  </a:lnTo>
                  <a:lnTo>
                    <a:pt x="37370" y="963716"/>
                  </a:lnTo>
                  <a:lnTo>
                    <a:pt x="24174" y="919476"/>
                  </a:lnTo>
                  <a:lnTo>
                    <a:pt x="13743" y="874117"/>
                  </a:lnTo>
                  <a:lnTo>
                    <a:pt x="6172" y="827733"/>
                  </a:lnTo>
                  <a:lnTo>
                    <a:pt x="1559" y="780423"/>
                  </a:lnTo>
                  <a:lnTo>
                    <a:pt x="0" y="732282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40891" y="1170431"/>
              <a:ext cx="1097280" cy="10850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4412" y="829055"/>
              <a:ext cx="1347838" cy="35102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" y="3311651"/>
              <a:ext cx="2497836" cy="249783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2167" y="3336035"/>
              <a:ext cx="2403475" cy="2403475"/>
            </a:xfrm>
            <a:custGeom>
              <a:avLst/>
              <a:gdLst/>
              <a:ahLst/>
              <a:cxnLst/>
              <a:rect l="l" t="t" r="r" b="b"/>
              <a:pathLst>
                <a:path w="2403475" h="2403475">
                  <a:moveTo>
                    <a:pt x="1201674" y="0"/>
                  </a:moveTo>
                  <a:lnTo>
                    <a:pt x="1153343" y="954"/>
                  </a:lnTo>
                  <a:lnTo>
                    <a:pt x="1105497" y="3792"/>
                  </a:lnTo>
                  <a:lnTo>
                    <a:pt x="1058171" y="8479"/>
                  </a:lnTo>
                  <a:lnTo>
                    <a:pt x="1011401" y="14978"/>
                  </a:lnTo>
                  <a:lnTo>
                    <a:pt x="965224" y="23254"/>
                  </a:lnTo>
                  <a:lnTo>
                    <a:pt x="919674" y="33271"/>
                  </a:lnTo>
                  <a:lnTo>
                    <a:pt x="874788" y="44992"/>
                  </a:lnTo>
                  <a:lnTo>
                    <a:pt x="830603" y="58383"/>
                  </a:lnTo>
                  <a:lnTo>
                    <a:pt x="787152" y="73407"/>
                  </a:lnTo>
                  <a:lnTo>
                    <a:pt x="744474" y="90027"/>
                  </a:lnTo>
                  <a:lnTo>
                    <a:pt x="702602" y="108210"/>
                  </a:lnTo>
                  <a:lnTo>
                    <a:pt x="661575" y="127917"/>
                  </a:lnTo>
                  <a:lnTo>
                    <a:pt x="621426" y="149114"/>
                  </a:lnTo>
                  <a:lnTo>
                    <a:pt x="582193" y="171765"/>
                  </a:lnTo>
                  <a:lnTo>
                    <a:pt x="543910" y="195833"/>
                  </a:lnTo>
                  <a:lnTo>
                    <a:pt x="506615" y="221284"/>
                  </a:lnTo>
                  <a:lnTo>
                    <a:pt x="470343" y="248080"/>
                  </a:lnTo>
                  <a:lnTo>
                    <a:pt x="435129" y="276186"/>
                  </a:lnTo>
                  <a:lnTo>
                    <a:pt x="401010" y="305567"/>
                  </a:lnTo>
                  <a:lnTo>
                    <a:pt x="368022" y="336186"/>
                  </a:lnTo>
                  <a:lnTo>
                    <a:pt x="336200" y="368007"/>
                  </a:lnTo>
                  <a:lnTo>
                    <a:pt x="305580" y="400995"/>
                  </a:lnTo>
                  <a:lnTo>
                    <a:pt x="276199" y="435113"/>
                  </a:lnTo>
                  <a:lnTo>
                    <a:pt x="248091" y="470326"/>
                  </a:lnTo>
                  <a:lnTo>
                    <a:pt x="221294" y="506599"/>
                  </a:lnTo>
                  <a:lnTo>
                    <a:pt x="195843" y="543894"/>
                  </a:lnTo>
                  <a:lnTo>
                    <a:pt x="171774" y="582176"/>
                  </a:lnTo>
                  <a:lnTo>
                    <a:pt x="149122" y="621409"/>
                  </a:lnTo>
                  <a:lnTo>
                    <a:pt x="127924" y="661558"/>
                  </a:lnTo>
                  <a:lnTo>
                    <a:pt x="108216" y="702586"/>
                  </a:lnTo>
                  <a:lnTo>
                    <a:pt x="90033" y="744458"/>
                  </a:lnTo>
                  <a:lnTo>
                    <a:pt x="73411" y="787137"/>
                  </a:lnTo>
                  <a:lnTo>
                    <a:pt x="58386" y="830588"/>
                  </a:lnTo>
                  <a:lnTo>
                    <a:pt x="44995" y="874775"/>
                  </a:lnTo>
                  <a:lnTo>
                    <a:pt x="33273" y="919662"/>
                  </a:lnTo>
                  <a:lnTo>
                    <a:pt x="23256" y="965213"/>
                  </a:lnTo>
                  <a:lnTo>
                    <a:pt x="14979" y="1011392"/>
                  </a:lnTo>
                  <a:lnTo>
                    <a:pt x="8479" y="1058164"/>
                  </a:lnTo>
                  <a:lnTo>
                    <a:pt x="3792" y="1105492"/>
                  </a:lnTo>
                  <a:lnTo>
                    <a:pt x="954" y="1153340"/>
                  </a:lnTo>
                  <a:lnTo>
                    <a:pt x="0" y="1201674"/>
                  </a:lnTo>
                  <a:lnTo>
                    <a:pt x="954" y="1250007"/>
                  </a:lnTo>
                  <a:lnTo>
                    <a:pt x="3792" y="1297855"/>
                  </a:lnTo>
                  <a:lnTo>
                    <a:pt x="8479" y="1345183"/>
                  </a:lnTo>
                  <a:lnTo>
                    <a:pt x="14979" y="1391955"/>
                  </a:lnTo>
                  <a:lnTo>
                    <a:pt x="23256" y="1438134"/>
                  </a:lnTo>
                  <a:lnTo>
                    <a:pt x="33273" y="1483685"/>
                  </a:lnTo>
                  <a:lnTo>
                    <a:pt x="44995" y="1528572"/>
                  </a:lnTo>
                  <a:lnTo>
                    <a:pt x="58386" y="1572759"/>
                  </a:lnTo>
                  <a:lnTo>
                    <a:pt x="73411" y="1616210"/>
                  </a:lnTo>
                  <a:lnTo>
                    <a:pt x="90033" y="1658889"/>
                  </a:lnTo>
                  <a:lnTo>
                    <a:pt x="108216" y="1700761"/>
                  </a:lnTo>
                  <a:lnTo>
                    <a:pt x="127924" y="1741789"/>
                  </a:lnTo>
                  <a:lnTo>
                    <a:pt x="149122" y="1781938"/>
                  </a:lnTo>
                  <a:lnTo>
                    <a:pt x="171774" y="1821171"/>
                  </a:lnTo>
                  <a:lnTo>
                    <a:pt x="195843" y="1859453"/>
                  </a:lnTo>
                  <a:lnTo>
                    <a:pt x="221294" y="1896748"/>
                  </a:lnTo>
                  <a:lnTo>
                    <a:pt x="248091" y="1933021"/>
                  </a:lnTo>
                  <a:lnTo>
                    <a:pt x="276199" y="1968234"/>
                  </a:lnTo>
                  <a:lnTo>
                    <a:pt x="305580" y="2002352"/>
                  </a:lnTo>
                  <a:lnTo>
                    <a:pt x="336200" y="2035340"/>
                  </a:lnTo>
                  <a:lnTo>
                    <a:pt x="368022" y="2067161"/>
                  </a:lnTo>
                  <a:lnTo>
                    <a:pt x="401010" y="2097780"/>
                  </a:lnTo>
                  <a:lnTo>
                    <a:pt x="435129" y="2127161"/>
                  </a:lnTo>
                  <a:lnTo>
                    <a:pt x="470343" y="2155267"/>
                  </a:lnTo>
                  <a:lnTo>
                    <a:pt x="506615" y="2182063"/>
                  </a:lnTo>
                  <a:lnTo>
                    <a:pt x="543910" y="2207514"/>
                  </a:lnTo>
                  <a:lnTo>
                    <a:pt x="582193" y="2231582"/>
                  </a:lnTo>
                  <a:lnTo>
                    <a:pt x="621426" y="2254233"/>
                  </a:lnTo>
                  <a:lnTo>
                    <a:pt x="661575" y="2275430"/>
                  </a:lnTo>
                  <a:lnTo>
                    <a:pt x="702602" y="2295137"/>
                  </a:lnTo>
                  <a:lnTo>
                    <a:pt x="744474" y="2313320"/>
                  </a:lnTo>
                  <a:lnTo>
                    <a:pt x="787152" y="2329940"/>
                  </a:lnTo>
                  <a:lnTo>
                    <a:pt x="830603" y="2344964"/>
                  </a:lnTo>
                  <a:lnTo>
                    <a:pt x="874788" y="2358355"/>
                  </a:lnTo>
                  <a:lnTo>
                    <a:pt x="919674" y="2370076"/>
                  </a:lnTo>
                  <a:lnTo>
                    <a:pt x="965224" y="2380093"/>
                  </a:lnTo>
                  <a:lnTo>
                    <a:pt x="1011401" y="2388369"/>
                  </a:lnTo>
                  <a:lnTo>
                    <a:pt x="1058171" y="2394868"/>
                  </a:lnTo>
                  <a:lnTo>
                    <a:pt x="1105497" y="2399555"/>
                  </a:lnTo>
                  <a:lnTo>
                    <a:pt x="1153343" y="2402393"/>
                  </a:lnTo>
                  <a:lnTo>
                    <a:pt x="1201674" y="2403348"/>
                  </a:lnTo>
                  <a:lnTo>
                    <a:pt x="1250007" y="2402393"/>
                  </a:lnTo>
                  <a:lnTo>
                    <a:pt x="1297855" y="2399555"/>
                  </a:lnTo>
                  <a:lnTo>
                    <a:pt x="1345183" y="2394868"/>
                  </a:lnTo>
                  <a:lnTo>
                    <a:pt x="1391955" y="2388369"/>
                  </a:lnTo>
                  <a:lnTo>
                    <a:pt x="1438134" y="2380093"/>
                  </a:lnTo>
                  <a:lnTo>
                    <a:pt x="1483685" y="2370076"/>
                  </a:lnTo>
                  <a:lnTo>
                    <a:pt x="1528572" y="2358355"/>
                  </a:lnTo>
                  <a:lnTo>
                    <a:pt x="1572759" y="2344964"/>
                  </a:lnTo>
                  <a:lnTo>
                    <a:pt x="1616210" y="2329940"/>
                  </a:lnTo>
                  <a:lnTo>
                    <a:pt x="1658889" y="2313320"/>
                  </a:lnTo>
                  <a:lnTo>
                    <a:pt x="1700761" y="2295137"/>
                  </a:lnTo>
                  <a:lnTo>
                    <a:pt x="1741789" y="2275430"/>
                  </a:lnTo>
                  <a:lnTo>
                    <a:pt x="1781938" y="2254233"/>
                  </a:lnTo>
                  <a:lnTo>
                    <a:pt x="1821171" y="2231582"/>
                  </a:lnTo>
                  <a:lnTo>
                    <a:pt x="1859453" y="2207514"/>
                  </a:lnTo>
                  <a:lnTo>
                    <a:pt x="1896748" y="2182063"/>
                  </a:lnTo>
                  <a:lnTo>
                    <a:pt x="1933021" y="2155267"/>
                  </a:lnTo>
                  <a:lnTo>
                    <a:pt x="1968234" y="2127161"/>
                  </a:lnTo>
                  <a:lnTo>
                    <a:pt x="2002352" y="2097780"/>
                  </a:lnTo>
                  <a:lnTo>
                    <a:pt x="2035340" y="2067161"/>
                  </a:lnTo>
                  <a:lnTo>
                    <a:pt x="2067161" y="2035340"/>
                  </a:lnTo>
                  <a:lnTo>
                    <a:pt x="2097780" y="2002352"/>
                  </a:lnTo>
                  <a:lnTo>
                    <a:pt x="2127161" y="1968234"/>
                  </a:lnTo>
                  <a:lnTo>
                    <a:pt x="2155267" y="1933021"/>
                  </a:lnTo>
                  <a:lnTo>
                    <a:pt x="2182063" y="1896748"/>
                  </a:lnTo>
                  <a:lnTo>
                    <a:pt x="2207514" y="1859453"/>
                  </a:lnTo>
                  <a:lnTo>
                    <a:pt x="2231582" y="1821171"/>
                  </a:lnTo>
                  <a:lnTo>
                    <a:pt x="2254233" y="1781938"/>
                  </a:lnTo>
                  <a:lnTo>
                    <a:pt x="2275430" y="1741789"/>
                  </a:lnTo>
                  <a:lnTo>
                    <a:pt x="2295137" y="1700761"/>
                  </a:lnTo>
                  <a:lnTo>
                    <a:pt x="2313320" y="1658889"/>
                  </a:lnTo>
                  <a:lnTo>
                    <a:pt x="2329940" y="1616210"/>
                  </a:lnTo>
                  <a:lnTo>
                    <a:pt x="2344964" y="1572759"/>
                  </a:lnTo>
                  <a:lnTo>
                    <a:pt x="2358355" y="1528572"/>
                  </a:lnTo>
                  <a:lnTo>
                    <a:pt x="2370076" y="1483685"/>
                  </a:lnTo>
                  <a:lnTo>
                    <a:pt x="2380093" y="1438134"/>
                  </a:lnTo>
                  <a:lnTo>
                    <a:pt x="2388369" y="1391955"/>
                  </a:lnTo>
                  <a:lnTo>
                    <a:pt x="2394868" y="1345183"/>
                  </a:lnTo>
                  <a:lnTo>
                    <a:pt x="2399555" y="1297855"/>
                  </a:lnTo>
                  <a:lnTo>
                    <a:pt x="2402393" y="1250007"/>
                  </a:lnTo>
                  <a:lnTo>
                    <a:pt x="2403348" y="1201674"/>
                  </a:lnTo>
                  <a:lnTo>
                    <a:pt x="2402393" y="1153340"/>
                  </a:lnTo>
                  <a:lnTo>
                    <a:pt x="2399555" y="1105492"/>
                  </a:lnTo>
                  <a:lnTo>
                    <a:pt x="2394868" y="1058164"/>
                  </a:lnTo>
                  <a:lnTo>
                    <a:pt x="2388369" y="1011392"/>
                  </a:lnTo>
                  <a:lnTo>
                    <a:pt x="2380093" y="965213"/>
                  </a:lnTo>
                  <a:lnTo>
                    <a:pt x="2370076" y="919662"/>
                  </a:lnTo>
                  <a:lnTo>
                    <a:pt x="2358355" y="874775"/>
                  </a:lnTo>
                  <a:lnTo>
                    <a:pt x="2344964" y="830588"/>
                  </a:lnTo>
                  <a:lnTo>
                    <a:pt x="2329940" y="787137"/>
                  </a:lnTo>
                  <a:lnTo>
                    <a:pt x="2313320" y="744458"/>
                  </a:lnTo>
                  <a:lnTo>
                    <a:pt x="2295137" y="702586"/>
                  </a:lnTo>
                  <a:lnTo>
                    <a:pt x="2275430" y="661558"/>
                  </a:lnTo>
                  <a:lnTo>
                    <a:pt x="2254233" y="621409"/>
                  </a:lnTo>
                  <a:lnTo>
                    <a:pt x="2231582" y="582176"/>
                  </a:lnTo>
                  <a:lnTo>
                    <a:pt x="2207514" y="543894"/>
                  </a:lnTo>
                  <a:lnTo>
                    <a:pt x="2182063" y="506599"/>
                  </a:lnTo>
                  <a:lnTo>
                    <a:pt x="2155267" y="470326"/>
                  </a:lnTo>
                  <a:lnTo>
                    <a:pt x="2127161" y="435113"/>
                  </a:lnTo>
                  <a:lnTo>
                    <a:pt x="2097780" y="400995"/>
                  </a:lnTo>
                  <a:lnTo>
                    <a:pt x="2067161" y="368007"/>
                  </a:lnTo>
                  <a:lnTo>
                    <a:pt x="2035340" y="336186"/>
                  </a:lnTo>
                  <a:lnTo>
                    <a:pt x="2002352" y="305567"/>
                  </a:lnTo>
                  <a:lnTo>
                    <a:pt x="1968234" y="276186"/>
                  </a:lnTo>
                  <a:lnTo>
                    <a:pt x="1933021" y="248080"/>
                  </a:lnTo>
                  <a:lnTo>
                    <a:pt x="1896748" y="221284"/>
                  </a:lnTo>
                  <a:lnTo>
                    <a:pt x="1859453" y="195833"/>
                  </a:lnTo>
                  <a:lnTo>
                    <a:pt x="1821171" y="171765"/>
                  </a:lnTo>
                  <a:lnTo>
                    <a:pt x="1781938" y="149114"/>
                  </a:lnTo>
                  <a:lnTo>
                    <a:pt x="1741789" y="127917"/>
                  </a:lnTo>
                  <a:lnTo>
                    <a:pt x="1700761" y="108210"/>
                  </a:lnTo>
                  <a:lnTo>
                    <a:pt x="1658889" y="90027"/>
                  </a:lnTo>
                  <a:lnTo>
                    <a:pt x="1616210" y="73407"/>
                  </a:lnTo>
                  <a:lnTo>
                    <a:pt x="1572759" y="58383"/>
                  </a:lnTo>
                  <a:lnTo>
                    <a:pt x="1528572" y="44992"/>
                  </a:lnTo>
                  <a:lnTo>
                    <a:pt x="1483685" y="33271"/>
                  </a:lnTo>
                  <a:lnTo>
                    <a:pt x="1438134" y="23254"/>
                  </a:lnTo>
                  <a:lnTo>
                    <a:pt x="1391955" y="14978"/>
                  </a:lnTo>
                  <a:lnTo>
                    <a:pt x="1345183" y="8479"/>
                  </a:lnTo>
                  <a:lnTo>
                    <a:pt x="1297855" y="3792"/>
                  </a:lnTo>
                  <a:lnTo>
                    <a:pt x="1250007" y="954"/>
                  </a:lnTo>
                  <a:lnTo>
                    <a:pt x="1201674" y="0"/>
                  </a:lnTo>
                  <a:close/>
                </a:path>
              </a:pathLst>
            </a:custGeom>
            <a:solidFill>
              <a:srgbClr val="529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2167" y="3336035"/>
              <a:ext cx="2403475" cy="2403475"/>
            </a:xfrm>
            <a:custGeom>
              <a:avLst/>
              <a:gdLst/>
              <a:ahLst/>
              <a:cxnLst/>
              <a:rect l="l" t="t" r="r" b="b"/>
              <a:pathLst>
                <a:path w="2403475" h="2403475">
                  <a:moveTo>
                    <a:pt x="0" y="1201674"/>
                  </a:moveTo>
                  <a:lnTo>
                    <a:pt x="954" y="1153340"/>
                  </a:lnTo>
                  <a:lnTo>
                    <a:pt x="3792" y="1105492"/>
                  </a:lnTo>
                  <a:lnTo>
                    <a:pt x="8479" y="1058164"/>
                  </a:lnTo>
                  <a:lnTo>
                    <a:pt x="14979" y="1011392"/>
                  </a:lnTo>
                  <a:lnTo>
                    <a:pt x="23256" y="965213"/>
                  </a:lnTo>
                  <a:lnTo>
                    <a:pt x="33273" y="919662"/>
                  </a:lnTo>
                  <a:lnTo>
                    <a:pt x="44995" y="874775"/>
                  </a:lnTo>
                  <a:lnTo>
                    <a:pt x="58386" y="830588"/>
                  </a:lnTo>
                  <a:lnTo>
                    <a:pt x="73411" y="787137"/>
                  </a:lnTo>
                  <a:lnTo>
                    <a:pt x="90033" y="744458"/>
                  </a:lnTo>
                  <a:lnTo>
                    <a:pt x="108216" y="702586"/>
                  </a:lnTo>
                  <a:lnTo>
                    <a:pt x="127924" y="661558"/>
                  </a:lnTo>
                  <a:lnTo>
                    <a:pt x="149122" y="621409"/>
                  </a:lnTo>
                  <a:lnTo>
                    <a:pt x="171774" y="582176"/>
                  </a:lnTo>
                  <a:lnTo>
                    <a:pt x="195843" y="543894"/>
                  </a:lnTo>
                  <a:lnTo>
                    <a:pt x="221294" y="506599"/>
                  </a:lnTo>
                  <a:lnTo>
                    <a:pt x="248091" y="470326"/>
                  </a:lnTo>
                  <a:lnTo>
                    <a:pt x="276199" y="435113"/>
                  </a:lnTo>
                  <a:lnTo>
                    <a:pt x="305580" y="400995"/>
                  </a:lnTo>
                  <a:lnTo>
                    <a:pt x="336200" y="368007"/>
                  </a:lnTo>
                  <a:lnTo>
                    <a:pt x="368022" y="336186"/>
                  </a:lnTo>
                  <a:lnTo>
                    <a:pt x="401010" y="305567"/>
                  </a:lnTo>
                  <a:lnTo>
                    <a:pt x="435129" y="276186"/>
                  </a:lnTo>
                  <a:lnTo>
                    <a:pt x="470343" y="248080"/>
                  </a:lnTo>
                  <a:lnTo>
                    <a:pt x="506615" y="221284"/>
                  </a:lnTo>
                  <a:lnTo>
                    <a:pt x="543910" y="195833"/>
                  </a:lnTo>
                  <a:lnTo>
                    <a:pt x="582193" y="171765"/>
                  </a:lnTo>
                  <a:lnTo>
                    <a:pt x="621426" y="149114"/>
                  </a:lnTo>
                  <a:lnTo>
                    <a:pt x="661575" y="127917"/>
                  </a:lnTo>
                  <a:lnTo>
                    <a:pt x="702602" y="108210"/>
                  </a:lnTo>
                  <a:lnTo>
                    <a:pt x="744474" y="90027"/>
                  </a:lnTo>
                  <a:lnTo>
                    <a:pt x="787152" y="73407"/>
                  </a:lnTo>
                  <a:lnTo>
                    <a:pt x="830603" y="58383"/>
                  </a:lnTo>
                  <a:lnTo>
                    <a:pt x="874788" y="44992"/>
                  </a:lnTo>
                  <a:lnTo>
                    <a:pt x="919674" y="33271"/>
                  </a:lnTo>
                  <a:lnTo>
                    <a:pt x="965224" y="23254"/>
                  </a:lnTo>
                  <a:lnTo>
                    <a:pt x="1011401" y="14978"/>
                  </a:lnTo>
                  <a:lnTo>
                    <a:pt x="1058171" y="8479"/>
                  </a:lnTo>
                  <a:lnTo>
                    <a:pt x="1105497" y="3792"/>
                  </a:lnTo>
                  <a:lnTo>
                    <a:pt x="1153343" y="954"/>
                  </a:lnTo>
                  <a:lnTo>
                    <a:pt x="1201674" y="0"/>
                  </a:lnTo>
                  <a:lnTo>
                    <a:pt x="1250007" y="954"/>
                  </a:lnTo>
                  <a:lnTo>
                    <a:pt x="1297855" y="3792"/>
                  </a:lnTo>
                  <a:lnTo>
                    <a:pt x="1345183" y="8479"/>
                  </a:lnTo>
                  <a:lnTo>
                    <a:pt x="1391955" y="14978"/>
                  </a:lnTo>
                  <a:lnTo>
                    <a:pt x="1438134" y="23254"/>
                  </a:lnTo>
                  <a:lnTo>
                    <a:pt x="1483685" y="33271"/>
                  </a:lnTo>
                  <a:lnTo>
                    <a:pt x="1528572" y="44992"/>
                  </a:lnTo>
                  <a:lnTo>
                    <a:pt x="1572759" y="58383"/>
                  </a:lnTo>
                  <a:lnTo>
                    <a:pt x="1616210" y="73407"/>
                  </a:lnTo>
                  <a:lnTo>
                    <a:pt x="1658889" y="90027"/>
                  </a:lnTo>
                  <a:lnTo>
                    <a:pt x="1700761" y="108210"/>
                  </a:lnTo>
                  <a:lnTo>
                    <a:pt x="1741789" y="127917"/>
                  </a:lnTo>
                  <a:lnTo>
                    <a:pt x="1781938" y="149114"/>
                  </a:lnTo>
                  <a:lnTo>
                    <a:pt x="1821171" y="171765"/>
                  </a:lnTo>
                  <a:lnTo>
                    <a:pt x="1859453" y="195833"/>
                  </a:lnTo>
                  <a:lnTo>
                    <a:pt x="1896748" y="221284"/>
                  </a:lnTo>
                  <a:lnTo>
                    <a:pt x="1933021" y="248080"/>
                  </a:lnTo>
                  <a:lnTo>
                    <a:pt x="1968234" y="276186"/>
                  </a:lnTo>
                  <a:lnTo>
                    <a:pt x="2002352" y="305567"/>
                  </a:lnTo>
                  <a:lnTo>
                    <a:pt x="2035340" y="336186"/>
                  </a:lnTo>
                  <a:lnTo>
                    <a:pt x="2067161" y="368007"/>
                  </a:lnTo>
                  <a:lnTo>
                    <a:pt x="2097780" y="400995"/>
                  </a:lnTo>
                  <a:lnTo>
                    <a:pt x="2127161" y="435113"/>
                  </a:lnTo>
                  <a:lnTo>
                    <a:pt x="2155267" y="470326"/>
                  </a:lnTo>
                  <a:lnTo>
                    <a:pt x="2182063" y="506599"/>
                  </a:lnTo>
                  <a:lnTo>
                    <a:pt x="2207514" y="543894"/>
                  </a:lnTo>
                  <a:lnTo>
                    <a:pt x="2231582" y="582176"/>
                  </a:lnTo>
                  <a:lnTo>
                    <a:pt x="2254233" y="621409"/>
                  </a:lnTo>
                  <a:lnTo>
                    <a:pt x="2275430" y="661558"/>
                  </a:lnTo>
                  <a:lnTo>
                    <a:pt x="2295137" y="702586"/>
                  </a:lnTo>
                  <a:lnTo>
                    <a:pt x="2313320" y="744458"/>
                  </a:lnTo>
                  <a:lnTo>
                    <a:pt x="2329940" y="787137"/>
                  </a:lnTo>
                  <a:lnTo>
                    <a:pt x="2344964" y="830588"/>
                  </a:lnTo>
                  <a:lnTo>
                    <a:pt x="2358355" y="874775"/>
                  </a:lnTo>
                  <a:lnTo>
                    <a:pt x="2370076" y="919662"/>
                  </a:lnTo>
                  <a:lnTo>
                    <a:pt x="2380093" y="965213"/>
                  </a:lnTo>
                  <a:lnTo>
                    <a:pt x="2388369" y="1011392"/>
                  </a:lnTo>
                  <a:lnTo>
                    <a:pt x="2394868" y="1058164"/>
                  </a:lnTo>
                  <a:lnTo>
                    <a:pt x="2399555" y="1105492"/>
                  </a:lnTo>
                  <a:lnTo>
                    <a:pt x="2402393" y="1153340"/>
                  </a:lnTo>
                  <a:lnTo>
                    <a:pt x="2403348" y="1201674"/>
                  </a:lnTo>
                  <a:lnTo>
                    <a:pt x="2402393" y="1250007"/>
                  </a:lnTo>
                  <a:lnTo>
                    <a:pt x="2399555" y="1297855"/>
                  </a:lnTo>
                  <a:lnTo>
                    <a:pt x="2394868" y="1345183"/>
                  </a:lnTo>
                  <a:lnTo>
                    <a:pt x="2388369" y="1391955"/>
                  </a:lnTo>
                  <a:lnTo>
                    <a:pt x="2380093" y="1438134"/>
                  </a:lnTo>
                  <a:lnTo>
                    <a:pt x="2370076" y="1483685"/>
                  </a:lnTo>
                  <a:lnTo>
                    <a:pt x="2358355" y="1528572"/>
                  </a:lnTo>
                  <a:lnTo>
                    <a:pt x="2344964" y="1572759"/>
                  </a:lnTo>
                  <a:lnTo>
                    <a:pt x="2329940" y="1616210"/>
                  </a:lnTo>
                  <a:lnTo>
                    <a:pt x="2313320" y="1658889"/>
                  </a:lnTo>
                  <a:lnTo>
                    <a:pt x="2295137" y="1700761"/>
                  </a:lnTo>
                  <a:lnTo>
                    <a:pt x="2275430" y="1741789"/>
                  </a:lnTo>
                  <a:lnTo>
                    <a:pt x="2254233" y="1781938"/>
                  </a:lnTo>
                  <a:lnTo>
                    <a:pt x="2231582" y="1821171"/>
                  </a:lnTo>
                  <a:lnTo>
                    <a:pt x="2207514" y="1859453"/>
                  </a:lnTo>
                  <a:lnTo>
                    <a:pt x="2182063" y="1896748"/>
                  </a:lnTo>
                  <a:lnTo>
                    <a:pt x="2155267" y="1933021"/>
                  </a:lnTo>
                  <a:lnTo>
                    <a:pt x="2127161" y="1968234"/>
                  </a:lnTo>
                  <a:lnTo>
                    <a:pt x="2097780" y="2002352"/>
                  </a:lnTo>
                  <a:lnTo>
                    <a:pt x="2067161" y="2035340"/>
                  </a:lnTo>
                  <a:lnTo>
                    <a:pt x="2035340" y="2067161"/>
                  </a:lnTo>
                  <a:lnTo>
                    <a:pt x="2002352" y="2097780"/>
                  </a:lnTo>
                  <a:lnTo>
                    <a:pt x="1968234" y="2127161"/>
                  </a:lnTo>
                  <a:lnTo>
                    <a:pt x="1933021" y="2155267"/>
                  </a:lnTo>
                  <a:lnTo>
                    <a:pt x="1896748" y="2182063"/>
                  </a:lnTo>
                  <a:lnTo>
                    <a:pt x="1859453" y="2207514"/>
                  </a:lnTo>
                  <a:lnTo>
                    <a:pt x="1821171" y="2231582"/>
                  </a:lnTo>
                  <a:lnTo>
                    <a:pt x="1781938" y="2254233"/>
                  </a:lnTo>
                  <a:lnTo>
                    <a:pt x="1741789" y="2275430"/>
                  </a:lnTo>
                  <a:lnTo>
                    <a:pt x="1700761" y="2295137"/>
                  </a:lnTo>
                  <a:lnTo>
                    <a:pt x="1658889" y="2313320"/>
                  </a:lnTo>
                  <a:lnTo>
                    <a:pt x="1616210" y="2329940"/>
                  </a:lnTo>
                  <a:lnTo>
                    <a:pt x="1572759" y="2344964"/>
                  </a:lnTo>
                  <a:lnTo>
                    <a:pt x="1528572" y="2358355"/>
                  </a:lnTo>
                  <a:lnTo>
                    <a:pt x="1483685" y="2370076"/>
                  </a:lnTo>
                  <a:lnTo>
                    <a:pt x="1438134" y="2380093"/>
                  </a:lnTo>
                  <a:lnTo>
                    <a:pt x="1391955" y="2388369"/>
                  </a:lnTo>
                  <a:lnTo>
                    <a:pt x="1345183" y="2394868"/>
                  </a:lnTo>
                  <a:lnTo>
                    <a:pt x="1297855" y="2399555"/>
                  </a:lnTo>
                  <a:lnTo>
                    <a:pt x="1250007" y="2402393"/>
                  </a:lnTo>
                  <a:lnTo>
                    <a:pt x="1201674" y="2403348"/>
                  </a:lnTo>
                  <a:lnTo>
                    <a:pt x="1153343" y="2402393"/>
                  </a:lnTo>
                  <a:lnTo>
                    <a:pt x="1105497" y="2399555"/>
                  </a:lnTo>
                  <a:lnTo>
                    <a:pt x="1058171" y="2394868"/>
                  </a:lnTo>
                  <a:lnTo>
                    <a:pt x="1011401" y="2388369"/>
                  </a:lnTo>
                  <a:lnTo>
                    <a:pt x="965224" y="2380093"/>
                  </a:lnTo>
                  <a:lnTo>
                    <a:pt x="919674" y="2370076"/>
                  </a:lnTo>
                  <a:lnTo>
                    <a:pt x="874788" y="2358355"/>
                  </a:lnTo>
                  <a:lnTo>
                    <a:pt x="830603" y="2344964"/>
                  </a:lnTo>
                  <a:lnTo>
                    <a:pt x="787152" y="2329940"/>
                  </a:lnTo>
                  <a:lnTo>
                    <a:pt x="744474" y="2313320"/>
                  </a:lnTo>
                  <a:lnTo>
                    <a:pt x="702602" y="2295137"/>
                  </a:lnTo>
                  <a:lnTo>
                    <a:pt x="661575" y="2275430"/>
                  </a:lnTo>
                  <a:lnTo>
                    <a:pt x="621426" y="2254233"/>
                  </a:lnTo>
                  <a:lnTo>
                    <a:pt x="582193" y="2231582"/>
                  </a:lnTo>
                  <a:lnTo>
                    <a:pt x="543910" y="2207514"/>
                  </a:lnTo>
                  <a:lnTo>
                    <a:pt x="506615" y="2182063"/>
                  </a:lnTo>
                  <a:lnTo>
                    <a:pt x="470343" y="2155267"/>
                  </a:lnTo>
                  <a:lnTo>
                    <a:pt x="435129" y="2127161"/>
                  </a:lnTo>
                  <a:lnTo>
                    <a:pt x="401010" y="2097780"/>
                  </a:lnTo>
                  <a:lnTo>
                    <a:pt x="368022" y="2067161"/>
                  </a:lnTo>
                  <a:lnTo>
                    <a:pt x="336200" y="2035340"/>
                  </a:lnTo>
                  <a:lnTo>
                    <a:pt x="305580" y="2002352"/>
                  </a:lnTo>
                  <a:lnTo>
                    <a:pt x="276199" y="1968234"/>
                  </a:lnTo>
                  <a:lnTo>
                    <a:pt x="248091" y="1933021"/>
                  </a:lnTo>
                  <a:lnTo>
                    <a:pt x="221294" y="1896748"/>
                  </a:lnTo>
                  <a:lnTo>
                    <a:pt x="195843" y="1859453"/>
                  </a:lnTo>
                  <a:lnTo>
                    <a:pt x="171774" y="1821171"/>
                  </a:lnTo>
                  <a:lnTo>
                    <a:pt x="149122" y="1781938"/>
                  </a:lnTo>
                  <a:lnTo>
                    <a:pt x="127924" y="1741789"/>
                  </a:lnTo>
                  <a:lnTo>
                    <a:pt x="108216" y="1700761"/>
                  </a:lnTo>
                  <a:lnTo>
                    <a:pt x="90033" y="1658889"/>
                  </a:lnTo>
                  <a:lnTo>
                    <a:pt x="73411" y="1616210"/>
                  </a:lnTo>
                  <a:lnTo>
                    <a:pt x="58386" y="1572759"/>
                  </a:lnTo>
                  <a:lnTo>
                    <a:pt x="44995" y="1528572"/>
                  </a:lnTo>
                  <a:lnTo>
                    <a:pt x="33273" y="1483685"/>
                  </a:lnTo>
                  <a:lnTo>
                    <a:pt x="23256" y="1438134"/>
                  </a:lnTo>
                  <a:lnTo>
                    <a:pt x="14979" y="1391955"/>
                  </a:lnTo>
                  <a:lnTo>
                    <a:pt x="8479" y="1345183"/>
                  </a:lnTo>
                  <a:lnTo>
                    <a:pt x="3792" y="1297855"/>
                  </a:lnTo>
                  <a:lnTo>
                    <a:pt x="954" y="1250007"/>
                  </a:lnTo>
                  <a:lnTo>
                    <a:pt x="0" y="1201674"/>
                  </a:lnTo>
                  <a:close/>
                </a:path>
              </a:pathLst>
            </a:custGeom>
            <a:ln w="9144">
              <a:solidFill>
                <a:srgbClr val="2E37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029106" y="3843273"/>
            <a:ext cx="1670685" cy="1275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700"/>
              </a:spcBef>
            </a:pPr>
            <a:r>
              <a:rPr sz="1800" b="1" spc="-35" dirty="0">
                <a:latin typeface="Arial"/>
                <a:cs typeface="Arial"/>
              </a:rPr>
              <a:t>VEGETATION</a:t>
            </a:r>
            <a:endParaRPr sz="1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latin typeface="Arial"/>
                <a:cs typeface="Arial"/>
              </a:rPr>
              <a:t>620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Pg</a:t>
            </a:r>
            <a:endParaRPr sz="180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Live: 560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Detritus: 60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118260" y="1169669"/>
            <a:ext cx="877569" cy="1233170"/>
            <a:chOff x="1118260" y="1169669"/>
            <a:chExt cx="877569" cy="1233170"/>
          </a:xfrm>
        </p:grpSpPr>
        <p:sp>
          <p:nvSpPr>
            <p:cNvPr id="63" name="object 63"/>
            <p:cNvSpPr/>
            <p:nvPr/>
          </p:nvSpPr>
          <p:spPr>
            <a:xfrm>
              <a:off x="1118260" y="1216278"/>
              <a:ext cx="308457" cy="20599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79550" y="1169669"/>
              <a:ext cx="72760" cy="11214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73657" y="1263395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09">
                  <a:moveTo>
                    <a:pt x="762" y="0"/>
                  </a:moveTo>
                  <a:lnTo>
                    <a:pt x="0" y="15239"/>
                  </a:lnTo>
                  <a:lnTo>
                    <a:pt x="15240" y="16128"/>
                  </a:lnTo>
                  <a:lnTo>
                    <a:pt x="16002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12780" y="1176146"/>
              <a:ext cx="374388" cy="23625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45044" y="2157094"/>
              <a:ext cx="445939" cy="24536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12265" y="2239644"/>
              <a:ext cx="266827" cy="1498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901190" y="2179192"/>
              <a:ext cx="94615" cy="143510"/>
            </a:xfrm>
            <a:custGeom>
              <a:avLst/>
              <a:gdLst/>
              <a:ahLst/>
              <a:cxnLst/>
              <a:rect l="l" t="t" r="r" b="b"/>
              <a:pathLst>
                <a:path w="94614" h="143510">
                  <a:moveTo>
                    <a:pt x="25146" y="136906"/>
                  </a:moveTo>
                  <a:lnTo>
                    <a:pt x="18542" y="123190"/>
                  </a:lnTo>
                  <a:lnTo>
                    <a:pt x="4826" y="129667"/>
                  </a:lnTo>
                  <a:lnTo>
                    <a:pt x="11430" y="143510"/>
                  </a:lnTo>
                  <a:lnTo>
                    <a:pt x="25146" y="136906"/>
                  </a:lnTo>
                  <a:close/>
                </a:path>
                <a:path w="94614" h="143510">
                  <a:moveTo>
                    <a:pt x="94399" y="76530"/>
                  </a:moveTo>
                  <a:lnTo>
                    <a:pt x="72415" y="42938"/>
                  </a:lnTo>
                  <a:lnTo>
                    <a:pt x="59232" y="39890"/>
                  </a:lnTo>
                  <a:lnTo>
                    <a:pt x="52743" y="40322"/>
                  </a:lnTo>
                  <a:lnTo>
                    <a:pt x="26543" y="62103"/>
                  </a:lnTo>
                  <a:lnTo>
                    <a:pt x="15875" y="34163"/>
                  </a:lnTo>
                  <a:lnTo>
                    <a:pt x="52705" y="10922"/>
                  </a:lnTo>
                  <a:lnTo>
                    <a:pt x="45847" y="0"/>
                  </a:lnTo>
                  <a:lnTo>
                    <a:pt x="0" y="28956"/>
                  </a:lnTo>
                  <a:lnTo>
                    <a:pt x="20955" y="82042"/>
                  </a:lnTo>
                  <a:lnTo>
                    <a:pt x="32385" y="76708"/>
                  </a:lnTo>
                  <a:lnTo>
                    <a:pt x="32385" y="73025"/>
                  </a:lnTo>
                  <a:lnTo>
                    <a:pt x="33401" y="69342"/>
                  </a:lnTo>
                  <a:lnTo>
                    <a:pt x="37211" y="62357"/>
                  </a:lnTo>
                  <a:lnTo>
                    <a:pt x="39878" y="59436"/>
                  </a:lnTo>
                  <a:lnTo>
                    <a:pt x="49403" y="53467"/>
                  </a:lnTo>
                  <a:lnTo>
                    <a:pt x="55372" y="52324"/>
                  </a:lnTo>
                  <a:lnTo>
                    <a:pt x="67310" y="55245"/>
                  </a:lnTo>
                  <a:lnTo>
                    <a:pt x="72390" y="59182"/>
                  </a:lnTo>
                  <a:lnTo>
                    <a:pt x="80772" y="72390"/>
                  </a:lnTo>
                  <a:lnTo>
                    <a:pt x="82296" y="79121"/>
                  </a:lnTo>
                  <a:lnTo>
                    <a:pt x="79883" y="92075"/>
                  </a:lnTo>
                  <a:lnTo>
                    <a:pt x="76581" y="97028"/>
                  </a:lnTo>
                  <a:lnTo>
                    <a:pt x="66675" y="103378"/>
                  </a:lnTo>
                  <a:lnTo>
                    <a:pt x="61849" y="104267"/>
                  </a:lnTo>
                  <a:lnTo>
                    <a:pt x="51689" y="102489"/>
                  </a:lnTo>
                  <a:lnTo>
                    <a:pt x="46990" y="99441"/>
                  </a:lnTo>
                  <a:lnTo>
                    <a:pt x="42418" y="94234"/>
                  </a:lnTo>
                  <a:lnTo>
                    <a:pt x="31115" y="102743"/>
                  </a:lnTo>
                  <a:lnTo>
                    <a:pt x="36830" y="109982"/>
                  </a:lnTo>
                  <a:lnTo>
                    <a:pt x="43815" y="114300"/>
                  </a:lnTo>
                  <a:lnTo>
                    <a:pt x="52070" y="115697"/>
                  </a:lnTo>
                  <a:lnTo>
                    <a:pt x="58254" y="116116"/>
                  </a:lnTo>
                  <a:lnTo>
                    <a:pt x="64477" y="115252"/>
                  </a:lnTo>
                  <a:lnTo>
                    <a:pt x="94234" y="83312"/>
                  </a:lnTo>
                  <a:lnTo>
                    <a:pt x="94399" y="76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8739" y="6051296"/>
            <a:ext cx="4334510" cy="720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832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4A4582"/>
                </a:solidFill>
                <a:latin typeface="Arial"/>
                <a:cs typeface="Arial"/>
              </a:rPr>
              <a:t>MRT </a:t>
            </a:r>
            <a:r>
              <a:rPr sz="2200" b="1" spc="-5" dirty="0">
                <a:solidFill>
                  <a:srgbClr val="4A4582"/>
                </a:solidFill>
                <a:latin typeface="Arial"/>
                <a:cs typeface="Arial"/>
              </a:rPr>
              <a:t>= Pool ÷</a:t>
            </a:r>
            <a:r>
              <a:rPr sz="2200" b="1" spc="50" dirty="0">
                <a:solidFill>
                  <a:srgbClr val="4A4582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4A4582"/>
                </a:solidFill>
                <a:latin typeface="Arial"/>
                <a:cs typeface="Arial"/>
              </a:rPr>
              <a:t>Flux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800" spc="-5" dirty="0">
                <a:latin typeface="Arial"/>
                <a:cs typeface="Arial"/>
              </a:rPr>
              <a:t>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Quere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et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al.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(2015);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(2004);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Batjes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(1996);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Tarnocai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et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al.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(2009);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Jungkunst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et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al.</a:t>
            </a:r>
            <a:r>
              <a:rPr sz="800" i="1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(2012)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AA050F"/>
                </a:solidFill>
              </a:rPr>
              <a:t>A</a:t>
            </a:r>
            <a:r>
              <a:rPr sz="2250" spc="-25" dirty="0">
                <a:solidFill>
                  <a:srgbClr val="AA050F"/>
                </a:solidFill>
              </a:rPr>
              <a:t>GGREGATION </a:t>
            </a:r>
            <a:r>
              <a:rPr sz="2800" spc="-5" dirty="0">
                <a:solidFill>
                  <a:srgbClr val="AA050F"/>
                </a:solidFill>
              </a:rPr>
              <a:t>(P</a:t>
            </a:r>
            <a:r>
              <a:rPr sz="2250" spc="-5" dirty="0">
                <a:solidFill>
                  <a:srgbClr val="AA050F"/>
                </a:solidFill>
              </a:rPr>
              <a:t>HYSICAL </a:t>
            </a:r>
            <a:r>
              <a:rPr sz="2800" spc="-10" dirty="0">
                <a:solidFill>
                  <a:srgbClr val="AA050F"/>
                </a:solidFill>
              </a:rPr>
              <a:t>P</a:t>
            </a:r>
            <a:r>
              <a:rPr sz="2250" spc="-10" dirty="0">
                <a:solidFill>
                  <a:srgbClr val="AA050F"/>
                </a:solidFill>
              </a:rPr>
              <a:t>ROTECTION</a:t>
            </a:r>
            <a:r>
              <a:rPr sz="2800" spc="-10" dirty="0">
                <a:solidFill>
                  <a:srgbClr val="AA050F"/>
                </a:solidFill>
              </a:rPr>
              <a:t>) </a:t>
            </a:r>
            <a:r>
              <a:rPr sz="2250" spc="-5" dirty="0">
                <a:solidFill>
                  <a:srgbClr val="AA050F"/>
                </a:solidFill>
              </a:rPr>
              <a:t>ENHANCES</a:t>
            </a:r>
            <a:r>
              <a:rPr sz="2250" spc="325" dirty="0">
                <a:solidFill>
                  <a:srgbClr val="AA050F"/>
                </a:solidFill>
              </a:rPr>
              <a:t> </a:t>
            </a:r>
            <a:r>
              <a:rPr sz="2250" spc="-5" dirty="0">
                <a:solidFill>
                  <a:srgbClr val="AA050F"/>
                </a:solidFill>
              </a:rPr>
              <a:t>THE</a:t>
            </a:r>
            <a:endParaRPr sz="2250"/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AA050F"/>
                </a:solidFill>
              </a:rPr>
              <a:t>MRT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20167" y="5268848"/>
            <a:ext cx="891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Shaking and erosion lead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release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C </a:t>
            </a:r>
            <a:r>
              <a:rPr sz="1800" b="1" dirty="0">
                <a:latin typeface="Arial"/>
                <a:cs typeface="Arial"/>
              </a:rPr>
              <a:t>and its oxidation </a:t>
            </a:r>
            <a:r>
              <a:rPr sz="1800" b="1" spc="-5" dirty="0">
                <a:latin typeface="Arial"/>
                <a:cs typeface="Arial"/>
              </a:rPr>
              <a:t>by microbial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processes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836" y="2180844"/>
            <a:ext cx="8065008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408" y="4151376"/>
            <a:ext cx="8063484" cy="580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507" y="2846832"/>
            <a:ext cx="242316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4344" y="2846832"/>
            <a:ext cx="243839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2640" y="2846832"/>
            <a:ext cx="243839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13904" y="2846832"/>
            <a:ext cx="243840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9445" y="2782802"/>
          <a:ext cx="8039732" cy="1160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914"/>
                <a:gridCol w="1351914"/>
                <a:gridCol w="2355215"/>
                <a:gridCol w="1745614"/>
                <a:gridCol w="854075"/>
              </a:tblGrid>
              <a:tr h="580316">
                <a:tc>
                  <a:txBody>
                    <a:bodyPr/>
                    <a:lstStyle/>
                    <a:p>
                      <a:pPr marL="32384">
                        <a:lnSpc>
                          <a:spcPts val="2215"/>
                        </a:lnSpc>
                      </a:pPr>
                      <a:r>
                        <a:rPr sz="2000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Clay</a:t>
                      </a:r>
                      <a:r>
                        <a:rPr sz="2000" spc="-25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particles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</a:pPr>
                      <a:r>
                        <a:rPr sz="2000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2215"/>
                        </a:lnSpc>
                      </a:pPr>
                      <a:r>
                        <a:rPr sz="2000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Micro-aggregates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215"/>
                        </a:lnSpc>
                      </a:pPr>
                      <a:r>
                        <a:rPr sz="2000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Aggregates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15"/>
                        </a:lnSpc>
                      </a:pPr>
                      <a:r>
                        <a:rPr sz="2000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Peds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80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2325"/>
                        </a:lnSpc>
                      </a:pPr>
                      <a:r>
                        <a:rPr sz="200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Clay</a:t>
                      </a:r>
                      <a:r>
                        <a:rPr sz="2000" spc="-25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particles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325"/>
                        </a:lnSpc>
                      </a:pPr>
                      <a:r>
                        <a:rPr sz="200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Domains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9050" algn="ctr">
                        <a:lnSpc>
                          <a:spcPts val="2325"/>
                        </a:lnSpc>
                      </a:pPr>
                      <a:r>
                        <a:rPr sz="200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Micro-aggregates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ts val="2325"/>
                        </a:lnSpc>
                      </a:pPr>
                      <a:r>
                        <a:rPr sz="200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Aggregates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24765" algn="r">
                        <a:lnSpc>
                          <a:spcPts val="2325"/>
                        </a:lnSpc>
                      </a:pPr>
                      <a:r>
                        <a:rPr sz="200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Peds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5879591" y="3745991"/>
            <a:ext cx="243840" cy="169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3904" y="3739896"/>
            <a:ext cx="242316" cy="169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5867" y="3744467"/>
            <a:ext cx="243840" cy="169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9507" y="3712464"/>
            <a:ext cx="243840" cy="1691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73134" y="6400289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4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0214" y="957834"/>
            <a:ext cx="7645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</a:t>
            </a:r>
            <a:r>
              <a:rPr sz="2250" spc="-5" dirty="0"/>
              <a:t>OIL </a:t>
            </a:r>
            <a:r>
              <a:rPr sz="2800" spc="-10" dirty="0"/>
              <a:t>E</a:t>
            </a:r>
            <a:r>
              <a:rPr sz="2250" spc="-10" dirty="0"/>
              <a:t>ROSION AND </a:t>
            </a:r>
            <a:r>
              <a:rPr sz="2250" spc="-5" dirty="0"/>
              <a:t>THE </a:t>
            </a:r>
            <a:r>
              <a:rPr sz="2800" spc="-5" dirty="0"/>
              <a:t>G</a:t>
            </a:r>
            <a:r>
              <a:rPr sz="2250" spc="-5" dirty="0"/>
              <a:t>LOBAL </a:t>
            </a:r>
            <a:r>
              <a:rPr sz="2800" spc="-10" dirty="0"/>
              <a:t>C</a:t>
            </a:r>
            <a:r>
              <a:rPr sz="2250" spc="-10" dirty="0"/>
              <a:t>ARBON</a:t>
            </a:r>
            <a:r>
              <a:rPr sz="2250" spc="570" dirty="0"/>
              <a:t> </a:t>
            </a:r>
            <a:r>
              <a:rPr sz="2800" spc="-5" dirty="0"/>
              <a:t>B</a:t>
            </a:r>
            <a:r>
              <a:rPr sz="2250" spc="-5" dirty="0"/>
              <a:t>UDGET</a:t>
            </a:r>
            <a:endParaRPr sz="2250"/>
          </a:p>
        </p:txBody>
      </p:sp>
      <p:sp>
        <p:nvSpPr>
          <p:cNvPr id="4" name="object 4"/>
          <p:cNvSpPr txBox="1"/>
          <p:nvPr/>
        </p:nvSpPr>
        <p:spPr>
          <a:xfrm>
            <a:off x="741375" y="1726438"/>
            <a:ext cx="73520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Transport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fate of </a:t>
            </a:r>
            <a:r>
              <a:rPr sz="1800" spc="-5" dirty="0">
                <a:latin typeface="Arial"/>
                <a:cs typeface="Arial"/>
              </a:rPr>
              <a:t>soil organic carbon by erosional processes is an  integral component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global C budget,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</a:t>
            </a:r>
            <a:r>
              <a:rPr sz="1800" b="1" i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ignored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Soil erosion </a:t>
            </a:r>
            <a:r>
              <a:rPr sz="1800" spc="-10" dirty="0">
                <a:latin typeface="Arial"/>
                <a:cs typeface="Arial"/>
              </a:rPr>
              <a:t>affects </a:t>
            </a:r>
            <a:r>
              <a:rPr sz="1800" spc="-5" dirty="0">
                <a:latin typeface="Arial"/>
                <a:cs typeface="Arial"/>
              </a:rPr>
              <a:t>C budget directly and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indirectly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4854" y="3572255"/>
            <a:ext cx="2533015" cy="12700"/>
          </a:xfrm>
          <a:custGeom>
            <a:avLst/>
            <a:gdLst/>
            <a:ahLst/>
            <a:cxnLst/>
            <a:rect l="l" t="t" r="r" b="b"/>
            <a:pathLst>
              <a:path w="2533015" h="12700">
                <a:moveTo>
                  <a:pt x="0" y="12700"/>
                </a:moveTo>
                <a:lnTo>
                  <a:pt x="2532824" y="12700"/>
                </a:lnTo>
                <a:lnTo>
                  <a:pt x="25328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4854" y="3201416"/>
            <a:ext cx="2533015" cy="12700"/>
          </a:xfrm>
          <a:custGeom>
            <a:avLst/>
            <a:gdLst/>
            <a:ahLst/>
            <a:cxnLst/>
            <a:rect l="l" t="t" r="r" b="b"/>
            <a:pathLst>
              <a:path w="2533015" h="12700">
                <a:moveTo>
                  <a:pt x="0" y="12700"/>
                </a:moveTo>
                <a:lnTo>
                  <a:pt x="2532824" y="12700"/>
                </a:lnTo>
                <a:lnTo>
                  <a:pt x="25328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4854" y="5426455"/>
            <a:ext cx="2533015" cy="12700"/>
          </a:xfrm>
          <a:custGeom>
            <a:avLst/>
            <a:gdLst/>
            <a:ahLst/>
            <a:cxnLst/>
            <a:rect l="l" t="t" r="r" b="b"/>
            <a:pathLst>
              <a:path w="2533015" h="12700">
                <a:moveTo>
                  <a:pt x="0" y="12700"/>
                </a:moveTo>
                <a:lnTo>
                  <a:pt x="2532824" y="12700"/>
                </a:lnTo>
                <a:lnTo>
                  <a:pt x="25328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4854" y="3214116"/>
            <a:ext cx="2533015" cy="358140"/>
          </a:xfrm>
          <a:prstGeom prst="rect">
            <a:avLst/>
          </a:prstGeom>
          <a:solidFill>
            <a:srgbClr val="16639A"/>
          </a:solidFill>
        </p:spPr>
        <p:txBody>
          <a:bodyPr vert="horz" wrap="square" lIns="0" tIns="33655" rIns="0" bIns="0" rtlCol="0">
            <a:spAutoFit/>
          </a:bodyPr>
          <a:lstStyle/>
          <a:p>
            <a:pPr marL="593090">
              <a:lnSpc>
                <a:spcPct val="100000"/>
              </a:lnSpc>
              <a:spcBef>
                <a:spcPts val="265"/>
              </a:spcBef>
            </a:pPr>
            <a:r>
              <a:rPr sz="1800" b="1" spc="-5" dirty="0">
                <a:latin typeface="Arial"/>
                <a:cs typeface="Arial"/>
              </a:rPr>
              <a:t>Direct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Effect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854" y="3584955"/>
            <a:ext cx="2533015" cy="1841500"/>
          </a:xfrm>
          <a:prstGeom prst="rect">
            <a:avLst/>
          </a:prstGeom>
          <a:solidFill>
            <a:srgbClr val="6DB8EA"/>
          </a:solidFill>
        </p:spPr>
        <p:txBody>
          <a:bodyPr vert="horz" wrap="square" lIns="0" tIns="33655" rIns="0" bIns="0" rtlCol="0">
            <a:spAutoFit/>
          </a:bodyPr>
          <a:lstStyle/>
          <a:p>
            <a:pPr marL="267970" indent="-177165">
              <a:lnSpc>
                <a:spcPct val="100000"/>
              </a:lnSpc>
              <a:spcBef>
                <a:spcPts val="265"/>
              </a:spcBef>
              <a:buChar char="•"/>
              <a:tabLst>
                <a:tab pos="268605" algn="l"/>
              </a:tabLst>
            </a:pPr>
            <a:r>
              <a:rPr sz="1800" spc="-5" dirty="0">
                <a:latin typeface="Arial"/>
                <a:cs typeface="Arial"/>
              </a:rPr>
              <a:t>Soil transport</a:t>
            </a:r>
            <a:endParaRPr sz="1800">
              <a:latin typeface="Arial"/>
              <a:cs typeface="Arial"/>
            </a:endParaRPr>
          </a:p>
          <a:p>
            <a:pPr marL="267970" indent="-177165">
              <a:lnSpc>
                <a:spcPct val="100000"/>
              </a:lnSpc>
              <a:spcBef>
                <a:spcPts val="760"/>
              </a:spcBef>
              <a:buChar char="•"/>
              <a:tabLst>
                <a:tab pos="268605" algn="l"/>
              </a:tabLst>
            </a:pPr>
            <a:r>
              <a:rPr sz="1800" spc="-35" dirty="0">
                <a:latin typeface="Arial"/>
                <a:cs typeface="Arial"/>
              </a:rPr>
              <a:t>Topsoil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truncation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25976" y="3575558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700"/>
                </a:moveTo>
                <a:lnTo>
                  <a:pt x="4199255" y="12700"/>
                </a:lnTo>
                <a:lnTo>
                  <a:pt x="419925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5976" y="3204717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700"/>
                </a:moveTo>
                <a:lnTo>
                  <a:pt x="4199255" y="12700"/>
                </a:lnTo>
                <a:lnTo>
                  <a:pt x="419925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25976" y="5429758"/>
            <a:ext cx="4199255" cy="12700"/>
          </a:xfrm>
          <a:custGeom>
            <a:avLst/>
            <a:gdLst/>
            <a:ahLst/>
            <a:cxnLst/>
            <a:rect l="l" t="t" r="r" b="b"/>
            <a:pathLst>
              <a:path w="4199255" h="12700">
                <a:moveTo>
                  <a:pt x="0" y="12699"/>
                </a:moveTo>
                <a:lnTo>
                  <a:pt x="4199255" y="12699"/>
                </a:lnTo>
                <a:lnTo>
                  <a:pt x="419925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25976" y="3217417"/>
            <a:ext cx="4199255" cy="358140"/>
          </a:xfrm>
          <a:prstGeom prst="rect">
            <a:avLst/>
          </a:prstGeom>
          <a:solidFill>
            <a:srgbClr val="732D9A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800" b="1" spc="-5" dirty="0">
                <a:latin typeface="Arial"/>
                <a:cs typeface="Arial"/>
              </a:rPr>
              <a:t>Indirect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Effects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3134" y="6400289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latin typeface="Arial"/>
                <a:cs typeface="Arial"/>
              </a:rPr>
              <a:pPr marL="38100">
                <a:lnSpc>
                  <a:spcPts val="1864"/>
                </a:lnSpc>
              </a:pPr>
              <a:t>5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5976" y="3588258"/>
            <a:ext cx="4199255" cy="1841500"/>
          </a:xfrm>
          <a:prstGeom prst="rect">
            <a:avLst/>
          </a:prstGeom>
          <a:solidFill>
            <a:srgbClr val="AF6FD3"/>
          </a:solidFill>
        </p:spPr>
        <p:txBody>
          <a:bodyPr vert="horz" wrap="square" lIns="0" tIns="33655" rIns="0" bIns="0" rtlCol="0">
            <a:spAutoFit/>
          </a:bodyPr>
          <a:lstStyle/>
          <a:p>
            <a:pPr marL="268605" indent="-177165">
              <a:lnSpc>
                <a:spcPct val="100000"/>
              </a:lnSpc>
              <a:spcBef>
                <a:spcPts val="265"/>
              </a:spcBef>
              <a:buChar char="•"/>
              <a:tabLst>
                <a:tab pos="269240" algn="l"/>
              </a:tabLst>
            </a:pPr>
            <a:r>
              <a:rPr sz="1800" spc="-5" dirty="0">
                <a:latin typeface="Arial"/>
                <a:cs typeface="Arial"/>
              </a:rPr>
              <a:t>Plant </a:t>
            </a:r>
            <a:r>
              <a:rPr sz="1800" spc="-10" dirty="0">
                <a:latin typeface="Arial"/>
                <a:cs typeface="Arial"/>
              </a:rPr>
              <a:t>growth/biomass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production</a:t>
            </a:r>
            <a:endParaRPr sz="1800">
              <a:latin typeface="Arial"/>
              <a:cs typeface="Arial"/>
            </a:endParaRPr>
          </a:p>
          <a:p>
            <a:pPr marL="268605" indent="-177165">
              <a:lnSpc>
                <a:spcPct val="100000"/>
              </a:lnSpc>
              <a:spcBef>
                <a:spcPts val="760"/>
              </a:spcBef>
              <a:buChar char="•"/>
              <a:tabLst>
                <a:tab pos="269240" algn="l"/>
              </a:tabLst>
            </a:pPr>
            <a:r>
              <a:rPr sz="1800" spc="-5" dirty="0">
                <a:latin typeface="Arial"/>
                <a:cs typeface="Arial"/>
              </a:rPr>
              <a:t>Soil </a:t>
            </a:r>
            <a:r>
              <a:rPr sz="1800" spc="-15" dirty="0">
                <a:latin typeface="Arial"/>
                <a:cs typeface="Arial"/>
              </a:rPr>
              <a:t>water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temperature</a:t>
            </a:r>
            <a:endParaRPr sz="1800">
              <a:latin typeface="Arial"/>
              <a:cs typeface="Arial"/>
            </a:endParaRPr>
          </a:p>
          <a:p>
            <a:pPr marL="268605" indent="-177165">
              <a:lnSpc>
                <a:spcPct val="100000"/>
              </a:lnSpc>
              <a:spcBef>
                <a:spcPts val="765"/>
              </a:spcBef>
              <a:buChar char="•"/>
              <a:tabLst>
                <a:tab pos="269240" algn="l"/>
              </a:tabLst>
            </a:pPr>
            <a:r>
              <a:rPr sz="1800" spc="-5" dirty="0">
                <a:latin typeface="Arial"/>
                <a:cs typeface="Arial"/>
              </a:rPr>
              <a:t>Soil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aggregation</a:t>
            </a:r>
            <a:endParaRPr sz="1800">
              <a:latin typeface="Arial"/>
              <a:cs typeface="Arial"/>
            </a:endParaRPr>
          </a:p>
          <a:p>
            <a:pPr marL="268605" indent="-177165">
              <a:lnSpc>
                <a:spcPct val="100000"/>
              </a:lnSpc>
              <a:spcBef>
                <a:spcPts val="760"/>
              </a:spcBef>
              <a:buChar char="•"/>
              <a:tabLst>
                <a:tab pos="269240" algn="l"/>
              </a:tabLst>
            </a:pPr>
            <a:r>
              <a:rPr sz="1800" spc="-5" dirty="0">
                <a:latin typeface="Arial"/>
                <a:cs typeface="Arial"/>
              </a:rPr>
              <a:t>Soil aeration and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baseline="-20833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CH</a:t>
            </a:r>
            <a:r>
              <a:rPr sz="1800" spc="-7" baseline="-20833" dirty="0">
                <a:latin typeface="Arial"/>
                <a:cs typeface="Arial"/>
              </a:rPr>
              <a:t>4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268605" indent="-177165">
              <a:lnSpc>
                <a:spcPct val="100000"/>
              </a:lnSpc>
              <a:spcBef>
                <a:spcPts val="760"/>
              </a:spcBef>
              <a:buChar char="•"/>
              <a:tabLst>
                <a:tab pos="269240" algn="l"/>
              </a:tabLst>
            </a:pPr>
            <a:r>
              <a:rPr sz="1800" dirty="0">
                <a:latin typeface="Arial"/>
                <a:cs typeface="Arial"/>
              </a:rPr>
              <a:t>SOC</a:t>
            </a:r>
            <a:r>
              <a:rPr sz="1800" spc="-5" dirty="0">
                <a:latin typeface="Arial"/>
                <a:cs typeface="Arial"/>
              </a:rPr>
              <a:t> redistribution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1070" y="5685840"/>
            <a:ext cx="7691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Global Carbon Project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consider erosion-induced transport in </a:t>
            </a:r>
            <a:r>
              <a:rPr sz="1800" dirty="0">
                <a:latin typeface="Arial"/>
                <a:cs typeface="Arial"/>
              </a:rPr>
              <a:t>its  </a:t>
            </a:r>
            <a:r>
              <a:rPr sz="1800" spc="-5" dirty="0">
                <a:latin typeface="Arial"/>
                <a:cs typeface="Arial"/>
              </a:rPr>
              <a:t>annual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assessment.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8534" y="638108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25623" y="1528572"/>
            <a:ext cx="762000" cy="2266315"/>
          </a:xfrm>
          <a:custGeom>
            <a:avLst/>
            <a:gdLst/>
            <a:ahLst/>
            <a:cxnLst/>
            <a:rect l="l" t="t" r="r" b="b"/>
            <a:pathLst>
              <a:path w="762000" h="2266315">
                <a:moveTo>
                  <a:pt x="381000" y="0"/>
                </a:moveTo>
                <a:lnTo>
                  <a:pt x="0" y="498220"/>
                </a:lnTo>
                <a:lnTo>
                  <a:pt x="190500" y="498220"/>
                </a:lnTo>
                <a:lnTo>
                  <a:pt x="190500" y="2266188"/>
                </a:lnTo>
                <a:lnTo>
                  <a:pt x="571500" y="2266188"/>
                </a:lnTo>
                <a:lnTo>
                  <a:pt x="571500" y="498220"/>
                </a:lnTo>
                <a:lnTo>
                  <a:pt x="762000" y="498220"/>
                </a:lnTo>
                <a:lnTo>
                  <a:pt x="381000" y="0"/>
                </a:lnTo>
                <a:close/>
              </a:path>
            </a:pathLst>
          </a:custGeom>
          <a:solidFill>
            <a:srgbClr val="BEBEBE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9045" y="2309187"/>
            <a:ext cx="287020" cy="898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CO</a:t>
            </a:r>
            <a:r>
              <a:rPr sz="1575" b="1" spc="-15" baseline="-21164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6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575" b="1" spc="-7" baseline="-21164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7067" y="1524000"/>
            <a:ext cx="762000" cy="3385185"/>
          </a:xfrm>
          <a:custGeom>
            <a:avLst/>
            <a:gdLst/>
            <a:ahLst/>
            <a:cxnLst/>
            <a:rect l="l" t="t" r="r" b="b"/>
            <a:pathLst>
              <a:path w="762000" h="3385185">
                <a:moveTo>
                  <a:pt x="381000" y="0"/>
                </a:moveTo>
                <a:lnTo>
                  <a:pt x="0" y="498221"/>
                </a:lnTo>
                <a:lnTo>
                  <a:pt x="190500" y="498221"/>
                </a:lnTo>
                <a:lnTo>
                  <a:pt x="190500" y="3384804"/>
                </a:lnTo>
                <a:lnTo>
                  <a:pt x="571500" y="3384804"/>
                </a:lnTo>
                <a:lnTo>
                  <a:pt x="571500" y="498221"/>
                </a:lnTo>
                <a:lnTo>
                  <a:pt x="762000" y="498221"/>
                </a:lnTo>
                <a:lnTo>
                  <a:pt x="381000" y="0"/>
                </a:lnTo>
                <a:close/>
              </a:path>
            </a:pathLst>
          </a:custGeom>
          <a:solidFill>
            <a:srgbClr val="BEBEBE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50710" y="2355542"/>
            <a:ext cx="287020" cy="1379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CO</a:t>
            </a:r>
            <a:r>
              <a:rPr sz="1575" b="1" spc="-15" baseline="-21164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CH</a:t>
            </a:r>
            <a:r>
              <a:rPr sz="1575" b="1" spc="-7" baseline="-21164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6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sz="1575" b="1" spc="-7" baseline="-21164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04076" y="1530096"/>
            <a:ext cx="762000" cy="3385185"/>
          </a:xfrm>
          <a:custGeom>
            <a:avLst/>
            <a:gdLst/>
            <a:ahLst/>
            <a:cxnLst/>
            <a:rect l="l" t="t" r="r" b="b"/>
            <a:pathLst>
              <a:path w="762000" h="3385185">
                <a:moveTo>
                  <a:pt x="381000" y="0"/>
                </a:moveTo>
                <a:lnTo>
                  <a:pt x="0" y="498220"/>
                </a:lnTo>
                <a:lnTo>
                  <a:pt x="190500" y="498220"/>
                </a:lnTo>
                <a:lnTo>
                  <a:pt x="190500" y="3384804"/>
                </a:lnTo>
                <a:lnTo>
                  <a:pt x="571500" y="3384804"/>
                </a:lnTo>
                <a:lnTo>
                  <a:pt x="571500" y="498220"/>
                </a:lnTo>
                <a:lnTo>
                  <a:pt x="762000" y="498220"/>
                </a:lnTo>
                <a:lnTo>
                  <a:pt x="381000" y="0"/>
                </a:lnTo>
                <a:close/>
              </a:path>
            </a:pathLst>
          </a:custGeom>
          <a:solidFill>
            <a:srgbClr val="BEBEBE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67856" y="2344178"/>
            <a:ext cx="252729" cy="1953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Gaseous</a:t>
            </a:r>
            <a:r>
              <a:rPr sz="16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Emissions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2836" y="2679192"/>
            <a:ext cx="8269605" cy="3215640"/>
            <a:chOff x="592836" y="2679192"/>
            <a:chExt cx="8269605" cy="3215640"/>
          </a:xfrm>
        </p:grpSpPr>
        <p:sp>
          <p:nvSpPr>
            <p:cNvPr id="11" name="object 11"/>
            <p:cNvSpPr/>
            <p:nvPr/>
          </p:nvSpPr>
          <p:spPr>
            <a:xfrm>
              <a:off x="592836" y="2679192"/>
              <a:ext cx="8269224" cy="3215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8641" y="2791840"/>
              <a:ext cx="548005" cy="192405"/>
            </a:xfrm>
            <a:custGeom>
              <a:avLst/>
              <a:gdLst/>
              <a:ahLst/>
              <a:cxnLst/>
              <a:rect l="l" t="t" r="r" b="b"/>
              <a:pathLst>
                <a:path w="548005" h="192405">
                  <a:moveTo>
                    <a:pt x="84201" y="2540"/>
                  </a:moveTo>
                  <a:lnTo>
                    <a:pt x="3302" y="0"/>
                  </a:lnTo>
                  <a:lnTo>
                    <a:pt x="0" y="109093"/>
                  </a:lnTo>
                  <a:lnTo>
                    <a:pt x="82931" y="111633"/>
                  </a:lnTo>
                  <a:lnTo>
                    <a:pt x="83439" y="93218"/>
                  </a:lnTo>
                  <a:lnTo>
                    <a:pt x="22479" y="91440"/>
                  </a:lnTo>
                  <a:lnTo>
                    <a:pt x="23495" y="61722"/>
                  </a:lnTo>
                  <a:lnTo>
                    <a:pt x="78232" y="63373"/>
                  </a:lnTo>
                  <a:lnTo>
                    <a:pt x="78740" y="45085"/>
                  </a:lnTo>
                  <a:lnTo>
                    <a:pt x="24003" y="43307"/>
                  </a:lnTo>
                  <a:lnTo>
                    <a:pt x="24765" y="19177"/>
                  </a:lnTo>
                  <a:lnTo>
                    <a:pt x="83566" y="20955"/>
                  </a:lnTo>
                  <a:lnTo>
                    <a:pt x="84201" y="2540"/>
                  </a:lnTo>
                  <a:close/>
                </a:path>
                <a:path w="548005" h="192405">
                  <a:moveTo>
                    <a:pt x="156464" y="40386"/>
                  </a:moveTo>
                  <a:lnTo>
                    <a:pt x="152273" y="37465"/>
                  </a:lnTo>
                  <a:lnTo>
                    <a:pt x="147701" y="35687"/>
                  </a:lnTo>
                  <a:lnTo>
                    <a:pt x="139700" y="35179"/>
                  </a:lnTo>
                  <a:lnTo>
                    <a:pt x="136525" y="35687"/>
                  </a:lnTo>
                  <a:lnTo>
                    <a:pt x="131064" y="38735"/>
                  </a:lnTo>
                  <a:lnTo>
                    <a:pt x="127762" y="41910"/>
                  </a:lnTo>
                  <a:lnTo>
                    <a:pt x="124079" y="46990"/>
                  </a:lnTo>
                  <a:lnTo>
                    <a:pt x="124968" y="35814"/>
                  </a:lnTo>
                  <a:lnTo>
                    <a:pt x="105537" y="34290"/>
                  </a:lnTo>
                  <a:lnTo>
                    <a:pt x="99568" y="113157"/>
                  </a:lnTo>
                  <a:lnTo>
                    <a:pt x="120396" y="114681"/>
                  </a:lnTo>
                  <a:lnTo>
                    <a:pt x="123101" y="81216"/>
                  </a:lnTo>
                  <a:lnTo>
                    <a:pt x="123990" y="73761"/>
                  </a:lnTo>
                  <a:lnTo>
                    <a:pt x="136144" y="53721"/>
                  </a:lnTo>
                  <a:lnTo>
                    <a:pt x="142113" y="54102"/>
                  </a:lnTo>
                  <a:lnTo>
                    <a:pt x="145288" y="55499"/>
                  </a:lnTo>
                  <a:lnTo>
                    <a:pt x="148590" y="58039"/>
                  </a:lnTo>
                  <a:lnTo>
                    <a:pt x="156464" y="40386"/>
                  </a:lnTo>
                  <a:close/>
                </a:path>
                <a:path w="548005" h="192405">
                  <a:moveTo>
                    <a:pt x="239547" y="78574"/>
                  </a:moveTo>
                  <a:lnTo>
                    <a:pt x="218821" y="46266"/>
                  </a:lnTo>
                  <a:lnTo>
                    <a:pt x="218821" y="77089"/>
                  </a:lnTo>
                  <a:lnTo>
                    <a:pt x="217932" y="84709"/>
                  </a:lnTo>
                  <a:lnTo>
                    <a:pt x="201295" y="107442"/>
                  </a:lnTo>
                  <a:lnTo>
                    <a:pt x="190500" y="106172"/>
                  </a:lnTo>
                  <a:lnTo>
                    <a:pt x="186182" y="103505"/>
                  </a:lnTo>
                  <a:lnTo>
                    <a:pt x="183007" y="98933"/>
                  </a:lnTo>
                  <a:lnTo>
                    <a:pt x="179705" y="94361"/>
                  </a:lnTo>
                  <a:lnTo>
                    <a:pt x="196088" y="57912"/>
                  </a:lnTo>
                  <a:lnTo>
                    <a:pt x="206883" y="59182"/>
                  </a:lnTo>
                  <a:lnTo>
                    <a:pt x="211201" y="61849"/>
                  </a:lnTo>
                  <a:lnTo>
                    <a:pt x="214376" y="66294"/>
                  </a:lnTo>
                  <a:lnTo>
                    <a:pt x="217678" y="70866"/>
                  </a:lnTo>
                  <a:lnTo>
                    <a:pt x="218821" y="77089"/>
                  </a:lnTo>
                  <a:lnTo>
                    <a:pt x="218821" y="46266"/>
                  </a:lnTo>
                  <a:lnTo>
                    <a:pt x="211836" y="43383"/>
                  </a:lnTo>
                  <a:lnTo>
                    <a:pt x="203454" y="41656"/>
                  </a:lnTo>
                  <a:lnTo>
                    <a:pt x="195707" y="40767"/>
                  </a:lnTo>
                  <a:lnTo>
                    <a:pt x="188595" y="41656"/>
                  </a:lnTo>
                  <a:lnTo>
                    <a:pt x="159131" y="69977"/>
                  </a:lnTo>
                  <a:lnTo>
                    <a:pt x="158330" y="77089"/>
                  </a:lnTo>
                  <a:lnTo>
                    <a:pt x="157226" y="85852"/>
                  </a:lnTo>
                  <a:lnTo>
                    <a:pt x="158115" y="93726"/>
                  </a:lnTo>
                  <a:lnTo>
                    <a:pt x="160782" y="100330"/>
                  </a:lnTo>
                  <a:lnTo>
                    <a:pt x="163449" y="107061"/>
                  </a:lnTo>
                  <a:lnTo>
                    <a:pt x="202450" y="123964"/>
                  </a:lnTo>
                  <a:lnTo>
                    <a:pt x="210312" y="122656"/>
                  </a:lnTo>
                  <a:lnTo>
                    <a:pt x="237540" y="95605"/>
                  </a:lnTo>
                  <a:lnTo>
                    <a:pt x="239268" y="87122"/>
                  </a:lnTo>
                  <a:lnTo>
                    <a:pt x="239547" y="78574"/>
                  </a:lnTo>
                  <a:close/>
                </a:path>
                <a:path w="548005" h="192405">
                  <a:moveTo>
                    <a:pt x="321183" y="79883"/>
                  </a:moveTo>
                  <a:lnTo>
                    <a:pt x="290068" y="53721"/>
                  </a:lnTo>
                  <a:lnTo>
                    <a:pt x="282143" y="52844"/>
                  </a:lnTo>
                  <a:lnTo>
                    <a:pt x="275158" y="53035"/>
                  </a:lnTo>
                  <a:lnTo>
                    <a:pt x="252095" y="79756"/>
                  </a:lnTo>
                  <a:lnTo>
                    <a:pt x="254254" y="86106"/>
                  </a:lnTo>
                  <a:lnTo>
                    <a:pt x="293243" y="107950"/>
                  </a:lnTo>
                  <a:lnTo>
                    <a:pt x="295402" y="109220"/>
                  </a:lnTo>
                  <a:lnTo>
                    <a:pt x="297053" y="111506"/>
                  </a:lnTo>
                  <a:lnTo>
                    <a:pt x="297307" y="112903"/>
                  </a:lnTo>
                  <a:lnTo>
                    <a:pt x="296672" y="116840"/>
                  </a:lnTo>
                  <a:lnTo>
                    <a:pt x="295529" y="118491"/>
                  </a:lnTo>
                  <a:lnTo>
                    <a:pt x="290449" y="121158"/>
                  </a:lnTo>
                  <a:lnTo>
                    <a:pt x="286258" y="121412"/>
                  </a:lnTo>
                  <a:lnTo>
                    <a:pt x="276098" y="119761"/>
                  </a:lnTo>
                  <a:lnTo>
                    <a:pt x="272542" y="118110"/>
                  </a:lnTo>
                  <a:lnTo>
                    <a:pt x="267843" y="113157"/>
                  </a:lnTo>
                  <a:lnTo>
                    <a:pt x="266573" y="109728"/>
                  </a:lnTo>
                  <a:lnTo>
                    <a:pt x="266319" y="105664"/>
                  </a:lnTo>
                  <a:lnTo>
                    <a:pt x="245110" y="105410"/>
                  </a:lnTo>
                  <a:lnTo>
                    <a:pt x="271056" y="133870"/>
                  </a:lnTo>
                  <a:lnTo>
                    <a:pt x="286867" y="136372"/>
                  </a:lnTo>
                  <a:lnTo>
                    <a:pt x="294271" y="136080"/>
                  </a:lnTo>
                  <a:lnTo>
                    <a:pt x="319278" y="108458"/>
                  </a:lnTo>
                  <a:lnTo>
                    <a:pt x="318008" y="102997"/>
                  </a:lnTo>
                  <a:lnTo>
                    <a:pt x="310515" y="94361"/>
                  </a:lnTo>
                  <a:lnTo>
                    <a:pt x="303276" y="90043"/>
                  </a:lnTo>
                  <a:lnTo>
                    <a:pt x="282194" y="81534"/>
                  </a:lnTo>
                  <a:lnTo>
                    <a:pt x="276098" y="78486"/>
                  </a:lnTo>
                  <a:lnTo>
                    <a:pt x="273177" y="75565"/>
                  </a:lnTo>
                  <a:lnTo>
                    <a:pt x="272669" y="74295"/>
                  </a:lnTo>
                  <a:lnTo>
                    <a:pt x="273177" y="70993"/>
                  </a:lnTo>
                  <a:lnTo>
                    <a:pt x="274193" y="69723"/>
                  </a:lnTo>
                  <a:lnTo>
                    <a:pt x="278511" y="67818"/>
                  </a:lnTo>
                  <a:lnTo>
                    <a:pt x="282575" y="67691"/>
                  </a:lnTo>
                  <a:lnTo>
                    <a:pt x="292354" y="69215"/>
                  </a:lnTo>
                  <a:lnTo>
                    <a:pt x="295529" y="70612"/>
                  </a:lnTo>
                  <a:lnTo>
                    <a:pt x="299593" y="74549"/>
                  </a:lnTo>
                  <a:lnTo>
                    <a:pt x="300863" y="77216"/>
                  </a:lnTo>
                  <a:lnTo>
                    <a:pt x="301244" y="80391"/>
                  </a:lnTo>
                  <a:lnTo>
                    <a:pt x="321183" y="79883"/>
                  </a:lnTo>
                  <a:close/>
                </a:path>
                <a:path w="548005" h="192405">
                  <a:moveTo>
                    <a:pt x="367538" y="69469"/>
                  </a:moveTo>
                  <a:lnTo>
                    <a:pt x="346964" y="65405"/>
                  </a:lnTo>
                  <a:lnTo>
                    <a:pt x="331851" y="143002"/>
                  </a:lnTo>
                  <a:lnTo>
                    <a:pt x="352425" y="147066"/>
                  </a:lnTo>
                  <a:lnTo>
                    <a:pt x="367538" y="69469"/>
                  </a:lnTo>
                  <a:close/>
                </a:path>
                <a:path w="548005" h="192405">
                  <a:moveTo>
                    <a:pt x="373253" y="40005"/>
                  </a:moveTo>
                  <a:lnTo>
                    <a:pt x="352806" y="35941"/>
                  </a:lnTo>
                  <a:lnTo>
                    <a:pt x="349123" y="54991"/>
                  </a:lnTo>
                  <a:lnTo>
                    <a:pt x="369570" y="58928"/>
                  </a:lnTo>
                  <a:lnTo>
                    <a:pt x="373253" y="40005"/>
                  </a:lnTo>
                  <a:close/>
                </a:path>
                <a:path w="548005" h="192405">
                  <a:moveTo>
                    <a:pt x="457771" y="121221"/>
                  </a:moveTo>
                  <a:lnTo>
                    <a:pt x="457428" y="113195"/>
                  </a:lnTo>
                  <a:lnTo>
                    <a:pt x="455536" y="105600"/>
                  </a:lnTo>
                  <a:lnTo>
                    <a:pt x="452120" y="98425"/>
                  </a:lnTo>
                  <a:lnTo>
                    <a:pt x="450100" y="95758"/>
                  </a:lnTo>
                  <a:lnTo>
                    <a:pt x="447281" y="92024"/>
                  </a:lnTo>
                  <a:lnTo>
                    <a:pt x="441337" y="86893"/>
                  </a:lnTo>
                  <a:lnTo>
                    <a:pt x="437388" y="84734"/>
                  </a:lnTo>
                  <a:lnTo>
                    <a:pt x="437388" y="117348"/>
                  </a:lnTo>
                  <a:lnTo>
                    <a:pt x="435610" y="124841"/>
                  </a:lnTo>
                  <a:lnTo>
                    <a:pt x="433832" y="132588"/>
                  </a:lnTo>
                  <a:lnTo>
                    <a:pt x="430657" y="138049"/>
                  </a:lnTo>
                  <a:lnTo>
                    <a:pt x="426085" y="141224"/>
                  </a:lnTo>
                  <a:lnTo>
                    <a:pt x="421513" y="144526"/>
                  </a:lnTo>
                  <a:lnTo>
                    <a:pt x="416687" y="145542"/>
                  </a:lnTo>
                  <a:lnTo>
                    <a:pt x="406019" y="143002"/>
                  </a:lnTo>
                  <a:lnTo>
                    <a:pt x="401955" y="139954"/>
                  </a:lnTo>
                  <a:lnTo>
                    <a:pt x="399288" y="135001"/>
                  </a:lnTo>
                  <a:lnTo>
                    <a:pt x="396621" y="130175"/>
                  </a:lnTo>
                  <a:lnTo>
                    <a:pt x="416941" y="95758"/>
                  </a:lnTo>
                  <a:lnTo>
                    <a:pt x="427609" y="98298"/>
                  </a:lnTo>
                  <a:lnTo>
                    <a:pt x="431546" y="101346"/>
                  </a:lnTo>
                  <a:lnTo>
                    <a:pt x="434213" y="106172"/>
                  </a:lnTo>
                  <a:lnTo>
                    <a:pt x="436880" y="111125"/>
                  </a:lnTo>
                  <a:lnTo>
                    <a:pt x="437388" y="117348"/>
                  </a:lnTo>
                  <a:lnTo>
                    <a:pt x="437388" y="84734"/>
                  </a:lnTo>
                  <a:lnTo>
                    <a:pt x="434276" y="83019"/>
                  </a:lnTo>
                  <a:lnTo>
                    <a:pt x="426085" y="80391"/>
                  </a:lnTo>
                  <a:lnTo>
                    <a:pt x="418592" y="78613"/>
                  </a:lnTo>
                  <a:lnTo>
                    <a:pt x="411353" y="78740"/>
                  </a:lnTo>
                  <a:lnTo>
                    <a:pt x="397510" y="82550"/>
                  </a:lnTo>
                  <a:lnTo>
                    <a:pt x="391668" y="86233"/>
                  </a:lnTo>
                  <a:lnTo>
                    <a:pt x="386969" y="91821"/>
                  </a:lnTo>
                  <a:lnTo>
                    <a:pt x="382143" y="97409"/>
                  </a:lnTo>
                  <a:lnTo>
                    <a:pt x="378968" y="103505"/>
                  </a:lnTo>
                  <a:lnTo>
                    <a:pt x="377317" y="110363"/>
                  </a:lnTo>
                  <a:lnTo>
                    <a:pt x="375285" y="119126"/>
                  </a:lnTo>
                  <a:lnTo>
                    <a:pt x="375158" y="127000"/>
                  </a:lnTo>
                  <a:lnTo>
                    <a:pt x="378968" y="140970"/>
                  </a:lnTo>
                  <a:lnTo>
                    <a:pt x="382778" y="146685"/>
                  </a:lnTo>
                  <a:lnTo>
                    <a:pt x="388493" y="151384"/>
                  </a:lnTo>
                  <a:lnTo>
                    <a:pt x="394081" y="156083"/>
                  </a:lnTo>
                  <a:lnTo>
                    <a:pt x="400431" y="159258"/>
                  </a:lnTo>
                  <a:lnTo>
                    <a:pt x="407543" y="160909"/>
                  </a:lnTo>
                  <a:lnTo>
                    <a:pt x="415899" y="162102"/>
                  </a:lnTo>
                  <a:lnTo>
                    <a:pt x="423837" y="161671"/>
                  </a:lnTo>
                  <a:lnTo>
                    <a:pt x="431380" y="159626"/>
                  </a:lnTo>
                  <a:lnTo>
                    <a:pt x="438531" y="155956"/>
                  </a:lnTo>
                  <a:lnTo>
                    <a:pt x="444931" y="151015"/>
                  </a:lnTo>
                  <a:lnTo>
                    <a:pt x="449567" y="145542"/>
                  </a:lnTo>
                  <a:lnTo>
                    <a:pt x="450062" y="144957"/>
                  </a:lnTo>
                  <a:lnTo>
                    <a:pt x="453936" y="137833"/>
                  </a:lnTo>
                  <a:lnTo>
                    <a:pt x="456565" y="129667"/>
                  </a:lnTo>
                  <a:lnTo>
                    <a:pt x="457771" y="121221"/>
                  </a:lnTo>
                  <a:close/>
                </a:path>
                <a:path w="548005" h="192405">
                  <a:moveTo>
                    <a:pt x="547624" y="127762"/>
                  </a:moveTo>
                  <a:lnTo>
                    <a:pt x="520369" y="105905"/>
                  </a:lnTo>
                  <a:lnTo>
                    <a:pt x="513118" y="106413"/>
                  </a:lnTo>
                  <a:lnTo>
                    <a:pt x="506031" y="108712"/>
                  </a:lnTo>
                  <a:lnTo>
                    <a:pt x="499110" y="112776"/>
                  </a:lnTo>
                  <a:lnTo>
                    <a:pt x="502412" y="101600"/>
                  </a:lnTo>
                  <a:lnTo>
                    <a:pt x="483743" y="96266"/>
                  </a:lnTo>
                  <a:lnTo>
                    <a:pt x="461772" y="172212"/>
                  </a:lnTo>
                  <a:lnTo>
                    <a:pt x="481838" y="178054"/>
                  </a:lnTo>
                  <a:lnTo>
                    <a:pt x="494284" y="135128"/>
                  </a:lnTo>
                  <a:lnTo>
                    <a:pt x="496443" y="129413"/>
                  </a:lnTo>
                  <a:lnTo>
                    <a:pt x="500253" y="123698"/>
                  </a:lnTo>
                  <a:lnTo>
                    <a:pt x="502920" y="121793"/>
                  </a:lnTo>
                  <a:lnTo>
                    <a:pt x="509524" y="119507"/>
                  </a:lnTo>
                  <a:lnTo>
                    <a:pt x="512953" y="119507"/>
                  </a:lnTo>
                  <a:lnTo>
                    <a:pt x="525526" y="133985"/>
                  </a:lnTo>
                  <a:lnTo>
                    <a:pt x="524510" y="139446"/>
                  </a:lnTo>
                  <a:lnTo>
                    <a:pt x="510921" y="186309"/>
                  </a:lnTo>
                  <a:lnTo>
                    <a:pt x="530987" y="192151"/>
                  </a:lnTo>
                  <a:lnTo>
                    <a:pt x="546354" y="139065"/>
                  </a:lnTo>
                  <a:lnTo>
                    <a:pt x="547243" y="134493"/>
                  </a:lnTo>
                  <a:lnTo>
                    <a:pt x="547624" y="127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9039" y="4665599"/>
              <a:ext cx="1385443" cy="4618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0647" y="3333369"/>
              <a:ext cx="2202053" cy="8784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7037" y="4717034"/>
              <a:ext cx="815975" cy="250825"/>
            </a:xfrm>
            <a:custGeom>
              <a:avLst/>
              <a:gdLst/>
              <a:ahLst/>
              <a:cxnLst/>
              <a:rect l="l" t="t" r="r" b="b"/>
              <a:pathLst>
                <a:path w="815975" h="250825">
                  <a:moveTo>
                    <a:pt x="193621" y="132715"/>
                  </a:moveTo>
                  <a:lnTo>
                    <a:pt x="173862" y="132715"/>
                  </a:lnTo>
                  <a:lnTo>
                    <a:pt x="173989" y="133096"/>
                  </a:lnTo>
                  <a:lnTo>
                    <a:pt x="174128" y="134112"/>
                  </a:lnTo>
                  <a:lnTo>
                    <a:pt x="174498" y="138049"/>
                  </a:lnTo>
                  <a:lnTo>
                    <a:pt x="175132" y="141605"/>
                  </a:lnTo>
                  <a:lnTo>
                    <a:pt x="195453" y="145288"/>
                  </a:lnTo>
                  <a:lnTo>
                    <a:pt x="194310" y="141224"/>
                  </a:lnTo>
                  <a:lnTo>
                    <a:pt x="193762" y="138049"/>
                  </a:lnTo>
                  <a:lnTo>
                    <a:pt x="193621" y="132715"/>
                  </a:lnTo>
                  <a:close/>
                </a:path>
                <a:path w="815975" h="250825">
                  <a:moveTo>
                    <a:pt x="199578" y="73914"/>
                  </a:moveTo>
                  <a:lnTo>
                    <a:pt x="164464" y="73914"/>
                  </a:lnTo>
                  <a:lnTo>
                    <a:pt x="173481" y="75565"/>
                  </a:lnTo>
                  <a:lnTo>
                    <a:pt x="177037" y="77089"/>
                  </a:lnTo>
                  <a:lnTo>
                    <a:pt x="180339" y="81153"/>
                  </a:lnTo>
                  <a:lnTo>
                    <a:pt x="180848" y="84074"/>
                  </a:lnTo>
                  <a:lnTo>
                    <a:pt x="180086" y="88011"/>
                  </a:lnTo>
                  <a:lnTo>
                    <a:pt x="179831" y="90170"/>
                  </a:lnTo>
                  <a:lnTo>
                    <a:pt x="175768" y="91059"/>
                  </a:lnTo>
                  <a:lnTo>
                    <a:pt x="168782" y="91567"/>
                  </a:lnTo>
                  <a:lnTo>
                    <a:pt x="158876" y="91694"/>
                  </a:lnTo>
                  <a:lnTo>
                    <a:pt x="151511" y="91694"/>
                  </a:lnTo>
                  <a:lnTo>
                    <a:pt x="145795" y="92329"/>
                  </a:lnTo>
                  <a:lnTo>
                    <a:pt x="141605" y="93599"/>
                  </a:lnTo>
                  <a:lnTo>
                    <a:pt x="137541" y="94742"/>
                  </a:lnTo>
                  <a:lnTo>
                    <a:pt x="134112" y="96774"/>
                  </a:lnTo>
                  <a:lnTo>
                    <a:pt x="131444" y="99949"/>
                  </a:lnTo>
                  <a:lnTo>
                    <a:pt x="128650" y="102997"/>
                  </a:lnTo>
                  <a:lnTo>
                    <a:pt x="127000" y="106680"/>
                  </a:lnTo>
                  <a:lnTo>
                    <a:pt x="126237" y="111125"/>
                  </a:lnTo>
                  <a:lnTo>
                    <a:pt x="125016" y="117475"/>
                  </a:lnTo>
                  <a:lnTo>
                    <a:pt x="125086" y="118237"/>
                  </a:lnTo>
                  <a:lnTo>
                    <a:pt x="126364" y="123698"/>
                  </a:lnTo>
                  <a:lnTo>
                    <a:pt x="134112" y="133985"/>
                  </a:lnTo>
                  <a:lnTo>
                    <a:pt x="139954" y="137287"/>
                  </a:lnTo>
                  <a:lnTo>
                    <a:pt x="152526" y="139446"/>
                  </a:lnTo>
                  <a:lnTo>
                    <a:pt x="156972" y="139446"/>
                  </a:lnTo>
                  <a:lnTo>
                    <a:pt x="165607" y="137414"/>
                  </a:lnTo>
                  <a:lnTo>
                    <a:pt x="169799" y="135509"/>
                  </a:lnTo>
                  <a:lnTo>
                    <a:pt x="173862" y="132715"/>
                  </a:lnTo>
                  <a:lnTo>
                    <a:pt x="193621" y="132715"/>
                  </a:lnTo>
                  <a:lnTo>
                    <a:pt x="193548" y="130810"/>
                  </a:lnTo>
                  <a:lnTo>
                    <a:pt x="194030" y="125984"/>
                  </a:lnTo>
                  <a:lnTo>
                    <a:pt x="160400" y="125984"/>
                  </a:lnTo>
                  <a:lnTo>
                    <a:pt x="156718" y="125222"/>
                  </a:lnTo>
                  <a:lnTo>
                    <a:pt x="153416" y="124714"/>
                  </a:lnTo>
                  <a:lnTo>
                    <a:pt x="150875" y="123190"/>
                  </a:lnTo>
                  <a:lnTo>
                    <a:pt x="149098" y="120650"/>
                  </a:lnTo>
                  <a:lnTo>
                    <a:pt x="147319" y="118237"/>
                  </a:lnTo>
                  <a:lnTo>
                    <a:pt x="146685" y="115570"/>
                  </a:lnTo>
                  <a:lnTo>
                    <a:pt x="164337" y="104521"/>
                  </a:lnTo>
                  <a:lnTo>
                    <a:pt x="170306" y="104267"/>
                  </a:lnTo>
                  <a:lnTo>
                    <a:pt x="174625" y="103886"/>
                  </a:lnTo>
                  <a:lnTo>
                    <a:pt x="177419" y="103505"/>
                  </a:lnTo>
                  <a:lnTo>
                    <a:pt x="198174" y="103505"/>
                  </a:lnTo>
                  <a:lnTo>
                    <a:pt x="201422" y="85979"/>
                  </a:lnTo>
                  <a:lnTo>
                    <a:pt x="201549" y="79629"/>
                  </a:lnTo>
                  <a:lnTo>
                    <a:pt x="199578" y="73914"/>
                  </a:lnTo>
                  <a:close/>
                </a:path>
                <a:path w="815975" h="250825">
                  <a:moveTo>
                    <a:pt x="85586" y="39497"/>
                  </a:moveTo>
                  <a:lnTo>
                    <a:pt x="65659" y="39497"/>
                  </a:lnTo>
                  <a:lnTo>
                    <a:pt x="72898" y="123571"/>
                  </a:lnTo>
                  <a:lnTo>
                    <a:pt x="95885" y="127635"/>
                  </a:lnTo>
                  <a:lnTo>
                    <a:pt x="111043" y="93091"/>
                  </a:lnTo>
                  <a:lnTo>
                    <a:pt x="89407" y="93091"/>
                  </a:lnTo>
                  <a:lnTo>
                    <a:pt x="85586" y="39497"/>
                  </a:lnTo>
                  <a:close/>
                </a:path>
                <a:path w="815975" h="250825">
                  <a:moveTo>
                    <a:pt x="198174" y="103505"/>
                  </a:moveTo>
                  <a:lnTo>
                    <a:pt x="177419" y="103505"/>
                  </a:lnTo>
                  <a:lnTo>
                    <a:pt x="175768" y="112522"/>
                  </a:lnTo>
                  <a:lnTo>
                    <a:pt x="175006" y="115824"/>
                  </a:lnTo>
                  <a:lnTo>
                    <a:pt x="173996" y="117729"/>
                  </a:lnTo>
                  <a:lnTo>
                    <a:pt x="172847" y="120142"/>
                  </a:lnTo>
                  <a:lnTo>
                    <a:pt x="170814" y="122047"/>
                  </a:lnTo>
                  <a:lnTo>
                    <a:pt x="164211" y="125349"/>
                  </a:lnTo>
                  <a:lnTo>
                    <a:pt x="160400" y="125984"/>
                  </a:lnTo>
                  <a:lnTo>
                    <a:pt x="194030" y="125984"/>
                  </a:lnTo>
                  <a:lnTo>
                    <a:pt x="198174" y="103505"/>
                  </a:lnTo>
                  <a:close/>
                </a:path>
                <a:path w="815975" h="250825">
                  <a:moveTo>
                    <a:pt x="0" y="0"/>
                  </a:moveTo>
                  <a:lnTo>
                    <a:pt x="6731" y="111887"/>
                  </a:lnTo>
                  <a:lnTo>
                    <a:pt x="30225" y="116078"/>
                  </a:lnTo>
                  <a:lnTo>
                    <a:pt x="46679" y="80518"/>
                  </a:lnTo>
                  <a:lnTo>
                    <a:pt x="25400" y="80518"/>
                  </a:lnTo>
                  <a:lnTo>
                    <a:pt x="22225" y="3937"/>
                  </a:lnTo>
                  <a:lnTo>
                    <a:pt x="0" y="0"/>
                  </a:lnTo>
                  <a:close/>
                </a:path>
                <a:path w="815975" h="250825">
                  <a:moveTo>
                    <a:pt x="119125" y="20955"/>
                  </a:moveTo>
                  <a:lnTo>
                    <a:pt x="89407" y="93091"/>
                  </a:lnTo>
                  <a:lnTo>
                    <a:pt x="111043" y="93091"/>
                  </a:lnTo>
                  <a:lnTo>
                    <a:pt x="140969" y="24892"/>
                  </a:lnTo>
                  <a:lnTo>
                    <a:pt x="119125" y="20955"/>
                  </a:lnTo>
                  <a:close/>
                </a:path>
                <a:path w="815975" h="250825">
                  <a:moveTo>
                    <a:pt x="162179" y="57277"/>
                  </a:moveTo>
                  <a:lnTo>
                    <a:pt x="134747" y="75311"/>
                  </a:lnTo>
                  <a:lnTo>
                    <a:pt x="152781" y="81915"/>
                  </a:lnTo>
                  <a:lnTo>
                    <a:pt x="154686" y="78613"/>
                  </a:lnTo>
                  <a:lnTo>
                    <a:pt x="156844" y="76327"/>
                  </a:lnTo>
                  <a:lnTo>
                    <a:pt x="159131" y="75311"/>
                  </a:lnTo>
                  <a:lnTo>
                    <a:pt x="161417" y="74168"/>
                  </a:lnTo>
                  <a:lnTo>
                    <a:pt x="164464" y="73914"/>
                  </a:lnTo>
                  <a:lnTo>
                    <a:pt x="199578" y="73914"/>
                  </a:lnTo>
                  <a:lnTo>
                    <a:pt x="199009" y="72263"/>
                  </a:lnTo>
                  <a:lnTo>
                    <a:pt x="196342" y="68961"/>
                  </a:lnTo>
                  <a:lnTo>
                    <a:pt x="192278" y="66040"/>
                  </a:lnTo>
                  <a:lnTo>
                    <a:pt x="188213" y="62992"/>
                  </a:lnTo>
                  <a:lnTo>
                    <a:pt x="181482" y="60706"/>
                  </a:lnTo>
                  <a:lnTo>
                    <a:pt x="162179" y="57277"/>
                  </a:lnTo>
                  <a:close/>
                </a:path>
                <a:path w="815975" h="250825">
                  <a:moveTo>
                    <a:pt x="58038" y="10160"/>
                  </a:moveTo>
                  <a:lnTo>
                    <a:pt x="25400" y="80518"/>
                  </a:lnTo>
                  <a:lnTo>
                    <a:pt x="46679" y="80518"/>
                  </a:lnTo>
                  <a:lnTo>
                    <a:pt x="65659" y="39497"/>
                  </a:lnTo>
                  <a:lnTo>
                    <a:pt x="85586" y="39497"/>
                  </a:lnTo>
                  <a:lnTo>
                    <a:pt x="83819" y="14732"/>
                  </a:lnTo>
                  <a:lnTo>
                    <a:pt x="58038" y="10160"/>
                  </a:lnTo>
                  <a:close/>
                </a:path>
                <a:path w="815975" h="250825">
                  <a:moveTo>
                    <a:pt x="297660" y="81954"/>
                  </a:moveTo>
                  <a:lnTo>
                    <a:pt x="264395" y="108458"/>
                  </a:lnTo>
                  <a:lnTo>
                    <a:pt x="261330" y="128143"/>
                  </a:lnTo>
                  <a:lnTo>
                    <a:pt x="261441" y="131953"/>
                  </a:lnTo>
                  <a:lnTo>
                    <a:pt x="292862" y="164211"/>
                  </a:lnTo>
                  <a:lnTo>
                    <a:pt x="301370" y="165735"/>
                  </a:lnTo>
                  <a:lnTo>
                    <a:pt x="308863" y="165100"/>
                  </a:lnTo>
                  <a:lnTo>
                    <a:pt x="321691" y="159258"/>
                  </a:lnTo>
                  <a:lnTo>
                    <a:pt x="326770" y="154178"/>
                  </a:lnTo>
                  <a:lnTo>
                    <a:pt x="329504" y="149479"/>
                  </a:lnTo>
                  <a:lnTo>
                    <a:pt x="298957" y="149479"/>
                  </a:lnTo>
                  <a:lnTo>
                    <a:pt x="295782" y="148971"/>
                  </a:lnTo>
                  <a:lnTo>
                    <a:pt x="291084" y="148082"/>
                  </a:lnTo>
                  <a:lnTo>
                    <a:pt x="287400" y="145669"/>
                  </a:lnTo>
                  <a:lnTo>
                    <a:pt x="284861" y="141732"/>
                  </a:lnTo>
                  <a:lnTo>
                    <a:pt x="282194" y="137795"/>
                  </a:lnTo>
                  <a:lnTo>
                    <a:pt x="281489" y="133096"/>
                  </a:lnTo>
                  <a:lnTo>
                    <a:pt x="281543" y="131953"/>
                  </a:lnTo>
                  <a:lnTo>
                    <a:pt x="282320" y="126619"/>
                  </a:lnTo>
                  <a:lnTo>
                    <a:pt x="335161" y="126619"/>
                  </a:lnTo>
                  <a:lnTo>
                    <a:pt x="335347" y="125309"/>
                  </a:lnTo>
                  <a:lnTo>
                    <a:pt x="335439" y="119507"/>
                  </a:lnTo>
                  <a:lnTo>
                    <a:pt x="315722" y="119507"/>
                  </a:lnTo>
                  <a:lnTo>
                    <a:pt x="284988" y="114046"/>
                  </a:lnTo>
                  <a:lnTo>
                    <a:pt x="299085" y="97790"/>
                  </a:lnTo>
                  <a:lnTo>
                    <a:pt x="329796" y="97790"/>
                  </a:lnTo>
                  <a:lnTo>
                    <a:pt x="325987" y="92854"/>
                  </a:lnTo>
                  <a:lnTo>
                    <a:pt x="320214" y="88153"/>
                  </a:lnTo>
                  <a:lnTo>
                    <a:pt x="313275" y="84714"/>
                  </a:lnTo>
                  <a:lnTo>
                    <a:pt x="305181" y="82550"/>
                  </a:lnTo>
                  <a:lnTo>
                    <a:pt x="297660" y="81954"/>
                  </a:lnTo>
                  <a:close/>
                </a:path>
                <a:path w="815975" h="250825">
                  <a:moveTo>
                    <a:pt x="217169" y="68834"/>
                  </a:moveTo>
                  <a:lnTo>
                    <a:pt x="214249" y="85217"/>
                  </a:lnTo>
                  <a:lnTo>
                    <a:pt x="223647" y="86868"/>
                  </a:lnTo>
                  <a:lnTo>
                    <a:pt x="216391" y="128270"/>
                  </a:lnTo>
                  <a:lnTo>
                    <a:pt x="215906" y="131953"/>
                  </a:lnTo>
                  <a:lnTo>
                    <a:pt x="215858" y="139406"/>
                  </a:lnTo>
                  <a:lnTo>
                    <a:pt x="216281" y="141732"/>
                  </a:lnTo>
                  <a:lnTo>
                    <a:pt x="238760" y="154686"/>
                  </a:lnTo>
                  <a:lnTo>
                    <a:pt x="244348" y="154686"/>
                  </a:lnTo>
                  <a:lnTo>
                    <a:pt x="249555" y="153416"/>
                  </a:lnTo>
                  <a:lnTo>
                    <a:pt x="250515" y="138049"/>
                  </a:lnTo>
                  <a:lnTo>
                    <a:pt x="243839" y="138049"/>
                  </a:lnTo>
                  <a:lnTo>
                    <a:pt x="241935" y="137668"/>
                  </a:lnTo>
                  <a:lnTo>
                    <a:pt x="237236" y="131953"/>
                  </a:lnTo>
                  <a:lnTo>
                    <a:pt x="237766" y="128143"/>
                  </a:lnTo>
                  <a:lnTo>
                    <a:pt x="238887" y="121920"/>
                  </a:lnTo>
                  <a:lnTo>
                    <a:pt x="244348" y="90551"/>
                  </a:lnTo>
                  <a:lnTo>
                    <a:pt x="258894" y="90551"/>
                  </a:lnTo>
                  <a:lnTo>
                    <a:pt x="261366" y="76581"/>
                  </a:lnTo>
                  <a:lnTo>
                    <a:pt x="247269" y="74168"/>
                  </a:lnTo>
                  <a:lnTo>
                    <a:pt x="247913" y="70485"/>
                  </a:lnTo>
                  <a:lnTo>
                    <a:pt x="226568" y="70485"/>
                  </a:lnTo>
                  <a:lnTo>
                    <a:pt x="217169" y="68834"/>
                  </a:lnTo>
                  <a:close/>
                </a:path>
                <a:path w="815975" h="250825">
                  <a:moveTo>
                    <a:pt x="310895" y="140081"/>
                  </a:moveTo>
                  <a:lnTo>
                    <a:pt x="309118" y="143764"/>
                  </a:lnTo>
                  <a:lnTo>
                    <a:pt x="306959" y="146304"/>
                  </a:lnTo>
                  <a:lnTo>
                    <a:pt x="301879" y="149098"/>
                  </a:lnTo>
                  <a:lnTo>
                    <a:pt x="298957" y="149479"/>
                  </a:lnTo>
                  <a:lnTo>
                    <a:pt x="329504" y="149479"/>
                  </a:lnTo>
                  <a:lnTo>
                    <a:pt x="330835" y="147193"/>
                  </a:lnTo>
                  <a:lnTo>
                    <a:pt x="310895" y="140081"/>
                  </a:lnTo>
                  <a:close/>
                </a:path>
                <a:path w="815975" h="250825">
                  <a:moveTo>
                    <a:pt x="250570" y="137160"/>
                  </a:moveTo>
                  <a:lnTo>
                    <a:pt x="246761" y="137795"/>
                  </a:lnTo>
                  <a:lnTo>
                    <a:pt x="243839" y="138049"/>
                  </a:lnTo>
                  <a:lnTo>
                    <a:pt x="250515" y="138049"/>
                  </a:lnTo>
                  <a:lnTo>
                    <a:pt x="250570" y="137160"/>
                  </a:lnTo>
                  <a:close/>
                </a:path>
                <a:path w="815975" h="250825">
                  <a:moveTo>
                    <a:pt x="335161" y="126619"/>
                  </a:moveTo>
                  <a:lnTo>
                    <a:pt x="282320" y="126619"/>
                  </a:lnTo>
                  <a:lnTo>
                    <a:pt x="333882" y="135636"/>
                  </a:lnTo>
                  <a:lnTo>
                    <a:pt x="335161" y="126619"/>
                  </a:lnTo>
                  <a:close/>
                </a:path>
                <a:path w="815975" h="250825">
                  <a:moveTo>
                    <a:pt x="329796" y="97790"/>
                  </a:moveTo>
                  <a:lnTo>
                    <a:pt x="299085" y="97790"/>
                  </a:lnTo>
                  <a:lnTo>
                    <a:pt x="303656" y="98552"/>
                  </a:lnTo>
                  <a:lnTo>
                    <a:pt x="307848" y="99314"/>
                  </a:lnTo>
                  <a:lnTo>
                    <a:pt x="311150" y="101473"/>
                  </a:lnTo>
                  <a:lnTo>
                    <a:pt x="313563" y="105029"/>
                  </a:lnTo>
                  <a:lnTo>
                    <a:pt x="315849" y="108712"/>
                  </a:lnTo>
                  <a:lnTo>
                    <a:pt x="316611" y="113538"/>
                  </a:lnTo>
                  <a:lnTo>
                    <a:pt x="315722" y="119507"/>
                  </a:lnTo>
                  <a:lnTo>
                    <a:pt x="335439" y="119507"/>
                  </a:lnTo>
                  <a:lnTo>
                    <a:pt x="335422" y="114696"/>
                  </a:lnTo>
                  <a:lnTo>
                    <a:pt x="333793" y="106114"/>
                  </a:lnTo>
                  <a:lnTo>
                    <a:pt x="330581" y="98806"/>
                  </a:lnTo>
                  <a:lnTo>
                    <a:pt x="329796" y="97790"/>
                  </a:lnTo>
                  <a:close/>
                </a:path>
                <a:path w="815975" h="250825">
                  <a:moveTo>
                    <a:pt x="258894" y="90551"/>
                  </a:moveTo>
                  <a:lnTo>
                    <a:pt x="244348" y="90551"/>
                  </a:lnTo>
                  <a:lnTo>
                    <a:pt x="258444" y="93091"/>
                  </a:lnTo>
                  <a:lnTo>
                    <a:pt x="258894" y="90551"/>
                  </a:lnTo>
                  <a:close/>
                </a:path>
                <a:path w="815975" h="250825">
                  <a:moveTo>
                    <a:pt x="252094" y="46609"/>
                  </a:moveTo>
                  <a:lnTo>
                    <a:pt x="229362" y="54991"/>
                  </a:lnTo>
                  <a:lnTo>
                    <a:pt x="226568" y="70485"/>
                  </a:lnTo>
                  <a:lnTo>
                    <a:pt x="247913" y="70485"/>
                  </a:lnTo>
                  <a:lnTo>
                    <a:pt x="252094" y="46609"/>
                  </a:lnTo>
                  <a:close/>
                </a:path>
                <a:path w="815975" h="250825">
                  <a:moveTo>
                    <a:pt x="358394" y="93726"/>
                  </a:moveTo>
                  <a:lnTo>
                    <a:pt x="344550" y="171577"/>
                  </a:lnTo>
                  <a:lnTo>
                    <a:pt x="365251" y="175260"/>
                  </a:lnTo>
                  <a:lnTo>
                    <a:pt x="369443" y="151130"/>
                  </a:lnTo>
                  <a:lnTo>
                    <a:pt x="371131" y="142083"/>
                  </a:lnTo>
                  <a:lnTo>
                    <a:pt x="386842" y="116078"/>
                  </a:lnTo>
                  <a:lnTo>
                    <a:pt x="401973" y="116078"/>
                  </a:lnTo>
                  <a:lnTo>
                    <a:pt x="406472" y="108204"/>
                  </a:lnTo>
                  <a:lnTo>
                    <a:pt x="375538" y="108204"/>
                  </a:lnTo>
                  <a:lnTo>
                    <a:pt x="377444" y="97155"/>
                  </a:lnTo>
                  <a:lnTo>
                    <a:pt x="358394" y="93726"/>
                  </a:lnTo>
                  <a:close/>
                </a:path>
                <a:path w="815975" h="250825">
                  <a:moveTo>
                    <a:pt x="401973" y="116078"/>
                  </a:moveTo>
                  <a:lnTo>
                    <a:pt x="386842" y="116078"/>
                  </a:lnTo>
                  <a:lnTo>
                    <a:pt x="392684" y="117094"/>
                  </a:lnTo>
                  <a:lnTo>
                    <a:pt x="395731" y="118745"/>
                  </a:lnTo>
                  <a:lnTo>
                    <a:pt x="398780" y="121666"/>
                  </a:lnTo>
                  <a:lnTo>
                    <a:pt x="401973" y="116078"/>
                  </a:lnTo>
                  <a:close/>
                </a:path>
                <a:path w="815975" h="250825">
                  <a:moveTo>
                    <a:pt x="392175" y="97917"/>
                  </a:moveTo>
                  <a:lnTo>
                    <a:pt x="389128" y="98171"/>
                  </a:lnTo>
                  <a:lnTo>
                    <a:pt x="386206" y="99441"/>
                  </a:lnTo>
                  <a:lnTo>
                    <a:pt x="383286" y="100584"/>
                  </a:lnTo>
                  <a:lnTo>
                    <a:pt x="379730" y="103505"/>
                  </a:lnTo>
                  <a:lnTo>
                    <a:pt x="375538" y="108204"/>
                  </a:lnTo>
                  <a:lnTo>
                    <a:pt x="406472" y="108204"/>
                  </a:lnTo>
                  <a:lnTo>
                    <a:pt x="408431" y="104775"/>
                  </a:lnTo>
                  <a:lnTo>
                    <a:pt x="404494" y="101473"/>
                  </a:lnTo>
                  <a:lnTo>
                    <a:pt x="400176" y="99314"/>
                  </a:lnTo>
                  <a:lnTo>
                    <a:pt x="395478" y="98552"/>
                  </a:lnTo>
                  <a:lnTo>
                    <a:pt x="392175" y="97917"/>
                  </a:lnTo>
                  <a:close/>
                </a:path>
                <a:path w="815975" h="250825">
                  <a:moveTo>
                    <a:pt x="589856" y="202565"/>
                  </a:moveTo>
                  <a:lnTo>
                    <a:pt x="570102" y="202565"/>
                  </a:lnTo>
                  <a:lnTo>
                    <a:pt x="570229" y="203073"/>
                  </a:lnTo>
                  <a:lnTo>
                    <a:pt x="570368" y="203962"/>
                  </a:lnTo>
                  <a:lnTo>
                    <a:pt x="570691" y="207518"/>
                  </a:lnTo>
                  <a:lnTo>
                    <a:pt x="570991" y="210185"/>
                  </a:lnTo>
                  <a:lnTo>
                    <a:pt x="571373" y="211582"/>
                  </a:lnTo>
                  <a:lnTo>
                    <a:pt x="591692" y="215138"/>
                  </a:lnTo>
                  <a:lnTo>
                    <a:pt x="590550" y="211201"/>
                  </a:lnTo>
                  <a:lnTo>
                    <a:pt x="590002" y="208026"/>
                  </a:lnTo>
                  <a:lnTo>
                    <a:pt x="589856" y="202565"/>
                  </a:lnTo>
                  <a:close/>
                </a:path>
                <a:path w="815975" h="250825">
                  <a:moveTo>
                    <a:pt x="595818" y="143891"/>
                  </a:moveTo>
                  <a:lnTo>
                    <a:pt x="560577" y="143891"/>
                  </a:lnTo>
                  <a:lnTo>
                    <a:pt x="564261" y="144526"/>
                  </a:lnTo>
                  <a:lnTo>
                    <a:pt x="569722" y="145542"/>
                  </a:lnTo>
                  <a:lnTo>
                    <a:pt x="573277" y="146939"/>
                  </a:lnTo>
                  <a:lnTo>
                    <a:pt x="576579" y="151003"/>
                  </a:lnTo>
                  <a:lnTo>
                    <a:pt x="577088" y="154051"/>
                  </a:lnTo>
                  <a:lnTo>
                    <a:pt x="575945" y="160020"/>
                  </a:lnTo>
                  <a:lnTo>
                    <a:pt x="572008" y="160909"/>
                  </a:lnTo>
                  <a:lnTo>
                    <a:pt x="565023" y="161417"/>
                  </a:lnTo>
                  <a:lnTo>
                    <a:pt x="547751" y="161671"/>
                  </a:lnTo>
                  <a:lnTo>
                    <a:pt x="541909" y="162306"/>
                  </a:lnTo>
                  <a:lnTo>
                    <a:pt x="521251" y="187452"/>
                  </a:lnTo>
                  <a:lnTo>
                    <a:pt x="521299" y="188087"/>
                  </a:lnTo>
                  <a:lnTo>
                    <a:pt x="522605" y="193548"/>
                  </a:lnTo>
                  <a:lnTo>
                    <a:pt x="530225" y="203962"/>
                  </a:lnTo>
                  <a:lnTo>
                    <a:pt x="536194" y="207264"/>
                  </a:lnTo>
                  <a:lnTo>
                    <a:pt x="548766" y="209423"/>
                  </a:lnTo>
                  <a:lnTo>
                    <a:pt x="553212" y="209296"/>
                  </a:lnTo>
                  <a:lnTo>
                    <a:pt x="561848" y="207264"/>
                  </a:lnTo>
                  <a:lnTo>
                    <a:pt x="566038" y="205359"/>
                  </a:lnTo>
                  <a:lnTo>
                    <a:pt x="570102" y="202565"/>
                  </a:lnTo>
                  <a:lnTo>
                    <a:pt x="589856" y="202565"/>
                  </a:lnTo>
                  <a:lnTo>
                    <a:pt x="589788" y="200787"/>
                  </a:lnTo>
                  <a:lnTo>
                    <a:pt x="590271" y="195834"/>
                  </a:lnTo>
                  <a:lnTo>
                    <a:pt x="556640" y="195834"/>
                  </a:lnTo>
                  <a:lnTo>
                    <a:pt x="542798" y="185420"/>
                  </a:lnTo>
                  <a:lnTo>
                    <a:pt x="543306" y="182499"/>
                  </a:lnTo>
                  <a:lnTo>
                    <a:pt x="566420" y="174244"/>
                  </a:lnTo>
                  <a:lnTo>
                    <a:pt x="570864" y="173863"/>
                  </a:lnTo>
                  <a:lnTo>
                    <a:pt x="573659" y="173482"/>
                  </a:lnTo>
                  <a:lnTo>
                    <a:pt x="594411" y="173482"/>
                  </a:lnTo>
                  <a:lnTo>
                    <a:pt x="596053" y="164592"/>
                  </a:lnTo>
                  <a:lnTo>
                    <a:pt x="597535" y="155829"/>
                  </a:lnTo>
                  <a:lnTo>
                    <a:pt x="597788" y="149606"/>
                  </a:lnTo>
                  <a:lnTo>
                    <a:pt x="595818" y="143891"/>
                  </a:lnTo>
                  <a:close/>
                </a:path>
                <a:path w="815975" h="250825">
                  <a:moveTo>
                    <a:pt x="454406" y="80137"/>
                  </a:moveTo>
                  <a:lnTo>
                    <a:pt x="451231" y="98425"/>
                  </a:lnTo>
                  <a:lnTo>
                    <a:pt x="483107" y="104013"/>
                  </a:lnTo>
                  <a:lnTo>
                    <a:pt x="467360" y="193294"/>
                  </a:lnTo>
                  <a:lnTo>
                    <a:pt x="489076" y="197104"/>
                  </a:lnTo>
                  <a:lnTo>
                    <a:pt x="504825" y="107823"/>
                  </a:lnTo>
                  <a:lnTo>
                    <a:pt x="537590" y="107823"/>
                  </a:lnTo>
                  <a:lnTo>
                    <a:pt x="539876" y="95250"/>
                  </a:lnTo>
                  <a:lnTo>
                    <a:pt x="454406" y="80137"/>
                  </a:lnTo>
                  <a:close/>
                </a:path>
                <a:path w="815975" h="250825">
                  <a:moveTo>
                    <a:pt x="594411" y="173482"/>
                  </a:moveTo>
                  <a:lnTo>
                    <a:pt x="573659" y="173482"/>
                  </a:lnTo>
                  <a:lnTo>
                    <a:pt x="572897" y="177546"/>
                  </a:lnTo>
                  <a:lnTo>
                    <a:pt x="572008" y="182499"/>
                  </a:lnTo>
                  <a:lnTo>
                    <a:pt x="571119" y="185801"/>
                  </a:lnTo>
                  <a:lnTo>
                    <a:pt x="556640" y="195834"/>
                  </a:lnTo>
                  <a:lnTo>
                    <a:pt x="590271" y="195834"/>
                  </a:lnTo>
                  <a:lnTo>
                    <a:pt x="594411" y="173482"/>
                  </a:lnTo>
                  <a:close/>
                </a:path>
                <a:path w="815975" h="250825">
                  <a:moveTo>
                    <a:pt x="558419" y="127254"/>
                  </a:moveTo>
                  <a:lnTo>
                    <a:pt x="550417" y="127762"/>
                  </a:lnTo>
                  <a:lnTo>
                    <a:pt x="538988" y="133096"/>
                  </a:lnTo>
                  <a:lnTo>
                    <a:pt x="534288" y="138049"/>
                  </a:lnTo>
                  <a:lnTo>
                    <a:pt x="530860" y="145161"/>
                  </a:lnTo>
                  <a:lnTo>
                    <a:pt x="549021" y="151892"/>
                  </a:lnTo>
                  <a:lnTo>
                    <a:pt x="550926" y="148463"/>
                  </a:lnTo>
                  <a:lnTo>
                    <a:pt x="553085" y="146304"/>
                  </a:lnTo>
                  <a:lnTo>
                    <a:pt x="555371" y="145161"/>
                  </a:lnTo>
                  <a:lnTo>
                    <a:pt x="557657" y="144145"/>
                  </a:lnTo>
                  <a:lnTo>
                    <a:pt x="560577" y="143891"/>
                  </a:lnTo>
                  <a:lnTo>
                    <a:pt x="595818" y="143891"/>
                  </a:lnTo>
                  <a:lnTo>
                    <a:pt x="595249" y="142240"/>
                  </a:lnTo>
                  <a:lnTo>
                    <a:pt x="592582" y="138938"/>
                  </a:lnTo>
                  <a:lnTo>
                    <a:pt x="588517" y="135890"/>
                  </a:lnTo>
                  <a:lnTo>
                    <a:pt x="584326" y="132969"/>
                  </a:lnTo>
                  <a:lnTo>
                    <a:pt x="577723" y="130683"/>
                  </a:lnTo>
                  <a:lnTo>
                    <a:pt x="558419" y="127254"/>
                  </a:lnTo>
                  <a:close/>
                </a:path>
                <a:path w="815975" h="250825">
                  <a:moveTo>
                    <a:pt x="537590" y="107823"/>
                  </a:moveTo>
                  <a:lnTo>
                    <a:pt x="504825" y="107823"/>
                  </a:lnTo>
                  <a:lnTo>
                    <a:pt x="536575" y="113411"/>
                  </a:lnTo>
                  <a:lnTo>
                    <a:pt x="537590" y="107823"/>
                  </a:lnTo>
                  <a:close/>
                </a:path>
                <a:path w="815975" h="250825">
                  <a:moveTo>
                    <a:pt x="646842" y="209931"/>
                  </a:moveTo>
                  <a:lnTo>
                    <a:pt x="628396" y="209931"/>
                  </a:lnTo>
                  <a:lnTo>
                    <a:pt x="630682" y="214757"/>
                  </a:lnTo>
                  <a:lnTo>
                    <a:pt x="657008" y="227832"/>
                  </a:lnTo>
                  <a:lnTo>
                    <a:pt x="663400" y="226869"/>
                  </a:lnTo>
                  <a:lnTo>
                    <a:pt x="669530" y="224454"/>
                  </a:lnTo>
                  <a:lnTo>
                    <a:pt x="675386" y="220599"/>
                  </a:lnTo>
                  <a:lnTo>
                    <a:pt x="680547" y="215431"/>
                  </a:lnTo>
                  <a:lnTo>
                    <a:pt x="683356" y="211074"/>
                  </a:lnTo>
                  <a:lnTo>
                    <a:pt x="652779" y="211074"/>
                  </a:lnTo>
                  <a:lnTo>
                    <a:pt x="648335" y="210185"/>
                  </a:lnTo>
                  <a:lnTo>
                    <a:pt x="646842" y="209931"/>
                  </a:lnTo>
                  <a:close/>
                </a:path>
                <a:path w="815975" h="250825">
                  <a:moveTo>
                    <a:pt x="626237" y="110490"/>
                  </a:moveTo>
                  <a:lnTo>
                    <a:pt x="607187" y="217932"/>
                  </a:lnTo>
                  <a:lnTo>
                    <a:pt x="626363" y="221361"/>
                  </a:lnTo>
                  <a:lnTo>
                    <a:pt x="628396" y="209931"/>
                  </a:lnTo>
                  <a:lnTo>
                    <a:pt x="646842" y="209931"/>
                  </a:lnTo>
                  <a:lnTo>
                    <a:pt x="642365" y="209169"/>
                  </a:lnTo>
                  <a:lnTo>
                    <a:pt x="638048" y="205613"/>
                  </a:lnTo>
                  <a:lnTo>
                    <a:pt x="635508" y="199517"/>
                  </a:lnTo>
                  <a:lnTo>
                    <a:pt x="633602" y="195199"/>
                  </a:lnTo>
                  <a:lnTo>
                    <a:pt x="651256" y="159893"/>
                  </a:lnTo>
                  <a:lnTo>
                    <a:pt x="685785" y="159893"/>
                  </a:lnTo>
                  <a:lnTo>
                    <a:pt x="681984" y="155013"/>
                  </a:lnTo>
                  <a:lnTo>
                    <a:pt x="679319" y="152781"/>
                  </a:lnTo>
                  <a:lnTo>
                    <a:pt x="639952" y="152781"/>
                  </a:lnTo>
                  <a:lnTo>
                    <a:pt x="646811" y="114173"/>
                  </a:lnTo>
                  <a:lnTo>
                    <a:pt x="626237" y="110490"/>
                  </a:lnTo>
                  <a:close/>
                </a:path>
                <a:path w="815975" h="250825">
                  <a:moveTo>
                    <a:pt x="685785" y="159893"/>
                  </a:moveTo>
                  <a:lnTo>
                    <a:pt x="651256" y="159893"/>
                  </a:lnTo>
                  <a:lnTo>
                    <a:pt x="661162" y="161671"/>
                  </a:lnTo>
                  <a:lnTo>
                    <a:pt x="664972" y="164338"/>
                  </a:lnTo>
                  <a:lnTo>
                    <a:pt x="667512" y="168783"/>
                  </a:lnTo>
                  <a:lnTo>
                    <a:pt x="670051" y="173355"/>
                  </a:lnTo>
                  <a:lnTo>
                    <a:pt x="670560" y="180086"/>
                  </a:lnTo>
                  <a:lnTo>
                    <a:pt x="668909" y="188976"/>
                  </a:lnTo>
                  <a:lnTo>
                    <a:pt x="667512" y="197231"/>
                  </a:lnTo>
                  <a:lnTo>
                    <a:pt x="664845" y="203073"/>
                  </a:lnTo>
                  <a:lnTo>
                    <a:pt x="660908" y="206502"/>
                  </a:lnTo>
                  <a:lnTo>
                    <a:pt x="656971" y="209804"/>
                  </a:lnTo>
                  <a:lnTo>
                    <a:pt x="652779" y="211074"/>
                  </a:lnTo>
                  <a:lnTo>
                    <a:pt x="683356" y="211074"/>
                  </a:lnTo>
                  <a:lnTo>
                    <a:pt x="684768" y="208883"/>
                  </a:lnTo>
                  <a:lnTo>
                    <a:pt x="688012" y="200953"/>
                  </a:lnTo>
                  <a:lnTo>
                    <a:pt x="690245" y="191643"/>
                  </a:lnTo>
                  <a:lnTo>
                    <a:pt x="691270" y="182475"/>
                  </a:lnTo>
                  <a:lnTo>
                    <a:pt x="690927" y="174212"/>
                  </a:lnTo>
                  <a:lnTo>
                    <a:pt x="689227" y="166854"/>
                  </a:lnTo>
                  <a:lnTo>
                    <a:pt x="686181" y="160401"/>
                  </a:lnTo>
                  <a:lnTo>
                    <a:pt x="685785" y="159893"/>
                  </a:lnTo>
                  <a:close/>
                </a:path>
                <a:path w="815975" h="250825">
                  <a:moveTo>
                    <a:pt x="658008" y="145494"/>
                  </a:moveTo>
                  <a:lnTo>
                    <a:pt x="651779" y="146494"/>
                  </a:lnTo>
                  <a:lnTo>
                    <a:pt x="645765" y="148923"/>
                  </a:lnTo>
                  <a:lnTo>
                    <a:pt x="639952" y="152781"/>
                  </a:lnTo>
                  <a:lnTo>
                    <a:pt x="679319" y="152781"/>
                  </a:lnTo>
                  <a:lnTo>
                    <a:pt x="676989" y="150828"/>
                  </a:lnTo>
                  <a:lnTo>
                    <a:pt x="671161" y="147810"/>
                  </a:lnTo>
                  <a:lnTo>
                    <a:pt x="664463" y="145923"/>
                  </a:lnTo>
                  <a:lnTo>
                    <a:pt x="658008" y="145494"/>
                  </a:lnTo>
                  <a:close/>
                </a:path>
                <a:path w="815975" h="250825">
                  <a:moveTo>
                    <a:pt x="718565" y="126873"/>
                  </a:moveTo>
                  <a:lnTo>
                    <a:pt x="699642" y="234188"/>
                  </a:lnTo>
                  <a:lnTo>
                    <a:pt x="720216" y="237871"/>
                  </a:lnTo>
                  <a:lnTo>
                    <a:pt x="739266" y="130429"/>
                  </a:lnTo>
                  <a:lnTo>
                    <a:pt x="718565" y="126873"/>
                  </a:lnTo>
                  <a:close/>
                </a:path>
                <a:path w="815975" h="250825">
                  <a:moveTo>
                    <a:pt x="777867" y="166663"/>
                  </a:moveTo>
                  <a:lnTo>
                    <a:pt x="744732" y="193167"/>
                  </a:lnTo>
                  <a:lnTo>
                    <a:pt x="741591" y="211328"/>
                  </a:lnTo>
                  <a:lnTo>
                    <a:pt x="741759" y="217455"/>
                  </a:lnTo>
                  <a:lnTo>
                    <a:pt x="773049" y="249047"/>
                  </a:lnTo>
                  <a:lnTo>
                    <a:pt x="781685" y="250571"/>
                  </a:lnTo>
                  <a:lnTo>
                    <a:pt x="789177" y="249809"/>
                  </a:lnTo>
                  <a:lnTo>
                    <a:pt x="801877" y="243967"/>
                  </a:lnTo>
                  <a:lnTo>
                    <a:pt x="807085" y="239014"/>
                  </a:lnTo>
                  <a:lnTo>
                    <a:pt x="809756" y="234188"/>
                  </a:lnTo>
                  <a:lnTo>
                    <a:pt x="779272" y="234188"/>
                  </a:lnTo>
                  <a:lnTo>
                    <a:pt x="776097" y="233680"/>
                  </a:lnTo>
                  <a:lnTo>
                    <a:pt x="771271" y="232791"/>
                  </a:lnTo>
                  <a:lnTo>
                    <a:pt x="767588" y="230505"/>
                  </a:lnTo>
                  <a:lnTo>
                    <a:pt x="765048" y="226441"/>
                  </a:lnTo>
                  <a:lnTo>
                    <a:pt x="762508" y="222504"/>
                  </a:lnTo>
                  <a:lnTo>
                    <a:pt x="761619" y="217551"/>
                  </a:lnTo>
                  <a:lnTo>
                    <a:pt x="762635" y="211328"/>
                  </a:lnTo>
                  <a:lnTo>
                    <a:pt x="815425" y="211328"/>
                  </a:lnTo>
                  <a:lnTo>
                    <a:pt x="815584" y="210145"/>
                  </a:lnTo>
                  <a:lnTo>
                    <a:pt x="815660" y="204216"/>
                  </a:lnTo>
                  <a:lnTo>
                    <a:pt x="796036" y="204216"/>
                  </a:lnTo>
                  <a:lnTo>
                    <a:pt x="765175" y="198755"/>
                  </a:lnTo>
                  <a:lnTo>
                    <a:pt x="766190" y="193167"/>
                  </a:lnTo>
                  <a:lnTo>
                    <a:pt x="768350" y="188976"/>
                  </a:lnTo>
                  <a:lnTo>
                    <a:pt x="775335" y="183515"/>
                  </a:lnTo>
                  <a:lnTo>
                    <a:pt x="779399" y="182499"/>
                  </a:lnTo>
                  <a:lnTo>
                    <a:pt x="809897" y="182499"/>
                  </a:lnTo>
                  <a:lnTo>
                    <a:pt x="806192" y="177635"/>
                  </a:lnTo>
                  <a:lnTo>
                    <a:pt x="800449" y="172926"/>
                  </a:lnTo>
                  <a:lnTo>
                    <a:pt x="793515" y="169479"/>
                  </a:lnTo>
                  <a:lnTo>
                    <a:pt x="785367" y="167259"/>
                  </a:lnTo>
                  <a:lnTo>
                    <a:pt x="777867" y="166663"/>
                  </a:lnTo>
                  <a:close/>
                </a:path>
                <a:path w="815975" h="250825">
                  <a:moveTo>
                    <a:pt x="791083" y="224790"/>
                  </a:moveTo>
                  <a:lnTo>
                    <a:pt x="779272" y="234188"/>
                  </a:lnTo>
                  <a:lnTo>
                    <a:pt x="809756" y="234188"/>
                  </a:lnTo>
                  <a:lnTo>
                    <a:pt x="811022" y="231902"/>
                  </a:lnTo>
                  <a:lnTo>
                    <a:pt x="791083" y="224790"/>
                  </a:lnTo>
                  <a:close/>
                </a:path>
                <a:path w="815975" h="250825">
                  <a:moveTo>
                    <a:pt x="815425" y="211328"/>
                  </a:moveTo>
                  <a:lnTo>
                    <a:pt x="762635" y="211328"/>
                  </a:lnTo>
                  <a:lnTo>
                    <a:pt x="814197" y="220472"/>
                  </a:lnTo>
                  <a:lnTo>
                    <a:pt x="815425" y="211328"/>
                  </a:lnTo>
                  <a:close/>
                </a:path>
                <a:path w="815975" h="250825">
                  <a:moveTo>
                    <a:pt x="809897" y="182499"/>
                  </a:moveTo>
                  <a:lnTo>
                    <a:pt x="779399" y="182499"/>
                  </a:lnTo>
                  <a:lnTo>
                    <a:pt x="783844" y="183261"/>
                  </a:lnTo>
                  <a:lnTo>
                    <a:pt x="788035" y="184023"/>
                  </a:lnTo>
                  <a:lnTo>
                    <a:pt x="791337" y="186182"/>
                  </a:lnTo>
                  <a:lnTo>
                    <a:pt x="793750" y="189865"/>
                  </a:lnTo>
                  <a:lnTo>
                    <a:pt x="796163" y="193421"/>
                  </a:lnTo>
                  <a:lnTo>
                    <a:pt x="796925" y="198247"/>
                  </a:lnTo>
                  <a:lnTo>
                    <a:pt x="796036" y="204216"/>
                  </a:lnTo>
                  <a:lnTo>
                    <a:pt x="815660" y="204216"/>
                  </a:lnTo>
                  <a:lnTo>
                    <a:pt x="815625" y="199437"/>
                  </a:lnTo>
                  <a:lnTo>
                    <a:pt x="813982" y="190879"/>
                  </a:lnTo>
                  <a:lnTo>
                    <a:pt x="810767" y="183642"/>
                  </a:lnTo>
                  <a:lnTo>
                    <a:pt x="809897" y="182499"/>
                  </a:lnTo>
                  <a:close/>
                </a:path>
              </a:pathLst>
            </a:custGeom>
            <a:solidFill>
              <a:srgbClr val="5EB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56433" y="3406013"/>
              <a:ext cx="279781" cy="2216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81400" y="4853305"/>
              <a:ext cx="186562" cy="1612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81400" y="4853305"/>
              <a:ext cx="186690" cy="161290"/>
            </a:xfrm>
            <a:custGeom>
              <a:avLst/>
              <a:gdLst/>
              <a:ahLst/>
              <a:cxnLst/>
              <a:rect l="l" t="t" r="r" b="b"/>
              <a:pathLst>
                <a:path w="186689" h="161289">
                  <a:moveTo>
                    <a:pt x="186562" y="26416"/>
                  </a:moveTo>
                  <a:lnTo>
                    <a:pt x="72262" y="161290"/>
                  </a:lnTo>
                  <a:lnTo>
                    <a:pt x="0" y="0"/>
                  </a:lnTo>
                  <a:lnTo>
                    <a:pt x="186562" y="26416"/>
                  </a:lnTo>
                  <a:close/>
                </a:path>
              </a:pathLst>
            </a:custGeom>
            <a:ln w="9525">
              <a:solidFill>
                <a:srgbClr val="178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3333" y="5133340"/>
              <a:ext cx="130175" cy="84455"/>
            </a:xfrm>
            <a:custGeom>
              <a:avLst/>
              <a:gdLst/>
              <a:ahLst/>
              <a:cxnLst/>
              <a:rect l="l" t="t" r="r" b="b"/>
              <a:pathLst>
                <a:path w="130175" h="84454">
                  <a:moveTo>
                    <a:pt x="14477" y="0"/>
                  </a:moveTo>
                  <a:lnTo>
                    <a:pt x="129920" y="17907"/>
                  </a:lnTo>
                </a:path>
                <a:path w="130175" h="84454">
                  <a:moveTo>
                    <a:pt x="9016" y="33401"/>
                  </a:moveTo>
                  <a:lnTo>
                    <a:pt x="125475" y="51562"/>
                  </a:lnTo>
                </a:path>
                <a:path w="130175" h="84454">
                  <a:moveTo>
                    <a:pt x="0" y="66929"/>
                  </a:moveTo>
                  <a:lnTo>
                    <a:pt x="121538" y="84074"/>
                  </a:lnTo>
                </a:path>
              </a:pathLst>
            </a:custGeom>
            <a:ln w="12700">
              <a:solidFill>
                <a:srgbClr val="1D85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86015" y="4696968"/>
              <a:ext cx="196596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32878" y="4885817"/>
              <a:ext cx="121285" cy="34290"/>
            </a:xfrm>
            <a:custGeom>
              <a:avLst/>
              <a:gdLst/>
              <a:ahLst/>
              <a:cxnLst/>
              <a:rect l="l" t="t" r="r" b="b"/>
              <a:pathLst>
                <a:path w="121284" h="34289">
                  <a:moveTo>
                    <a:pt x="0" y="253"/>
                  </a:moveTo>
                  <a:lnTo>
                    <a:pt x="116840" y="0"/>
                  </a:lnTo>
                </a:path>
                <a:path w="121284" h="34289">
                  <a:moveTo>
                    <a:pt x="3048" y="34289"/>
                  </a:moveTo>
                  <a:lnTo>
                    <a:pt x="120903" y="34035"/>
                  </a:lnTo>
                </a:path>
              </a:pathLst>
            </a:custGeom>
            <a:ln w="12700">
              <a:solidFill>
                <a:srgbClr val="0D43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2244" y="4952619"/>
              <a:ext cx="123189" cy="2540"/>
            </a:xfrm>
            <a:custGeom>
              <a:avLst/>
              <a:gdLst/>
              <a:ahLst/>
              <a:cxnLst/>
              <a:rect l="l" t="t" r="r" b="b"/>
              <a:pathLst>
                <a:path w="123190" h="2539">
                  <a:moveTo>
                    <a:pt x="-6350" y="1015"/>
                  </a:moveTo>
                  <a:lnTo>
                    <a:pt x="129159" y="1015"/>
                  </a:lnTo>
                </a:path>
              </a:pathLst>
            </a:custGeom>
            <a:ln w="14731">
              <a:solidFill>
                <a:srgbClr val="0D43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60540" y="4913757"/>
            <a:ext cx="4533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35466"/>
                </a:solidFill>
                <a:latin typeface="Arial"/>
                <a:cs typeface="Arial"/>
              </a:rPr>
              <a:t>S</a:t>
            </a:r>
            <a:r>
              <a:rPr sz="1000" b="1" spc="-5" dirty="0">
                <a:solidFill>
                  <a:srgbClr val="235466"/>
                </a:solidFill>
                <a:latin typeface="Arial"/>
                <a:cs typeface="Arial"/>
              </a:rPr>
              <a:t>t</a:t>
            </a:r>
            <a:r>
              <a:rPr sz="1000" b="1" spc="-10" dirty="0">
                <a:solidFill>
                  <a:srgbClr val="235466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235466"/>
                </a:solidFill>
                <a:latin typeface="Arial"/>
                <a:cs typeface="Arial"/>
              </a:rPr>
              <a:t>e</a:t>
            </a:r>
            <a:r>
              <a:rPr sz="1000" b="1" spc="-10" dirty="0">
                <a:solidFill>
                  <a:srgbClr val="235466"/>
                </a:solidFill>
                <a:latin typeface="Arial"/>
                <a:cs typeface="Arial"/>
              </a:rPr>
              <a:t>a</a:t>
            </a:r>
            <a:r>
              <a:rPr sz="1000" b="1" spc="-5" dirty="0">
                <a:solidFill>
                  <a:srgbClr val="235466"/>
                </a:solidFill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3108" y="2468879"/>
            <a:ext cx="622300" cy="3453765"/>
          </a:xfrm>
          <a:custGeom>
            <a:avLst/>
            <a:gdLst/>
            <a:ahLst/>
            <a:cxnLst/>
            <a:rect l="l" t="t" r="r" b="b"/>
            <a:pathLst>
              <a:path w="622300" h="3453765">
                <a:moveTo>
                  <a:pt x="621792" y="0"/>
                </a:moveTo>
                <a:lnTo>
                  <a:pt x="0" y="0"/>
                </a:lnTo>
                <a:lnTo>
                  <a:pt x="0" y="3453384"/>
                </a:lnTo>
                <a:lnTo>
                  <a:pt x="621792" y="3453384"/>
                </a:lnTo>
                <a:lnTo>
                  <a:pt x="621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1056" y="2737485"/>
            <a:ext cx="7124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0" dirty="0">
                <a:solidFill>
                  <a:srgbClr val="251808"/>
                </a:solidFill>
                <a:latin typeface="Arial"/>
                <a:cs typeface="Arial"/>
              </a:rPr>
              <a:t>Top</a:t>
            </a:r>
            <a:r>
              <a:rPr sz="1400" b="1" spc="-75" dirty="0">
                <a:solidFill>
                  <a:srgbClr val="25180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51808"/>
                </a:solidFill>
                <a:latin typeface="Arial"/>
                <a:cs typeface="Arial"/>
              </a:rPr>
              <a:t>Soil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74419" y="2651760"/>
            <a:ext cx="7787640" cy="3453765"/>
            <a:chOff x="1074419" y="2651760"/>
            <a:chExt cx="7787640" cy="3453765"/>
          </a:xfrm>
        </p:grpSpPr>
        <p:sp>
          <p:nvSpPr>
            <p:cNvPr id="27" name="object 27"/>
            <p:cNvSpPr/>
            <p:nvPr/>
          </p:nvSpPr>
          <p:spPr>
            <a:xfrm>
              <a:off x="8240267" y="2651760"/>
              <a:ext cx="622300" cy="3453765"/>
            </a:xfrm>
            <a:custGeom>
              <a:avLst/>
              <a:gdLst/>
              <a:ahLst/>
              <a:cxnLst/>
              <a:rect l="l" t="t" r="r" b="b"/>
              <a:pathLst>
                <a:path w="622300" h="3453765">
                  <a:moveTo>
                    <a:pt x="621792" y="0"/>
                  </a:moveTo>
                  <a:lnTo>
                    <a:pt x="0" y="0"/>
                  </a:lnTo>
                  <a:lnTo>
                    <a:pt x="0" y="3453384"/>
                  </a:lnTo>
                  <a:lnTo>
                    <a:pt x="621792" y="3453384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3375" y="4735067"/>
              <a:ext cx="5908675" cy="588645"/>
            </a:xfrm>
            <a:custGeom>
              <a:avLst/>
              <a:gdLst/>
              <a:ahLst/>
              <a:cxnLst/>
              <a:rect l="l" t="t" r="r" b="b"/>
              <a:pathLst>
                <a:path w="5908675" h="588645">
                  <a:moveTo>
                    <a:pt x="0" y="0"/>
                  </a:moveTo>
                  <a:lnTo>
                    <a:pt x="44736" y="1747"/>
                  </a:lnTo>
                  <a:lnTo>
                    <a:pt x="89551" y="3527"/>
                  </a:lnTo>
                  <a:lnTo>
                    <a:pt x="134525" y="5370"/>
                  </a:lnTo>
                  <a:lnTo>
                    <a:pt x="179734" y="7306"/>
                  </a:lnTo>
                  <a:lnTo>
                    <a:pt x="225257" y="9366"/>
                  </a:lnTo>
                  <a:lnTo>
                    <a:pt x="271172" y="11580"/>
                  </a:lnTo>
                  <a:lnTo>
                    <a:pt x="317556" y="13979"/>
                  </a:lnTo>
                  <a:lnTo>
                    <a:pt x="364488" y="16593"/>
                  </a:lnTo>
                  <a:lnTo>
                    <a:pt x="412046" y="19454"/>
                  </a:lnTo>
                  <a:lnTo>
                    <a:pt x="460308" y="22591"/>
                  </a:lnTo>
                  <a:lnTo>
                    <a:pt x="509351" y="26035"/>
                  </a:lnTo>
                  <a:lnTo>
                    <a:pt x="559254" y="29816"/>
                  </a:lnTo>
                  <a:lnTo>
                    <a:pt x="610095" y="33965"/>
                  </a:lnTo>
                  <a:lnTo>
                    <a:pt x="661952" y="38513"/>
                  </a:lnTo>
                  <a:lnTo>
                    <a:pt x="714902" y="43491"/>
                  </a:lnTo>
                  <a:lnTo>
                    <a:pt x="769024" y="48927"/>
                  </a:lnTo>
                  <a:lnTo>
                    <a:pt x="824396" y="54854"/>
                  </a:lnTo>
                  <a:lnTo>
                    <a:pt x="881096" y="61302"/>
                  </a:lnTo>
                  <a:lnTo>
                    <a:pt x="939201" y="68300"/>
                  </a:lnTo>
                  <a:lnTo>
                    <a:pt x="998791" y="75881"/>
                  </a:lnTo>
                  <a:lnTo>
                    <a:pt x="1059942" y="84073"/>
                  </a:lnTo>
                  <a:lnTo>
                    <a:pt x="1102462" y="90083"/>
                  </a:lnTo>
                  <a:lnTo>
                    <a:pt x="1146017" y="96585"/>
                  </a:lnTo>
                  <a:lnTo>
                    <a:pt x="1190549" y="103549"/>
                  </a:lnTo>
                  <a:lnTo>
                    <a:pt x="1236003" y="110942"/>
                  </a:lnTo>
                  <a:lnTo>
                    <a:pt x="1282320" y="118734"/>
                  </a:lnTo>
                  <a:lnTo>
                    <a:pt x="1329443" y="126891"/>
                  </a:lnTo>
                  <a:lnTo>
                    <a:pt x="1377316" y="135384"/>
                  </a:lnTo>
                  <a:lnTo>
                    <a:pt x="1425881" y="144179"/>
                  </a:lnTo>
                  <a:lnTo>
                    <a:pt x="1475082" y="153246"/>
                  </a:lnTo>
                  <a:lnTo>
                    <a:pt x="1524861" y="162552"/>
                  </a:lnTo>
                  <a:lnTo>
                    <a:pt x="1575161" y="172066"/>
                  </a:lnTo>
                  <a:lnTo>
                    <a:pt x="1625925" y="181755"/>
                  </a:lnTo>
                  <a:lnTo>
                    <a:pt x="1677097" y="191590"/>
                  </a:lnTo>
                  <a:lnTo>
                    <a:pt x="1728618" y="201536"/>
                  </a:lnTo>
                  <a:lnTo>
                    <a:pt x="1780432" y="211564"/>
                  </a:lnTo>
                  <a:lnTo>
                    <a:pt x="1832483" y="221641"/>
                  </a:lnTo>
                  <a:lnTo>
                    <a:pt x="1884712" y="231735"/>
                  </a:lnTo>
                  <a:lnTo>
                    <a:pt x="1937062" y="241815"/>
                  </a:lnTo>
                  <a:lnTo>
                    <a:pt x="1989478" y="251849"/>
                  </a:lnTo>
                  <a:lnTo>
                    <a:pt x="2041901" y="261805"/>
                  </a:lnTo>
                  <a:lnTo>
                    <a:pt x="2094275" y="271652"/>
                  </a:lnTo>
                  <a:lnTo>
                    <a:pt x="2146542" y="281357"/>
                  </a:lnTo>
                  <a:lnTo>
                    <a:pt x="2198645" y="290890"/>
                  </a:lnTo>
                  <a:lnTo>
                    <a:pt x="2250528" y="300218"/>
                  </a:lnTo>
                  <a:lnTo>
                    <a:pt x="2302134" y="309310"/>
                  </a:lnTo>
                  <a:lnTo>
                    <a:pt x="2353404" y="318134"/>
                  </a:lnTo>
                  <a:lnTo>
                    <a:pt x="2404283" y="326658"/>
                  </a:lnTo>
                  <a:lnTo>
                    <a:pt x="2454712" y="334851"/>
                  </a:lnTo>
                  <a:lnTo>
                    <a:pt x="2504636" y="342681"/>
                  </a:lnTo>
                  <a:lnTo>
                    <a:pt x="2553997" y="350115"/>
                  </a:lnTo>
                  <a:lnTo>
                    <a:pt x="2602738" y="357123"/>
                  </a:lnTo>
                  <a:lnTo>
                    <a:pt x="3041707" y="409604"/>
                  </a:lnTo>
                  <a:lnTo>
                    <a:pt x="3519693" y="456834"/>
                  </a:lnTo>
                  <a:lnTo>
                    <a:pt x="3903882" y="490944"/>
                  </a:lnTo>
                  <a:lnTo>
                    <a:pt x="4061460" y="504062"/>
                  </a:lnTo>
                  <a:lnTo>
                    <a:pt x="4124364" y="510180"/>
                  </a:lnTo>
                  <a:lnTo>
                    <a:pt x="4185050" y="516316"/>
                  </a:lnTo>
                  <a:lnTo>
                    <a:pt x="4243683" y="522433"/>
                  </a:lnTo>
                  <a:lnTo>
                    <a:pt x="4300429" y="528497"/>
                  </a:lnTo>
                  <a:lnTo>
                    <a:pt x="4355453" y="534469"/>
                  </a:lnTo>
                  <a:lnTo>
                    <a:pt x="4408920" y="540315"/>
                  </a:lnTo>
                  <a:lnTo>
                    <a:pt x="4460995" y="545996"/>
                  </a:lnTo>
                  <a:lnTo>
                    <a:pt x="4511843" y="551477"/>
                  </a:lnTo>
                  <a:lnTo>
                    <a:pt x="4561629" y="556722"/>
                  </a:lnTo>
                  <a:lnTo>
                    <a:pt x="4610519" y="561693"/>
                  </a:lnTo>
                  <a:lnTo>
                    <a:pt x="4658678" y="566355"/>
                  </a:lnTo>
                  <a:lnTo>
                    <a:pt x="4706271" y="570671"/>
                  </a:lnTo>
                  <a:lnTo>
                    <a:pt x="4753464" y="574605"/>
                  </a:lnTo>
                  <a:lnTo>
                    <a:pt x="4800421" y="578120"/>
                  </a:lnTo>
                  <a:lnTo>
                    <a:pt x="4847307" y="581180"/>
                  </a:lnTo>
                  <a:lnTo>
                    <a:pt x="4894289" y="583747"/>
                  </a:lnTo>
                  <a:lnTo>
                    <a:pt x="4941530" y="585787"/>
                  </a:lnTo>
                  <a:lnTo>
                    <a:pt x="4989197" y="587262"/>
                  </a:lnTo>
                  <a:lnTo>
                    <a:pt x="5037455" y="588136"/>
                  </a:lnTo>
                  <a:lnTo>
                    <a:pt x="5303436" y="579794"/>
                  </a:lnTo>
                  <a:lnTo>
                    <a:pt x="5588444" y="557974"/>
                  </a:lnTo>
                  <a:lnTo>
                    <a:pt x="5815730" y="535487"/>
                  </a:lnTo>
                  <a:lnTo>
                    <a:pt x="5908548" y="525144"/>
                  </a:lnTo>
                </a:path>
              </a:pathLst>
            </a:custGeom>
            <a:ln w="57911">
              <a:solidFill>
                <a:srgbClr val="6BB8D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0517" y="891920"/>
            <a:ext cx="85782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7615" marR="5080" indent="-2495550">
              <a:lnSpc>
                <a:spcPct val="100000"/>
              </a:lnSpc>
              <a:spcBef>
                <a:spcPts val="105"/>
              </a:spcBef>
            </a:pPr>
            <a:r>
              <a:rPr sz="2000" spc="-30" dirty="0"/>
              <a:t>T</a:t>
            </a:r>
            <a:r>
              <a:rPr sz="1600" spc="-30" dirty="0"/>
              <a:t>RANSPORT</a:t>
            </a:r>
            <a:r>
              <a:rPr sz="2000" spc="-30" dirty="0"/>
              <a:t>, </a:t>
            </a:r>
            <a:r>
              <a:rPr sz="1600" spc="-5" dirty="0"/>
              <a:t>REDISTRIBUTION </a:t>
            </a:r>
            <a:r>
              <a:rPr sz="1600" spc="-20" dirty="0"/>
              <a:t>AND </a:t>
            </a:r>
            <a:r>
              <a:rPr sz="1600" spc="-5" dirty="0"/>
              <a:t>DEPOSITION </a:t>
            </a:r>
            <a:r>
              <a:rPr sz="1600" spc="-10" dirty="0"/>
              <a:t>OF </a:t>
            </a:r>
            <a:r>
              <a:rPr sz="1600" spc="-5" dirty="0"/>
              <a:t>SOIL </a:t>
            </a:r>
            <a:r>
              <a:rPr sz="1600" spc="-15" dirty="0"/>
              <a:t>ORGANIC CARBON </a:t>
            </a:r>
            <a:r>
              <a:rPr sz="1600" spc="-10" dirty="0"/>
              <a:t>ON </a:t>
            </a:r>
            <a:r>
              <a:rPr sz="1600" spc="-55" dirty="0"/>
              <a:t>AN  </a:t>
            </a:r>
            <a:r>
              <a:rPr sz="1600" spc="-5" dirty="0"/>
              <a:t>ERODED </a:t>
            </a:r>
            <a:r>
              <a:rPr sz="1600" spc="-15" dirty="0"/>
              <a:t>LANDSCAPE </a:t>
            </a:r>
            <a:r>
              <a:rPr sz="2000" spc="-15" dirty="0"/>
              <a:t>(L</a:t>
            </a:r>
            <a:r>
              <a:rPr sz="1600" spc="-15" dirty="0"/>
              <a:t>AL</a:t>
            </a:r>
            <a:r>
              <a:rPr sz="2000" spc="-15" dirty="0"/>
              <a:t>,</a:t>
            </a:r>
            <a:r>
              <a:rPr sz="2000" spc="-125" dirty="0"/>
              <a:t> </a:t>
            </a:r>
            <a:r>
              <a:rPr sz="2000" dirty="0"/>
              <a:t>2016)</a:t>
            </a:r>
            <a:endParaRPr sz="2000"/>
          </a:p>
        </p:txBody>
      </p:sp>
      <p:sp>
        <p:nvSpPr>
          <p:cNvPr id="30" name="object 30"/>
          <p:cNvSpPr txBox="1"/>
          <p:nvPr/>
        </p:nvSpPr>
        <p:spPr>
          <a:xfrm>
            <a:off x="1482978" y="6037884"/>
            <a:ext cx="6147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32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Delivery ratio is about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10%.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It decreases with increase in distance from the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source.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8534" y="638108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6097" y="987678"/>
            <a:ext cx="8191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</a:t>
            </a:r>
            <a:r>
              <a:rPr spc="-5" dirty="0"/>
              <a:t>UMULATIVE </a:t>
            </a:r>
            <a:r>
              <a:rPr sz="2400" spc="-5" dirty="0"/>
              <a:t>CO</a:t>
            </a:r>
            <a:r>
              <a:rPr sz="2400" spc="-7" baseline="-20833" dirty="0"/>
              <a:t>2 </a:t>
            </a:r>
            <a:r>
              <a:rPr sz="2400" spc="5" dirty="0"/>
              <a:t>E</a:t>
            </a:r>
            <a:r>
              <a:rPr sz="1900" spc="5" dirty="0"/>
              <a:t>MISSIONS </a:t>
            </a:r>
            <a:r>
              <a:rPr sz="1900" spc="15" dirty="0"/>
              <a:t>AND </a:t>
            </a:r>
            <a:r>
              <a:rPr sz="2400" spc="5" dirty="0"/>
              <a:t>S</a:t>
            </a:r>
            <a:r>
              <a:rPr sz="1900" spc="5" dirty="0"/>
              <a:t>INKS </a:t>
            </a:r>
            <a:r>
              <a:rPr sz="2400" spc="10" dirty="0"/>
              <a:t>B</a:t>
            </a:r>
            <a:r>
              <a:rPr sz="1900" spc="10" dirty="0"/>
              <a:t>ETWEEN</a:t>
            </a:r>
            <a:r>
              <a:rPr sz="1900" spc="310" dirty="0"/>
              <a:t> </a:t>
            </a:r>
            <a:r>
              <a:rPr sz="2400" spc="-5" dirty="0"/>
              <a:t>1750-2015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661917" y="6463385"/>
            <a:ext cx="1762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Arial"/>
                <a:cs typeface="Arial"/>
              </a:rPr>
              <a:t>Le Quéré </a:t>
            </a:r>
            <a:r>
              <a:rPr sz="1400" i="1" dirty="0">
                <a:latin typeface="Arial"/>
                <a:cs typeface="Arial"/>
              </a:rPr>
              <a:t>et al.</a:t>
            </a:r>
            <a:r>
              <a:rPr sz="1400" i="1" spc="-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(2016)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80300" y="2132964"/>
          <a:ext cx="7590790" cy="2911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0720"/>
                <a:gridCol w="310007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Source/Sink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21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1750-2015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(PgC)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3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202690" algn="l"/>
                        </a:tabLst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Sources	</a:t>
                      </a:r>
                      <a:r>
                        <a:rPr sz="1800" spc="-5" dirty="0">
                          <a:solidFill>
                            <a:srgbClr val="AD6F0A"/>
                          </a:solidFill>
                          <a:latin typeface="Arial"/>
                          <a:cs typeface="Arial"/>
                        </a:rPr>
                        <a:t>Fossil fuel and</a:t>
                      </a:r>
                      <a:r>
                        <a:rPr sz="1800" dirty="0">
                          <a:solidFill>
                            <a:srgbClr val="AD6F0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AD6F0A"/>
                          </a:solidFill>
                          <a:latin typeface="Arial"/>
                          <a:cs typeface="Arial"/>
                        </a:rPr>
                        <a:t>industry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02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AD6F0A"/>
                          </a:solidFill>
                          <a:latin typeface="Arial"/>
                          <a:cs typeface="Arial"/>
                        </a:rPr>
                        <a:t>410±20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94462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5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Land use</a:t>
                      </a:r>
                      <a:r>
                        <a:rPr sz="1800" spc="-1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change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  <a:tc>
                  <a:txBody>
                    <a:bodyPr/>
                    <a:lstStyle/>
                    <a:p>
                      <a:pPr marL="57023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spc="-10" dirty="0">
                          <a:solidFill>
                            <a:srgbClr val="870813"/>
                          </a:solidFill>
                          <a:latin typeface="Arial"/>
                          <a:cs typeface="Arial"/>
                        </a:rPr>
                        <a:t>190±65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9690" marB="0"/>
                </a:tc>
              </a:tr>
              <a:tr h="505523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45" dirty="0">
                          <a:solidFill>
                            <a:srgbClr val="552274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800" spc="-20" dirty="0">
                          <a:solidFill>
                            <a:srgbClr val="5522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552274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57023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10" dirty="0">
                          <a:solidFill>
                            <a:srgbClr val="552274"/>
                          </a:solidFill>
                          <a:latin typeface="Arial"/>
                          <a:cs typeface="Arial"/>
                        </a:rPr>
                        <a:t>600±70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</a:tr>
              <a:tr h="505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45"/>
                        </a:spcBef>
                        <a:tabLst>
                          <a:tab pos="1202690" algn="l"/>
                        </a:tabLst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Sinks	</a:t>
                      </a:r>
                      <a:r>
                        <a:rPr sz="1800" spc="-5" dirty="0">
                          <a:solidFill>
                            <a:srgbClr val="5D6D75"/>
                          </a:solidFill>
                          <a:latin typeface="Arial"/>
                          <a:cs typeface="Arial"/>
                        </a:rPr>
                        <a:t>Atmosphere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0815" marB="0"/>
                </a:tc>
                <a:tc>
                  <a:txBody>
                    <a:bodyPr/>
                    <a:lstStyle/>
                    <a:p>
                      <a:pPr marL="572770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800" spc="-5" dirty="0">
                          <a:solidFill>
                            <a:srgbClr val="5D6D75"/>
                          </a:solidFill>
                          <a:latin typeface="Arial"/>
                          <a:cs typeface="Arial"/>
                        </a:rPr>
                        <a:t>260±5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0815" marB="0"/>
                </a:tc>
              </a:tr>
              <a:tr h="370903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5" dirty="0">
                          <a:solidFill>
                            <a:srgbClr val="16639A"/>
                          </a:solidFill>
                          <a:latin typeface="Arial"/>
                          <a:cs typeface="Arial"/>
                        </a:rPr>
                        <a:t>Ocean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57023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10" dirty="0">
                          <a:solidFill>
                            <a:srgbClr val="16639A"/>
                          </a:solidFill>
                          <a:latin typeface="Arial"/>
                          <a:cs typeface="Arial"/>
                        </a:rPr>
                        <a:t>175±20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</a:tr>
              <a:tr h="3663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5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Residual</a:t>
                      </a:r>
                      <a:r>
                        <a:rPr sz="1800" spc="15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terrestrial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023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800" spc="-10" dirty="0">
                          <a:solidFill>
                            <a:srgbClr val="40731F"/>
                          </a:solidFill>
                          <a:latin typeface="Arial"/>
                          <a:cs typeface="Arial"/>
                        </a:rPr>
                        <a:t>165±70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26135" y="5410911"/>
            <a:ext cx="75761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4675" marR="5080" indent="-183261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B50A1B"/>
                </a:solidFill>
                <a:latin typeface="Arial"/>
                <a:cs typeface="Arial"/>
              </a:rPr>
              <a:t>With sources </a:t>
            </a:r>
            <a:r>
              <a:rPr sz="1800" b="1" dirty="0">
                <a:solidFill>
                  <a:srgbClr val="B50A1B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B50A1B"/>
                </a:solidFill>
                <a:latin typeface="Arial"/>
                <a:cs typeface="Arial"/>
              </a:rPr>
              <a:t>sinks </a:t>
            </a:r>
            <a:r>
              <a:rPr sz="1800" b="1" dirty="0">
                <a:solidFill>
                  <a:srgbClr val="B50A1B"/>
                </a:solidFill>
                <a:latin typeface="Arial"/>
                <a:cs typeface="Arial"/>
              </a:rPr>
              <a:t>of landuse being </a:t>
            </a:r>
            <a:r>
              <a:rPr sz="1800" b="1" spc="-5" dirty="0">
                <a:solidFill>
                  <a:srgbClr val="B50A1B"/>
                </a:solidFill>
                <a:latin typeface="Arial"/>
                <a:cs typeface="Arial"/>
              </a:rPr>
              <a:t>uncertain, the </a:t>
            </a:r>
            <a:r>
              <a:rPr sz="1800" b="1" dirty="0">
                <a:solidFill>
                  <a:srgbClr val="B50A1B"/>
                </a:solidFill>
                <a:latin typeface="Arial"/>
                <a:cs typeface="Arial"/>
              </a:rPr>
              <a:t>global </a:t>
            </a:r>
            <a:r>
              <a:rPr sz="1800" b="1" spc="-5" dirty="0">
                <a:solidFill>
                  <a:srgbClr val="B50A1B"/>
                </a:solidFill>
                <a:latin typeface="Arial"/>
                <a:cs typeface="Arial"/>
              </a:rPr>
              <a:t>carbon  </a:t>
            </a:r>
            <a:r>
              <a:rPr sz="1800" b="1" dirty="0">
                <a:solidFill>
                  <a:srgbClr val="B50A1B"/>
                </a:solidFill>
                <a:latin typeface="Arial"/>
                <a:cs typeface="Arial"/>
              </a:rPr>
              <a:t>budget </a:t>
            </a:r>
            <a:r>
              <a:rPr sz="1800" b="1" spc="-5" dirty="0">
                <a:solidFill>
                  <a:srgbClr val="B50A1B"/>
                </a:solidFill>
                <a:latin typeface="Arial"/>
                <a:cs typeface="Arial"/>
              </a:rPr>
              <a:t>remains a</a:t>
            </a:r>
            <a:r>
              <a:rPr sz="1800" b="1" spc="-25" dirty="0">
                <a:solidFill>
                  <a:srgbClr val="B50A1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50A1B"/>
                </a:solidFill>
                <a:latin typeface="Arial"/>
                <a:cs typeface="Arial"/>
              </a:rPr>
              <a:t>work-in-progress.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8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4088" y="957834"/>
            <a:ext cx="6196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</a:t>
            </a:r>
            <a:r>
              <a:rPr sz="2250" spc="-5" dirty="0"/>
              <a:t>OIL </a:t>
            </a:r>
            <a:r>
              <a:rPr sz="2800" spc="-5" dirty="0"/>
              <a:t>O</a:t>
            </a:r>
            <a:r>
              <a:rPr sz="2250" spc="-5" dirty="0"/>
              <a:t>RGANIC </a:t>
            </a:r>
            <a:r>
              <a:rPr sz="2800" spc="-10" dirty="0"/>
              <a:t>C</a:t>
            </a:r>
            <a:r>
              <a:rPr sz="2250" spc="-10" dirty="0"/>
              <a:t>ARBON</a:t>
            </a:r>
            <a:r>
              <a:rPr sz="2250" spc="300" dirty="0"/>
              <a:t> </a:t>
            </a:r>
            <a:r>
              <a:rPr sz="2800" spc="-20" dirty="0"/>
              <a:t>S</a:t>
            </a:r>
            <a:r>
              <a:rPr sz="2250" spc="-20" dirty="0"/>
              <a:t>EQUESTRATION</a:t>
            </a:r>
            <a:endParaRPr sz="2250"/>
          </a:p>
        </p:txBody>
      </p:sp>
      <p:sp>
        <p:nvSpPr>
          <p:cNvPr id="4" name="object 4"/>
          <p:cNvSpPr txBox="1"/>
          <p:nvPr/>
        </p:nvSpPr>
        <p:spPr>
          <a:xfrm>
            <a:off x="690575" y="2196846"/>
            <a:ext cx="794448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1117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process of transferring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CO</a:t>
            </a:r>
            <a:r>
              <a:rPr sz="1800" baseline="-20833" dirty="0">
                <a:solidFill>
                  <a:srgbClr val="2E3739"/>
                </a:solidFill>
                <a:latin typeface="Arial"/>
                <a:cs typeface="Arial"/>
              </a:rPr>
              <a:t>2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from the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atmosphere </a:t>
            </a:r>
            <a:r>
              <a:rPr sz="1800" b="1" u="heavy" dirty="0">
                <a:solidFill>
                  <a:srgbClr val="870813"/>
                </a:solidFill>
                <a:uFill>
                  <a:solidFill>
                    <a:srgbClr val="870813"/>
                  </a:solidFill>
                </a:uFill>
                <a:latin typeface="Arial"/>
                <a:cs typeface="Arial"/>
              </a:rPr>
              <a:t>into </a:t>
            </a:r>
            <a:r>
              <a:rPr sz="1800" b="1" u="heavy" spc="-5" dirty="0">
                <a:solidFill>
                  <a:srgbClr val="870813"/>
                </a:solidFill>
                <a:uFill>
                  <a:solidFill>
                    <a:srgbClr val="870813"/>
                  </a:solidFill>
                </a:uFill>
                <a:latin typeface="Arial"/>
                <a:cs typeface="Arial"/>
              </a:rPr>
              <a:t>the soil </a:t>
            </a:r>
            <a:r>
              <a:rPr sz="1800" b="1" u="heavy" dirty="0">
                <a:solidFill>
                  <a:srgbClr val="870813"/>
                </a:solidFill>
                <a:uFill>
                  <a:solidFill>
                    <a:srgbClr val="870813"/>
                  </a:solidFill>
                </a:uFill>
                <a:latin typeface="Arial"/>
                <a:cs typeface="Arial"/>
              </a:rPr>
              <a:t>of </a:t>
            </a:r>
            <a:r>
              <a:rPr sz="1800" b="1" u="heavy" spc="-5" dirty="0">
                <a:solidFill>
                  <a:srgbClr val="870813"/>
                </a:solidFill>
                <a:uFill>
                  <a:solidFill>
                    <a:srgbClr val="870813"/>
                  </a:solidFill>
                </a:u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870813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870813"/>
                </a:solidFill>
                <a:uFill>
                  <a:solidFill>
                    <a:srgbClr val="870813"/>
                  </a:solidFill>
                </a:uFill>
                <a:latin typeface="Arial"/>
                <a:cs typeface="Arial"/>
              </a:rPr>
              <a:t>land </a:t>
            </a:r>
            <a:r>
              <a:rPr sz="1800" b="1" u="heavy" dirty="0">
                <a:solidFill>
                  <a:srgbClr val="870813"/>
                </a:solidFill>
                <a:uFill>
                  <a:solidFill>
                    <a:srgbClr val="870813"/>
                  </a:solidFill>
                </a:uFill>
                <a:latin typeface="Arial"/>
                <a:cs typeface="Arial"/>
              </a:rPr>
              <a:t>unit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plants, plant residues and other organic solids </a:t>
            </a:r>
            <a:r>
              <a:rPr sz="1800" spc="-15" dirty="0">
                <a:solidFill>
                  <a:srgbClr val="2E3739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are </a:t>
            </a:r>
            <a:r>
              <a:rPr sz="1800" b="1" i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stored or </a:t>
            </a:r>
            <a:r>
              <a:rPr sz="1800" b="1" i="1" spc="-5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800" b="1" i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retained </a:t>
            </a:r>
            <a:r>
              <a:rPr sz="1800" b="1" i="1" u="heavy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in the unit </a:t>
            </a:r>
            <a:r>
              <a:rPr sz="1800" b="1" i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as </a:t>
            </a:r>
            <a:r>
              <a:rPr sz="1800" b="1" i="1" u="heavy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a </a:t>
            </a:r>
            <a:r>
              <a:rPr sz="1800" b="1" i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part </a:t>
            </a:r>
            <a:r>
              <a:rPr sz="1800" b="1" i="1" u="heavy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of the </a:t>
            </a:r>
            <a:r>
              <a:rPr sz="1800" b="1" i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soil organic matter </a:t>
            </a:r>
            <a:r>
              <a:rPr sz="1800" b="1" u="heavy" spc="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with </a:t>
            </a:r>
            <a:r>
              <a:rPr sz="1800" b="1" u="heavy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a long </a:t>
            </a:r>
            <a:r>
              <a:rPr sz="1800" b="1" u="heavy" spc="-10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mean </a:t>
            </a:r>
            <a:r>
              <a:rPr sz="1800" b="1" spc="-10" dirty="0">
                <a:solidFill>
                  <a:srgbClr val="40731F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residence</a:t>
            </a:r>
            <a:r>
              <a:rPr sz="1800" b="1" u="heavy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40731F"/>
                </a:solidFill>
                <a:uFill>
                  <a:solidFill>
                    <a:srgbClr val="40731F"/>
                  </a:solidFill>
                </a:uFill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63500" marR="112395">
              <a:lnSpc>
                <a:spcPct val="100000"/>
              </a:lnSpc>
              <a:spcBef>
                <a:spcPts val="5"/>
              </a:spcBef>
              <a:tabLst>
                <a:tab pos="3402965" algn="l"/>
              </a:tabLst>
            </a:pP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Thus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deposition/burial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of </a:t>
            </a:r>
            <a:r>
              <a:rPr sz="1800" spc="70" dirty="0">
                <a:solidFill>
                  <a:srgbClr val="2E37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2E37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by	erosion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2E3739"/>
                </a:solidFill>
                <a:latin typeface="Arial"/>
                <a:cs typeface="Arial"/>
              </a:rPr>
              <a:t>land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application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C-enriched  amendments( e.g., bio-char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compost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,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manure ,mulch etc.) and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burial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biomass in deep mines or ocean floor brought in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outside </a:t>
            </a:r>
            <a:r>
              <a:rPr sz="1800" dirty="0">
                <a:solidFill>
                  <a:srgbClr val="2E3739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land units  are not</a:t>
            </a:r>
            <a:r>
              <a:rPr sz="1800" spc="-10" dirty="0">
                <a:solidFill>
                  <a:srgbClr val="2E37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sequestration.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452945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Olson, Al-Kaisi, Lal, </a:t>
            </a:r>
            <a:r>
              <a:rPr sz="1800" spc="-15" dirty="0">
                <a:solidFill>
                  <a:srgbClr val="2E3739"/>
                </a:solidFill>
                <a:latin typeface="Arial"/>
                <a:cs typeface="Arial"/>
              </a:rPr>
              <a:t>Lower</a:t>
            </a:r>
            <a:r>
              <a:rPr sz="1800" spc="-40" dirty="0">
                <a:solidFill>
                  <a:srgbClr val="2E373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E3739"/>
                </a:solidFill>
                <a:latin typeface="Arial"/>
                <a:cs typeface="Arial"/>
              </a:rPr>
              <a:t>(2014)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7828" y="270763"/>
            <a:ext cx="190118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Carbon Management and 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Sequestration</a:t>
            </a:r>
            <a:r>
              <a:rPr sz="13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94588"/>
            <a:ext cx="9144000" cy="5963920"/>
            <a:chOff x="0" y="894588"/>
            <a:chExt cx="9144000" cy="5963920"/>
          </a:xfrm>
        </p:grpSpPr>
        <p:sp>
          <p:nvSpPr>
            <p:cNvPr id="4" name="object 4"/>
            <p:cNvSpPr/>
            <p:nvPr/>
          </p:nvSpPr>
          <p:spPr>
            <a:xfrm>
              <a:off x="0" y="894588"/>
              <a:ext cx="9144000" cy="59634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26935" y="4390644"/>
              <a:ext cx="923544" cy="409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00543" y="4390644"/>
              <a:ext cx="309372" cy="4099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88608" y="4604003"/>
              <a:ext cx="1706880" cy="4099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93509" y="4436109"/>
            <a:ext cx="14357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782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3A60E"/>
                </a:solidFill>
                <a:latin typeface="Arial"/>
                <a:cs typeface="Arial"/>
              </a:rPr>
              <a:t>Disease-  </a:t>
            </a:r>
            <a:r>
              <a:rPr sz="1400" b="1" spc="-5" dirty="0">
                <a:solidFill>
                  <a:srgbClr val="E3A60E"/>
                </a:solidFill>
                <a:latin typeface="Arial"/>
                <a:cs typeface="Arial"/>
              </a:rPr>
              <a:t>Suppressive</a:t>
            </a:r>
            <a:r>
              <a:rPr sz="1400" b="1" spc="-75" dirty="0">
                <a:solidFill>
                  <a:srgbClr val="E3A60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3A60E"/>
                </a:solidFill>
                <a:latin typeface="Arial"/>
                <a:cs typeface="Arial"/>
              </a:rPr>
              <a:t>soil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85900" y="4384547"/>
            <a:ext cx="1263650" cy="623570"/>
            <a:chOff x="1485900" y="4384547"/>
            <a:chExt cx="1263650" cy="623570"/>
          </a:xfrm>
        </p:grpSpPr>
        <p:sp>
          <p:nvSpPr>
            <p:cNvPr id="10" name="object 10"/>
            <p:cNvSpPr/>
            <p:nvPr/>
          </p:nvSpPr>
          <p:spPr>
            <a:xfrm>
              <a:off x="1607820" y="4384547"/>
              <a:ext cx="1066800" cy="4099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5900" y="4597907"/>
              <a:ext cx="1263396" cy="4099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90294" y="4429759"/>
            <a:ext cx="1044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3A60E"/>
                </a:solidFill>
                <a:latin typeface="Arial"/>
                <a:cs typeface="Arial"/>
              </a:rPr>
              <a:t>High Soil  </a:t>
            </a:r>
            <a:r>
              <a:rPr sz="1400" b="1" spc="-10" dirty="0">
                <a:solidFill>
                  <a:srgbClr val="E3A60E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E3A60E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E3A60E"/>
                </a:solidFill>
                <a:latin typeface="Arial"/>
                <a:cs typeface="Arial"/>
              </a:rPr>
              <a:t>od</a:t>
            </a:r>
            <a:r>
              <a:rPr sz="1400" b="1" dirty="0">
                <a:solidFill>
                  <a:srgbClr val="E3A60E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E3A60E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E3A60E"/>
                </a:solidFill>
                <a:latin typeface="Arial"/>
                <a:cs typeface="Arial"/>
              </a:rPr>
              <a:t>ersity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80870" y="3902964"/>
            <a:ext cx="2227198" cy="402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72588" y="4000957"/>
            <a:ext cx="5435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20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lch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30051" y="3505870"/>
            <a:ext cx="2500799" cy="7095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42101" y="3971290"/>
            <a:ext cx="9632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Cover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crop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71141" y="965708"/>
            <a:ext cx="4600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/>
              <a:t>M</a:t>
            </a:r>
            <a:r>
              <a:rPr spc="10" dirty="0"/>
              <a:t>ANAGING </a:t>
            </a:r>
            <a:r>
              <a:rPr sz="2400" dirty="0"/>
              <a:t>S</a:t>
            </a:r>
            <a:r>
              <a:rPr dirty="0"/>
              <a:t>OIL </a:t>
            </a:r>
            <a:r>
              <a:rPr sz="2400" spc="-15" dirty="0"/>
              <a:t>H</a:t>
            </a:r>
            <a:r>
              <a:rPr spc="-15" dirty="0"/>
              <a:t>EALTH </a:t>
            </a:r>
            <a:r>
              <a:rPr spc="15" dirty="0"/>
              <a:t>AND</a:t>
            </a:r>
            <a:r>
              <a:rPr spc="355" dirty="0"/>
              <a:t> </a:t>
            </a:r>
            <a:r>
              <a:rPr sz="2400" dirty="0"/>
              <a:t>SOM</a:t>
            </a:r>
            <a:endParaRPr sz="2400"/>
          </a:p>
        </p:txBody>
      </p:sp>
      <p:grpSp>
        <p:nvGrpSpPr>
          <p:cNvPr id="18" name="object 18"/>
          <p:cNvGrpSpPr/>
          <p:nvPr/>
        </p:nvGrpSpPr>
        <p:grpSpPr>
          <a:xfrm>
            <a:off x="2851404" y="4192270"/>
            <a:ext cx="3889375" cy="2626995"/>
            <a:chOff x="2851404" y="4192270"/>
            <a:chExt cx="3889375" cy="2626995"/>
          </a:xfrm>
        </p:grpSpPr>
        <p:sp>
          <p:nvSpPr>
            <p:cNvPr id="19" name="object 19"/>
            <p:cNvSpPr/>
            <p:nvPr/>
          </p:nvSpPr>
          <p:spPr>
            <a:xfrm>
              <a:off x="2851404" y="4594542"/>
              <a:ext cx="3889248" cy="22241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60620" y="5454396"/>
              <a:ext cx="1647444" cy="5227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91712" y="4221480"/>
              <a:ext cx="1807845" cy="1513840"/>
            </a:xfrm>
            <a:custGeom>
              <a:avLst/>
              <a:gdLst/>
              <a:ahLst/>
              <a:cxnLst/>
              <a:rect l="l" t="t" r="r" b="b"/>
              <a:pathLst>
                <a:path w="1807845" h="1513839">
                  <a:moveTo>
                    <a:pt x="879348" y="19812"/>
                  </a:moveTo>
                  <a:lnTo>
                    <a:pt x="864349" y="66235"/>
                  </a:lnTo>
                  <a:lnTo>
                    <a:pt x="848516" y="112311"/>
                  </a:lnTo>
                  <a:lnTo>
                    <a:pt x="831013" y="157690"/>
                  </a:lnTo>
                  <a:lnTo>
                    <a:pt x="811006" y="202025"/>
                  </a:lnTo>
                  <a:lnTo>
                    <a:pt x="787658" y="244966"/>
                  </a:lnTo>
                  <a:lnTo>
                    <a:pt x="760136" y="286166"/>
                  </a:lnTo>
                  <a:lnTo>
                    <a:pt x="727605" y="325277"/>
                  </a:lnTo>
                  <a:lnTo>
                    <a:pt x="689228" y="361950"/>
                  </a:lnTo>
                  <a:lnTo>
                    <a:pt x="655758" y="386337"/>
                  </a:lnTo>
                  <a:lnTo>
                    <a:pt x="616642" y="408427"/>
                  </a:lnTo>
                  <a:lnTo>
                    <a:pt x="573114" y="428714"/>
                  </a:lnTo>
                  <a:lnTo>
                    <a:pt x="526405" y="447690"/>
                  </a:lnTo>
                  <a:lnTo>
                    <a:pt x="477747" y="465847"/>
                  </a:lnTo>
                  <a:lnTo>
                    <a:pt x="428372" y="483679"/>
                  </a:lnTo>
                  <a:lnTo>
                    <a:pt x="379513" y="501679"/>
                  </a:lnTo>
                  <a:lnTo>
                    <a:pt x="332400" y="520340"/>
                  </a:lnTo>
                  <a:lnTo>
                    <a:pt x="288267" y="540154"/>
                  </a:lnTo>
                  <a:lnTo>
                    <a:pt x="248346" y="561615"/>
                  </a:lnTo>
                  <a:lnTo>
                    <a:pt x="213867" y="585216"/>
                  </a:lnTo>
                  <a:lnTo>
                    <a:pt x="132016" y="674114"/>
                  </a:lnTo>
                  <a:lnTo>
                    <a:pt x="63880" y="780907"/>
                  </a:lnTo>
                  <a:lnTo>
                    <a:pt x="17271" y="870626"/>
                  </a:lnTo>
                  <a:lnTo>
                    <a:pt x="0" y="908304"/>
                  </a:lnTo>
                </a:path>
                <a:path w="1807845" h="1513839">
                  <a:moveTo>
                    <a:pt x="903732" y="4572"/>
                  </a:moveTo>
                  <a:lnTo>
                    <a:pt x="899327" y="54432"/>
                  </a:lnTo>
                  <a:lnTo>
                    <a:pt x="894658" y="104243"/>
                  </a:lnTo>
                  <a:lnTo>
                    <a:pt x="889460" y="153956"/>
                  </a:lnTo>
                  <a:lnTo>
                    <a:pt x="883469" y="203522"/>
                  </a:lnTo>
                  <a:lnTo>
                    <a:pt x="876420" y="252891"/>
                  </a:lnTo>
                  <a:lnTo>
                    <a:pt x="868049" y="302015"/>
                  </a:lnTo>
                  <a:lnTo>
                    <a:pt x="858091" y="350844"/>
                  </a:lnTo>
                  <a:lnTo>
                    <a:pt x="846282" y="399329"/>
                  </a:lnTo>
                  <a:lnTo>
                    <a:pt x="832358" y="447421"/>
                  </a:lnTo>
                  <a:lnTo>
                    <a:pt x="816183" y="496006"/>
                  </a:lnTo>
                  <a:lnTo>
                    <a:pt x="797956" y="545645"/>
                  </a:lnTo>
                  <a:lnTo>
                    <a:pt x="777912" y="595667"/>
                  </a:lnTo>
                  <a:lnTo>
                    <a:pt x="756284" y="645404"/>
                  </a:lnTo>
                  <a:lnTo>
                    <a:pt x="733307" y="694186"/>
                  </a:lnTo>
                  <a:lnTo>
                    <a:pt x="709215" y="741346"/>
                  </a:lnTo>
                  <a:lnTo>
                    <a:pt x="684241" y="786212"/>
                  </a:lnTo>
                  <a:lnTo>
                    <a:pt x="658620" y="828118"/>
                  </a:lnTo>
                  <a:lnTo>
                    <a:pt x="632587" y="866394"/>
                  </a:lnTo>
                  <a:lnTo>
                    <a:pt x="595973" y="909335"/>
                  </a:lnTo>
                  <a:lnTo>
                    <a:pt x="554905" y="946147"/>
                  </a:lnTo>
                  <a:lnTo>
                    <a:pt x="511632" y="978584"/>
                  </a:lnTo>
                  <a:lnTo>
                    <a:pt x="468400" y="1008402"/>
                  </a:lnTo>
                  <a:lnTo>
                    <a:pt x="427459" y="1037357"/>
                  </a:lnTo>
                  <a:lnTo>
                    <a:pt x="391057" y="1067202"/>
                  </a:lnTo>
                  <a:lnTo>
                    <a:pt x="361441" y="1099693"/>
                  </a:lnTo>
                  <a:lnTo>
                    <a:pt x="322992" y="1172176"/>
                  </a:lnTo>
                  <a:lnTo>
                    <a:pt x="296354" y="1253505"/>
                  </a:lnTo>
                  <a:lnTo>
                    <a:pt x="280860" y="1319809"/>
                  </a:lnTo>
                  <a:lnTo>
                    <a:pt x="275843" y="1347216"/>
                  </a:lnTo>
                </a:path>
                <a:path w="1807845" h="1513839">
                  <a:moveTo>
                    <a:pt x="912876" y="10668"/>
                  </a:moveTo>
                  <a:lnTo>
                    <a:pt x="912770" y="57949"/>
                  </a:lnTo>
                  <a:lnTo>
                    <a:pt x="912522" y="105290"/>
                  </a:lnTo>
                  <a:lnTo>
                    <a:pt x="911987" y="152750"/>
                  </a:lnTo>
                  <a:lnTo>
                    <a:pt x="911023" y="200389"/>
                  </a:lnTo>
                  <a:lnTo>
                    <a:pt x="909488" y="248267"/>
                  </a:lnTo>
                  <a:lnTo>
                    <a:pt x="907237" y="296444"/>
                  </a:lnTo>
                  <a:lnTo>
                    <a:pt x="904128" y="344979"/>
                  </a:lnTo>
                  <a:lnTo>
                    <a:pt x="900019" y="393932"/>
                  </a:lnTo>
                  <a:lnTo>
                    <a:pt x="894765" y="443363"/>
                  </a:lnTo>
                  <a:lnTo>
                    <a:pt x="888223" y="493330"/>
                  </a:lnTo>
                  <a:lnTo>
                    <a:pt x="880252" y="543895"/>
                  </a:lnTo>
                  <a:lnTo>
                    <a:pt x="870708" y="595117"/>
                  </a:lnTo>
                  <a:lnTo>
                    <a:pt x="859447" y="647055"/>
                  </a:lnTo>
                  <a:lnTo>
                    <a:pt x="846327" y="699770"/>
                  </a:lnTo>
                  <a:lnTo>
                    <a:pt x="767298" y="929092"/>
                  </a:lnTo>
                  <a:lnTo>
                    <a:pt x="657574" y="1191895"/>
                  </a:lnTo>
                  <a:lnTo>
                    <a:pt x="560185" y="1408215"/>
                  </a:lnTo>
                  <a:lnTo>
                    <a:pt x="518160" y="1498092"/>
                  </a:lnTo>
                </a:path>
                <a:path w="1807845" h="1513839">
                  <a:moveTo>
                    <a:pt x="912876" y="0"/>
                  </a:moveTo>
                  <a:lnTo>
                    <a:pt x="931814" y="45480"/>
                  </a:lnTo>
                  <a:lnTo>
                    <a:pt x="951095" y="90534"/>
                  </a:lnTo>
                  <a:lnTo>
                    <a:pt x="971075" y="134750"/>
                  </a:lnTo>
                  <a:lnTo>
                    <a:pt x="992113" y="177718"/>
                  </a:lnTo>
                  <a:lnTo>
                    <a:pt x="1014566" y="219026"/>
                  </a:lnTo>
                  <a:lnTo>
                    <a:pt x="1038792" y="258264"/>
                  </a:lnTo>
                  <a:lnTo>
                    <a:pt x="1065149" y="295021"/>
                  </a:lnTo>
                  <a:lnTo>
                    <a:pt x="1099222" y="335518"/>
                  </a:lnTo>
                  <a:lnTo>
                    <a:pt x="1136523" y="374104"/>
                  </a:lnTo>
                  <a:lnTo>
                    <a:pt x="1176067" y="410051"/>
                  </a:lnTo>
                  <a:lnTo>
                    <a:pt x="1216871" y="442632"/>
                  </a:lnTo>
                  <a:lnTo>
                    <a:pt x="1257950" y="471121"/>
                  </a:lnTo>
                  <a:lnTo>
                    <a:pt x="1298321" y="494792"/>
                  </a:lnTo>
                  <a:lnTo>
                    <a:pt x="1348128" y="514315"/>
                  </a:lnTo>
                  <a:lnTo>
                    <a:pt x="1400392" y="525188"/>
                  </a:lnTo>
                  <a:lnTo>
                    <a:pt x="1452022" y="531532"/>
                  </a:lnTo>
                  <a:lnTo>
                    <a:pt x="1499927" y="537468"/>
                  </a:lnTo>
                  <a:lnTo>
                    <a:pt x="1541017" y="547116"/>
                  </a:lnTo>
                  <a:lnTo>
                    <a:pt x="1580866" y="562663"/>
                  </a:lnTo>
                  <a:lnTo>
                    <a:pt x="1638226" y="598283"/>
                  </a:lnTo>
                  <a:lnTo>
                    <a:pt x="1692673" y="656590"/>
                  </a:lnTo>
                  <a:lnTo>
                    <a:pt x="1719691" y="696372"/>
                  </a:lnTo>
                  <a:lnTo>
                    <a:pt x="1744208" y="737631"/>
                  </a:lnTo>
                  <a:lnTo>
                    <a:pt x="1764664" y="775462"/>
                  </a:lnTo>
                  <a:lnTo>
                    <a:pt x="1781371" y="814185"/>
                  </a:lnTo>
                  <a:lnTo>
                    <a:pt x="1794970" y="854551"/>
                  </a:lnTo>
                  <a:lnTo>
                    <a:pt x="1804116" y="886297"/>
                  </a:lnTo>
                  <a:lnTo>
                    <a:pt x="1807464" y="899160"/>
                  </a:lnTo>
                </a:path>
                <a:path w="1807845" h="1513839">
                  <a:moveTo>
                    <a:pt x="897636" y="19812"/>
                  </a:moveTo>
                  <a:lnTo>
                    <a:pt x="900615" y="75174"/>
                  </a:lnTo>
                  <a:lnTo>
                    <a:pt x="903662" y="130421"/>
                  </a:lnTo>
                  <a:lnTo>
                    <a:pt x="906842" y="185440"/>
                  </a:lnTo>
                  <a:lnTo>
                    <a:pt x="910219" y="240115"/>
                  </a:lnTo>
                  <a:lnTo>
                    <a:pt x="913858" y="294333"/>
                  </a:lnTo>
                  <a:lnTo>
                    <a:pt x="917823" y="347979"/>
                  </a:lnTo>
                  <a:lnTo>
                    <a:pt x="922178" y="400938"/>
                  </a:lnTo>
                  <a:lnTo>
                    <a:pt x="926988" y="453097"/>
                  </a:lnTo>
                  <a:lnTo>
                    <a:pt x="932318" y="504340"/>
                  </a:lnTo>
                  <a:lnTo>
                    <a:pt x="938231" y="554554"/>
                  </a:lnTo>
                  <a:lnTo>
                    <a:pt x="944792" y="603623"/>
                  </a:lnTo>
                  <a:lnTo>
                    <a:pt x="952066" y="651434"/>
                  </a:lnTo>
                  <a:lnTo>
                    <a:pt x="960117" y="697872"/>
                  </a:lnTo>
                  <a:lnTo>
                    <a:pt x="969010" y="742823"/>
                  </a:lnTo>
                  <a:lnTo>
                    <a:pt x="982062" y="798349"/>
                  </a:lnTo>
                  <a:lnTo>
                    <a:pt x="997188" y="852428"/>
                  </a:lnTo>
                  <a:lnTo>
                    <a:pt x="1013979" y="904954"/>
                  </a:lnTo>
                  <a:lnTo>
                    <a:pt x="1032026" y="955821"/>
                  </a:lnTo>
                  <a:lnTo>
                    <a:pt x="1050922" y="1004923"/>
                  </a:lnTo>
                  <a:lnTo>
                    <a:pt x="1070258" y="1052154"/>
                  </a:lnTo>
                  <a:lnTo>
                    <a:pt x="1089626" y="1097408"/>
                  </a:lnTo>
                  <a:lnTo>
                    <a:pt x="1108618" y="1140579"/>
                  </a:lnTo>
                  <a:lnTo>
                    <a:pt x="1126826" y="1181562"/>
                  </a:lnTo>
                  <a:lnTo>
                    <a:pt x="1143841" y="1220250"/>
                  </a:lnTo>
                  <a:lnTo>
                    <a:pt x="1159255" y="1256538"/>
                  </a:lnTo>
                  <a:lnTo>
                    <a:pt x="1201787" y="1350818"/>
                  </a:lnTo>
                  <a:lnTo>
                    <a:pt x="1243472" y="1433074"/>
                  </a:lnTo>
                  <a:lnTo>
                    <a:pt x="1275181" y="1491260"/>
                  </a:lnTo>
                  <a:lnTo>
                    <a:pt x="1287779" y="1513332"/>
                  </a:lnTo>
                </a:path>
                <a:path w="1807845" h="1513839">
                  <a:moveTo>
                    <a:pt x="897636" y="19812"/>
                  </a:moveTo>
                  <a:lnTo>
                    <a:pt x="909447" y="76945"/>
                  </a:lnTo>
                  <a:lnTo>
                    <a:pt x="921261" y="133816"/>
                  </a:lnTo>
                  <a:lnTo>
                    <a:pt x="933081" y="190161"/>
                  </a:lnTo>
                  <a:lnTo>
                    <a:pt x="944909" y="245718"/>
                  </a:lnTo>
                  <a:lnTo>
                    <a:pt x="956748" y="300225"/>
                  </a:lnTo>
                  <a:lnTo>
                    <a:pt x="968601" y="353418"/>
                  </a:lnTo>
                  <a:lnTo>
                    <a:pt x="980471" y="405034"/>
                  </a:lnTo>
                  <a:lnTo>
                    <a:pt x="992360" y="454812"/>
                  </a:lnTo>
                  <a:lnTo>
                    <a:pt x="1004272" y="502488"/>
                  </a:lnTo>
                  <a:lnTo>
                    <a:pt x="1016208" y="547800"/>
                  </a:lnTo>
                  <a:lnTo>
                    <a:pt x="1028173" y="590485"/>
                  </a:lnTo>
                  <a:lnTo>
                    <a:pt x="1040167" y="630280"/>
                  </a:lnTo>
                  <a:lnTo>
                    <a:pt x="1052195" y="666923"/>
                  </a:lnTo>
                  <a:lnTo>
                    <a:pt x="1092402" y="761930"/>
                  </a:lnTo>
                  <a:lnTo>
                    <a:pt x="1120535" y="804577"/>
                  </a:lnTo>
                  <a:lnTo>
                    <a:pt x="1148794" y="833897"/>
                  </a:lnTo>
                  <a:lnTo>
                    <a:pt x="1206244" y="875766"/>
                  </a:lnTo>
                  <a:lnTo>
                    <a:pt x="1235710" y="899922"/>
                  </a:lnTo>
                  <a:lnTo>
                    <a:pt x="1272808" y="928030"/>
                  </a:lnTo>
                  <a:lnTo>
                    <a:pt x="1311637" y="949256"/>
                  </a:lnTo>
                  <a:lnTo>
                    <a:pt x="1350485" y="970221"/>
                  </a:lnTo>
                  <a:lnTo>
                    <a:pt x="1387638" y="997543"/>
                  </a:lnTo>
                  <a:lnTo>
                    <a:pt x="1421384" y="1037844"/>
                  </a:lnTo>
                  <a:lnTo>
                    <a:pt x="1463540" y="1127301"/>
                  </a:lnTo>
                  <a:lnTo>
                    <a:pt x="1505267" y="1244488"/>
                  </a:lnTo>
                  <a:lnTo>
                    <a:pt x="1537184" y="1346364"/>
                  </a:lnTo>
                  <a:lnTo>
                    <a:pt x="1549908" y="1389888"/>
                  </a:lnTo>
                </a:path>
              </a:pathLst>
            </a:custGeom>
            <a:ln w="57912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4374" y="4441698"/>
              <a:ext cx="731520" cy="737870"/>
            </a:xfrm>
            <a:custGeom>
              <a:avLst/>
              <a:gdLst/>
              <a:ahLst/>
              <a:cxnLst/>
              <a:rect l="l" t="t" r="r" b="b"/>
              <a:pathLst>
                <a:path w="731520" h="737870">
                  <a:moveTo>
                    <a:pt x="0" y="333120"/>
                  </a:moveTo>
                  <a:lnTo>
                    <a:pt x="137795" y="461644"/>
                  </a:lnTo>
                  <a:lnTo>
                    <a:pt x="275463" y="342645"/>
                  </a:lnTo>
                  <a:lnTo>
                    <a:pt x="137795" y="185546"/>
                  </a:lnTo>
                  <a:lnTo>
                    <a:pt x="284988" y="347344"/>
                  </a:lnTo>
                  <a:lnTo>
                    <a:pt x="551052" y="242696"/>
                  </a:lnTo>
                  <a:lnTo>
                    <a:pt x="417956" y="90424"/>
                  </a:lnTo>
                  <a:lnTo>
                    <a:pt x="569976" y="233171"/>
                  </a:lnTo>
                  <a:lnTo>
                    <a:pt x="731520" y="142747"/>
                  </a:lnTo>
                  <a:lnTo>
                    <a:pt x="579501" y="0"/>
                  </a:lnTo>
                  <a:lnTo>
                    <a:pt x="721995" y="147574"/>
                  </a:lnTo>
                  <a:lnTo>
                    <a:pt x="712470" y="385444"/>
                  </a:lnTo>
                  <a:lnTo>
                    <a:pt x="711542" y="338810"/>
                  </a:lnTo>
                  <a:lnTo>
                    <a:pt x="710596" y="292176"/>
                  </a:lnTo>
                  <a:lnTo>
                    <a:pt x="709644" y="245541"/>
                  </a:lnTo>
                  <a:lnTo>
                    <a:pt x="708698" y="198907"/>
                  </a:lnTo>
                  <a:lnTo>
                    <a:pt x="707771" y="152272"/>
                  </a:lnTo>
                  <a:lnTo>
                    <a:pt x="565276" y="252221"/>
                  </a:lnTo>
                  <a:lnTo>
                    <a:pt x="579501" y="499618"/>
                  </a:lnTo>
                  <a:lnTo>
                    <a:pt x="565276" y="237997"/>
                  </a:lnTo>
                  <a:lnTo>
                    <a:pt x="399034" y="295020"/>
                  </a:lnTo>
                  <a:lnTo>
                    <a:pt x="427481" y="580516"/>
                  </a:lnTo>
                  <a:lnTo>
                    <a:pt x="403733" y="299846"/>
                  </a:lnTo>
                  <a:lnTo>
                    <a:pt x="280288" y="352170"/>
                  </a:lnTo>
                  <a:lnTo>
                    <a:pt x="294513" y="604393"/>
                  </a:lnTo>
                  <a:lnTo>
                    <a:pt x="275463" y="347344"/>
                  </a:lnTo>
                  <a:lnTo>
                    <a:pt x="123443" y="513969"/>
                  </a:lnTo>
                  <a:lnTo>
                    <a:pt x="170941" y="737615"/>
                  </a:lnTo>
                  <a:lnTo>
                    <a:pt x="128270" y="499618"/>
                  </a:lnTo>
                </a:path>
              </a:pathLst>
            </a:custGeom>
            <a:ln w="25908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4028" y="5049012"/>
              <a:ext cx="408940" cy="433070"/>
            </a:xfrm>
            <a:custGeom>
              <a:avLst/>
              <a:gdLst/>
              <a:ahLst/>
              <a:cxnLst/>
              <a:rect l="l" t="t" r="r" b="b"/>
              <a:pathLst>
                <a:path w="408939" h="433070">
                  <a:moveTo>
                    <a:pt x="408432" y="0"/>
                  </a:moveTo>
                  <a:lnTo>
                    <a:pt x="346710" y="90424"/>
                  </a:lnTo>
                  <a:lnTo>
                    <a:pt x="356235" y="313944"/>
                  </a:lnTo>
                  <a:lnTo>
                    <a:pt x="351409" y="90424"/>
                  </a:lnTo>
                  <a:lnTo>
                    <a:pt x="237489" y="185547"/>
                  </a:lnTo>
                  <a:lnTo>
                    <a:pt x="238417" y="235000"/>
                  </a:lnTo>
                  <a:lnTo>
                    <a:pt x="239363" y="284454"/>
                  </a:lnTo>
                  <a:lnTo>
                    <a:pt x="240315" y="333908"/>
                  </a:lnTo>
                  <a:lnTo>
                    <a:pt x="241261" y="383362"/>
                  </a:lnTo>
                  <a:lnTo>
                    <a:pt x="242188" y="432816"/>
                  </a:lnTo>
                  <a:lnTo>
                    <a:pt x="227964" y="194944"/>
                  </a:lnTo>
                  <a:lnTo>
                    <a:pt x="109220" y="271144"/>
                  </a:lnTo>
                  <a:lnTo>
                    <a:pt x="0" y="185547"/>
                  </a:lnTo>
                  <a:lnTo>
                    <a:pt x="113919" y="275844"/>
                  </a:lnTo>
                  <a:lnTo>
                    <a:pt x="408432" y="0"/>
                  </a:lnTo>
                  <a:close/>
                </a:path>
              </a:pathLst>
            </a:custGeom>
            <a:ln w="9144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1406" y="5307330"/>
              <a:ext cx="228600" cy="637540"/>
            </a:xfrm>
            <a:custGeom>
              <a:avLst/>
              <a:gdLst/>
              <a:ahLst/>
              <a:cxnLst/>
              <a:rect l="l" t="t" r="r" b="b"/>
              <a:pathLst>
                <a:path w="228600" h="637539">
                  <a:moveTo>
                    <a:pt x="118999" y="0"/>
                  </a:moveTo>
                  <a:lnTo>
                    <a:pt x="228600" y="503923"/>
                  </a:lnTo>
                  <a:lnTo>
                    <a:pt x="185801" y="380314"/>
                  </a:lnTo>
                  <a:lnTo>
                    <a:pt x="114300" y="637032"/>
                  </a:lnTo>
                  <a:lnTo>
                    <a:pt x="195326" y="366052"/>
                  </a:lnTo>
                  <a:lnTo>
                    <a:pt x="123825" y="57023"/>
                  </a:lnTo>
                  <a:lnTo>
                    <a:pt x="0" y="242443"/>
                  </a:lnTo>
                  <a:lnTo>
                    <a:pt x="61849" y="432612"/>
                  </a:lnTo>
                  <a:lnTo>
                    <a:pt x="0" y="228219"/>
                  </a:lnTo>
                  <a:lnTo>
                    <a:pt x="118999" y="0"/>
                  </a:lnTo>
                  <a:close/>
                </a:path>
              </a:pathLst>
            </a:custGeom>
            <a:ln w="38100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70882" y="5345430"/>
              <a:ext cx="109727" cy="5471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70882" y="5345430"/>
              <a:ext cx="109855" cy="547370"/>
            </a:xfrm>
            <a:custGeom>
              <a:avLst/>
              <a:gdLst/>
              <a:ahLst/>
              <a:cxnLst/>
              <a:rect l="l" t="t" r="r" b="b"/>
              <a:pathLst>
                <a:path w="109854" h="547370">
                  <a:moveTo>
                    <a:pt x="90677" y="0"/>
                  </a:moveTo>
                  <a:lnTo>
                    <a:pt x="0" y="485267"/>
                  </a:lnTo>
                  <a:lnTo>
                    <a:pt x="33400" y="342544"/>
                  </a:lnTo>
                  <a:lnTo>
                    <a:pt x="109727" y="547116"/>
                  </a:lnTo>
                  <a:lnTo>
                    <a:pt x="38226" y="328269"/>
                  </a:lnTo>
                  <a:lnTo>
                    <a:pt x="90677" y="0"/>
                  </a:lnTo>
                  <a:close/>
                </a:path>
              </a:pathLst>
            </a:custGeom>
            <a:ln w="38100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14138" y="4446270"/>
              <a:ext cx="728980" cy="1280160"/>
            </a:xfrm>
            <a:custGeom>
              <a:avLst/>
              <a:gdLst/>
              <a:ahLst/>
              <a:cxnLst/>
              <a:rect l="l" t="t" r="r" b="b"/>
              <a:pathLst>
                <a:path w="728979" h="1280160">
                  <a:moveTo>
                    <a:pt x="9525" y="423544"/>
                  </a:moveTo>
                  <a:lnTo>
                    <a:pt x="0" y="166496"/>
                  </a:lnTo>
                  <a:lnTo>
                    <a:pt x="142875" y="0"/>
                  </a:lnTo>
                  <a:lnTo>
                    <a:pt x="19050" y="166496"/>
                  </a:lnTo>
                  <a:lnTo>
                    <a:pt x="166624" y="261746"/>
                  </a:lnTo>
                  <a:lnTo>
                    <a:pt x="319024" y="90423"/>
                  </a:lnTo>
                  <a:lnTo>
                    <a:pt x="166624" y="261746"/>
                  </a:lnTo>
                  <a:lnTo>
                    <a:pt x="347599" y="309371"/>
                  </a:lnTo>
                  <a:lnTo>
                    <a:pt x="466598" y="337819"/>
                  </a:lnTo>
                  <a:lnTo>
                    <a:pt x="618998" y="185546"/>
                  </a:lnTo>
                  <a:lnTo>
                    <a:pt x="466598" y="337819"/>
                  </a:lnTo>
                  <a:lnTo>
                    <a:pt x="580898" y="442594"/>
                  </a:lnTo>
                  <a:lnTo>
                    <a:pt x="728472" y="328294"/>
                  </a:lnTo>
                  <a:lnTo>
                    <a:pt x="604647" y="447293"/>
                  </a:lnTo>
                  <a:lnTo>
                    <a:pt x="557022" y="737615"/>
                  </a:lnTo>
                  <a:lnTo>
                    <a:pt x="590423" y="437768"/>
                  </a:lnTo>
                  <a:lnTo>
                    <a:pt x="457073" y="333120"/>
                  </a:lnTo>
                  <a:lnTo>
                    <a:pt x="456145" y="385470"/>
                  </a:lnTo>
                  <a:lnTo>
                    <a:pt x="455199" y="437819"/>
                  </a:lnTo>
                  <a:lnTo>
                    <a:pt x="454247" y="490169"/>
                  </a:lnTo>
                  <a:lnTo>
                    <a:pt x="453301" y="542518"/>
                  </a:lnTo>
                  <a:lnTo>
                    <a:pt x="452374" y="594867"/>
                  </a:lnTo>
                  <a:lnTo>
                    <a:pt x="452374" y="333120"/>
                  </a:lnTo>
                  <a:lnTo>
                    <a:pt x="280924" y="309371"/>
                  </a:lnTo>
                  <a:lnTo>
                    <a:pt x="309499" y="585342"/>
                  </a:lnTo>
                  <a:lnTo>
                    <a:pt x="266573" y="304545"/>
                  </a:lnTo>
                  <a:lnTo>
                    <a:pt x="147574" y="261746"/>
                  </a:lnTo>
                  <a:lnTo>
                    <a:pt x="138049" y="475868"/>
                  </a:lnTo>
                  <a:lnTo>
                    <a:pt x="157099" y="261746"/>
                  </a:lnTo>
                  <a:lnTo>
                    <a:pt x="0" y="152272"/>
                  </a:lnTo>
                  <a:lnTo>
                    <a:pt x="9525" y="352170"/>
                  </a:lnTo>
                </a:path>
                <a:path w="728979" h="1280160">
                  <a:moveTo>
                    <a:pt x="457200" y="784986"/>
                  </a:moveTo>
                  <a:lnTo>
                    <a:pt x="328549" y="880363"/>
                  </a:lnTo>
                  <a:lnTo>
                    <a:pt x="290449" y="799337"/>
                  </a:lnTo>
                  <a:lnTo>
                    <a:pt x="195325" y="746886"/>
                  </a:lnTo>
                  <a:lnTo>
                    <a:pt x="204724" y="1042415"/>
                  </a:lnTo>
                  <a:lnTo>
                    <a:pt x="203961" y="989193"/>
                  </a:lnTo>
                  <a:lnTo>
                    <a:pt x="203195" y="935957"/>
                  </a:lnTo>
                  <a:lnTo>
                    <a:pt x="202422" y="882713"/>
                  </a:lnTo>
                  <a:lnTo>
                    <a:pt x="201638" y="829469"/>
                  </a:lnTo>
                  <a:lnTo>
                    <a:pt x="200840" y="776233"/>
                  </a:lnTo>
                  <a:lnTo>
                    <a:pt x="200025" y="723010"/>
                  </a:lnTo>
                  <a:lnTo>
                    <a:pt x="76200" y="675385"/>
                  </a:lnTo>
                  <a:lnTo>
                    <a:pt x="77177" y="721119"/>
                  </a:lnTo>
                  <a:lnTo>
                    <a:pt x="78136" y="766870"/>
                  </a:lnTo>
                  <a:lnTo>
                    <a:pt x="79089" y="812628"/>
                  </a:lnTo>
                  <a:lnTo>
                    <a:pt x="80048" y="858379"/>
                  </a:lnTo>
                  <a:lnTo>
                    <a:pt x="81025" y="904112"/>
                  </a:lnTo>
                  <a:lnTo>
                    <a:pt x="95250" y="670559"/>
                  </a:lnTo>
                  <a:lnTo>
                    <a:pt x="276225" y="775461"/>
                  </a:lnTo>
                  <a:lnTo>
                    <a:pt x="333375" y="866012"/>
                  </a:lnTo>
                </a:path>
                <a:path w="728979" h="1280160">
                  <a:moveTo>
                    <a:pt x="62484" y="1123187"/>
                  </a:moveTo>
                  <a:lnTo>
                    <a:pt x="33527" y="1280159"/>
                  </a:lnTo>
                </a:path>
              </a:pathLst>
            </a:custGeom>
            <a:ln w="25908">
              <a:solidFill>
                <a:srgbClr val="AAAA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05428" y="5893308"/>
              <a:ext cx="1883664" cy="4099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56888" y="6106668"/>
              <a:ext cx="1336548" cy="40995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63311" y="5064252"/>
              <a:ext cx="100965" cy="91440"/>
            </a:xfrm>
            <a:custGeom>
              <a:avLst/>
              <a:gdLst/>
              <a:ahLst/>
              <a:cxnLst/>
              <a:rect l="l" t="t" r="r" b="b"/>
              <a:pathLst>
                <a:path w="100964" h="91439">
                  <a:moveTo>
                    <a:pt x="50291" y="0"/>
                  </a:moveTo>
                  <a:lnTo>
                    <a:pt x="30700" y="3589"/>
                  </a:lnTo>
                  <a:lnTo>
                    <a:pt x="14716" y="13382"/>
                  </a:lnTo>
                  <a:lnTo>
                    <a:pt x="3946" y="27914"/>
                  </a:lnTo>
                  <a:lnTo>
                    <a:pt x="0" y="45720"/>
                  </a:lnTo>
                  <a:lnTo>
                    <a:pt x="3946" y="63525"/>
                  </a:lnTo>
                  <a:lnTo>
                    <a:pt x="14716" y="78057"/>
                  </a:lnTo>
                  <a:lnTo>
                    <a:pt x="30700" y="87850"/>
                  </a:lnTo>
                  <a:lnTo>
                    <a:pt x="50291" y="91440"/>
                  </a:lnTo>
                  <a:lnTo>
                    <a:pt x="69883" y="87850"/>
                  </a:lnTo>
                  <a:lnTo>
                    <a:pt x="85867" y="78057"/>
                  </a:lnTo>
                  <a:lnTo>
                    <a:pt x="96637" y="63525"/>
                  </a:lnTo>
                  <a:lnTo>
                    <a:pt x="100584" y="45720"/>
                  </a:lnTo>
                  <a:lnTo>
                    <a:pt x="96637" y="27914"/>
                  </a:lnTo>
                  <a:lnTo>
                    <a:pt x="85867" y="13382"/>
                  </a:lnTo>
                  <a:lnTo>
                    <a:pt x="69883" y="3589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CA6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6820" y="5073396"/>
              <a:ext cx="102107" cy="914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81743" y="5132530"/>
              <a:ext cx="95885" cy="96520"/>
            </a:xfrm>
            <a:custGeom>
              <a:avLst/>
              <a:gdLst/>
              <a:ahLst/>
              <a:cxnLst/>
              <a:rect l="l" t="t" r="r" b="b"/>
              <a:pathLst>
                <a:path w="95885" h="96520">
                  <a:moveTo>
                    <a:pt x="44656" y="0"/>
                  </a:moveTo>
                  <a:lnTo>
                    <a:pt x="26939" y="6590"/>
                  </a:lnTo>
                  <a:lnTo>
                    <a:pt x="11795" y="19859"/>
                  </a:lnTo>
                  <a:lnTo>
                    <a:pt x="2343" y="37570"/>
                  </a:lnTo>
                  <a:lnTo>
                    <a:pt x="0" y="56292"/>
                  </a:lnTo>
                  <a:lnTo>
                    <a:pt x="4633" y="73848"/>
                  </a:lnTo>
                  <a:lnTo>
                    <a:pt x="16113" y="88058"/>
                  </a:lnTo>
                  <a:lnTo>
                    <a:pt x="32541" y="95952"/>
                  </a:lnTo>
                  <a:lnTo>
                    <a:pt x="50672" y="96440"/>
                  </a:lnTo>
                  <a:lnTo>
                    <a:pt x="68351" y="89880"/>
                  </a:lnTo>
                  <a:lnTo>
                    <a:pt x="83423" y="76628"/>
                  </a:lnTo>
                  <a:lnTo>
                    <a:pt x="92948" y="58918"/>
                  </a:lnTo>
                  <a:lnTo>
                    <a:pt x="95329" y="40195"/>
                  </a:lnTo>
                  <a:lnTo>
                    <a:pt x="90709" y="22639"/>
                  </a:lnTo>
                  <a:lnTo>
                    <a:pt x="79232" y="8429"/>
                  </a:lnTo>
                  <a:lnTo>
                    <a:pt x="62801" y="482"/>
                  </a:lnTo>
                  <a:lnTo>
                    <a:pt x="44656" y="0"/>
                  </a:lnTo>
                  <a:close/>
                </a:path>
              </a:pathLst>
            </a:custGeom>
            <a:solidFill>
              <a:srgbClr val="CA6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76673" y="5226335"/>
              <a:ext cx="95250" cy="188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7894" y="5374401"/>
              <a:ext cx="96440" cy="9521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2899" y="5015309"/>
              <a:ext cx="96520" cy="95885"/>
            </a:xfrm>
            <a:custGeom>
              <a:avLst/>
              <a:gdLst/>
              <a:ahLst/>
              <a:cxnLst/>
              <a:rect l="l" t="t" r="r" b="b"/>
              <a:pathLst>
                <a:path w="96520" h="95885">
                  <a:moveTo>
                    <a:pt x="56388" y="0"/>
                  </a:moveTo>
                  <a:lnTo>
                    <a:pt x="37641" y="2299"/>
                  </a:lnTo>
                  <a:lnTo>
                    <a:pt x="19859" y="11731"/>
                  </a:lnTo>
                  <a:lnTo>
                    <a:pt x="6590" y="26822"/>
                  </a:lnTo>
                  <a:lnTo>
                    <a:pt x="0" y="44545"/>
                  </a:lnTo>
                  <a:lnTo>
                    <a:pt x="482" y="62720"/>
                  </a:lnTo>
                  <a:lnTo>
                    <a:pt x="8429" y="79168"/>
                  </a:lnTo>
                  <a:lnTo>
                    <a:pt x="22568" y="90648"/>
                  </a:lnTo>
                  <a:lnTo>
                    <a:pt x="40100" y="95281"/>
                  </a:lnTo>
                  <a:lnTo>
                    <a:pt x="58846" y="92938"/>
                  </a:lnTo>
                  <a:lnTo>
                    <a:pt x="76628" y="83486"/>
                  </a:lnTo>
                  <a:lnTo>
                    <a:pt x="89898" y="68415"/>
                  </a:lnTo>
                  <a:lnTo>
                    <a:pt x="96488" y="50736"/>
                  </a:lnTo>
                  <a:lnTo>
                    <a:pt x="96006" y="32605"/>
                  </a:lnTo>
                  <a:lnTo>
                    <a:pt x="88058" y="16176"/>
                  </a:lnTo>
                  <a:lnTo>
                    <a:pt x="73919" y="4677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CA6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30737" y="5128946"/>
              <a:ext cx="93472" cy="9774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94986" y="4815332"/>
              <a:ext cx="100965" cy="90805"/>
            </a:xfrm>
            <a:custGeom>
              <a:avLst/>
              <a:gdLst/>
              <a:ahLst/>
              <a:cxnLst/>
              <a:rect l="l" t="t" r="r" b="b"/>
              <a:pathLst>
                <a:path w="100964" h="90804">
                  <a:moveTo>
                    <a:pt x="55499" y="0"/>
                  </a:moveTo>
                  <a:lnTo>
                    <a:pt x="35415" y="1408"/>
                  </a:lnTo>
                  <a:lnTo>
                    <a:pt x="18272" y="9366"/>
                  </a:lnTo>
                  <a:lnTo>
                    <a:pt x="5867" y="22609"/>
                  </a:lnTo>
                  <a:lnTo>
                    <a:pt x="0" y="39878"/>
                  </a:lnTo>
                  <a:lnTo>
                    <a:pt x="1996" y="57961"/>
                  </a:lnTo>
                  <a:lnTo>
                    <a:pt x="11207" y="73580"/>
                  </a:lnTo>
                  <a:lnTo>
                    <a:pt x="26181" y="85080"/>
                  </a:lnTo>
                  <a:lnTo>
                    <a:pt x="45465" y="90805"/>
                  </a:lnTo>
                  <a:lnTo>
                    <a:pt x="65478" y="89451"/>
                  </a:lnTo>
                  <a:lnTo>
                    <a:pt x="82597" y="81502"/>
                  </a:lnTo>
                  <a:lnTo>
                    <a:pt x="95025" y="68266"/>
                  </a:lnTo>
                  <a:lnTo>
                    <a:pt x="100964" y="51054"/>
                  </a:lnTo>
                  <a:lnTo>
                    <a:pt x="98897" y="32896"/>
                  </a:lnTo>
                  <a:lnTo>
                    <a:pt x="89662" y="17240"/>
                  </a:lnTo>
                  <a:lnTo>
                    <a:pt x="74711" y="5726"/>
                  </a:lnTo>
                  <a:lnTo>
                    <a:pt x="55499" y="0"/>
                  </a:lnTo>
                  <a:close/>
                </a:path>
              </a:pathLst>
            </a:custGeom>
            <a:solidFill>
              <a:srgbClr val="CA6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47575" y="4904301"/>
              <a:ext cx="93503" cy="977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43343" y="5060682"/>
              <a:ext cx="166711" cy="14275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30483" y="4831587"/>
              <a:ext cx="362585" cy="181610"/>
            </a:xfrm>
            <a:custGeom>
              <a:avLst/>
              <a:gdLst/>
              <a:ahLst/>
              <a:cxnLst/>
              <a:rect l="l" t="t" r="r" b="b"/>
              <a:pathLst>
                <a:path w="362585" h="181610">
                  <a:moveTo>
                    <a:pt x="160134" y="126492"/>
                  </a:moveTo>
                  <a:lnTo>
                    <a:pt x="157911" y="107721"/>
                  </a:lnTo>
                  <a:lnTo>
                    <a:pt x="148577" y="89916"/>
                  </a:lnTo>
                  <a:lnTo>
                    <a:pt x="133565" y="76555"/>
                  </a:lnTo>
                  <a:lnTo>
                    <a:pt x="115912" y="69850"/>
                  </a:lnTo>
                  <a:lnTo>
                    <a:pt x="97764" y="70205"/>
                  </a:lnTo>
                  <a:lnTo>
                    <a:pt x="94018" y="71970"/>
                  </a:lnTo>
                  <a:lnTo>
                    <a:pt x="96481" y="65366"/>
                  </a:lnTo>
                  <a:lnTo>
                    <a:pt x="96012" y="47193"/>
                  </a:lnTo>
                  <a:lnTo>
                    <a:pt x="88125" y="30734"/>
                  </a:lnTo>
                  <a:lnTo>
                    <a:pt x="73964" y="19265"/>
                  </a:lnTo>
                  <a:lnTo>
                    <a:pt x="56400" y="14630"/>
                  </a:lnTo>
                  <a:lnTo>
                    <a:pt x="37642" y="16967"/>
                  </a:lnTo>
                  <a:lnTo>
                    <a:pt x="19926" y="26416"/>
                  </a:lnTo>
                  <a:lnTo>
                    <a:pt x="6591" y="41490"/>
                  </a:lnTo>
                  <a:lnTo>
                    <a:pt x="0" y="59169"/>
                  </a:lnTo>
                  <a:lnTo>
                    <a:pt x="469" y="77304"/>
                  </a:lnTo>
                  <a:lnTo>
                    <a:pt x="8369" y="93726"/>
                  </a:lnTo>
                  <a:lnTo>
                    <a:pt x="22517" y="105232"/>
                  </a:lnTo>
                  <a:lnTo>
                    <a:pt x="40081" y="109905"/>
                  </a:lnTo>
                  <a:lnTo>
                    <a:pt x="58839" y="107607"/>
                  </a:lnTo>
                  <a:lnTo>
                    <a:pt x="66624" y="103466"/>
                  </a:lnTo>
                  <a:lnTo>
                    <a:pt x="64960" y="109651"/>
                  </a:lnTo>
                  <a:lnTo>
                    <a:pt x="67208" y="128397"/>
                  </a:lnTo>
                  <a:lnTo>
                    <a:pt x="76568" y="146177"/>
                  </a:lnTo>
                  <a:lnTo>
                    <a:pt x="91567" y="159550"/>
                  </a:lnTo>
                  <a:lnTo>
                    <a:pt x="109220" y="166243"/>
                  </a:lnTo>
                  <a:lnTo>
                    <a:pt x="127368" y="165900"/>
                  </a:lnTo>
                  <a:lnTo>
                    <a:pt x="143878" y="158115"/>
                  </a:lnTo>
                  <a:lnTo>
                    <a:pt x="155397" y="144030"/>
                  </a:lnTo>
                  <a:lnTo>
                    <a:pt x="160134" y="126492"/>
                  </a:lnTo>
                  <a:close/>
                </a:path>
                <a:path w="362585" h="181610">
                  <a:moveTo>
                    <a:pt x="362381" y="136804"/>
                  </a:moveTo>
                  <a:lnTo>
                    <a:pt x="361937" y="118668"/>
                  </a:lnTo>
                  <a:lnTo>
                    <a:pt x="354063" y="102235"/>
                  </a:lnTo>
                  <a:lnTo>
                    <a:pt x="339852" y="90741"/>
                  </a:lnTo>
                  <a:lnTo>
                    <a:pt x="336486" y="89852"/>
                  </a:lnTo>
                  <a:lnTo>
                    <a:pt x="339839" y="88265"/>
                  </a:lnTo>
                  <a:lnTo>
                    <a:pt x="351421" y="74180"/>
                  </a:lnTo>
                  <a:lnTo>
                    <a:pt x="356196" y="56642"/>
                  </a:lnTo>
                  <a:lnTo>
                    <a:pt x="353999" y="37871"/>
                  </a:lnTo>
                  <a:lnTo>
                    <a:pt x="344665" y="20066"/>
                  </a:lnTo>
                  <a:lnTo>
                    <a:pt x="329653" y="6705"/>
                  </a:lnTo>
                  <a:lnTo>
                    <a:pt x="312000" y="0"/>
                  </a:lnTo>
                  <a:lnTo>
                    <a:pt x="293852" y="355"/>
                  </a:lnTo>
                  <a:lnTo>
                    <a:pt x="277355" y="8128"/>
                  </a:lnTo>
                  <a:lnTo>
                    <a:pt x="265760" y="22275"/>
                  </a:lnTo>
                  <a:lnTo>
                    <a:pt x="260985" y="39801"/>
                  </a:lnTo>
                  <a:lnTo>
                    <a:pt x="263182" y="58547"/>
                  </a:lnTo>
                  <a:lnTo>
                    <a:pt x="272529" y="76327"/>
                  </a:lnTo>
                  <a:lnTo>
                    <a:pt x="287540" y="89700"/>
                  </a:lnTo>
                  <a:lnTo>
                    <a:pt x="295440" y="92697"/>
                  </a:lnTo>
                  <a:lnTo>
                    <a:pt x="285864" y="97790"/>
                  </a:lnTo>
                  <a:lnTo>
                    <a:pt x="272529" y="112890"/>
                  </a:lnTo>
                  <a:lnTo>
                    <a:pt x="265938" y="130606"/>
                  </a:lnTo>
                  <a:lnTo>
                    <a:pt x="266407" y="148780"/>
                  </a:lnTo>
                  <a:lnTo>
                    <a:pt x="274307" y="165227"/>
                  </a:lnTo>
                  <a:lnTo>
                    <a:pt x="288455" y="176707"/>
                  </a:lnTo>
                  <a:lnTo>
                    <a:pt x="306019" y="181343"/>
                  </a:lnTo>
                  <a:lnTo>
                    <a:pt x="324777" y="179006"/>
                  </a:lnTo>
                  <a:lnTo>
                    <a:pt x="342506" y="169545"/>
                  </a:lnTo>
                  <a:lnTo>
                    <a:pt x="355777" y="154482"/>
                  </a:lnTo>
                  <a:lnTo>
                    <a:pt x="362381" y="136804"/>
                  </a:lnTo>
                  <a:close/>
                </a:path>
              </a:pathLst>
            </a:custGeom>
            <a:solidFill>
              <a:srgbClr val="CA6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44696" y="5058156"/>
              <a:ext cx="1487424" cy="52273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910076" y="4997094"/>
            <a:ext cx="2543175" cy="139509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83210">
              <a:lnSpc>
                <a:spcPct val="100000"/>
              </a:lnSpc>
              <a:spcBef>
                <a:spcPts val="106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Rhizobium</a:t>
            </a:r>
            <a:endParaRPr sz="1800">
              <a:latin typeface="Arial"/>
              <a:cs typeface="Arial"/>
            </a:endParaRPr>
          </a:p>
          <a:p>
            <a:pPr marL="1198880">
              <a:lnSpc>
                <a:spcPct val="100000"/>
              </a:lnSpc>
              <a:spcBef>
                <a:spcPts val="9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Mycorrhizae</a:t>
            </a:r>
            <a:endParaRPr sz="1800">
              <a:latin typeface="Arial"/>
              <a:cs typeface="Arial"/>
            </a:endParaRPr>
          </a:p>
          <a:p>
            <a:pPr marL="264160" marR="935355" indent="-251460">
              <a:lnSpc>
                <a:spcPct val="100000"/>
              </a:lnSpc>
              <a:spcBef>
                <a:spcPts val="1170"/>
              </a:spcBef>
            </a:pPr>
            <a:r>
              <a:rPr sz="1400" b="1" spc="-5" dirty="0">
                <a:solidFill>
                  <a:srgbClr val="DC9A22"/>
                </a:solidFill>
                <a:latin typeface="Arial"/>
                <a:cs typeface="Arial"/>
              </a:rPr>
              <a:t>Integrated</a:t>
            </a:r>
            <a:r>
              <a:rPr sz="1400" b="1" spc="-75" dirty="0">
                <a:solidFill>
                  <a:srgbClr val="DC9A2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DC9A22"/>
                </a:solidFill>
                <a:latin typeface="Arial"/>
                <a:cs typeface="Arial"/>
              </a:rPr>
              <a:t>Nutrient  Management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0" y="883919"/>
            <a:ext cx="9144000" cy="5974080"/>
            <a:chOff x="0" y="883919"/>
            <a:chExt cx="9144000" cy="5974080"/>
          </a:xfrm>
        </p:grpSpPr>
        <p:sp>
          <p:nvSpPr>
            <p:cNvPr id="44" name="object 44"/>
            <p:cNvSpPr/>
            <p:nvPr/>
          </p:nvSpPr>
          <p:spPr>
            <a:xfrm>
              <a:off x="0" y="6569963"/>
              <a:ext cx="9144000" cy="288290"/>
            </a:xfrm>
            <a:custGeom>
              <a:avLst/>
              <a:gdLst/>
              <a:ahLst/>
              <a:cxnLst/>
              <a:rect l="l" t="t" r="r" b="b"/>
              <a:pathLst>
                <a:path w="9144000" h="288290">
                  <a:moveTo>
                    <a:pt x="1860423" y="0"/>
                  </a:moveTo>
                  <a:lnTo>
                    <a:pt x="1524255" y="1506"/>
                  </a:lnTo>
                  <a:lnTo>
                    <a:pt x="649067" y="18070"/>
                  </a:lnTo>
                  <a:lnTo>
                    <a:pt x="0" y="42912"/>
                  </a:lnTo>
                  <a:lnTo>
                    <a:pt x="0" y="288035"/>
                  </a:lnTo>
                  <a:lnTo>
                    <a:pt x="9143999" y="288035"/>
                  </a:lnTo>
                  <a:lnTo>
                    <a:pt x="9143999" y="93516"/>
                  </a:lnTo>
                  <a:lnTo>
                    <a:pt x="7660023" y="93516"/>
                  </a:lnTo>
                  <a:lnTo>
                    <a:pt x="7366459" y="90762"/>
                  </a:lnTo>
                  <a:lnTo>
                    <a:pt x="6633574" y="68603"/>
                  </a:lnTo>
                  <a:lnTo>
                    <a:pt x="4619852" y="68603"/>
                  </a:lnTo>
                  <a:lnTo>
                    <a:pt x="4236485" y="65407"/>
                  </a:lnTo>
                  <a:lnTo>
                    <a:pt x="2305608" y="5369"/>
                  </a:lnTo>
                  <a:lnTo>
                    <a:pt x="1907984" y="100"/>
                  </a:lnTo>
                  <a:lnTo>
                    <a:pt x="1860423" y="0"/>
                  </a:lnTo>
                  <a:close/>
                </a:path>
                <a:path w="9144000" h="288290">
                  <a:moveTo>
                    <a:pt x="9143999" y="38180"/>
                  </a:moveTo>
                  <a:lnTo>
                    <a:pt x="8777609" y="55637"/>
                  </a:lnTo>
                  <a:lnTo>
                    <a:pt x="8322162" y="77264"/>
                  </a:lnTo>
                  <a:lnTo>
                    <a:pt x="7916360" y="90433"/>
                  </a:lnTo>
                  <a:lnTo>
                    <a:pt x="7660023" y="93516"/>
                  </a:lnTo>
                  <a:lnTo>
                    <a:pt x="9143999" y="93516"/>
                  </a:lnTo>
                  <a:lnTo>
                    <a:pt x="9143999" y="38180"/>
                  </a:lnTo>
                  <a:close/>
                </a:path>
                <a:path w="9144000" h="288290">
                  <a:moveTo>
                    <a:pt x="5854272" y="53226"/>
                  </a:moveTo>
                  <a:lnTo>
                    <a:pt x="5805203" y="53350"/>
                  </a:lnTo>
                  <a:lnTo>
                    <a:pt x="4619852" y="68603"/>
                  </a:lnTo>
                  <a:lnTo>
                    <a:pt x="6633574" y="68603"/>
                  </a:lnTo>
                  <a:lnTo>
                    <a:pt x="6155092" y="55637"/>
                  </a:lnTo>
                  <a:lnTo>
                    <a:pt x="5854272" y="53226"/>
                  </a:lnTo>
                  <a:close/>
                </a:path>
              </a:pathLst>
            </a:custGeom>
            <a:solidFill>
              <a:srgbClr val="9ED0F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83658" y="1969135"/>
              <a:ext cx="530225" cy="130175"/>
            </a:xfrm>
            <a:custGeom>
              <a:avLst/>
              <a:gdLst/>
              <a:ahLst/>
              <a:cxnLst/>
              <a:rect l="l" t="t" r="r" b="b"/>
              <a:pathLst>
                <a:path w="530225" h="130175">
                  <a:moveTo>
                    <a:pt x="94106" y="10667"/>
                  </a:moveTo>
                  <a:lnTo>
                    <a:pt x="88391" y="14986"/>
                  </a:lnTo>
                  <a:lnTo>
                    <a:pt x="0" y="83947"/>
                  </a:lnTo>
                  <a:lnTo>
                    <a:pt x="110108" y="129793"/>
                  </a:lnTo>
                  <a:lnTo>
                    <a:pt x="117728" y="126618"/>
                  </a:lnTo>
                  <a:lnTo>
                    <a:pt x="120395" y="120014"/>
                  </a:lnTo>
                  <a:lnTo>
                    <a:pt x="123189" y="113411"/>
                  </a:lnTo>
                  <a:lnTo>
                    <a:pt x="120141" y="105917"/>
                  </a:lnTo>
                  <a:lnTo>
                    <a:pt x="89906" y="93344"/>
                  </a:lnTo>
                  <a:lnTo>
                    <a:pt x="27177" y="93344"/>
                  </a:lnTo>
                  <a:lnTo>
                    <a:pt x="23749" y="67690"/>
                  </a:lnTo>
                  <a:lnTo>
                    <a:pt x="71231" y="61298"/>
                  </a:lnTo>
                  <a:lnTo>
                    <a:pt x="104393" y="35432"/>
                  </a:lnTo>
                  <a:lnTo>
                    <a:pt x="109981" y="30987"/>
                  </a:lnTo>
                  <a:lnTo>
                    <a:pt x="110997" y="22860"/>
                  </a:lnTo>
                  <a:lnTo>
                    <a:pt x="102234" y="11556"/>
                  </a:lnTo>
                  <a:lnTo>
                    <a:pt x="94106" y="10667"/>
                  </a:lnTo>
                  <a:close/>
                </a:path>
                <a:path w="530225" h="130175">
                  <a:moveTo>
                    <a:pt x="71231" y="61298"/>
                  </a:moveTo>
                  <a:lnTo>
                    <a:pt x="23749" y="67690"/>
                  </a:lnTo>
                  <a:lnTo>
                    <a:pt x="27177" y="93344"/>
                  </a:lnTo>
                  <a:lnTo>
                    <a:pt x="46049" y="90804"/>
                  </a:lnTo>
                  <a:lnTo>
                    <a:pt x="33400" y="90804"/>
                  </a:lnTo>
                  <a:lnTo>
                    <a:pt x="30352" y="68579"/>
                  </a:lnTo>
                  <a:lnTo>
                    <a:pt x="61895" y="68579"/>
                  </a:lnTo>
                  <a:lnTo>
                    <a:pt x="71231" y="61298"/>
                  </a:lnTo>
                  <a:close/>
                </a:path>
                <a:path w="530225" h="130175">
                  <a:moveTo>
                    <a:pt x="74568" y="86966"/>
                  </a:moveTo>
                  <a:lnTo>
                    <a:pt x="27177" y="93344"/>
                  </a:lnTo>
                  <a:lnTo>
                    <a:pt x="89906" y="93344"/>
                  </a:lnTo>
                  <a:lnTo>
                    <a:pt x="74568" y="86966"/>
                  </a:lnTo>
                  <a:close/>
                </a:path>
                <a:path w="530225" h="130175">
                  <a:moveTo>
                    <a:pt x="30352" y="68579"/>
                  </a:moveTo>
                  <a:lnTo>
                    <a:pt x="33400" y="90804"/>
                  </a:lnTo>
                  <a:lnTo>
                    <a:pt x="50926" y="77135"/>
                  </a:lnTo>
                  <a:lnTo>
                    <a:pt x="30352" y="68579"/>
                  </a:lnTo>
                  <a:close/>
                </a:path>
                <a:path w="530225" h="130175">
                  <a:moveTo>
                    <a:pt x="50926" y="77135"/>
                  </a:moveTo>
                  <a:lnTo>
                    <a:pt x="33400" y="90804"/>
                  </a:lnTo>
                  <a:lnTo>
                    <a:pt x="46049" y="90804"/>
                  </a:lnTo>
                  <a:lnTo>
                    <a:pt x="74568" y="86966"/>
                  </a:lnTo>
                  <a:lnTo>
                    <a:pt x="50926" y="77135"/>
                  </a:lnTo>
                  <a:close/>
                </a:path>
                <a:path w="530225" h="130175">
                  <a:moveTo>
                    <a:pt x="526541" y="0"/>
                  </a:moveTo>
                  <a:lnTo>
                    <a:pt x="71231" y="61298"/>
                  </a:lnTo>
                  <a:lnTo>
                    <a:pt x="50926" y="77135"/>
                  </a:lnTo>
                  <a:lnTo>
                    <a:pt x="74568" y="86966"/>
                  </a:lnTo>
                  <a:lnTo>
                    <a:pt x="530097" y="25653"/>
                  </a:lnTo>
                  <a:lnTo>
                    <a:pt x="526541" y="0"/>
                  </a:lnTo>
                  <a:close/>
                </a:path>
                <a:path w="530225" h="130175">
                  <a:moveTo>
                    <a:pt x="61895" y="68579"/>
                  </a:moveTo>
                  <a:lnTo>
                    <a:pt x="30352" y="68579"/>
                  </a:lnTo>
                  <a:lnTo>
                    <a:pt x="50926" y="77135"/>
                  </a:lnTo>
                  <a:lnTo>
                    <a:pt x="61895" y="68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1365504"/>
              <a:ext cx="1688592" cy="28834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5384" y="1967483"/>
              <a:ext cx="1921764" cy="225856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4359" y="3576828"/>
              <a:ext cx="694944" cy="7406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90104" y="883919"/>
              <a:ext cx="1453896" cy="333298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673340" y="3403091"/>
              <a:ext cx="1292352" cy="97078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05100" y="896112"/>
              <a:ext cx="4536948" cy="343966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75326" y="2659887"/>
              <a:ext cx="828039" cy="47904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37660" y="2570734"/>
              <a:ext cx="521208" cy="5342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28064" y="1903349"/>
              <a:ext cx="474821" cy="7086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19427" y="1440180"/>
              <a:ext cx="1917192" cy="40995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86683" y="1440180"/>
              <a:ext cx="307847" cy="40995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9427" y="1653540"/>
              <a:ext cx="1331975" cy="40995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624075" y="1484121"/>
            <a:ext cx="5480685" cy="58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3316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6C16A"/>
                </a:solidFill>
                <a:latin typeface="Arial"/>
                <a:cs typeface="Arial"/>
              </a:rPr>
              <a:t>Integrated</a:t>
            </a:r>
            <a:r>
              <a:rPr sz="1400" b="1" spc="-55" dirty="0">
                <a:solidFill>
                  <a:srgbClr val="F6C16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6C16A"/>
                </a:solidFill>
                <a:latin typeface="Arial"/>
                <a:cs typeface="Arial"/>
              </a:rPr>
              <a:t>livestock-  </a:t>
            </a:r>
            <a:r>
              <a:rPr sz="1400" b="1" dirty="0">
                <a:solidFill>
                  <a:srgbClr val="F6C16A"/>
                </a:solidFill>
                <a:latin typeface="Arial"/>
                <a:cs typeface="Arial"/>
              </a:rPr>
              <a:t>tree</a:t>
            </a:r>
            <a:r>
              <a:rPr sz="1400" b="1" spc="-25" dirty="0">
                <a:solidFill>
                  <a:srgbClr val="F6C16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6C16A"/>
                </a:solidFill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  <a:p>
            <a:pPr marL="3827779">
              <a:lnSpc>
                <a:spcPts val="1015"/>
              </a:lnSpc>
            </a:pPr>
            <a:r>
              <a:rPr sz="1200" spc="-5" dirty="0">
                <a:latin typeface="Arial"/>
                <a:cs typeface="Arial"/>
              </a:rPr>
              <a:t>Molecular-based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signals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784348" y="4401311"/>
            <a:ext cx="3828415" cy="635635"/>
            <a:chOff x="2784348" y="4401311"/>
            <a:chExt cx="3828415" cy="635635"/>
          </a:xfrm>
        </p:grpSpPr>
        <p:sp>
          <p:nvSpPr>
            <p:cNvPr id="60" name="object 60"/>
            <p:cNvSpPr/>
            <p:nvPr/>
          </p:nvSpPr>
          <p:spPr>
            <a:xfrm>
              <a:off x="2784348" y="4480559"/>
              <a:ext cx="3828287" cy="38252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17392" y="4401311"/>
              <a:ext cx="2103119" cy="63550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92852" y="4590287"/>
              <a:ext cx="374903" cy="4373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05120" y="4640071"/>
            <a:ext cx="12890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5" dirty="0">
                <a:solidFill>
                  <a:srgbClr val="FFC936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340096" y="4401311"/>
            <a:ext cx="600455" cy="63550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685794" y="4478528"/>
            <a:ext cx="2065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C936"/>
                </a:solidFill>
                <a:latin typeface="Arial"/>
                <a:cs typeface="Arial"/>
              </a:rPr>
              <a:t>N, </a:t>
            </a:r>
            <a:r>
              <a:rPr sz="2200" b="1" spc="-150" dirty="0">
                <a:solidFill>
                  <a:srgbClr val="FFC936"/>
                </a:solidFill>
                <a:latin typeface="Arial"/>
                <a:cs typeface="Arial"/>
              </a:rPr>
              <a:t>P, </a:t>
            </a:r>
            <a:r>
              <a:rPr sz="2200" b="1" spc="-5" dirty="0">
                <a:solidFill>
                  <a:srgbClr val="FFC936"/>
                </a:solidFill>
                <a:latin typeface="Arial"/>
                <a:cs typeface="Arial"/>
              </a:rPr>
              <a:t>K, Zn, H</a:t>
            </a:r>
            <a:r>
              <a:rPr sz="2200" b="1" spc="315" dirty="0">
                <a:solidFill>
                  <a:srgbClr val="FFC93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C936"/>
                </a:solidFill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96184" y="4604003"/>
            <a:ext cx="3352800" cy="152400"/>
          </a:xfrm>
          <a:custGeom>
            <a:avLst/>
            <a:gdLst/>
            <a:ahLst/>
            <a:cxnLst/>
            <a:rect l="l" t="t" r="r" b="b"/>
            <a:pathLst>
              <a:path w="3352800" h="152400">
                <a:moveTo>
                  <a:pt x="533400" y="76200"/>
                </a:moveTo>
                <a:lnTo>
                  <a:pt x="457200" y="38100"/>
                </a:lnTo>
                <a:lnTo>
                  <a:pt x="381000" y="0"/>
                </a:lnTo>
                <a:lnTo>
                  <a:pt x="3810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381000" y="114300"/>
                </a:lnTo>
                <a:lnTo>
                  <a:pt x="381000" y="152400"/>
                </a:lnTo>
                <a:lnTo>
                  <a:pt x="457200" y="114300"/>
                </a:lnTo>
                <a:lnTo>
                  <a:pt x="533400" y="76200"/>
                </a:lnTo>
                <a:close/>
              </a:path>
              <a:path w="3352800" h="152400">
                <a:moveTo>
                  <a:pt x="3352800" y="76200"/>
                </a:moveTo>
                <a:lnTo>
                  <a:pt x="3276600" y="38100"/>
                </a:lnTo>
                <a:lnTo>
                  <a:pt x="3200400" y="0"/>
                </a:lnTo>
                <a:lnTo>
                  <a:pt x="3200400" y="38100"/>
                </a:lnTo>
                <a:lnTo>
                  <a:pt x="2819400" y="38100"/>
                </a:lnTo>
                <a:lnTo>
                  <a:pt x="2819400" y="114300"/>
                </a:lnTo>
                <a:lnTo>
                  <a:pt x="3200400" y="114300"/>
                </a:lnTo>
                <a:lnTo>
                  <a:pt x="3200400" y="152400"/>
                </a:lnTo>
                <a:lnTo>
                  <a:pt x="3276600" y="114300"/>
                </a:lnTo>
                <a:lnTo>
                  <a:pt x="3352800" y="76200"/>
                </a:lnTo>
                <a:close/>
              </a:path>
            </a:pathLst>
          </a:custGeom>
          <a:solidFill>
            <a:srgbClr val="FFC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373371" y="3857370"/>
            <a:ext cx="67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No-till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1538</Words>
  <Application>Microsoft Office PowerPoint</Application>
  <PresentationFormat>On-screen Show (4:3)</PresentationFormat>
  <Paragraphs>326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Soil Carbon Pools and Global Carbon Cycle  </vt:lpstr>
      <vt:lpstr>CONSTITUENTS OF SOIL CARBON POOL</vt:lpstr>
      <vt:lpstr>THE SHORT-TERM GLOBAL CARBON CYCLE (2005-2014 DATA)</vt:lpstr>
      <vt:lpstr>AGGREGATION (PHYSICAL PROTECTION) ENHANCES THE MRT</vt:lpstr>
      <vt:lpstr>SOIL EROSION AND THE GLOBAL CARBON BUDGET</vt:lpstr>
      <vt:lpstr>TRANSPORT, REDISTRIBUTION AND DEPOSITION OF SOIL ORGANIC CARBON ON AN  ERODED LANDSCAPE (LAL, 2016)</vt:lpstr>
      <vt:lpstr>CUMULATIVE CO2 EMISSIONS AND SINKS BETWEEN 1750-2015</vt:lpstr>
      <vt:lpstr>SOIL ORGANIC CARBON SEQUESTRATION</vt:lpstr>
      <vt:lpstr>MANAGING SOIL HEALTH AND SOM</vt:lpstr>
      <vt:lpstr>PLANT FUNCTIONAL TRAITS AND SOC SEQUESTRATION</vt:lpstr>
      <vt:lpstr>THE PRIMING EFFECTS</vt:lpstr>
      <vt:lpstr>SOIL FUNCTIONAL ATTRIBUTES FOR SOC SEQUESTRATION</vt:lpstr>
      <vt:lpstr>MECHANISMS OF LONGER MRT OF ROOT VS. SHOOT-DERIVED SOC</vt:lpstr>
      <vt:lpstr>TOWARDS INCREASING CARBON STORAGE IN SOIL</vt:lpstr>
      <vt:lpstr>NUTRIENTS REQUIRED TO CONVERT BIOMASS INTO HUMUS</vt:lpstr>
      <vt:lpstr>COUPLED CYCLING  OF H2O, C, N, P</vt:lpstr>
      <vt:lpstr>CONSEQUENCES OF THE COUPLED BIOGEOCHEMICAL CYCLING</vt:lpstr>
      <vt:lpstr>MECHANISMS OF STABILIZATION OF SOC</vt:lpstr>
      <vt:lpstr>TEMPERATURE DEPENDENCE OF SOM DECOMPOSITION AND FEEDBACK TO CLIMATE CHANGE</vt:lpstr>
      <vt:lpstr>THE DEBATE ABOUT TEMPERATURE-SENSITIVITY OF SOM</vt:lpstr>
      <vt:lpstr>SOM AS AN ECOSYSTEM PROPERTY</vt:lpstr>
      <vt:lpstr>THE CASE OF PERMAFROST</vt:lpstr>
      <vt:lpstr>SOIL CARBON STOCKS</vt:lpstr>
      <vt:lpstr>OTHER RESEARCHABLE PRIORITIES</vt:lpstr>
      <vt:lpstr>Slide 25</vt:lpstr>
      <vt:lpstr>SOIL AS A  COMPONENT OF  THE NEXUS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Carbon Pools and Global Carbon Cycle  </dc:title>
  <cp:lastModifiedBy>Windows User</cp:lastModifiedBy>
  <cp:revision>2</cp:revision>
  <dcterms:created xsi:type="dcterms:W3CDTF">2021-04-05T03:30:52Z</dcterms:created>
  <dcterms:modified xsi:type="dcterms:W3CDTF">2021-04-09T04:42:52Z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2021-04-05T00:00:00Z</vt:filetime>
  </property>
</Properties>
</file>