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70" r:id="rId12"/>
    <p:sldId id="266" r:id="rId13"/>
    <p:sldId id="267" r:id="rId14"/>
    <p:sldId id="272" r:id="rId15"/>
    <p:sldId id="268" r:id="rId16"/>
    <p:sldId id="269"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6" d="100"/>
          <a:sy n="66" d="100"/>
        </p:scale>
        <p:origin x="-1494" y="-1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13E7AA-FA08-48D4-89FF-29A30C9C8C7E}" type="datetimeFigureOut">
              <a:rPr lang="en-US" smtClean="0"/>
              <a:pPr/>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372F2D-B35F-45EA-BD4A-AE9A4957F4D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13E7AA-FA08-48D4-89FF-29A30C9C8C7E}" type="datetimeFigureOut">
              <a:rPr lang="en-US" smtClean="0"/>
              <a:pPr/>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372F2D-B35F-45EA-BD4A-AE9A4957F4D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13E7AA-FA08-48D4-89FF-29A30C9C8C7E}" type="datetimeFigureOut">
              <a:rPr lang="en-US" smtClean="0"/>
              <a:pPr/>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372F2D-B35F-45EA-BD4A-AE9A4957F4D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13E7AA-FA08-48D4-89FF-29A30C9C8C7E}" type="datetimeFigureOut">
              <a:rPr lang="en-US" smtClean="0"/>
              <a:pPr/>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372F2D-B35F-45EA-BD4A-AE9A4957F4D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13E7AA-FA08-48D4-89FF-29A30C9C8C7E}" type="datetimeFigureOut">
              <a:rPr lang="en-US" smtClean="0"/>
              <a:pPr/>
              <a:t>6/17/2020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372F2D-B35F-45EA-BD4A-AE9A4957F4D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13E7AA-FA08-48D4-89FF-29A30C9C8C7E}" type="datetimeFigureOut">
              <a:rPr lang="en-US" smtClean="0"/>
              <a:pPr/>
              <a:t>6/17/2020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372F2D-B35F-45EA-BD4A-AE9A4957F4D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13E7AA-FA08-48D4-89FF-29A30C9C8C7E}" type="datetimeFigureOut">
              <a:rPr lang="en-US" smtClean="0"/>
              <a:pPr/>
              <a:t>6/17/2020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372F2D-B35F-45EA-BD4A-AE9A4957F4D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13E7AA-FA08-48D4-89FF-29A30C9C8C7E}" type="datetimeFigureOut">
              <a:rPr lang="en-US" smtClean="0"/>
              <a:pPr/>
              <a:t>6/17/2020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372F2D-B35F-45EA-BD4A-AE9A4957F4D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13E7AA-FA08-48D4-89FF-29A30C9C8C7E}" type="datetimeFigureOut">
              <a:rPr lang="en-US" smtClean="0"/>
              <a:pPr/>
              <a:t>6/17/2020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372F2D-B35F-45EA-BD4A-AE9A4957F4D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13E7AA-FA08-48D4-89FF-29A30C9C8C7E}" type="datetimeFigureOut">
              <a:rPr lang="en-US" smtClean="0"/>
              <a:pPr/>
              <a:t>6/17/2020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372F2D-B35F-45EA-BD4A-AE9A4957F4D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13E7AA-FA08-48D4-89FF-29A30C9C8C7E}" type="datetimeFigureOut">
              <a:rPr lang="en-US" smtClean="0"/>
              <a:pPr/>
              <a:t>6/17/2020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372F2D-B35F-45EA-BD4A-AE9A4957F4D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13E7AA-FA08-48D4-89FF-29A30C9C8C7E}" type="datetimeFigureOut">
              <a:rPr lang="en-US" smtClean="0"/>
              <a:pPr/>
              <a:t>6/17/2020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372F2D-B35F-45EA-BD4A-AE9A4957F4D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Organizational Behavior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t>
            </a:r>
            <a:endParaRPr lang="en-US" dirty="0"/>
          </a:p>
        </p:txBody>
      </p:sp>
      <p:sp>
        <p:nvSpPr>
          <p:cNvPr id="3" name="Subtitle 2"/>
          <p:cNvSpPr>
            <a:spLocks noGrp="1"/>
          </p:cNvSpPr>
          <p:nvPr>
            <p:ph type="subTitle" idx="1"/>
          </p:nvPr>
        </p:nvSpPr>
        <p:spPr>
          <a:xfrm>
            <a:off x="1371600" y="4857760"/>
            <a:ext cx="6400800" cy="781040"/>
          </a:xfrm>
        </p:spPr>
        <p:txBody>
          <a:bodyPr/>
          <a:lstStyle/>
          <a:p>
            <a:r>
              <a:rPr lang="en-US" dirty="0" smtClean="0"/>
              <a:t>Sofia khakwani </a:t>
            </a:r>
            <a:endParaRPr lang="en-US" dirty="0"/>
          </a:p>
        </p:txBody>
      </p:sp>
      <p:pic>
        <p:nvPicPr>
          <p:cNvPr id="1026" name="Picture 2"/>
          <p:cNvPicPr>
            <a:picLocks noChangeAspect="1" noChangeArrowheads="1"/>
          </p:cNvPicPr>
          <p:nvPr/>
        </p:nvPicPr>
        <p:blipFill>
          <a:blip r:embed="rId2"/>
          <a:srcRect/>
          <a:stretch>
            <a:fillRect/>
          </a:stretch>
        </p:blipFill>
        <p:spPr bwMode="auto">
          <a:xfrm>
            <a:off x="2571736" y="1428736"/>
            <a:ext cx="3857652" cy="2924189"/>
          </a:xfrm>
          <a:prstGeom prst="rect">
            <a:avLst/>
          </a:prstGeom>
          <a:noFill/>
          <a:ln w="9525">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rtl="0">
              <a:spcBef>
                <a:spcPct val="0"/>
              </a:spcBef>
            </a:pPr>
            <a:r>
              <a:rPr lang="en-US" sz="2600" b="1" dirty="0" smtClean="0"/>
              <a:t>6.4 </a:t>
            </a:r>
            <a:r>
              <a:rPr lang="en-US" sz="2600" b="1" dirty="0"/>
              <a:t>Describe the Characteristic of a work group </a:t>
            </a:r>
            <a:r>
              <a:rPr lang="en-US" dirty="0"/>
              <a:t/>
            </a:r>
            <a:br>
              <a:rPr lang="en-US" dirty="0"/>
            </a:br>
            <a:endParaRPr lang="en-US" dirty="0"/>
          </a:p>
        </p:txBody>
      </p:sp>
      <p:sp>
        <p:nvSpPr>
          <p:cNvPr id="3" name="Content Placeholder 2"/>
          <p:cNvSpPr>
            <a:spLocks noGrp="1"/>
          </p:cNvSpPr>
          <p:nvPr>
            <p:ph idx="1"/>
          </p:nvPr>
        </p:nvSpPr>
        <p:spPr>
          <a:xfrm>
            <a:off x="457200" y="1600200"/>
            <a:ext cx="8229600" cy="4900634"/>
          </a:xfrm>
        </p:spPr>
        <p:txBody>
          <a:bodyPr>
            <a:normAutofit fontScale="77500" lnSpcReduction="20000"/>
          </a:bodyPr>
          <a:lstStyle/>
          <a:p>
            <a:pPr algn="just"/>
            <a:r>
              <a:rPr lang="en-US" dirty="0" smtClean="0"/>
              <a:t>Four important characteristics of groups </a:t>
            </a:r>
            <a:r>
              <a:rPr lang="en-US" dirty="0" smtClean="0">
                <a:solidFill>
                  <a:schemeClr val="accent6">
                    <a:lumMod val="75000"/>
                  </a:schemeClr>
                </a:solidFill>
              </a:rPr>
              <a:t>are size, composition, function, and status. </a:t>
            </a:r>
          </a:p>
          <a:p>
            <a:pPr algn="just"/>
            <a:r>
              <a:rPr lang="en-US" dirty="0" smtClean="0"/>
              <a:t>Each has the potential to affect how a </a:t>
            </a:r>
            <a:r>
              <a:rPr lang="en-US" dirty="0" smtClean="0">
                <a:solidFill>
                  <a:schemeClr val="accent6">
                    <a:lumMod val="75000"/>
                  </a:schemeClr>
                </a:solidFill>
              </a:rPr>
              <a:t>group achieves its goals, performs at a high level, and is effective in helping an organization attain its goals. </a:t>
            </a:r>
          </a:p>
          <a:p>
            <a:pPr algn="just"/>
            <a:r>
              <a:rPr lang="en-US" dirty="0" smtClean="0"/>
              <a:t>Social facilitation is a characteristic effect that the presence of other group members has on individual performance such that having others present enhances performance of well-learned tasks and impairs performance of difficult tasks. </a:t>
            </a:r>
          </a:p>
          <a:p>
            <a:pPr algn="just"/>
            <a:r>
              <a:rPr lang="en-US" dirty="0" smtClean="0"/>
              <a:t> </a:t>
            </a:r>
            <a:r>
              <a:rPr lang="en-US" dirty="0" smtClean="0">
                <a:solidFill>
                  <a:schemeClr val="accent6">
                    <a:lumMod val="75000"/>
                  </a:schemeClr>
                </a:solidFill>
              </a:rPr>
              <a:t>All groups, regardless of their type or characteristics, need to control their members’ behaviors to be effective and attain their goals. Roles and rules can control behavior in groups. </a:t>
            </a:r>
            <a:endParaRPr lang="en-US" dirty="0">
              <a:solidFill>
                <a:schemeClr val="accent6">
                  <a:lumMod val="75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solidFill>
                  <a:schemeClr val="accent6">
                    <a:lumMod val="75000"/>
                  </a:schemeClr>
                </a:solidFill>
              </a:rPr>
              <a:t>Group members learn roles, rules, and norms </a:t>
            </a:r>
            <a:r>
              <a:rPr lang="en-US" dirty="0" smtClean="0"/>
              <a:t>through the process of socialization. </a:t>
            </a:r>
            <a:r>
              <a:rPr lang="en-US" dirty="0" smtClean="0">
                <a:solidFill>
                  <a:schemeClr val="accent6">
                    <a:lumMod val="75000"/>
                  </a:schemeClr>
                </a:solidFill>
              </a:rPr>
              <a:t>Collective, formal, sequential, fixed, serial,</a:t>
            </a:r>
            <a:r>
              <a:rPr lang="en-US" dirty="0" smtClean="0"/>
              <a:t> and divestiture socialization tactics tend to lead to an institutionalized role orientation. Individual, informal, random, variable, disjunctive, and investiture socialization tactics tend to lead to an individualized role orientation.</a:t>
            </a:r>
          </a:p>
          <a:p>
            <a:pPr algn="just"/>
            <a:r>
              <a:rPr lang="en-US" dirty="0" smtClean="0">
                <a:solidFill>
                  <a:schemeClr val="accent6">
                    <a:lumMod val="75000"/>
                  </a:schemeClr>
                </a:solidFill>
              </a:rPr>
              <a:t>Groups also control their members</a:t>
            </a:r>
            <a:r>
              <a:rPr lang="en-US" dirty="0" smtClean="0"/>
              <a:t>’ </a:t>
            </a:r>
            <a:r>
              <a:rPr lang="en-US" dirty="0" smtClean="0">
                <a:solidFill>
                  <a:schemeClr val="accent6">
                    <a:lumMod val="75000"/>
                  </a:schemeClr>
                </a:solidFill>
              </a:rPr>
              <a:t>behavior by developing and enforcing group norms</a:t>
            </a:r>
            <a:r>
              <a:rPr lang="en-US" dirty="0" smtClean="0"/>
              <a:t>. Group norms are shared expectations for behaviors within a group. There are three bases for conformity to group norms: compliance, identification, and internalization.</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rtl="0">
              <a:spcBef>
                <a:spcPct val="0"/>
              </a:spcBef>
            </a:pPr>
            <a:r>
              <a:rPr lang="en-US" sz="2600" b="1" dirty="0" smtClean="0"/>
              <a:t>6.5 Describe </a:t>
            </a:r>
            <a:r>
              <a:rPr lang="en-US" sz="2600" b="1" dirty="0"/>
              <a:t>Group effectiveness</a:t>
            </a:r>
            <a:r>
              <a:rPr lang="en-US" dirty="0"/>
              <a:t/>
            </a:r>
            <a:br>
              <a:rPr lang="en-US" dirty="0"/>
            </a:br>
            <a:endParaRPr lang="en-US" dirty="0"/>
          </a:p>
        </p:txBody>
      </p:sp>
      <p:sp>
        <p:nvSpPr>
          <p:cNvPr id="3" name="Content Placeholder 2"/>
          <p:cNvSpPr>
            <a:spLocks noGrp="1"/>
          </p:cNvSpPr>
          <p:nvPr>
            <p:ph idx="1"/>
          </p:nvPr>
        </p:nvSpPr>
        <p:spPr/>
        <p:txBody>
          <a:bodyPr/>
          <a:lstStyle/>
          <a:p>
            <a:pPr algn="just"/>
            <a:r>
              <a:rPr lang="en-US" dirty="0" smtClean="0">
                <a:solidFill>
                  <a:schemeClr val="accent6">
                    <a:lumMod val="75000"/>
                  </a:schemeClr>
                </a:solidFill>
              </a:rPr>
              <a:t>Larger groups are more effective at fact-finding activities</a:t>
            </a:r>
            <a:r>
              <a:rPr lang="en-US" dirty="0" smtClean="0"/>
              <a:t>. </a:t>
            </a:r>
          </a:p>
          <a:p>
            <a:pPr algn="just"/>
            <a:r>
              <a:rPr lang="en-US" dirty="0" smtClean="0">
                <a:solidFill>
                  <a:schemeClr val="accent6">
                    <a:lumMod val="75000"/>
                  </a:schemeClr>
                </a:solidFill>
              </a:rPr>
              <a:t>Smaller groups are more effective at action-taking tasks</a:t>
            </a:r>
            <a:r>
              <a:rPr lang="en-US" dirty="0" smtClean="0"/>
              <a:t>. </a:t>
            </a:r>
          </a:p>
          <a:p>
            <a:pPr algn="just"/>
            <a:r>
              <a:rPr lang="en-US" dirty="0" smtClean="0"/>
              <a:t>Our knowledge of social loafing suggests that </a:t>
            </a:r>
            <a:r>
              <a:rPr lang="en-US" dirty="0" smtClean="0">
                <a:solidFill>
                  <a:schemeClr val="accent6">
                    <a:lumMod val="75000"/>
                  </a:schemeClr>
                </a:solidFill>
              </a:rPr>
              <a:t>if management uses larger groups, efforts should be made to provide measures of individual performance within the group. </a:t>
            </a:r>
            <a:endParaRPr lang="en-US" dirty="0">
              <a:solidFill>
                <a:schemeClr val="accent6">
                  <a:lumMod val="7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rtl="0">
              <a:spcBef>
                <a:spcPct val="0"/>
              </a:spcBef>
            </a:pPr>
            <a:r>
              <a:rPr lang="en-US" sz="2600" b="1" dirty="0" smtClean="0"/>
              <a:t>6.6. Define </a:t>
            </a:r>
            <a:r>
              <a:rPr lang="en-US" sz="2600" b="1" dirty="0"/>
              <a:t>social loafing</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In </a:t>
            </a:r>
            <a:r>
              <a:rPr lang="en-US" dirty="0" smtClean="0">
                <a:solidFill>
                  <a:schemeClr val="accent6">
                    <a:lumMod val="75000"/>
                  </a:schemeClr>
                </a:solidFill>
              </a:rPr>
              <a:t>groups, individual performance is difficult to identify</a:t>
            </a:r>
            <a:r>
              <a:rPr lang="en-US" dirty="0" smtClean="0"/>
              <a:t>. There is a strong potential for social loafing, the tendency to exert less effort in a group. Social loafing can impact work-group effectiveness.  </a:t>
            </a:r>
          </a:p>
          <a:p>
            <a:pPr algn="just"/>
            <a:r>
              <a:rPr lang="en-US" dirty="0" smtClean="0"/>
              <a:t> Social loafing occurs because workers feel that high-level performance goes unrewarded. This occurs because individual performance goes unidentified, and low-level performance goes unpunished. Motivation theories suggest that performance is high when outcomes are based on individual performance. Workers in a group believe that their efforts are unimportant and that others can do the work. </a:t>
            </a:r>
          </a:p>
          <a:p>
            <a:pPr algn="just">
              <a:buNone/>
            </a:pPr>
            <a:r>
              <a:rPr lang="en-US" dirty="0" smtClean="0"/>
              <a:t>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a:stretch>
            <a:fillRect/>
          </a:stretch>
        </p:blipFill>
        <p:spPr bwMode="auto">
          <a:xfrm>
            <a:off x="785786" y="1571612"/>
            <a:ext cx="7429552" cy="4429156"/>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Social loafing results in performance below the group potential. Lack of motivation makes some workers exert less effort than if they worked individually. </a:t>
            </a:r>
          </a:p>
          <a:p>
            <a:pPr algn="just"/>
            <a:r>
              <a:rPr lang="en-US" dirty="0" smtClean="0"/>
              <a:t>Social loafing by one leads to reduced effort by others. The sucker effect occurs when members, not inclined to social loafing, reduce efforts because they refuse to become the “suckers” of social loafers. This reflects the equity theory of motivation; inequity leads to restoring equity by changing inputs or outcomes.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ctr" rtl="0">
              <a:spcBef>
                <a:spcPct val="0"/>
              </a:spcBef>
            </a:pPr>
            <a:r>
              <a:rPr lang="en-US" sz="2600" b="1" dirty="0" smtClean="0"/>
              <a:t>6.7 </a:t>
            </a:r>
            <a:r>
              <a:rPr lang="en-US" sz="2600" b="1" dirty="0"/>
              <a:t>Explain how the nature of the groups’ tasks can affect the group’s performance </a:t>
            </a:r>
            <a:r>
              <a:rPr lang="en-US" dirty="0"/>
              <a:t/>
            </a:r>
            <a:br>
              <a:rPr lang="en-US" dirty="0"/>
            </a:br>
            <a:endParaRPr lang="en-US" dirty="0"/>
          </a:p>
        </p:txBody>
      </p:sp>
      <p:sp>
        <p:nvSpPr>
          <p:cNvPr id="3" name="Content Placeholder 2"/>
          <p:cNvSpPr>
            <a:spLocks noGrp="1"/>
          </p:cNvSpPr>
          <p:nvPr>
            <p:ph idx="1"/>
          </p:nvPr>
        </p:nvSpPr>
        <p:spPr/>
        <p:txBody>
          <a:bodyPr/>
          <a:lstStyle/>
          <a:p>
            <a:pPr algn="just"/>
            <a:r>
              <a:rPr lang="en-US" dirty="0" smtClean="0"/>
              <a:t>Studies indicate that, </a:t>
            </a:r>
            <a:r>
              <a:rPr lang="en-US" dirty="0" smtClean="0">
                <a:solidFill>
                  <a:schemeClr val="accent6">
                    <a:lumMod val="75000"/>
                  </a:schemeClr>
                </a:solidFill>
              </a:rPr>
              <a:t>as group size increases, group members put forth less effort</a:t>
            </a:r>
            <a:r>
              <a:rPr lang="en-US" dirty="0" smtClean="0"/>
              <a:t>. </a:t>
            </a:r>
            <a:r>
              <a:rPr lang="en-US" dirty="0" smtClean="0">
                <a:solidFill>
                  <a:schemeClr val="accent6">
                    <a:lumMod val="75000"/>
                  </a:schemeClr>
                </a:solidFill>
              </a:rPr>
              <a:t>Identifying and rewarding individual performance are difficult</a:t>
            </a:r>
            <a:r>
              <a:rPr lang="en-US" dirty="0" smtClean="0"/>
              <a:t>, and </a:t>
            </a:r>
            <a:r>
              <a:rPr lang="en-US" dirty="0" smtClean="0">
                <a:solidFill>
                  <a:schemeClr val="accent6">
                    <a:lumMod val="75000"/>
                  </a:schemeClr>
                </a:solidFill>
              </a:rPr>
              <a:t>members feel their efforts are unimportant in a large group</a:t>
            </a:r>
            <a:r>
              <a:rPr lang="en-US" dirty="0" smtClean="0"/>
              <a:t>. Group size contributes to other process losses, such as </a:t>
            </a:r>
            <a:r>
              <a:rPr lang="en-US" dirty="0" smtClean="0">
                <a:solidFill>
                  <a:schemeClr val="accent6">
                    <a:lumMod val="75000"/>
                  </a:schemeClr>
                </a:solidFill>
              </a:rPr>
              <a:t>conflict and coordination problems</a:t>
            </a:r>
            <a:r>
              <a:rPr lang="en-US" dirty="0" smtClean="0"/>
              <a: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rtl="0">
              <a:spcBef>
                <a:spcPct val="0"/>
              </a:spcBef>
            </a:pPr>
            <a:r>
              <a:rPr lang="en-US" sz="2200" b="1" dirty="0" smtClean="0"/>
              <a:t>6.8 Define </a:t>
            </a:r>
            <a:r>
              <a:rPr lang="en-US" sz="2200" b="1" dirty="0"/>
              <a:t>group cohesiveness and its effect on </a:t>
            </a:r>
            <a:r>
              <a:rPr lang="en-US" sz="2200" b="1" dirty="0" smtClean="0"/>
              <a:t>performance</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Group cohesiveness is the </a:t>
            </a:r>
            <a:r>
              <a:rPr lang="en-US" dirty="0" smtClean="0">
                <a:solidFill>
                  <a:schemeClr val="accent6">
                    <a:lumMod val="75000"/>
                  </a:schemeClr>
                </a:solidFill>
              </a:rPr>
              <a:t>attractiveness of a group to its members. </a:t>
            </a:r>
          </a:p>
          <a:p>
            <a:pPr algn="just"/>
            <a:r>
              <a:rPr lang="en-US" dirty="0" smtClean="0"/>
              <a:t>Group size, the similarity/diversity of group members, competition with other groups, success, and the exclusiveness of the group help to determine the level of participation and communication within a group, the level of conformity to group norms, and group goal accomplishment. </a:t>
            </a:r>
          </a:p>
          <a:p>
            <a:pPr algn="just"/>
            <a:r>
              <a:rPr lang="en-US" dirty="0" smtClean="0"/>
              <a:t>Group goals aligned with organization goals, lead to an optimal level of group cohesiveness that results in high performance. </a:t>
            </a:r>
          </a:p>
          <a:p>
            <a:pPr algn="just"/>
            <a:r>
              <a:rPr lang="en-US" dirty="0" smtClean="0"/>
              <a:t>When group goals are not aligned with organization goals, group cohesiveness is dysfunctional for an organization.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6. Foundation of Group Behavior </a:t>
            </a:r>
            <a:r>
              <a:rPr lang="en-US" dirty="0"/>
              <a:t/>
            </a:r>
            <a:br>
              <a:rPr lang="en-US" dirty="0"/>
            </a:br>
            <a:endParaRPr lang="en-US" dirty="0"/>
          </a:p>
        </p:txBody>
      </p:sp>
      <p:sp>
        <p:nvSpPr>
          <p:cNvPr id="3" name="Content Placeholder 2"/>
          <p:cNvSpPr>
            <a:spLocks noGrp="1"/>
          </p:cNvSpPr>
          <p:nvPr>
            <p:ph idx="1"/>
          </p:nvPr>
        </p:nvSpPr>
        <p:spPr>
          <a:xfrm>
            <a:off x="457200" y="1142984"/>
            <a:ext cx="8229600" cy="5286412"/>
          </a:xfrm>
        </p:spPr>
        <p:txBody>
          <a:bodyPr>
            <a:normAutofit fontScale="92500" lnSpcReduction="20000"/>
          </a:bodyPr>
          <a:lstStyle/>
          <a:p>
            <a:pPr marL="342900" lvl="1" indent="-342900">
              <a:buNone/>
            </a:pPr>
            <a:r>
              <a:rPr lang="en-US" b="1" dirty="0" smtClean="0"/>
              <a:t>6.1. Definition </a:t>
            </a:r>
            <a:r>
              <a:rPr lang="en-US" b="1" dirty="0"/>
              <a:t>of group and team </a:t>
            </a:r>
            <a:endParaRPr lang="en-US" b="1" dirty="0" smtClean="0"/>
          </a:p>
          <a:p>
            <a:pPr marL="342900" lvl="1" indent="-342900" algn="just">
              <a:buNone/>
            </a:pPr>
            <a:r>
              <a:rPr lang="en-US" b="1" dirty="0" smtClean="0"/>
              <a:t>Group  </a:t>
            </a:r>
          </a:p>
          <a:p>
            <a:pPr marL="342900" lvl="1" indent="-342900" algn="just">
              <a:buNone/>
            </a:pPr>
            <a:r>
              <a:rPr lang="en-US" dirty="0" smtClean="0"/>
              <a:t>“</a:t>
            </a:r>
            <a:r>
              <a:rPr lang="en-US" dirty="0" smtClean="0">
                <a:solidFill>
                  <a:schemeClr val="accent6">
                    <a:lumMod val="75000"/>
                  </a:schemeClr>
                </a:solidFill>
              </a:rPr>
              <a:t>Two or more individuals interacting with each other in order to accomplish a common goal” </a:t>
            </a:r>
          </a:p>
          <a:p>
            <a:pPr marL="342900" lvl="1" indent="-342900" algn="just">
              <a:buNone/>
            </a:pPr>
            <a:r>
              <a:rPr lang="en-US" dirty="0" smtClean="0"/>
              <a:t>A group is two or more individuals, interacting and interdependent, who perceive themselves as being a group and have come together to achieve particular objectives</a:t>
            </a:r>
          </a:p>
          <a:p>
            <a:pPr marL="342900" lvl="1" indent="-342900" algn="just">
              <a:buNone/>
            </a:pPr>
            <a:r>
              <a:rPr lang="en-US" b="1" dirty="0" smtClean="0"/>
              <a:t>Team </a:t>
            </a:r>
          </a:p>
          <a:p>
            <a:pPr marL="342900" lvl="1" indent="-342900" algn="just">
              <a:buNone/>
            </a:pPr>
            <a:r>
              <a:rPr lang="en-US" dirty="0" smtClean="0"/>
              <a:t>“A small number of people with complementary skills who are committed to a common mission, performance goals, and approach for which they hold themselves mutually accountable” </a:t>
            </a:r>
          </a:p>
          <a:p>
            <a:pPr marL="342900" lvl="1" indent="-342900">
              <a:buNone/>
            </a:pPr>
            <a:r>
              <a:rPr lang="en-US" dirty="0" smtClean="0"/>
              <a:t> </a:t>
            </a:r>
          </a:p>
          <a:p>
            <a:pPr marL="342900" lvl="1" indent="-342900">
              <a:buNone/>
            </a:pPr>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rtl="0">
              <a:spcBef>
                <a:spcPct val="0"/>
              </a:spcBef>
            </a:pPr>
            <a:r>
              <a:rPr lang="en-US" sz="2600" b="1" dirty="0" smtClean="0"/>
              <a:t>6.2 Why do people join groups?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The more complex the task, the more it is non-routine and requires a range of skills, the more important group process becomes! </a:t>
            </a:r>
          </a:p>
          <a:p>
            <a:pPr algn="just">
              <a:buNone/>
            </a:pPr>
            <a:r>
              <a:rPr lang="en-US" dirty="0" smtClean="0"/>
              <a:t>• People can be more productive when working in groups than when working alone, if the obstacles to group productivity are avoided. </a:t>
            </a:r>
          </a:p>
          <a:p>
            <a:pPr algn="just">
              <a:buNone/>
            </a:pPr>
            <a:r>
              <a:rPr lang="en-US" dirty="0" smtClean="0"/>
              <a:t>• Synergy is a biological term referring to an action of two or more substances that result in an effect that is more than the mere summation of the individual substances; the whole is more than the sum of its parts (2 + 2 = 5). </a:t>
            </a:r>
          </a:p>
          <a:p>
            <a:pPr algn="just">
              <a:buNone/>
            </a:pPr>
            <a:r>
              <a:rPr lang="en-US" dirty="0" smtClean="0"/>
              <a:t>• Process loss is the difference between what is actually produced by a group and what could have been produced by the group when you consider its inputs (2 + 2 = 3).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rtl="0">
              <a:spcBef>
                <a:spcPct val="0"/>
              </a:spcBef>
            </a:pPr>
            <a:r>
              <a:rPr lang="en-US" sz="2600" b="1" dirty="0" smtClean="0"/>
              <a:t>6.3 Stages </a:t>
            </a:r>
            <a:r>
              <a:rPr lang="en-US" sz="2600" b="1" dirty="0"/>
              <a:t>of group  development</a:t>
            </a:r>
            <a:r>
              <a:rPr lang="en-US" dirty="0"/>
              <a:t/>
            </a:r>
            <a:br>
              <a:rPr lang="en-US" dirty="0"/>
            </a:br>
            <a:endParaRPr lang="en-US" dirty="0"/>
          </a:p>
        </p:txBody>
      </p:sp>
      <p:pic>
        <p:nvPicPr>
          <p:cNvPr id="2050" name="Picture 2"/>
          <p:cNvPicPr>
            <a:picLocks noGrp="1" noChangeAspect="1" noChangeArrowheads="1"/>
          </p:cNvPicPr>
          <p:nvPr>
            <p:ph idx="1"/>
          </p:nvPr>
        </p:nvPicPr>
        <p:blipFill>
          <a:blip r:embed="rId2"/>
          <a:srcRect/>
          <a:stretch>
            <a:fillRect/>
          </a:stretch>
        </p:blipFill>
        <p:spPr bwMode="auto">
          <a:xfrm>
            <a:off x="1071538" y="1357298"/>
            <a:ext cx="7000924" cy="4143404"/>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285720" y="1600200"/>
            <a:ext cx="8715436" cy="4829196"/>
          </a:xfrm>
        </p:spPr>
        <p:txBody>
          <a:bodyPr>
            <a:normAutofit fontScale="85000" lnSpcReduction="20000"/>
          </a:bodyPr>
          <a:lstStyle/>
          <a:p>
            <a:pPr>
              <a:buNone/>
            </a:pPr>
            <a:r>
              <a:rPr lang="en-US" dirty="0" smtClean="0"/>
              <a:t> 1. </a:t>
            </a:r>
            <a:r>
              <a:rPr lang="en-US" b="1" dirty="0" smtClean="0"/>
              <a:t>Forming: </a:t>
            </a:r>
          </a:p>
          <a:p>
            <a:pPr algn="just">
              <a:buNone/>
            </a:pPr>
            <a:r>
              <a:rPr lang="en-US" dirty="0" smtClean="0"/>
              <a:t>• Characterized by a great deal of uncertainty about the group’s purpose, structure, and leadership. </a:t>
            </a:r>
          </a:p>
          <a:p>
            <a:pPr algn="just">
              <a:buNone/>
            </a:pPr>
            <a:r>
              <a:rPr lang="en-US" dirty="0" smtClean="0"/>
              <a:t>• Members are trying to determine what types of behavior are acceptable.  </a:t>
            </a:r>
          </a:p>
          <a:p>
            <a:pPr algn="just">
              <a:buNone/>
            </a:pPr>
            <a:r>
              <a:rPr lang="en-US" dirty="0" smtClean="0"/>
              <a:t>• Stage is complete when members have begun to think of themselves as part of a group. </a:t>
            </a:r>
          </a:p>
          <a:p>
            <a:pPr algn="just">
              <a:buNone/>
            </a:pPr>
            <a:r>
              <a:rPr lang="en-US" dirty="0" smtClean="0"/>
              <a:t>• Initial entry of members to a group. </a:t>
            </a:r>
          </a:p>
          <a:p>
            <a:pPr algn="just">
              <a:buNone/>
            </a:pPr>
            <a:r>
              <a:rPr lang="en-US" dirty="0" smtClean="0"/>
              <a:t>• Members concern’s include: </a:t>
            </a:r>
          </a:p>
          <a:p>
            <a:pPr algn="just">
              <a:buNone/>
            </a:pPr>
            <a:r>
              <a:rPr lang="en-US" dirty="0" smtClean="0"/>
              <a:t>a. Getting to know each other. b. Discovering what is considered acceptable behavior. c. Determining the group’s real task. d. Defining group rules. </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457200" y="1428736"/>
            <a:ext cx="8401080" cy="5143536"/>
          </a:xfrm>
        </p:spPr>
        <p:txBody>
          <a:bodyPr>
            <a:normAutofit fontScale="85000" lnSpcReduction="20000"/>
          </a:bodyPr>
          <a:lstStyle/>
          <a:p>
            <a:pPr>
              <a:buNone/>
            </a:pPr>
            <a:r>
              <a:rPr lang="en-US" b="1" dirty="0" smtClean="0"/>
              <a:t>2. Storming: </a:t>
            </a:r>
          </a:p>
          <a:p>
            <a:pPr algn="just">
              <a:buNone/>
            </a:pPr>
            <a:r>
              <a:rPr lang="en-US" dirty="0" smtClean="0"/>
              <a:t>• One of intra-group conflict.  Members accept the existence of the group, but there is resistance to constraints on individuality. </a:t>
            </a:r>
          </a:p>
          <a:p>
            <a:pPr algn="just">
              <a:buNone/>
            </a:pPr>
            <a:r>
              <a:rPr lang="en-US" dirty="0" smtClean="0"/>
              <a:t>• Conflict over who will control the group. </a:t>
            </a:r>
          </a:p>
          <a:p>
            <a:pPr algn="just">
              <a:buNone/>
            </a:pPr>
            <a:r>
              <a:rPr lang="en-US" dirty="0" smtClean="0"/>
              <a:t>• When complete, there will be a relatively clear hierarchy of leadership within the group. </a:t>
            </a:r>
          </a:p>
          <a:p>
            <a:pPr algn="just">
              <a:buNone/>
            </a:pPr>
            <a:r>
              <a:rPr lang="en-US" dirty="0" smtClean="0"/>
              <a:t>• A period of high emotionality and tension among group members. </a:t>
            </a:r>
          </a:p>
          <a:p>
            <a:pPr algn="just">
              <a:buNone/>
            </a:pPr>
            <a:r>
              <a:rPr lang="en-US" dirty="0" smtClean="0"/>
              <a:t>• Members concern’s include: a. Formation of coalitions and cliques. b. Dealing with outside demands. c. Clarifying membership expectations. d. Dealing with obstacles to group goals. e. Understanding members’ interpersonal styles. </a:t>
            </a:r>
          </a:p>
          <a:p>
            <a:pPr algn="just">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3. </a:t>
            </a:r>
            <a:r>
              <a:rPr lang="en-US" b="1" dirty="0" smtClean="0"/>
              <a:t>Norming: </a:t>
            </a:r>
          </a:p>
          <a:p>
            <a:pPr>
              <a:buNone/>
            </a:pPr>
            <a:r>
              <a:rPr lang="en-US" dirty="0" smtClean="0"/>
              <a:t>• One in which close relationships develop and the group demonstrates cohesiveness. </a:t>
            </a:r>
          </a:p>
          <a:p>
            <a:pPr>
              <a:buNone/>
            </a:pPr>
            <a:r>
              <a:rPr lang="en-US" dirty="0" smtClean="0"/>
              <a:t>• There is now a strong sense of group identity and camaraderie. </a:t>
            </a:r>
          </a:p>
          <a:p>
            <a:r>
              <a:rPr lang="en-US" dirty="0" smtClean="0"/>
              <a:t>Stage is complete when the group structure solidifies and the group has assimilated a common set of expectations of what defines correct member behavior. </a:t>
            </a:r>
          </a:p>
          <a:p>
            <a:pPr>
              <a:buNone/>
            </a:pPr>
            <a:r>
              <a:rPr lang="en-US" dirty="0" smtClean="0"/>
              <a:t>• The point at which the group really begins to come together as a coordinated unit. </a:t>
            </a:r>
          </a:p>
          <a:p>
            <a:pPr>
              <a:buNone/>
            </a:pPr>
            <a:r>
              <a:rPr lang="en-US" dirty="0" smtClean="0"/>
              <a:t>• Members concern’s include: • Holding the group together. • Dealing with divergent views and criticisms. • Dealing with a premature sense of accomplishment.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4. Performing:  </a:t>
            </a:r>
          </a:p>
          <a:p>
            <a:pPr>
              <a:buNone/>
            </a:pPr>
            <a:r>
              <a:rPr lang="en-US" dirty="0" smtClean="0"/>
              <a:t> • The structure at this point is fully functional and accepted.  </a:t>
            </a:r>
          </a:p>
          <a:p>
            <a:pPr>
              <a:buNone/>
            </a:pPr>
            <a:r>
              <a:rPr lang="en-US" dirty="0" smtClean="0"/>
              <a:t>• Group energy has moved from getting to know and understand each other to performing. </a:t>
            </a:r>
          </a:p>
          <a:p>
            <a:pPr>
              <a:buNone/>
            </a:pPr>
            <a:r>
              <a:rPr lang="en-US" dirty="0" smtClean="0"/>
              <a:t>• For permanent work groups, performing is the last stage in their development.  </a:t>
            </a:r>
          </a:p>
          <a:p>
            <a:pPr>
              <a:buNone/>
            </a:pPr>
            <a:r>
              <a:rPr lang="en-US" dirty="0" smtClean="0"/>
              <a:t>• Marks the emergence of a mature, organized, and well-functioning group. </a:t>
            </a:r>
          </a:p>
          <a:p>
            <a:pPr>
              <a:buNone/>
            </a:pPr>
            <a:r>
              <a:rPr lang="en-US" dirty="0" smtClean="0"/>
              <a:t>• Members deal with complex tasks and handle internal disagreements in creative ways. </a:t>
            </a:r>
          </a:p>
          <a:p>
            <a:pPr>
              <a:buNone/>
            </a:pPr>
            <a:r>
              <a:rPr lang="en-US" dirty="0" smtClean="0"/>
              <a:t>• Primary challenge is to continue to improve relationships and performance.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5. Adjourning: </a:t>
            </a:r>
          </a:p>
          <a:p>
            <a:pPr algn="just">
              <a:buNone/>
            </a:pPr>
            <a:r>
              <a:rPr lang="en-US" dirty="0" smtClean="0"/>
              <a:t>• For temporary committees, teams, task forces, and similar groups that have a limited task to perform, there is an adjourning stage.  </a:t>
            </a:r>
          </a:p>
          <a:p>
            <a:pPr algn="just">
              <a:buNone/>
            </a:pPr>
            <a:r>
              <a:rPr lang="en-US" dirty="0" smtClean="0"/>
              <a:t>• In this stage, the group prepares for its disbandment. Attention is directed toward wrapping up activities.  </a:t>
            </a:r>
          </a:p>
          <a:p>
            <a:pPr algn="just">
              <a:buNone/>
            </a:pPr>
            <a:r>
              <a:rPr lang="en-US" dirty="0" smtClean="0"/>
              <a:t>• Responses of group members vary in this stage. Some are upbeat, basking in the group’s accomplishments. Others may be depressed over the loss of camaraderie and friendships. </a:t>
            </a:r>
          </a:p>
          <a:p>
            <a:pPr algn="just">
              <a:buNone/>
            </a:pPr>
            <a:r>
              <a:rPr lang="en-US" dirty="0" smtClean="0"/>
              <a:t>• Particularly important for temporary groups. • A well-integrated group is: • Able to disband when its work is finished • Willing to work together in the future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TotalTime>
  <Words>1394</Words>
  <Application>Microsoft Office PowerPoint</Application>
  <PresentationFormat>On-screen Show (4:3)</PresentationFormat>
  <Paragraphs>78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Organizational Behavior         </vt:lpstr>
      <vt:lpstr>6. Foundation of Group Behavior  </vt:lpstr>
      <vt:lpstr>6.2 Why do people join groups?  </vt:lpstr>
      <vt:lpstr>6.3 Stages of group  development </vt:lpstr>
      <vt:lpstr>Cont…</vt:lpstr>
      <vt:lpstr>Cont…</vt:lpstr>
      <vt:lpstr>Cont…</vt:lpstr>
      <vt:lpstr>Cont…</vt:lpstr>
      <vt:lpstr>Cont…</vt:lpstr>
      <vt:lpstr>6.4 Describe the Characteristic of a work group  </vt:lpstr>
      <vt:lpstr>Cont…</vt:lpstr>
      <vt:lpstr>6.5 Describe Group effectiveness </vt:lpstr>
      <vt:lpstr>6.6. Define social loafing </vt:lpstr>
      <vt:lpstr>Slide 14</vt:lpstr>
      <vt:lpstr>Cont…</vt:lpstr>
      <vt:lpstr>6.7 Explain how the nature of the groups’ tasks can affect the group’s performance  </vt:lpstr>
      <vt:lpstr>6.8 Define group cohesiveness and its effect on performance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Organizational Behavior </dc:title>
  <dc:creator>Ahmad laptops</dc:creator>
  <cp:lastModifiedBy>abbas</cp:lastModifiedBy>
  <cp:revision>67</cp:revision>
  <dcterms:created xsi:type="dcterms:W3CDTF">2020-05-02T16:55:47Z</dcterms:created>
  <dcterms:modified xsi:type="dcterms:W3CDTF">2020-06-18T06:25:19Z</dcterms:modified>
</cp:coreProperties>
</file>