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85" r:id="rId6"/>
    <p:sldId id="286" r:id="rId7"/>
    <p:sldId id="284" r:id="rId8"/>
    <p:sldId id="280" r:id="rId9"/>
    <p:sldId id="260" r:id="rId10"/>
    <p:sldId id="281" r:id="rId11"/>
    <p:sldId id="283" r:id="rId12"/>
    <p:sldId id="261" r:id="rId13"/>
    <p:sldId id="287" r:id="rId14"/>
    <p:sldId id="288" r:id="rId15"/>
    <p:sldId id="289" r:id="rId16"/>
    <p:sldId id="264" r:id="rId17"/>
    <p:sldId id="267" r:id="rId18"/>
    <p:sldId id="265" r:id="rId19"/>
    <p:sldId id="276" r:id="rId20"/>
    <p:sldId id="293" r:id="rId21"/>
    <p:sldId id="294" r:id="rId22"/>
    <p:sldId id="295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 ISSUES, CHALLENGES, AND STRATEGIES TO MAXIMIZE BENEFITS FROM IPR</a:t>
            </a:r>
          </a:p>
        </p:txBody>
      </p:sp>
    </p:spTree>
    <p:extLst>
      <p:ext uri="{BB962C8B-B14F-4D97-AF65-F5344CB8AC3E}">
        <p14:creationId xmlns:p14="http://schemas.microsoft.com/office/powerpoint/2010/main" val="279597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 To:</a:t>
            </a:r>
          </a:p>
          <a:p>
            <a:r>
              <a:rPr lang="en-US" dirty="0"/>
              <a:t> Provide insurance for one’s invention an investments in developing technology</a:t>
            </a:r>
          </a:p>
          <a:p>
            <a:r>
              <a:rPr lang="en-US" dirty="0"/>
              <a:t> Prevent others from patenting the invention and secure one’s place in the market</a:t>
            </a:r>
          </a:p>
          <a:p>
            <a:r>
              <a:rPr lang="en-US" dirty="0"/>
              <a:t> Attract investors for further development, and to hold on to current investors</a:t>
            </a:r>
          </a:p>
          <a:p>
            <a:r>
              <a:rPr lang="en-US" dirty="0"/>
              <a:t> Sell the patent rights in the future as a single commodity or business</a:t>
            </a:r>
          </a:p>
          <a:p>
            <a:r>
              <a:rPr lang="en-US" dirty="0"/>
              <a:t> Marketing value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WHY TO APPLY FOR PATENT?</a:t>
            </a:r>
          </a:p>
        </p:txBody>
      </p:sp>
    </p:spTree>
    <p:extLst>
      <p:ext uri="{BB962C8B-B14F-4D97-AF65-F5344CB8AC3E}">
        <p14:creationId xmlns:p14="http://schemas.microsoft.com/office/powerpoint/2010/main" val="156864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 Options:</a:t>
            </a:r>
          </a:p>
          <a:p>
            <a:r>
              <a:rPr lang="en-US" dirty="0"/>
              <a:t> Patent protection</a:t>
            </a:r>
          </a:p>
          <a:p>
            <a:r>
              <a:rPr lang="en-US" dirty="0"/>
              <a:t>– national patent</a:t>
            </a:r>
          </a:p>
          <a:p>
            <a:r>
              <a:rPr lang="en-US" dirty="0"/>
              <a:t>– international patent application</a:t>
            </a:r>
          </a:p>
          <a:p>
            <a:r>
              <a:rPr lang="en-US" dirty="0"/>
              <a:t>– regional patent system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Patent prophylaxis – publication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PATENT STRATEGY</a:t>
            </a:r>
          </a:p>
        </p:txBody>
      </p:sp>
    </p:spTree>
    <p:extLst>
      <p:ext uri="{BB962C8B-B14F-4D97-AF65-F5344CB8AC3E}">
        <p14:creationId xmlns:p14="http://schemas.microsoft.com/office/powerpoint/2010/main" val="2052582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Trademark:</a:t>
            </a:r>
          </a:p>
          <a:p>
            <a:r>
              <a:rPr lang="en-US" dirty="0"/>
              <a:t>A symbol, logo, word, sound, color, design, or other device that is used to identify a business or a product in commerce.</a:t>
            </a:r>
          </a:p>
          <a:p>
            <a:r>
              <a:rPr lang="en-US" b="1" u="sng" dirty="0"/>
              <a:t>Different Symbols are :</a:t>
            </a:r>
          </a:p>
          <a:p>
            <a:r>
              <a:rPr lang="en-US" b="1" dirty="0"/>
              <a:t>™ </a:t>
            </a:r>
            <a:r>
              <a:rPr lang="en-US" dirty="0"/>
              <a:t>Intent to use application filed for product</a:t>
            </a:r>
          </a:p>
          <a:p>
            <a:r>
              <a:rPr lang="en-US" b="1" dirty="0"/>
              <a:t>SM </a:t>
            </a:r>
            <a:r>
              <a:rPr lang="en-US" dirty="0"/>
              <a:t>Intent to use application filed for services</a:t>
            </a:r>
          </a:p>
          <a:p>
            <a:r>
              <a:rPr lang="en-US" dirty="0"/>
              <a:t>® Registered trademark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TRADEMARKS</a:t>
            </a:r>
          </a:p>
        </p:txBody>
      </p:sp>
    </p:spTree>
    <p:extLst>
      <p:ext uri="{BB962C8B-B14F-4D97-AF65-F5344CB8AC3E}">
        <p14:creationId xmlns:p14="http://schemas.microsoft.com/office/powerpoint/2010/main" val="3501427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/>
              <a:t>TRADEMARK </a:t>
            </a:r>
          </a:p>
          <a:p>
            <a:r>
              <a:rPr lang="en-US" dirty="0"/>
              <a:t> Protection of an Identifier of a product or service</a:t>
            </a:r>
          </a:p>
          <a:p>
            <a:r>
              <a:rPr lang="en-US" dirty="0"/>
              <a:t> Priority application date Territorial scope</a:t>
            </a:r>
          </a:p>
          <a:p>
            <a:r>
              <a:rPr lang="en-US" dirty="0"/>
              <a:t> Division into classes of goods and service</a:t>
            </a:r>
          </a:p>
          <a:p>
            <a:r>
              <a:rPr lang="en-US" dirty="0"/>
              <a:t> Examination and opposition</a:t>
            </a:r>
          </a:p>
          <a:p>
            <a:r>
              <a:rPr lang="en-US" b="1" u="sng" dirty="0"/>
              <a:t>DOMAIN NAME</a:t>
            </a:r>
          </a:p>
          <a:p>
            <a:r>
              <a:rPr lang="en-US" dirty="0"/>
              <a:t> Human-friendly form of Internet address  First come, first served</a:t>
            </a:r>
          </a:p>
          <a:p>
            <a:r>
              <a:rPr lang="en-US" dirty="0"/>
              <a:t> World wide (gTLD)</a:t>
            </a:r>
          </a:p>
          <a:p>
            <a:r>
              <a:rPr lang="en-US" dirty="0"/>
              <a:t> In principle, no examination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TRADEMARK VS DOMAIN NAME</a:t>
            </a:r>
          </a:p>
        </p:txBody>
      </p:sp>
    </p:spTree>
    <p:extLst>
      <p:ext uri="{BB962C8B-B14F-4D97-AF65-F5344CB8AC3E}">
        <p14:creationId xmlns:p14="http://schemas.microsoft.com/office/powerpoint/2010/main" val="372735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It is recommended that you register your domain name through a registrar.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addition to registering the domain name the registrar will usually also be able to offer services such as hosting your website and forwarding email.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u="sng" dirty="0"/>
              <a:t>HOW TO REGISTER A DOMAIN NAME?</a:t>
            </a:r>
          </a:p>
        </p:txBody>
      </p:sp>
    </p:spTree>
    <p:extLst>
      <p:ext uri="{BB962C8B-B14F-4D97-AF65-F5344CB8AC3E}">
        <p14:creationId xmlns:p14="http://schemas.microsoft.com/office/powerpoint/2010/main" val="1712969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 trade secret  </a:t>
            </a:r>
            <a:r>
              <a:rPr lang="en-US" dirty="0"/>
              <a:t>is commonly defined in broad terms as any information, including</a:t>
            </a:r>
          </a:p>
          <a:p>
            <a:r>
              <a:rPr lang="en-US" dirty="0"/>
              <a:t>but not limited to technical or non technical data, a formula, pattern, compilation, programme, device, method, technique, drawing process, financial data, or list of current or potential customers or suppliers that:</a:t>
            </a:r>
          </a:p>
          <a:p>
            <a:r>
              <a:rPr lang="en-US" dirty="0"/>
              <a:t>-is sufficiently secret to derive current or potential economic value based on the fact that it is not generally known to other persons who could obtain economic.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TRADE SECRET</a:t>
            </a:r>
          </a:p>
        </p:txBody>
      </p:sp>
    </p:spTree>
    <p:extLst>
      <p:ext uri="{BB962C8B-B14F-4D97-AF65-F5344CB8AC3E}">
        <p14:creationId xmlns:p14="http://schemas.microsoft.com/office/powerpoint/2010/main" val="3623959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 It is the Regional Development Agency of the Andalusia Government</a:t>
            </a:r>
          </a:p>
          <a:p>
            <a:r>
              <a:rPr lang="en-US" dirty="0"/>
              <a:t> In 1987, a law approved by the Andalusia Parliament created the former “Instituto de </a:t>
            </a:r>
            <a:r>
              <a:rPr lang="es-ES" dirty="0"/>
              <a:t>Fomento de Andalucía (IFA)</a:t>
            </a:r>
          </a:p>
          <a:p>
            <a:r>
              <a:rPr lang="en-US" dirty="0"/>
              <a:t> </a:t>
            </a:r>
            <a:r>
              <a:rPr lang="en-US" b="1" dirty="0"/>
              <a:t>Since 2004:</a:t>
            </a:r>
          </a:p>
          <a:p>
            <a:r>
              <a:rPr lang="en-US" dirty="0"/>
              <a:t>it is attached to the Regional Ministry of Innovation, Science and Enterprise</a:t>
            </a:r>
          </a:p>
          <a:p>
            <a:r>
              <a:rPr lang="en-US" dirty="0"/>
              <a:t>it is called the Agency for Innovation and Development of Andalusia (IDEA)</a:t>
            </a:r>
          </a:p>
          <a:p>
            <a:r>
              <a:rPr lang="en-US" dirty="0"/>
              <a:t>its main goals are supported on Innovation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AGENCIA IDEA</a:t>
            </a:r>
          </a:p>
        </p:txBody>
      </p:sp>
    </p:spTree>
    <p:extLst>
      <p:ext uri="{BB962C8B-B14F-4D97-AF65-F5344CB8AC3E}">
        <p14:creationId xmlns:p14="http://schemas.microsoft.com/office/powerpoint/2010/main" val="3550894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 You can register Intellectual Property Rights at the Agency for Innovation and Development of Andalusia, such as:</a:t>
            </a:r>
          </a:p>
          <a:p>
            <a:r>
              <a:rPr lang="en-US" dirty="0"/>
              <a:t>– </a:t>
            </a:r>
            <a:r>
              <a:rPr lang="en-US" b="1" dirty="0"/>
              <a:t>Inventions (Patents and Utility models)</a:t>
            </a:r>
          </a:p>
          <a:p>
            <a:r>
              <a:rPr lang="en-US" dirty="0"/>
              <a:t>– </a:t>
            </a:r>
            <a:r>
              <a:rPr lang="en-US" b="1" dirty="0"/>
              <a:t>Trade marks</a:t>
            </a:r>
          </a:p>
          <a:p>
            <a:r>
              <a:rPr lang="en-US" dirty="0"/>
              <a:t>– </a:t>
            </a:r>
            <a:r>
              <a:rPr lang="en-US" b="1" dirty="0"/>
              <a:t>Industrial designs</a:t>
            </a:r>
          </a:p>
          <a:p>
            <a:r>
              <a:rPr lang="en-US" dirty="0"/>
              <a:t>– </a:t>
            </a:r>
            <a:r>
              <a:rPr lang="en-US" b="1" dirty="0"/>
              <a:t>Topographies of semiconductor products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u="sng" dirty="0"/>
              <a:t>AGENCIA IDEA INTELLECTUAL PROPERTY RIGHT</a:t>
            </a:r>
          </a:p>
        </p:txBody>
      </p:sp>
    </p:spTree>
    <p:extLst>
      <p:ext uri="{BB962C8B-B14F-4D97-AF65-F5344CB8AC3E}">
        <p14:creationId xmlns:p14="http://schemas.microsoft.com/office/powerpoint/2010/main" val="2994266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– Information</a:t>
            </a:r>
          </a:p>
          <a:p>
            <a:r>
              <a:rPr lang="en-US" dirty="0"/>
              <a:t>– Technical and Legal consultancy</a:t>
            </a:r>
          </a:p>
          <a:p>
            <a:r>
              <a:rPr lang="en-US" dirty="0"/>
              <a:t>– Advanced Searches</a:t>
            </a:r>
          </a:p>
          <a:p>
            <a:r>
              <a:rPr lang="en-US" dirty="0"/>
              <a:t>– Management of the registration process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u="sng" dirty="0"/>
              <a:t>AGENCIA IDEA-SERVICE: PATENTS, TRADE MARKS AND INDUSTRIAL DESIGNS</a:t>
            </a:r>
          </a:p>
        </p:txBody>
      </p:sp>
    </p:spTree>
    <p:extLst>
      <p:ext uri="{BB962C8B-B14F-4D97-AF65-F5344CB8AC3E}">
        <p14:creationId xmlns:p14="http://schemas.microsoft.com/office/powerpoint/2010/main" val="2815967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It is essential for businesses to have a clear defined strategy covering all IP and intellectual property rights within the company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99465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Intellectual Property is a property that arises from the human intellect. It is a product of human creation.</a:t>
            </a:r>
          </a:p>
          <a:p>
            <a:r>
              <a:rPr lang="en-US" b="1" u="sng" dirty="0"/>
              <a:t> Intellectual Property comprises 2 distinct forms:</a:t>
            </a:r>
          </a:p>
          <a:p>
            <a:r>
              <a:rPr lang="en-US" dirty="0"/>
              <a:t> Literary &amp; Artistic Works</a:t>
            </a:r>
          </a:p>
          <a:p>
            <a:r>
              <a:rPr lang="en-US" dirty="0"/>
              <a:t> Industrial Property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u="sng" dirty="0"/>
              <a:t>WHAT IS “INTELLECTUAL PROPERTY”? </a:t>
            </a:r>
          </a:p>
        </p:txBody>
      </p:sp>
    </p:spTree>
    <p:extLst>
      <p:ext uri="{BB962C8B-B14F-4D97-AF65-F5344CB8AC3E}">
        <p14:creationId xmlns:p14="http://schemas.microsoft.com/office/powerpoint/2010/main" val="1252476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 IPR is </a:t>
            </a:r>
            <a:r>
              <a:rPr lang="en-US" altLang="zh-CN" dirty="0"/>
              <a:t>an</a:t>
            </a:r>
            <a:r>
              <a:rPr lang="en-US" dirty="0"/>
              <a:t> implemented to save the invention of creators from misuse by unauthorized individuals. </a:t>
            </a:r>
          </a:p>
          <a:p>
            <a:r>
              <a:rPr lang="en-US" dirty="0"/>
              <a:t>This protection is not only for creator but also for economic development and consumer welfare.</a:t>
            </a:r>
          </a:p>
          <a:p>
            <a:r>
              <a:rPr lang="en-US" dirty="0"/>
              <a:t> Now a days, fake replicas and piracy limits the growth of economy and state of revenues. </a:t>
            </a:r>
          </a:p>
          <a:p>
            <a:r>
              <a:rPr lang="en-US" dirty="0"/>
              <a:t>These factors discourage investments and development in innovations and sometimes violations are reported for health, safety legislation and employment. </a:t>
            </a:r>
          </a:p>
          <a:p>
            <a:r>
              <a:rPr lang="en-US" dirty="0"/>
              <a:t>On international scale, production of fake items often led by organized and criminal users. The issues and challenges of IPRs vary for agricultural biodiversity, electrical and mechanical industries, pharmaceuticals firms etc. </a:t>
            </a:r>
          </a:p>
          <a:p>
            <a:r>
              <a:rPr lang="en-US" dirty="0"/>
              <a:t> IPR issues are due to obsolete patent 16 Intellectual Property Rights 321 systems in developed economies, economic impact of weak protection of IPR,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u="sng" dirty="0"/>
              <a:t>CHALENGES AND ISSUES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886432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Chiesa and Gilardoni (2004) classified that IPR issues can be seen from three perspectives i.e. </a:t>
            </a:r>
          </a:p>
          <a:p>
            <a:r>
              <a:rPr lang="en-US" dirty="0"/>
              <a:t>patent intent, patent strategy and patent portfolio management. </a:t>
            </a:r>
          </a:p>
          <a:p>
            <a:r>
              <a:rPr lang="en-US" dirty="0"/>
              <a:t>Patent intent explains on reason why a patent being filed and how it will be used.</a:t>
            </a:r>
          </a:p>
          <a:p>
            <a:r>
              <a:rPr lang="en-US" dirty="0"/>
              <a:t> Patent strategy deals on how a certain technological area being protected.</a:t>
            </a:r>
          </a:p>
          <a:p>
            <a:r>
              <a:rPr lang="en-US" dirty="0"/>
              <a:t> Patent portfolio elaborates more on how a firm holds strong patent rights manages them in order to generate value out of it.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200" b="1" u="sng" dirty="0"/>
              <a:t>Cont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134582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These issues can be reduced to some extent in the following ways which will lead to the implication of IPRs in the community.</a:t>
            </a:r>
          </a:p>
          <a:p>
            <a:r>
              <a:rPr lang="en-US" altLang="zh-CN" dirty="0"/>
              <a:t>1</a:t>
            </a:r>
            <a:r>
              <a:rPr lang="zh-CN" altLang="en-US" dirty="0"/>
              <a:t>）</a:t>
            </a:r>
            <a:r>
              <a:rPr lang="en-US" dirty="0"/>
              <a:t> Giving awareness to international organizations and other stakeholders in order to improve collaborations in combating fake seeds of varieties of crop plants, mixed germplasm, and software.</a:t>
            </a:r>
          </a:p>
          <a:p>
            <a:r>
              <a:rPr lang="en-US" altLang="zh-CN" dirty="0"/>
              <a:t>2</a:t>
            </a:r>
            <a:r>
              <a:rPr lang="zh-CN" altLang="en-US" dirty="0"/>
              <a:t>）</a:t>
            </a:r>
            <a:r>
              <a:rPr lang="en-US" dirty="0"/>
              <a:t> Giving awareness among national authorities and decision makers for effective legislative measures and co-operation in order to combat against fake medicin</a:t>
            </a:r>
            <a:r>
              <a:rPr lang="en-US" altLang="zh-CN" dirty="0"/>
              <a:t>es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3</a:t>
            </a:r>
            <a:r>
              <a:rPr lang="zh-CN" altLang="en-US" dirty="0"/>
              <a:t>）</a:t>
            </a:r>
            <a:r>
              <a:rPr lang="en-US" altLang="zh-CN" dirty="0"/>
              <a:t>Developing technical and administrative tools to support or strengthening of international, national and approaches.</a:t>
            </a:r>
          </a:p>
          <a:p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3200" b="1" dirty="0"/>
              <a:t>cont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21346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296"/>
            <a:ext cx="9252520" cy="6885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4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They are books, paintings, musical compositions, plays, movies, radio/tv</a:t>
            </a:r>
          </a:p>
          <a:p>
            <a:r>
              <a:rPr lang="en-US" dirty="0"/>
              <a:t>programs, performances, &amp; other artistic works.</a:t>
            </a:r>
          </a:p>
          <a:p>
            <a:r>
              <a:rPr lang="en-US" u="sng" dirty="0"/>
              <a:t> </a:t>
            </a:r>
            <a:r>
              <a:rPr lang="en-US" b="1" u="sng" dirty="0"/>
              <a:t>How are they Protected?</a:t>
            </a:r>
          </a:p>
          <a:p>
            <a:r>
              <a:rPr lang="en-US" dirty="0"/>
              <a:t> Protected by “</a:t>
            </a:r>
            <a:r>
              <a:rPr lang="en-US" b="1" dirty="0"/>
              <a:t>COPYRIGHT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“LITERARY AND ARTISTIC WORKS”</a:t>
            </a:r>
          </a:p>
        </p:txBody>
      </p:sp>
    </p:spTree>
    <p:extLst>
      <p:ext uri="{BB962C8B-B14F-4D97-AF65-F5344CB8AC3E}">
        <p14:creationId xmlns:p14="http://schemas.microsoft.com/office/powerpoint/2010/main" val="406807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Industrial Property describes physical matter that is the product of an idea or concept for commercial purposes.</a:t>
            </a:r>
          </a:p>
          <a:p>
            <a:r>
              <a:rPr lang="en-US" u="sng" dirty="0"/>
              <a:t> </a:t>
            </a:r>
            <a:r>
              <a:rPr lang="en-US" b="1" u="sng" dirty="0"/>
              <a:t>How are they Protected?</a:t>
            </a:r>
          </a:p>
          <a:p>
            <a:r>
              <a:rPr lang="en-US" dirty="0"/>
              <a:t> By Patented objects</a:t>
            </a:r>
          </a:p>
          <a:p>
            <a:r>
              <a:rPr lang="en-US" dirty="0"/>
              <a:t> By Trademarks</a:t>
            </a:r>
          </a:p>
          <a:p>
            <a:r>
              <a:rPr lang="en-US" dirty="0"/>
              <a:t> By Industrial Designs</a:t>
            </a:r>
          </a:p>
          <a:p>
            <a:r>
              <a:rPr lang="en-US" dirty="0"/>
              <a:t> By Trade Secrets</a:t>
            </a:r>
          </a:p>
          <a:p>
            <a:r>
              <a:rPr lang="en-US" dirty="0"/>
              <a:t> By Layout-designs</a:t>
            </a:r>
          </a:p>
          <a:p>
            <a:r>
              <a:rPr lang="en-US" dirty="0"/>
              <a:t> By Geographical Indications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“INDUSTRIAL PROPERTY”</a:t>
            </a:r>
          </a:p>
        </p:txBody>
      </p:sp>
    </p:spTree>
    <p:extLst>
      <p:ext uri="{BB962C8B-B14F-4D97-AF65-F5344CB8AC3E}">
        <p14:creationId xmlns:p14="http://schemas.microsoft.com/office/powerpoint/2010/main" val="249537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Indian CopyrightAct,1957 </a:t>
            </a:r>
            <a:r>
              <a:rPr lang="en-US" dirty="0"/>
              <a:t>governs the system of copyrights in </a:t>
            </a:r>
            <a:r>
              <a:rPr lang="en-US" b="1" dirty="0"/>
              <a:t>India.</a:t>
            </a:r>
          </a:p>
          <a:p>
            <a:r>
              <a:rPr lang="en-US" dirty="0"/>
              <a:t>[Amended in 1982, 1984, 1992, 1994 &amp; 1999]</a:t>
            </a:r>
          </a:p>
          <a:p>
            <a:r>
              <a:rPr lang="en-US" dirty="0"/>
              <a:t> </a:t>
            </a:r>
            <a:r>
              <a:rPr lang="en-US" b="1" u="sng" dirty="0"/>
              <a:t>Meaning</a:t>
            </a:r>
            <a:r>
              <a:rPr lang="en-US" b="1" dirty="0"/>
              <a:t> </a:t>
            </a:r>
            <a:r>
              <a:rPr lang="en-US" dirty="0"/>
              <a:t>: It is a right which Grants</a:t>
            </a:r>
          </a:p>
          <a:p>
            <a:r>
              <a:rPr lang="en-US" dirty="0"/>
              <a:t>protection to the unique expression of Ideas.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COPYRIGHT</a:t>
            </a:r>
          </a:p>
        </p:txBody>
      </p:sp>
    </p:spTree>
    <p:extLst>
      <p:ext uri="{BB962C8B-B14F-4D97-AF65-F5344CB8AC3E}">
        <p14:creationId xmlns:p14="http://schemas.microsoft.com/office/powerpoint/2010/main" val="1064660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Literary</a:t>
            </a:r>
          </a:p>
          <a:p>
            <a:r>
              <a:rPr lang="en-US" b="1" dirty="0"/>
              <a:t> Films</a:t>
            </a:r>
          </a:p>
          <a:p>
            <a:r>
              <a:rPr lang="en-US" b="1" dirty="0"/>
              <a:t> Dramatic</a:t>
            </a:r>
          </a:p>
          <a:p>
            <a:r>
              <a:rPr lang="en-US" b="1" dirty="0"/>
              <a:t>Musical </a:t>
            </a:r>
          </a:p>
          <a:p>
            <a:r>
              <a:rPr lang="en-US" b="1" dirty="0"/>
              <a:t>Artistic</a:t>
            </a:r>
          </a:p>
          <a:p>
            <a:r>
              <a:rPr lang="en-US" b="1" dirty="0"/>
              <a:t>Sound Recording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WHAT IS COVERED BY COPYRIGHT?</a:t>
            </a:r>
          </a:p>
        </p:txBody>
      </p:sp>
    </p:spTree>
    <p:extLst>
      <p:ext uri="{BB962C8B-B14F-4D97-AF65-F5344CB8AC3E}">
        <p14:creationId xmlns:p14="http://schemas.microsoft.com/office/powerpoint/2010/main" val="24117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Function and technical inventions:</a:t>
            </a:r>
          </a:p>
          <a:p>
            <a:r>
              <a:rPr lang="en-US" dirty="0"/>
              <a:t>Patents act, 1970 amended in 1999 and 2005.</a:t>
            </a:r>
          </a:p>
          <a:p>
            <a:r>
              <a:rPr lang="en-US" b="1" u="sng" dirty="0"/>
              <a:t>Purely artistic works:</a:t>
            </a:r>
          </a:p>
          <a:p>
            <a:r>
              <a:rPr lang="en-US" dirty="0"/>
              <a:t>Copyright act 1957 amended in 1982, 1984, 1992, 1994, and 1999.</a:t>
            </a:r>
          </a:p>
          <a:p>
            <a:r>
              <a:rPr lang="en-US" b="1" u="sng" dirty="0"/>
              <a:t>A symbol, log, word, sound, color, design, etc.</a:t>
            </a:r>
          </a:p>
          <a:p>
            <a:r>
              <a:rPr lang="en-US" dirty="0"/>
              <a:t>Trademark act, 1999 amended in 1994, 1996 and 2000.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TYPES OF IP</a:t>
            </a:r>
          </a:p>
        </p:txBody>
      </p:sp>
    </p:spTree>
    <p:extLst>
      <p:ext uri="{BB962C8B-B14F-4D97-AF65-F5344CB8AC3E}">
        <p14:creationId xmlns:p14="http://schemas.microsoft.com/office/powerpoint/2010/main" val="224625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Contributions to the world of literature and art</a:t>
            </a:r>
          </a:p>
          <a:p>
            <a:r>
              <a:rPr lang="en-US" dirty="0"/>
              <a:t>Cannot rest on ideas, only protects the way, the outward expression.</a:t>
            </a:r>
          </a:p>
          <a:p>
            <a:r>
              <a:rPr lang="en-US" dirty="0"/>
              <a:t>Protected regardless of the creative level.</a:t>
            </a:r>
          </a:p>
          <a:p>
            <a:r>
              <a:rPr lang="en-US" dirty="0"/>
              <a:t>Form is protected regardless of the implementation of the work.</a:t>
            </a:r>
          </a:p>
          <a:p>
            <a:r>
              <a:rPr lang="en-US" dirty="0"/>
              <a:t>Protected regardless of whether or not exploited</a:t>
            </a:r>
          </a:p>
          <a:p>
            <a:r>
              <a:rPr lang="en-US" b="1" dirty="0"/>
              <a:t>Rights</a:t>
            </a:r>
            <a:r>
              <a:rPr lang="en-US" dirty="0"/>
              <a:t>: the author has acquired only by the fact of its creation.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u="sng" dirty="0"/>
              <a:t>“INTELLECTUAL PROPERTY RIGHTS”(IPR)</a:t>
            </a:r>
          </a:p>
        </p:txBody>
      </p:sp>
    </p:spTree>
    <p:extLst>
      <p:ext uri="{BB962C8B-B14F-4D97-AF65-F5344CB8AC3E}">
        <p14:creationId xmlns:p14="http://schemas.microsoft.com/office/powerpoint/2010/main" val="40869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u="sng" dirty="0"/>
              <a:t>Definition:</a:t>
            </a:r>
          </a:p>
          <a:p>
            <a:r>
              <a:rPr lang="en-US" dirty="0"/>
              <a:t> A patent describes an invention for which the inventor claims the exclusive right.</a:t>
            </a:r>
          </a:p>
          <a:p>
            <a:r>
              <a:rPr lang="en-US" b="1" u="sng" dirty="0"/>
              <a:t>INVENTION PATENABILE IF….</a:t>
            </a:r>
          </a:p>
          <a:p>
            <a:r>
              <a:rPr lang="en-US" u="sng" dirty="0"/>
              <a:t>NEW </a:t>
            </a:r>
            <a:r>
              <a:rPr lang="en-US" b="1" u="sng" dirty="0"/>
              <a:t>(Novel)</a:t>
            </a:r>
          </a:p>
          <a:p>
            <a:r>
              <a:rPr lang="en-US" u="sng" dirty="0"/>
              <a:t>USEFUL</a:t>
            </a:r>
          </a:p>
          <a:p>
            <a:r>
              <a:rPr lang="en-US" u="sng" dirty="0"/>
              <a:t>NOT OBVIOUS</a:t>
            </a:r>
          </a:p>
          <a:p>
            <a:r>
              <a:rPr lang="en-US" u="sng" dirty="0"/>
              <a:t>PERTAINS TO PATENTABLE</a:t>
            </a:r>
          </a:p>
          <a:p>
            <a:r>
              <a:rPr lang="en-US" u="sng" dirty="0"/>
              <a:t>SUBJECT MATTER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/>
              <a:t>“PATENTS”</a:t>
            </a:r>
          </a:p>
        </p:txBody>
      </p:sp>
    </p:spTree>
    <p:extLst>
      <p:ext uri="{BB962C8B-B14F-4D97-AF65-F5344CB8AC3E}">
        <p14:creationId xmlns:p14="http://schemas.microsoft.com/office/powerpoint/2010/main" val="185550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221</TotalTime>
  <Words>1199</Words>
  <Application>Microsoft Office PowerPoint</Application>
  <PresentationFormat>On-screen Show (4:3)</PresentationFormat>
  <Paragraphs>134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Book Antiqua</vt:lpstr>
      <vt:lpstr>Wingdings</vt:lpstr>
      <vt:lpstr>Hardcover</vt:lpstr>
      <vt:lpstr> ISSUES, CHALLENGES, AND STRATEGIES TO MAXIMIZE BENEFITS FROM IPR</vt:lpstr>
      <vt:lpstr>WHAT IS “INTELLECTUAL PROPERTY”? </vt:lpstr>
      <vt:lpstr>“LITERARY AND ARTISTIC WORKS”</vt:lpstr>
      <vt:lpstr>“INDUSTRIAL PROPERTY”</vt:lpstr>
      <vt:lpstr>COPYRIGHT</vt:lpstr>
      <vt:lpstr>WHAT IS COVERED BY COPYRIGHT?</vt:lpstr>
      <vt:lpstr>TYPES OF IP</vt:lpstr>
      <vt:lpstr>“INTELLECTUAL PROPERTY RIGHTS”(IPR)</vt:lpstr>
      <vt:lpstr>“PATENTS”</vt:lpstr>
      <vt:lpstr>WHY TO APPLY FOR PATENT?</vt:lpstr>
      <vt:lpstr>PATENT STRATEGY</vt:lpstr>
      <vt:lpstr>TRADEMARKS</vt:lpstr>
      <vt:lpstr>TRADEMARK VS DOMAIN NAME</vt:lpstr>
      <vt:lpstr>HOW TO REGISTER A DOMAIN NAME?</vt:lpstr>
      <vt:lpstr>TRADE SECRET</vt:lpstr>
      <vt:lpstr>AGENCIA IDEA</vt:lpstr>
      <vt:lpstr>AGENCIA IDEA INTELLECTUAL PROPERTY RIGHT</vt:lpstr>
      <vt:lpstr>AGENCIA IDEA-SERVICE: PATENTS, TRADE MARKS AND INDUSTRIAL DESIGNS</vt:lpstr>
      <vt:lpstr>CONCLUSION</vt:lpstr>
      <vt:lpstr>CHALENGES AND ISSUES</vt:lpstr>
      <vt:lpstr>Cont</vt:lpstr>
      <vt:lpstr>cont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IPR ISSUES, CHALLENGES, AND STRATEGIES TO MAXIMIZE BENEFITS FROM IPR</dc:title>
  <dc:creator>adeel riaz</dc:creator>
  <cp:lastModifiedBy>ikramulhaq 228</cp:lastModifiedBy>
  <cp:revision>48</cp:revision>
  <dcterms:created xsi:type="dcterms:W3CDTF">2020-03-18T18:48:46Z</dcterms:created>
  <dcterms:modified xsi:type="dcterms:W3CDTF">2020-05-03T10:31:23Z</dcterms:modified>
</cp:coreProperties>
</file>