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8619" y="497205"/>
            <a:ext cx="51822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743" y="1060263"/>
            <a:ext cx="5708650" cy="1793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97040"/>
            <a:chOff x="0" y="0"/>
            <a:chExt cx="12192000" cy="6797040"/>
          </a:xfrm>
        </p:grpSpPr>
        <p:sp>
          <p:nvSpPr>
            <p:cNvPr id="3" name="object 3"/>
            <p:cNvSpPr/>
            <p:nvPr/>
          </p:nvSpPr>
          <p:spPr>
            <a:xfrm>
              <a:off x="4572000" y="2071116"/>
              <a:ext cx="2971800" cy="2715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7970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8808" y="624840"/>
              <a:ext cx="669036" cy="13106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60235" y="842772"/>
              <a:ext cx="669036" cy="1309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8488" y="190500"/>
              <a:ext cx="669036" cy="1309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63767" y="2776727"/>
              <a:ext cx="664463" cy="13045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00" y="1280160"/>
              <a:ext cx="670559" cy="1310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07052" y="2740151"/>
              <a:ext cx="670560" cy="1310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2235" y="1498091"/>
              <a:ext cx="670559" cy="1310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1023" y="2282951"/>
              <a:ext cx="670560" cy="13121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39511" y="3395471"/>
              <a:ext cx="670560" cy="1310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86600" y="74676"/>
              <a:ext cx="670559" cy="1310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77484" y="1461516"/>
              <a:ext cx="670560" cy="13106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6280" y="2225039"/>
              <a:ext cx="1603247" cy="8823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961" y="2244217"/>
              <a:ext cx="1511846" cy="7909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23247" y="2569464"/>
              <a:ext cx="1153668" cy="5379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68968" y="2589657"/>
              <a:ext cx="1061592" cy="4455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11225" y="312826"/>
            <a:ext cx="11035030" cy="501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72745" algn="l"/>
                <a:tab pos="989330" algn="l"/>
                <a:tab pos="2304415" algn="l"/>
                <a:tab pos="2801620" algn="l"/>
                <a:tab pos="3702050" algn="l"/>
                <a:tab pos="4386580" algn="l"/>
                <a:tab pos="5170170" algn="l"/>
                <a:tab pos="6771640" algn="l"/>
                <a:tab pos="8956040" algn="l"/>
                <a:tab pos="10586720" algn="l"/>
              </a:tabLst>
            </a:pPr>
            <a:r>
              <a:rPr sz="2800" spc="-10" dirty="0">
                <a:solidFill>
                  <a:srgbClr val="00AF50"/>
                </a:solidFill>
                <a:latin typeface="Times New Roman"/>
                <a:cs typeface="Times New Roman"/>
              </a:rPr>
              <a:t>D</a:t>
            </a:r>
            <a:r>
              <a:rPr sz="2800" spc="-16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Thomas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AF50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-20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ed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Paal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spc="-235" dirty="0">
                <a:solidFill>
                  <a:srgbClr val="00AF50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endelbo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dependently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devel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 </a:t>
            </a:r>
            <a:r>
              <a:rPr sz="2800" dirty="0">
                <a:latin typeface="Times New Roman"/>
                <a:cs typeface="Times New Roman"/>
              </a:rPr>
              <a:t>working </a:t>
            </a:r>
            <a:r>
              <a:rPr sz="2800" spc="-5" dirty="0">
                <a:latin typeface="Times New Roman"/>
                <a:cs typeface="Times New Roman"/>
              </a:rPr>
              <a:t>idea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TLUD </a:t>
            </a:r>
            <a:r>
              <a:rPr sz="2800" spc="-5" dirty="0">
                <a:latin typeface="Times New Roman"/>
                <a:cs typeface="Times New Roman"/>
              </a:rPr>
              <a:t>gasifier in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1990s.</a:t>
            </a:r>
            <a:endParaRPr sz="2800">
              <a:latin typeface="Times New Roman"/>
              <a:cs typeface="Times New Roman"/>
            </a:endParaRPr>
          </a:p>
          <a:p>
            <a:pPr marL="241300" marR="407034" indent="-228600">
              <a:lnSpc>
                <a:spcPct val="150100"/>
              </a:lnSpc>
              <a:spcBef>
                <a:spcPts val="990"/>
              </a:spcBef>
              <a:buClr>
                <a:srgbClr val="FF0000"/>
              </a:buClr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sz="2800" spc="-5" dirty="0">
                <a:latin typeface="Times New Roman"/>
                <a:cs typeface="Times New Roman"/>
              </a:rPr>
              <a:t>TLUD is a micro-kiln used to </a:t>
            </a:r>
            <a:r>
              <a:rPr sz="2800" dirty="0">
                <a:latin typeface="Times New Roman"/>
                <a:cs typeface="Times New Roman"/>
              </a:rPr>
              <a:t>produce </a:t>
            </a:r>
            <a:r>
              <a:rPr sz="2800" spc="-5" dirty="0">
                <a:latin typeface="Times New Roman"/>
                <a:cs typeface="Times New Roman"/>
              </a:rPr>
              <a:t>charcoal, especially </a:t>
            </a:r>
            <a:r>
              <a:rPr sz="2800" spc="-15" dirty="0">
                <a:latin typeface="Times New Roman"/>
                <a:cs typeface="Times New Roman"/>
              </a:rPr>
              <a:t>biochar, </a:t>
            </a:r>
            <a:r>
              <a:rPr sz="2800" spc="-10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heat for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cooking.</a:t>
            </a:r>
            <a:endParaRPr sz="2800">
              <a:latin typeface="Times New Roman"/>
              <a:cs typeface="Times New Roman"/>
            </a:endParaRPr>
          </a:p>
          <a:p>
            <a:pPr marL="379730" indent="-367665">
              <a:lnSpc>
                <a:spcPct val="100000"/>
              </a:lnSpc>
              <a:spcBef>
                <a:spcPts val="2690"/>
              </a:spcBef>
              <a:buClr>
                <a:srgbClr val="FF0000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5" dirty="0">
                <a:latin typeface="Times New Roman"/>
                <a:cs typeface="Times New Roman"/>
              </a:rPr>
              <a:t>Modern Anila </a:t>
            </a:r>
            <a:r>
              <a:rPr sz="2800" dirty="0">
                <a:latin typeface="Times New Roman"/>
                <a:cs typeface="Times New Roman"/>
              </a:rPr>
              <a:t>stove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developed by U.N. Ravi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Kumar</a:t>
            </a:r>
            <a:endParaRPr sz="2800">
              <a:latin typeface="Times New Roman"/>
              <a:cs typeface="Times New Roman"/>
            </a:endParaRPr>
          </a:p>
          <a:p>
            <a:pPr marL="373380" indent="-361315">
              <a:lnSpc>
                <a:spcPct val="100000"/>
              </a:lnSpc>
              <a:spcBef>
                <a:spcPts val="2680"/>
              </a:spcBef>
              <a:buClr>
                <a:srgbClr val="FF0000"/>
              </a:buClr>
              <a:buFont typeface="Wingdings"/>
              <a:buChar char=""/>
              <a:tabLst>
                <a:tab pos="3740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key </a:t>
            </a:r>
            <a:r>
              <a:rPr sz="2800" spc="-10" dirty="0">
                <a:latin typeface="Times New Roman"/>
                <a:cs typeface="Times New Roman"/>
              </a:rPr>
              <a:t>aims </a:t>
            </a:r>
            <a:r>
              <a:rPr sz="2800" spc="-5" dirty="0">
                <a:latin typeface="Times New Roman"/>
                <a:cs typeface="Times New Roman"/>
              </a:rPr>
              <a:t>of the design are to reduce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indoor air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pollution</a:t>
            </a:r>
            <a:endParaRPr sz="2800">
              <a:latin typeface="Times New Roman"/>
              <a:cs typeface="Times New Roman"/>
            </a:endParaRPr>
          </a:p>
          <a:p>
            <a:pPr marL="373380" indent="-361315">
              <a:lnSpc>
                <a:spcPct val="100000"/>
              </a:lnSpc>
              <a:spcBef>
                <a:spcPts val="2675"/>
              </a:spcBef>
              <a:buClr>
                <a:srgbClr val="FF0000"/>
              </a:buClr>
              <a:buFont typeface="Wingdings"/>
              <a:buChar char=""/>
              <a:tabLst>
                <a:tab pos="3740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stove </a:t>
            </a:r>
            <a:r>
              <a:rPr sz="2800" spc="-5" dirty="0">
                <a:latin typeface="Times New Roman"/>
                <a:cs typeface="Times New Roman"/>
              </a:rPr>
              <a:t>is made </a:t>
            </a:r>
            <a:r>
              <a:rPr sz="2800" dirty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steel and weighs about 10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kg.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467"/>
            <a:ext cx="12192000" cy="6712584"/>
            <a:chOff x="0" y="145467"/>
            <a:chExt cx="12192000" cy="6712584"/>
          </a:xfrm>
        </p:grpSpPr>
        <p:sp>
          <p:nvSpPr>
            <p:cNvPr id="3" name="object 3"/>
            <p:cNvSpPr/>
            <p:nvPr/>
          </p:nvSpPr>
          <p:spPr>
            <a:xfrm>
              <a:off x="821811" y="145467"/>
              <a:ext cx="10680964" cy="9392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3579" y="361187"/>
              <a:ext cx="8463724" cy="518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2465" y="361187"/>
              <a:ext cx="1693799" cy="4051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09903"/>
              <a:ext cx="12192000" cy="1847850"/>
            </a:xfrm>
            <a:custGeom>
              <a:avLst/>
              <a:gdLst/>
              <a:ahLst/>
              <a:cxnLst/>
              <a:rect l="l" t="t" r="r" b="b"/>
              <a:pathLst>
                <a:path w="12192000" h="1847850">
                  <a:moveTo>
                    <a:pt x="1523111" y="1116330"/>
                  </a:moveTo>
                  <a:lnTo>
                    <a:pt x="0" y="1116330"/>
                  </a:lnTo>
                  <a:lnTo>
                    <a:pt x="0" y="1847596"/>
                  </a:lnTo>
                  <a:lnTo>
                    <a:pt x="1523111" y="1847596"/>
                  </a:lnTo>
                  <a:lnTo>
                    <a:pt x="1523111" y="1116330"/>
                  </a:lnTo>
                  <a:close/>
                </a:path>
                <a:path w="12192000" h="1847850">
                  <a:moveTo>
                    <a:pt x="4570349" y="0"/>
                  </a:moveTo>
                  <a:lnTo>
                    <a:pt x="3046222" y="0"/>
                  </a:lnTo>
                  <a:lnTo>
                    <a:pt x="3046095" y="0"/>
                  </a:lnTo>
                  <a:lnTo>
                    <a:pt x="1523111" y="0"/>
                  </a:lnTo>
                  <a:lnTo>
                    <a:pt x="0" y="0"/>
                  </a:lnTo>
                  <a:lnTo>
                    <a:pt x="0" y="1078230"/>
                  </a:lnTo>
                  <a:lnTo>
                    <a:pt x="1523111" y="1078230"/>
                  </a:lnTo>
                  <a:lnTo>
                    <a:pt x="3046095" y="1078230"/>
                  </a:lnTo>
                  <a:lnTo>
                    <a:pt x="3046222" y="1078230"/>
                  </a:lnTo>
                  <a:lnTo>
                    <a:pt x="4570349" y="1078230"/>
                  </a:lnTo>
                  <a:lnTo>
                    <a:pt x="4570349" y="0"/>
                  </a:lnTo>
                  <a:close/>
                </a:path>
                <a:path w="12192000" h="1847850">
                  <a:moveTo>
                    <a:pt x="7618984" y="0"/>
                  </a:moveTo>
                  <a:lnTo>
                    <a:pt x="6094730" y="0"/>
                  </a:lnTo>
                  <a:lnTo>
                    <a:pt x="4570476" y="0"/>
                  </a:lnTo>
                  <a:lnTo>
                    <a:pt x="4570476" y="1078230"/>
                  </a:lnTo>
                  <a:lnTo>
                    <a:pt x="6094730" y="1078230"/>
                  </a:lnTo>
                  <a:lnTo>
                    <a:pt x="7618984" y="1078230"/>
                  </a:lnTo>
                  <a:lnTo>
                    <a:pt x="7618984" y="0"/>
                  </a:lnTo>
                  <a:close/>
                </a:path>
                <a:path w="12192000" h="1847850">
                  <a:moveTo>
                    <a:pt x="9143352" y="0"/>
                  </a:moveTo>
                  <a:lnTo>
                    <a:pt x="7619111" y="0"/>
                  </a:lnTo>
                  <a:lnTo>
                    <a:pt x="7619111" y="1078230"/>
                  </a:lnTo>
                  <a:lnTo>
                    <a:pt x="9143352" y="1078230"/>
                  </a:lnTo>
                  <a:lnTo>
                    <a:pt x="9143352" y="0"/>
                  </a:lnTo>
                  <a:close/>
                </a:path>
                <a:path w="12192000" h="1847850">
                  <a:moveTo>
                    <a:pt x="10667619" y="0"/>
                  </a:moveTo>
                  <a:lnTo>
                    <a:pt x="9143365" y="0"/>
                  </a:lnTo>
                  <a:lnTo>
                    <a:pt x="9143365" y="1078230"/>
                  </a:lnTo>
                  <a:lnTo>
                    <a:pt x="10667619" y="1078230"/>
                  </a:lnTo>
                  <a:lnTo>
                    <a:pt x="10667619" y="0"/>
                  </a:lnTo>
                  <a:close/>
                </a:path>
                <a:path w="12192000" h="1847850">
                  <a:moveTo>
                    <a:pt x="12192000" y="0"/>
                  </a:moveTo>
                  <a:lnTo>
                    <a:pt x="10667746" y="0"/>
                  </a:lnTo>
                  <a:lnTo>
                    <a:pt x="10667746" y="1078230"/>
                  </a:lnTo>
                  <a:lnTo>
                    <a:pt x="12192000" y="10782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111" y="2126233"/>
              <a:ext cx="10669270" cy="731520"/>
            </a:xfrm>
            <a:custGeom>
              <a:avLst/>
              <a:gdLst/>
              <a:ahLst/>
              <a:cxnLst/>
              <a:rect l="l" t="t" r="r" b="b"/>
              <a:pathLst>
                <a:path w="10669270" h="731519">
                  <a:moveTo>
                    <a:pt x="3047238" y="0"/>
                  </a:moveTo>
                  <a:lnTo>
                    <a:pt x="1523111" y="0"/>
                  </a:lnTo>
                  <a:lnTo>
                    <a:pt x="1522984" y="0"/>
                  </a:lnTo>
                  <a:lnTo>
                    <a:pt x="0" y="0"/>
                  </a:lnTo>
                  <a:lnTo>
                    <a:pt x="0" y="731266"/>
                  </a:lnTo>
                  <a:lnTo>
                    <a:pt x="1522984" y="731266"/>
                  </a:lnTo>
                  <a:lnTo>
                    <a:pt x="1523111" y="731266"/>
                  </a:lnTo>
                  <a:lnTo>
                    <a:pt x="3047238" y="731266"/>
                  </a:lnTo>
                  <a:lnTo>
                    <a:pt x="3047238" y="0"/>
                  </a:lnTo>
                  <a:close/>
                </a:path>
                <a:path w="10669270" h="731519">
                  <a:moveTo>
                    <a:pt x="6095873" y="0"/>
                  </a:moveTo>
                  <a:lnTo>
                    <a:pt x="4571619" y="0"/>
                  </a:lnTo>
                  <a:lnTo>
                    <a:pt x="3047365" y="0"/>
                  </a:lnTo>
                  <a:lnTo>
                    <a:pt x="3047365" y="731266"/>
                  </a:lnTo>
                  <a:lnTo>
                    <a:pt x="4571619" y="731266"/>
                  </a:lnTo>
                  <a:lnTo>
                    <a:pt x="6095873" y="731266"/>
                  </a:lnTo>
                  <a:lnTo>
                    <a:pt x="6095873" y="0"/>
                  </a:lnTo>
                  <a:close/>
                </a:path>
                <a:path w="10669270" h="731519">
                  <a:moveTo>
                    <a:pt x="7620241" y="0"/>
                  </a:moveTo>
                  <a:lnTo>
                    <a:pt x="6096000" y="0"/>
                  </a:lnTo>
                  <a:lnTo>
                    <a:pt x="6096000" y="731266"/>
                  </a:lnTo>
                  <a:lnTo>
                    <a:pt x="7620241" y="731266"/>
                  </a:lnTo>
                  <a:lnTo>
                    <a:pt x="7620241" y="0"/>
                  </a:lnTo>
                  <a:close/>
                </a:path>
                <a:path w="10669270" h="731519">
                  <a:moveTo>
                    <a:pt x="9144508" y="0"/>
                  </a:moveTo>
                  <a:lnTo>
                    <a:pt x="7620254" y="0"/>
                  </a:lnTo>
                  <a:lnTo>
                    <a:pt x="7620254" y="731266"/>
                  </a:lnTo>
                  <a:lnTo>
                    <a:pt x="9144508" y="731266"/>
                  </a:lnTo>
                  <a:lnTo>
                    <a:pt x="9144508" y="0"/>
                  </a:lnTo>
                  <a:close/>
                </a:path>
                <a:path w="10669270" h="731519">
                  <a:moveTo>
                    <a:pt x="10668889" y="0"/>
                  </a:moveTo>
                  <a:lnTo>
                    <a:pt x="9144635" y="0"/>
                  </a:lnTo>
                  <a:lnTo>
                    <a:pt x="9144635" y="731266"/>
                  </a:lnTo>
                  <a:lnTo>
                    <a:pt x="10668889" y="731266"/>
                  </a:lnTo>
                  <a:lnTo>
                    <a:pt x="10668889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857538"/>
              <a:ext cx="1523365" cy="750570"/>
            </a:xfrm>
            <a:custGeom>
              <a:avLst/>
              <a:gdLst/>
              <a:ahLst/>
              <a:cxnLst/>
              <a:rect l="l" t="t" r="r" b="b"/>
              <a:pathLst>
                <a:path w="1523365" h="750570">
                  <a:moveTo>
                    <a:pt x="1523111" y="0"/>
                  </a:moveTo>
                  <a:lnTo>
                    <a:pt x="0" y="0"/>
                  </a:lnTo>
                  <a:lnTo>
                    <a:pt x="0" y="750277"/>
                  </a:lnTo>
                  <a:lnTo>
                    <a:pt x="1523111" y="750277"/>
                  </a:lnTo>
                  <a:lnTo>
                    <a:pt x="15231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3111" y="2857550"/>
              <a:ext cx="10669270" cy="750570"/>
            </a:xfrm>
            <a:custGeom>
              <a:avLst/>
              <a:gdLst/>
              <a:ahLst/>
              <a:cxnLst/>
              <a:rect l="l" t="t" r="r" b="b"/>
              <a:pathLst>
                <a:path w="10669270" h="750570">
                  <a:moveTo>
                    <a:pt x="3047238" y="0"/>
                  </a:moveTo>
                  <a:lnTo>
                    <a:pt x="1523111" y="0"/>
                  </a:lnTo>
                  <a:lnTo>
                    <a:pt x="1522984" y="0"/>
                  </a:lnTo>
                  <a:lnTo>
                    <a:pt x="0" y="0"/>
                  </a:lnTo>
                  <a:lnTo>
                    <a:pt x="0" y="750265"/>
                  </a:lnTo>
                  <a:lnTo>
                    <a:pt x="1522984" y="750265"/>
                  </a:lnTo>
                  <a:lnTo>
                    <a:pt x="1523111" y="750265"/>
                  </a:lnTo>
                  <a:lnTo>
                    <a:pt x="3047238" y="750265"/>
                  </a:lnTo>
                  <a:lnTo>
                    <a:pt x="3047238" y="0"/>
                  </a:lnTo>
                  <a:close/>
                </a:path>
                <a:path w="10669270" h="750570">
                  <a:moveTo>
                    <a:pt x="6095873" y="0"/>
                  </a:moveTo>
                  <a:lnTo>
                    <a:pt x="4571619" y="0"/>
                  </a:lnTo>
                  <a:lnTo>
                    <a:pt x="3047365" y="0"/>
                  </a:lnTo>
                  <a:lnTo>
                    <a:pt x="3047365" y="750265"/>
                  </a:lnTo>
                  <a:lnTo>
                    <a:pt x="4571619" y="750265"/>
                  </a:lnTo>
                  <a:lnTo>
                    <a:pt x="6095873" y="750265"/>
                  </a:lnTo>
                  <a:lnTo>
                    <a:pt x="6095873" y="0"/>
                  </a:lnTo>
                  <a:close/>
                </a:path>
                <a:path w="10669270" h="750570">
                  <a:moveTo>
                    <a:pt x="7620241" y="0"/>
                  </a:moveTo>
                  <a:lnTo>
                    <a:pt x="6096000" y="0"/>
                  </a:lnTo>
                  <a:lnTo>
                    <a:pt x="6096000" y="750265"/>
                  </a:lnTo>
                  <a:lnTo>
                    <a:pt x="7620241" y="750265"/>
                  </a:lnTo>
                  <a:lnTo>
                    <a:pt x="7620241" y="0"/>
                  </a:lnTo>
                  <a:close/>
                </a:path>
                <a:path w="10669270" h="750570">
                  <a:moveTo>
                    <a:pt x="9144508" y="0"/>
                  </a:moveTo>
                  <a:lnTo>
                    <a:pt x="7620254" y="0"/>
                  </a:lnTo>
                  <a:lnTo>
                    <a:pt x="7620254" y="750265"/>
                  </a:lnTo>
                  <a:lnTo>
                    <a:pt x="9144508" y="750265"/>
                  </a:lnTo>
                  <a:lnTo>
                    <a:pt x="9144508" y="0"/>
                  </a:lnTo>
                  <a:close/>
                </a:path>
                <a:path w="10669270" h="750570">
                  <a:moveTo>
                    <a:pt x="10668889" y="0"/>
                  </a:moveTo>
                  <a:lnTo>
                    <a:pt x="9144635" y="0"/>
                  </a:lnTo>
                  <a:lnTo>
                    <a:pt x="9144635" y="750265"/>
                  </a:lnTo>
                  <a:lnTo>
                    <a:pt x="10668889" y="750265"/>
                  </a:lnTo>
                  <a:lnTo>
                    <a:pt x="10668889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607727"/>
              <a:ext cx="1523365" cy="750570"/>
            </a:xfrm>
            <a:custGeom>
              <a:avLst/>
              <a:gdLst/>
              <a:ahLst/>
              <a:cxnLst/>
              <a:rect l="l" t="t" r="r" b="b"/>
              <a:pathLst>
                <a:path w="1523365" h="750570">
                  <a:moveTo>
                    <a:pt x="1523111" y="0"/>
                  </a:moveTo>
                  <a:lnTo>
                    <a:pt x="0" y="0"/>
                  </a:lnTo>
                  <a:lnTo>
                    <a:pt x="0" y="750277"/>
                  </a:lnTo>
                  <a:lnTo>
                    <a:pt x="1523111" y="750277"/>
                  </a:lnTo>
                  <a:lnTo>
                    <a:pt x="15231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3111" y="3607726"/>
              <a:ext cx="10669270" cy="750570"/>
            </a:xfrm>
            <a:custGeom>
              <a:avLst/>
              <a:gdLst/>
              <a:ahLst/>
              <a:cxnLst/>
              <a:rect l="l" t="t" r="r" b="b"/>
              <a:pathLst>
                <a:path w="10669270" h="750570">
                  <a:moveTo>
                    <a:pt x="3047238" y="0"/>
                  </a:moveTo>
                  <a:lnTo>
                    <a:pt x="1523111" y="0"/>
                  </a:lnTo>
                  <a:lnTo>
                    <a:pt x="1522984" y="0"/>
                  </a:lnTo>
                  <a:lnTo>
                    <a:pt x="0" y="0"/>
                  </a:lnTo>
                  <a:lnTo>
                    <a:pt x="0" y="750277"/>
                  </a:lnTo>
                  <a:lnTo>
                    <a:pt x="1522984" y="750277"/>
                  </a:lnTo>
                  <a:lnTo>
                    <a:pt x="1523111" y="750277"/>
                  </a:lnTo>
                  <a:lnTo>
                    <a:pt x="3047238" y="750277"/>
                  </a:lnTo>
                  <a:lnTo>
                    <a:pt x="3047238" y="0"/>
                  </a:lnTo>
                  <a:close/>
                </a:path>
                <a:path w="10669270" h="750570">
                  <a:moveTo>
                    <a:pt x="6095873" y="0"/>
                  </a:moveTo>
                  <a:lnTo>
                    <a:pt x="4571619" y="0"/>
                  </a:lnTo>
                  <a:lnTo>
                    <a:pt x="3047365" y="0"/>
                  </a:lnTo>
                  <a:lnTo>
                    <a:pt x="3047365" y="750277"/>
                  </a:lnTo>
                  <a:lnTo>
                    <a:pt x="4571619" y="750277"/>
                  </a:lnTo>
                  <a:lnTo>
                    <a:pt x="6095873" y="750277"/>
                  </a:lnTo>
                  <a:lnTo>
                    <a:pt x="6095873" y="0"/>
                  </a:lnTo>
                  <a:close/>
                </a:path>
                <a:path w="10669270" h="750570">
                  <a:moveTo>
                    <a:pt x="7620241" y="0"/>
                  </a:moveTo>
                  <a:lnTo>
                    <a:pt x="6096000" y="0"/>
                  </a:lnTo>
                  <a:lnTo>
                    <a:pt x="6096000" y="750277"/>
                  </a:lnTo>
                  <a:lnTo>
                    <a:pt x="7620241" y="750277"/>
                  </a:lnTo>
                  <a:lnTo>
                    <a:pt x="7620241" y="0"/>
                  </a:lnTo>
                  <a:close/>
                </a:path>
                <a:path w="10669270" h="750570">
                  <a:moveTo>
                    <a:pt x="9144508" y="0"/>
                  </a:moveTo>
                  <a:lnTo>
                    <a:pt x="7620254" y="0"/>
                  </a:lnTo>
                  <a:lnTo>
                    <a:pt x="7620254" y="750277"/>
                  </a:lnTo>
                  <a:lnTo>
                    <a:pt x="9144508" y="750277"/>
                  </a:lnTo>
                  <a:lnTo>
                    <a:pt x="9144508" y="0"/>
                  </a:lnTo>
                  <a:close/>
                </a:path>
                <a:path w="10669270" h="750570">
                  <a:moveTo>
                    <a:pt x="10668889" y="0"/>
                  </a:moveTo>
                  <a:lnTo>
                    <a:pt x="9144635" y="0"/>
                  </a:lnTo>
                  <a:lnTo>
                    <a:pt x="9144635" y="750277"/>
                  </a:lnTo>
                  <a:lnTo>
                    <a:pt x="10668889" y="750277"/>
                  </a:lnTo>
                  <a:lnTo>
                    <a:pt x="10668889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358043"/>
              <a:ext cx="1523365" cy="750570"/>
            </a:xfrm>
            <a:custGeom>
              <a:avLst/>
              <a:gdLst/>
              <a:ahLst/>
              <a:cxnLst/>
              <a:rect l="l" t="t" r="r" b="b"/>
              <a:pathLst>
                <a:path w="1523365" h="750570">
                  <a:moveTo>
                    <a:pt x="1523111" y="0"/>
                  </a:moveTo>
                  <a:lnTo>
                    <a:pt x="0" y="0"/>
                  </a:lnTo>
                  <a:lnTo>
                    <a:pt x="0" y="750277"/>
                  </a:lnTo>
                  <a:lnTo>
                    <a:pt x="1523111" y="750277"/>
                  </a:lnTo>
                  <a:lnTo>
                    <a:pt x="15231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3111" y="4358043"/>
              <a:ext cx="10669270" cy="750570"/>
            </a:xfrm>
            <a:custGeom>
              <a:avLst/>
              <a:gdLst/>
              <a:ahLst/>
              <a:cxnLst/>
              <a:rect l="l" t="t" r="r" b="b"/>
              <a:pathLst>
                <a:path w="10669270" h="750570">
                  <a:moveTo>
                    <a:pt x="3047238" y="0"/>
                  </a:moveTo>
                  <a:lnTo>
                    <a:pt x="1523111" y="0"/>
                  </a:lnTo>
                  <a:lnTo>
                    <a:pt x="1522984" y="0"/>
                  </a:lnTo>
                  <a:lnTo>
                    <a:pt x="0" y="0"/>
                  </a:lnTo>
                  <a:lnTo>
                    <a:pt x="0" y="750277"/>
                  </a:lnTo>
                  <a:lnTo>
                    <a:pt x="1522984" y="750277"/>
                  </a:lnTo>
                  <a:lnTo>
                    <a:pt x="1523111" y="750277"/>
                  </a:lnTo>
                  <a:lnTo>
                    <a:pt x="3047238" y="750277"/>
                  </a:lnTo>
                  <a:lnTo>
                    <a:pt x="3047238" y="0"/>
                  </a:lnTo>
                  <a:close/>
                </a:path>
                <a:path w="10669270" h="750570">
                  <a:moveTo>
                    <a:pt x="6095873" y="0"/>
                  </a:moveTo>
                  <a:lnTo>
                    <a:pt x="4571619" y="0"/>
                  </a:lnTo>
                  <a:lnTo>
                    <a:pt x="3047365" y="0"/>
                  </a:lnTo>
                  <a:lnTo>
                    <a:pt x="3047365" y="750277"/>
                  </a:lnTo>
                  <a:lnTo>
                    <a:pt x="4571619" y="750277"/>
                  </a:lnTo>
                  <a:lnTo>
                    <a:pt x="6095873" y="750277"/>
                  </a:lnTo>
                  <a:lnTo>
                    <a:pt x="6095873" y="0"/>
                  </a:lnTo>
                  <a:close/>
                </a:path>
                <a:path w="10669270" h="750570">
                  <a:moveTo>
                    <a:pt x="7620241" y="0"/>
                  </a:moveTo>
                  <a:lnTo>
                    <a:pt x="6096000" y="0"/>
                  </a:lnTo>
                  <a:lnTo>
                    <a:pt x="6096000" y="750277"/>
                  </a:lnTo>
                  <a:lnTo>
                    <a:pt x="7620241" y="750277"/>
                  </a:lnTo>
                  <a:lnTo>
                    <a:pt x="7620241" y="0"/>
                  </a:lnTo>
                  <a:close/>
                </a:path>
                <a:path w="10669270" h="750570">
                  <a:moveTo>
                    <a:pt x="9144508" y="0"/>
                  </a:moveTo>
                  <a:lnTo>
                    <a:pt x="7620254" y="0"/>
                  </a:lnTo>
                  <a:lnTo>
                    <a:pt x="7620254" y="750277"/>
                  </a:lnTo>
                  <a:lnTo>
                    <a:pt x="9144508" y="750277"/>
                  </a:lnTo>
                  <a:lnTo>
                    <a:pt x="9144508" y="0"/>
                  </a:lnTo>
                  <a:close/>
                </a:path>
                <a:path w="10669270" h="750570">
                  <a:moveTo>
                    <a:pt x="10668889" y="0"/>
                  </a:moveTo>
                  <a:lnTo>
                    <a:pt x="9144635" y="0"/>
                  </a:lnTo>
                  <a:lnTo>
                    <a:pt x="9144635" y="750277"/>
                  </a:lnTo>
                  <a:lnTo>
                    <a:pt x="10668889" y="750277"/>
                  </a:lnTo>
                  <a:lnTo>
                    <a:pt x="10668889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108333"/>
              <a:ext cx="1523365" cy="750570"/>
            </a:xfrm>
            <a:custGeom>
              <a:avLst/>
              <a:gdLst/>
              <a:ahLst/>
              <a:cxnLst/>
              <a:rect l="l" t="t" r="r" b="b"/>
              <a:pathLst>
                <a:path w="1523365" h="750570">
                  <a:moveTo>
                    <a:pt x="1523111" y="0"/>
                  </a:moveTo>
                  <a:lnTo>
                    <a:pt x="0" y="0"/>
                  </a:lnTo>
                  <a:lnTo>
                    <a:pt x="0" y="750277"/>
                  </a:lnTo>
                  <a:lnTo>
                    <a:pt x="1523111" y="750277"/>
                  </a:lnTo>
                  <a:lnTo>
                    <a:pt x="15231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3111" y="5108333"/>
              <a:ext cx="10669270" cy="750570"/>
            </a:xfrm>
            <a:custGeom>
              <a:avLst/>
              <a:gdLst/>
              <a:ahLst/>
              <a:cxnLst/>
              <a:rect l="l" t="t" r="r" b="b"/>
              <a:pathLst>
                <a:path w="10669270" h="750570">
                  <a:moveTo>
                    <a:pt x="3047238" y="0"/>
                  </a:moveTo>
                  <a:lnTo>
                    <a:pt x="1523111" y="0"/>
                  </a:lnTo>
                  <a:lnTo>
                    <a:pt x="1522984" y="0"/>
                  </a:lnTo>
                  <a:lnTo>
                    <a:pt x="0" y="0"/>
                  </a:lnTo>
                  <a:lnTo>
                    <a:pt x="0" y="750277"/>
                  </a:lnTo>
                  <a:lnTo>
                    <a:pt x="1522984" y="750277"/>
                  </a:lnTo>
                  <a:lnTo>
                    <a:pt x="1523111" y="750277"/>
                  </a:lnTo>
                  <a:lnTo>
                    <a:pt x="3047238" y="750277"/>
                  </a:lnTo>
                  <a:lnTo>
                    <a:pt x="3047238" y="0"/>
                  </a:lnTo>
                  <a:close/>
                </a:path>
                <a:path w="10669270" h="750570">
                  <a:moveTo>
                    <a:pt x="6095873" y="0"/>
                  </a:moveTo>
                  <a:lnTo>
                    <a:pt x="4571619" y="0"/>
                  </a:lnTo>
                  <a:lnTo>
                    <a:pt x="3047365" y="0"/>
                  </a:lnTo>
                  <a:lnTo>
                    <a:pt x="3047365" y="750277"/>
                  </a:lnTo>
                  <a:lnTo>
                    <a:pt x="4571619" y="750277"/>
                  </a:lnTo>
                  <a:lnTo>
                    <a:pt x="6095873" y="750277"/>
                  </a:lnTo>
                  <a:lnTo>
                    <a:pt x="6095873" y="0"/>
                  </a:lnTo>
                  <a:close/>
                </a:path>
                <a:path w="10669270" h="750570">
                  <a:moveTo>
                    <a:pt x="7620241" y="0"/>
                  </a:moveTo>
                  <a:lnTo>
                    <a:pt x="6096000" y="0"/>
                  </a:lnTo>
                  <a:lnTo>
                    <a:pt x="6096000" y="750277"/>
                  </a:lnTo>
                  <a:lnTo>
                    <a:pt x="7620241" y="750277"/>
                  </a:lnTo>
                  <a:lnTo>
                    <a:pt x="7620241" y="0"/>
                  </a:lnTo>
                  <a:close/>
                </a:path>
                <a:path w="10669270" h="750570">
                  <a:moveTo>
                    <a:pt x="9144508" y="0"/>
                  </a:moveTo>
                  <a:lnTo>
                    <a:pt x="7620254" y="0"/>
                  </a:lnTo>
                  <a:lnTo>
                    <a:pt x="7620254" y="750277"/>
                  </a:lnTo>
                  <a:lnTo>
                    <a:pt x="9144508" y="750277"/>
                  </a:lnTo>
                  <a:lnTo>
                    <a:pt x="9144508" y="0"/>
                  </a:lnTo>
                  <a:close/>
                </a:path>
                <a:path w="10669270" h="750570">
                  <a:moveTo>
                    <a:pt x="10668889" y="0"/>
                  </a:moveTo>
                  <a:lnTo>
                    <a:pt x="9144635" y="0"/>
                  </a:lnTo>
                  <a:lnTo>
                    <a:pt x="9144635" y="750277"/>
                  </a:lnTo>
                  <a:lnTo>
                    <a:pt x="10668889" y="750277"/>
                  </a:lnTo>
                  <a:lnTo>
                    <a:pt x="10668889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858605"/>
              <a:ext cx="1523365" cy="999490"/>
            </a:xfrm>
            <a:custGeom>
              <a:avLst/>
              <a:gdLst/>
              <a:ahLst/>
              <a:cxnLst/>
              <a:rect l="l" t="t" r="r" b="b"/>
              <a:pathLst>
                <a:path w="1523365" h="999490">
                  <a:moveTo>
                    <a:pt x="1523111" y="0"/>
                  </a:moveTo>
                  <a:lnTo>
                    <a:pt x="0" y="0"/>
                  </a:lnTo>
                  <a:lnTo>
                    <a:pt x="0" y="999392"/>
                  </a:lnTo>
                  <a:lnTo>
                    <a:pt x="1523111" y="999392"/>
                  </a:lnTo>
                  <a:lnTo>
                    <a:pt x="15231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3111" y="5858611"/>
              <a:ext cx="10669270" cy="999490"/>
            </a:xfrm>
            <a:custGeom>
              <a:avLst/>
              <a:gdLst/>
              <a:ahLst/>
              <a:cxnLst/>
              <a:rect l="l" t="t" r="r" b="b"/>
              <a:pathLst>
                <a:path w="10669270" h="999490">
                  <a:moveTo>
                    <a:pt x="3047238" y="0"/>
                  </a:moveTo>
                  <a:lnTo>
                    <a:pt x="1523111" y="0"/>
                  </a:lnTo>
                  <a:lnTo>
                    <a:pt x="1522984" y="0"/>
                  </a:lnTo>
                  <a:lnTo>
                    <a:pt x="0" y="0"/>
                  </a:lnTo>
                  <a:lnTo>
                    <a:pt x="0" y="999388"/>
                  </a:lnTo>
                  <a:lnTo>
                    <a:pt x="1522984" y="999388"/>
                  </a:lnTo>
                  <a:lnTo>
                    <a:pt x="1523111" y="999388"/>
                  </a:lnTo>
                  <a:lnTo>
                    <a:pt x="3047238" y="999388"/>
                  </a:lnTo>
                  <a:lnTo>
                    <a:pt x="3047238" y="0"/>
                  </a:lnTo>
                  <a:close/>
                </a:path>
                <a:path w="10669270" h="999490">
                  <a:moveTo>
                    <a:pt x="6095873" y="0"/>
                  </a:moveTo>
                  <a:lnTo>
                    <a:pt x="4571619" y="0"/>
                  </a:lnTo>
                  <a:lnTo>
                    <a:pt x="3047365" y="0"/>
                  </a:lnTo>
                  <a:lnTo>
                    <a:pt x="3047365" y="999388"/>
                  </a:lnTo>
                  <a:lnTo>
                    <a:pt x="4571619" y="999388"/>
                  </a:lnTo>
                  <a:lnTo>
                    <a:pt x="6095873" y="999388"/>
                  </a:lnTo>
                  <a:lnTo>
                    <a:pt x="6095873" y="0"/>
                  </a:lnTo>
                  <a:close/>
                </a:path>
                <a:path w="10669270" h="999490">
                  <a:moveTo>
                    <a:pt x="7620241" y="0"/>
                  </a:moveTo>
                  <a:lnTo>
                    <a:pt x="6096000" y="0"/>
                  </a:lnTo>
                  <a:lnTo>
                    <a:pt x="6096000" y="999388"/>
                  </a:lnTo>
                  <a:lnTo>
                    <a:pt x="7620241" y="999388"/>
                  </a:lnTo>
                  <a:lnTo>
                    <a:pt x="7620241" y="0"/>
                  </a:lnTo>
                  <a:close/>
                </a:path>
                <a:path w="10669270" h="999490">
                  <a:moveTo>
                    <a:pt x="9144508" y="0"/>
                  </a:moveTo>
                  <a:lnTo>
                    <a:pt x="7620254" y="0"/>
                  </a:lnTo>
                  <a:lnTo>
                    <a:pt x="7620254" y="999388"/>
                  </a:lnTo>
                  <a:lnTo>
                    <a:pt x="9144508" y="999388"/>
                  </a:lnTo>
                  <a:lnTo>
                    <a:pt x="9144508" y="0"/>
                  </a:lnTo>
                  <a:close/>
                </a:path>
                <a:path w="10669270" h="999490">
                  <a:moveTo>
                    <a:pt x="10668889" y="0"/>
                  </a:moveTo>
                  <a:lnTo>
                    <a:pt x="9144635" y="0"/>
                  </a:lnTo>
                  <a:lnTo>
                    <a:pt x="9144635" y="999388"/>
                  </a:lnTo>
                  <a:lnTo>
                    <a:pt x="10668889" y="999388"/>
                  </a:lnTo>
                  <a:lnTo>
                    <a:pt x="10668889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003553"/>
              <a:ext cx="12192000" cy="5854700"/>
            </a:xfrm>
            <a:custGeom>
              <a:avLst/>
              <a:gdLst/>
              <a:ahLst/>
              <a:cxnLst/>
              <a:rect l="l" t="t" r="r" b="b"/>
              <a:pathLst>
                <a:path w="12192000" h="58547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12700"/>
                  </a:lnTo>
                  <a:lnTo>
                    <a:pt x="12185650" y="1084580"/>
                  </a:lnTo>
                  <a:lnTo>
                    <a:pt x="12185650" y="4848707"/>
                  </a:lnTo>
                  <a:lnTo>
                    <a:pt x="10674096" y="4848707"/>
                  </a:lnTo>
                  <a:lnTo>
                    <a:pt x="10674096" y="4111117"/>
                  </a:lnTo>
                  <a:lnTo>
                    <a:pt x="12185650" y="4111117"/>
                  </a:lnTo>
                  <a:lnTo>
                    <a:pt x="12185650" y="4098417"/>
                  </a:lnTo>
                  <a:lnTo>
                    <a:pt x="10674096" y="4098417"/>
                  </a:lnTo>
                  <a:lnTo>
                    <a:pt x="10674096" y="3360801"/>
                  </a:lnTo>
                  <a:lnTo>
                    <a:pt x="12185650" y="3360801"/>
                  </a:lnTo>
                  <a:lnTo>
                    <a:pt x="12185650" y="3348101"/>
                  </a:lnTo>
                  <a:lnTo>
                    <a:pt x="10674096" y="3348101"/>
                  </a:lnTo>
                  <a:lnTo>
                    <a:pt x="10674096" y="2610612"/>
                  </a:lnTo>
                  <a:lnTo>
                    <a:pt x="12185650" y="2610612"/>
                  </a:lnTo>
                  <a:lnTo>
                    <a:pt x="12185650" y="2597924"/>
                  </a:lnTo>
                  <a:lnTo>
                    <a:pt x="10674096" y="2597924"/>
                  </a:lnTo>
                  <a:lnTo>
                    <a:pt x="10674096" y="1860296"/>
                  </a:lnTo>
                  <a:lnTo>
                    <a:pt x="12185650" y="1860296"/>
                  </a:lnTo>
                  <a:lnTo>
                    <a:pt x="12185650" y="1847596"/>
                  </a:lnTo>
                  <a:lnTo>
                    <a:pt x="10674096" y="1847596"/>
                  </a:lnTo>
                  <a:lnTo>
                    <a:pt x="10674096" y="1122680"/>
                  </a:lnTo>
                  <a:lnTo>
                    <a:pt x="12185650" y="1122680"/>
                  </a:lnTo>
                  <a:lnTo>
                    <a:pt x="12185650" y="1084580"/>
                  </a:lnTo>
                  <a:lnTo>
                    <a:pt x="10674096" y="1084580"/>
                  </a:lnTo>
                  <a:lnTo>
                    <a:pt x="10674096" y="12700"/>
                  </a:lnTo>
                  <a:lnTo>
                    <a:pt x="12185650" y="12700"/>
                  </a:lnTo>
                  <a:lnTo>
                    <a:pt x="12185650" y="0"/>
                  </a:lnTo>
                  <a:lnTo>
                    <a:pt x="10674096" y="0"/>
                  </a:lnTo>
                  <a:lnTo>
                    <a:pt x="10661396" y="0"/>
                  </a:lnTo>
                  <a:lnTo>
                    <a:pt x="10661396" y="12700"/>
                  </a:lnTo>
                  <a:lnTo>
                    <a:pt x="10661396" y="4848707"/>
                  </a:lnTo>
                  <a:lnTo>
                    <a:pt x="9149715" y="4848707"/>
                  </a:lnTo>
                  <a:lnTo>
                    <a:pt x="9149715" y="4111117"/>
                  </a:lnTo>
                  <a:lnTo>
                    <a:pt x="10661396" y="4111117"/>
                  </a:lnTo>
                  <a:lnTo>
                    <a:pt x="10661396" y="4098417"/>
                  </a:lnTo>
                  <a:lnTo>
                    <a:pt x="9149715" y="4098417"/>
                  </a:lnTo>
                  <a:lnTo>
                    <a:pt x="9149715" y="3360801"/>
                  </a:lnTo>
                  <a:lnTo>
                    <a:pt x="10661396" y="3360801"/>
                  </a:lnTo>
                  <a:lnTo>
                    <a:pt x="10661396" y="3348101"/>
                  </a:lnTo>
                  <a:lnTo>
                    <a:pt x="9149715" y="3348101"/>
                  </a:lnTo>
                  <a:lnTo>
                    <a:pt x="9149715" y="2610612"/>
                  </a:lnTo>
                  <a:lnTo>
                    <a:pt x="10661396" y="2610612"/>
                  </a:lnTo>
                  <a:lnTo>
                    <a:pt x="10661396" y="2597924"/>
                  </a:lnTo>
                  <a:lnTo>
                    <a:pt x="9149715" y="2597924"/>
                  </a:lnTo>
                  <a:lnTo>
                    <a:pt x="9149715" y="1860296"/>
                  </a:lnTo>
                  <a:lnTo>
                    <a:pt x="10661396" y="1860296"/>
                  </a:lnTo>
                  <a:lnTo>
                    <a:pt x="10661396" y="1847596"/>
                  </a:lnTo>
                  <a:lnTo>
                    <a:pt x="9149715" y="1847596"/>
                  </a:lnTo>
                  <a:lnTo>
                    <a:pt x="9149715" y="1122680"/>
                  </a:lnTo>
                  <a:lnTo>
                    <a:pt x="10661396" y="1122680"/>
                  </a:lnTo>
                  <a:lnTo>
                    <a:pt x="10661396" y="1084580"/>
                  </a:lnTo>
                  <a:lnTo>
                    <a:pt x="9149715" y="1084580"/>
                  </a:lnTo>
                  <a:lnTo>
                    <a:pt x="9149715" y="12700"/>
                  </a:lnTo>
                  <a:lnTo>
                    <a:pt x="10661396" y="12700"/>
                  </a:lnTo>
                  <a:lnTo>
                    <a:pt x="10661396" y="0"/>
                  </a:lnTo>
                  <a:lnTo>
                    <a:pt x="9149715" y="0"/>
                  </a:lnTo>
                  <a:lnTo>
                    <a:pt x="9137015" y="0"/>
                  </a:lnTo>
                  <a:lnTo>
                    <a:pt x="9137015" y="12700"/>
                  </a:lnTo>
                  <a:lnTo>
                    <a:pt x="9137015" y="4848707"/>
                  </a:lnTo>
                  <a:lnTo>
                    <a:pt x="7625461" y="4848707"/>
                  </a:lnTo>
                  <a:lnTo>
                    <a:pt x="7625461" y="4111117"/>
                  </a:lnTo>
                  <a:lnTo>
                    <a:pt x="9137015" y="4111117"/>
                  </a:lnTo>
                  <a:lnTo>
                    <a:pt x="9137015" y="4098417"/>
                  </a:lnTo>
                  <a:lnTo>
                    <a:pt x="7625461" y="4098417"/>
                  </a:lnTo>
                  <a:lnTo>
                    <a:pt x="7625461" y="3360801"/>
                  </a:lnTo>
                  <a:lnTo>
                    <a:pt x="9137015" y="3360801"/>
                  </a:lnTo>
                  <a:lnTo>
                    <a:pt x="9137015" y="3348101"/>
                  </a:lnTo>
                  <a:lnTo>
                    <a:pt x="7625461" y="3348101"/>
                  </a:lnTo>
                  <a:lnTo>
                    <a:pt x="7625461" y="2610612"/>
                  </a:lnTo>
                  <a:lnTo>
                    <a:pt x="9137015" y="2610612"/>
                  </a:lnTo>
                  <a:lnTo>
                    <a:pt x="9137015" y="2597924"/>
                  </a:lnTo>
                  <a:lnTo>
                    <a:pt x="7625461" y="2597924"/>
                  </a:lnTo>
                  <a:lnTo>
                    <a:pt x="7625461" y="1860296"/>
                  </a:lnTo>
                  <a:lnTo>
                    <a:pt x="9137015" y="1860296"/>
                  </a:lnTo>
                  <a:lnTo>
                    <a:pt x="9137015" y="1847596"/>
                  </a:lnTo>
                  <a:lnTo>
                    <a:pt x="7625461" y="1847596"/>
                  </a:lnTo>
                  <a:lnTo>
                    <a:pt x="7625461" y="1122680"/>
                  </a:lnTo>
                  <a:lnTo>
                    <a:pt x="9137015" y="1122680"/>
                  </a:lnTo>
                  <a:lnTo>
                    <a:pt x="9137015" y="1084580"/>
                  </a:lnTo>
                  <a:lnTo>
                    <a:pt x="7625461" y="1084580"/>
                  </a:lnTo>
                  <a:lnTo>
                    <a:pt x="7625461" y="12700"/>
                  </a:lnTo>
                  <a:lnTo>
                    <a:pt x="9137015" y="12700"/>
                  </a:lnTo>
                  <a:lnTo>
                    <a:pt x="9137015" y="0"/>
                  </a:lnTo>
                  <a:lnTo>
                    <a:pt x="7625461" y="0"/>
                  </a:lnTo>
                  <a:lnTo>
                    <a:pt x="7612761" y="0"/>
                  </a:lnTo>
                  <a:lnTo>
                    <a:pt x="7612761" y="12700"/>
                  </a:lnTo>
                  <a:lnTo>
                    <a:pt x="7612761" y="4848707"/>
                  </a:lnTo>
                  <a:lnTo>
                    <a:pt x="6101080" y="4848707"/>
                  </a:lnTo>
                  <a:lnTo>
                    <a:pt x="6101080" y="4111117"/>
                  </a:lnTo>
                  <a:lnTo>
                    <a:pt x="7612761" y="4111117"/>
                  </a:lnTo>
                  <a:lnTo>
                    <a:pt x="7612761" y="4098417"/>
                  </a:lnTo>
                  <a:lnTo>
                    <a:pt x="6101080" y="4098417"/>
                  </a:lnTo>
                  <a:lnTo>
                    <a:pt x="6101080" y="3360801"/>
                  </a:lnTo>
                  <a:lnTo>
                    <a:pt x="7612761" y="3360801"/>
                  </a:lnTo>
                  <a:lnTo>
                    <a:pt x="7612761" y="3348101"/>
                  </a:lnTo>
                  <a:lnTo>
                    <a:pt x="6101080" y="3348101"/>
                  </a:lnTo>
                  <a:lnTo>
                    <a:pt x="6101080" y="2610612"/>
                  </a:lnTo>
                  <a:lnTo>
                    <a:pt x="7612761" y="2610612"/>
                  </a:lnTo>
                  <a:lnTo>
                    <a:pt x="7612761" y="2597924"/>
                  </a:lnTo>
                  <a:lnTo>
                    <a:pt x="6101080" y="2597924"/>
                  </a:lnTo>
                  <a:lnTo>
                    <a:pt x="6101080" y="1860296"/>
                  </a:lnTo>
                  <a:lnTo>
                    <a:pt x="7612761" y="1860296"/>
                  </a:lnTo>
                  <a:lnTo>
                    <a:pt x="7612761" y="1847596"/>
                  </a:lnTo>
                  <a:lnTo>
                    <a:pt x="6101080" y="1847596"/>
                  </a:lnTo>
                  <a:lnTo>
                    <a:pt x="6101080" y="1122680"/>
                  </a:lnTo>
                  <a:lnTo>
                    <a:pt x="7612761" y="1122680"/>
                  </a:lnTo>
                  <a:lnTo>
                    <a:pt x="7612761" y="1084580"/>
                  </a:lnTo>
                  <a:lnTo>
                    <a:pt x="6101080" y="1084580"/>
                  </a:lnTo>
                  <a:lnTo>
                    <a:pt x="6101080" y="12700"/>
                  </a:lnTo>
                  <a:lnTo>
                    <a:pt x="7612761" y="12700"/>
                  </a:lnTo>
                  <a:lnTo>
                    <a:pt x="7612761" y="0"/>
                  </a:lnTo>
                  <a:lnTo>
                    <a:pt x="6101080" y="0"/>
                  </a:lnTo>
                  <a:lnTo>
                    <a:pt x="6088380" y="0"/>
                  </a:lnTo>
                  <a:lnTo>
                    <a:pt x="6088380" y="12700"/>
                  </a:lnTo>
                  <a:lnTo>
                    <a:pt x="6088380" y="4848707"/>
                  </a:lnTo>
                  <a:lnTo>
                    <a:pt x="4576826" y="4848707"/>
                  </a:lnTo>
                  <a:lnTo>
                    <a:pt x="4576826" y="4111117"/>
                  </a:lnTo>
                  <a:lnTo>
                    <a:pt x="6088380" y="4111117"/>
                  </a:lnTo>
                  <a:lnTo>
                    <a:pt x="6088380" y="4098417"/>
                  </a:lnTo>
                  <a:lnTo>
                    <a:pt x="4576826" y="4098417"/>
                  </a:lnTo>
                  <a:lnTo>
                    <a:pt x="4576826" y="3360801"/>
                  </a:lnTo>
                  <a:lnTo>
                    <a:pt x="6088380" y="3360801"/>
                  </a:lnTo>
                  <a:lnTo>
                    <a:pt x="6088380" y="3348101"/>
                  </a:lnTo>
                  <a:lnTo>
                    <a:pt x="4576826" y="3348101"/>
                  </a:lnTo>
                  <a:lnTo>
                    <a:pt x="4576826" y="2610612"/>
                  </a:lnTo>
                  <a:lnTo>
                    <a:pt x="6088380" y="2610612"/>
                  </a:lnTo>
                  <a:lnTo>
                    <a:pt x="6088380" y="2597924"/>
                  </a:lnTo>
                  <a:lnTo>
                    <a:pt x="4576826" y="2597924"/>
                  </a:lnTo>
                  <a:lnTo>
                    <a:pt x="4576826" y="1860296"/>
                  </a:lnTo>
                  <a:lnTo>
                    <a:pt x="6088380" y="1860296"/>
                  </a:lnTo>
                  <a:lnTo>
                    <a:pt x="6088380" y="1847596"/>
                  </a:lnTo>
                  <a:lnTo>
                    <a:pt x="4576826" y="1847596"/>
                  </a:lnTo>
                  <a:lnTo>
                    <a:pt x="4576826" y="1122680"/>
                  </a:lnTo>
                  <a:lnTo>
                    <a:pt x="6088380" y="1122680"/>
                  </a:lnTo>
                  <a:lnTo>
                    <a:pt x="6088380" y="1084580"/>
                  </a:lnTo>
                  <a:lnTo>
                    <a:pt x="4576826" y="1084580"/>
                  </a:lnTo>
                  <a:lnTo>
                    <a:pt x="4576826" y="12700"/>
                  </a:lnTo>
                  <a:lnTo>
                    <a:pt x="6088380" y="12700"/>
                  </a:lnTo>
                  <a:lnTo>
                    <a:pt x="6088380" y="0"/>
                  </a:lnTo>
                  <a:lnTo>
                    <a:pt x="4576826" y="0"/>
                  </a:lnTo>
                  <a:lnTo>
                    <a:pt x="4564126" y="0"/>
                  </a:lnTo>
                  <a:lnTo>
                    <a:pt x="4564126" y="12700"/>
                  </a:lnTo>
                  <a:lnTo>
                    <a:pt x="4564126" y="4848707"/>
                  </a:lnTo>
                  <a:lnTo>
                    <a:pt x="3052445" y="4848707"/>
                  </a:lnTo>
                  <a:lnTo>
                    <a:pt x="3052445" y="4111117"/>
                  </a:lnTo>
                  <a:lnTo>
                    <a:pt x="4564126" y="4111117"/>
                  </a:lnTo>
                  <a:lnTo>
                    <a:pt x="4564126" y="4098417"/>
                  </a:lnTo>
                  <a:lnTo>
                    <a:pt x="3052445" y="4098417"/>
                  </a:lnTo>
                  <a:lnTo>
                    <a:pt x="3052445" y="3360801"/>
                  </a:lnTo>
                  <a:lnTo>
                    <a:pt x="4564126" y="3360801"/>
                  </a:lnTo>
                  <a:lnTo>
                    <a:pt x="4564126" y="3348101"/>
                  </a:lnTo>
                  <a:lnTo>
                    <a:pt x="3052445" y="3348101"/>
                  </a:lnTo>
                  <a:lnTo>
                    <a:pt x="3052445" y="2610612"/>
                  </a:lnTo>
                  <a:lnTo>
                    <a:pt x="4564126" y="2610612"/>
                  </a:lnTo>
                  <a:lnTo>
                    <a:pt x="4564126" y="2597924"/>
                  </a:lnTo>
                  <a:lnTo>
                    <a:pt x="3052445" y="2597924"/>
                  </a:lnTo>
                  <a:lnTo>
                    <a:pt x="3052445" y="1860296"/>
                  </a:lnTo>
                  <a:lnTo>
                    <a:pt x="4564126" y="1860296"/>
                  </a:lnTo>
                  <a:lnTo>
                    <a:pt x="4564126" y="1847596"/>
                  </a:lnTo>
                  <a:lnTo>
                    <a:pt x="3052445" y="1847596"/>
                  </a:lnTo>
                  <a:lnTo>
                    <a:pt x="3052445" y="1122680"/>
                  </a:lnTo>
                  <a:lnTo>
                    <a:pt x="4564126" y="1122680"/>
                  </a:lnTo>
                  <a:lnTo>
                    <a:pt x="4564126" y="1084580"/>
                  </a:lnTo>
                  <a:lnTo>
                    <a:pt x="3052445" y="1084580"/>
                  </a:lnTo>
                  <a:lnTo>
                    <a:pt x="3052445" y="12700"/>
                  </a:lnTo>
                  <a:lnTo>
                    <a:pt x="4564126" y="12700"/>
                  </a:lnTo>
                  <a:lnTo>
                    <a:pt x="4564126" y="0"/>
                  </a:lnTo>
                  <a:lnTo>
                    <a:pt x="3052445" y="0"/>
                  </a:lnTo>
                  <a:lnTo>
                    <a:pt x="3039745" y="0"/>
                  </a:lnTo>
                  <a:lnTo>
                    <a:pt x="3039745" y="12700"/>
                  </a:lnTo>
                  <a:lnTo>
                    <a:pt x="3039745" y="4848707"/>
                  </a:lnTo>
                  <a:lnTo>
                    <a:pt x="1529461" y="4848707"/>
                  </a:lnTo>
                  <a:lnTo>
                    <a:pt x="1529461" y="4111117"/>
                  </a:lnTo>
                  <a:lnTo>
                    <a:pt x="3039745" y="4111117"/>
                  </a:lnTo>
                  <a:lnTo>
                    <a:pt x="3039745" y="4098417"/>
                  </a:lnTo>
                  <a:lnTo>
                    <a:pt x="1529461" y="4098417"/>
                  </a:lnTo>
                  <a:lnTo>
                    <a:pt x="1529461" y="3360801"/>
                  </a:lnTo>
                  <a:lnTo>
                    <a:pt x="3039745" y="3360801"/>
                  </a:lnTo>
                  <a:lnTo>
                    <a:pt x="3039745" y="3348101"/>
                  </a:lnTo>
                  <a:lnTo>
                    <a:pt x="1529461" y="3348101"/>
                  </a:lnTo>
                  <a:lnTo>
                    <a:pt x="1529461" y="2610612"/>
                  </a:lnTo>
                  <a:lnTo>
                    <a:pt x="3039745" y="2610612"/>
                  </a:lnTo>
                  <a:lnTo>
                    <a:pt x="3039745" y="2597924"/>
                  </a:lnTo>
                  <a:lnTo>
                    <a:pt x="1529461" y="2597924"/>
                  </a:lnTo>
                  <a:lnTo>
                    <a:pt x="1529461" y="1860296"/>
                  </a:lnTo>
                  <a:lnTo>
                    <a:pt x="3039745" y="1860296"/>
                  </a:lnTo>
                  <a:lnTo>
                    <a:pt x="3039745" y="1847596"/>
                  </a:lnTo>
                  <a:lnTo>
                    <a:pt x="1529461" y="1847596"/>
                  </a:lnTo>
                  <a:lnTo>
                    <a:pt x="1529461" y="1122680"/>
                  </a:lnTo>
                  <a:lnTo>
                    <a:pt x="3039745" y="1122680"/>
                  </a:lnTo>
                  <a:lnTo>
                    <a:pt x="3039745" y="1084580"/>
                  </a:lnTo>
                  <a:lnTo>
                    <a:pt x="1529461" y="1084580"/>
                  </a:lnTo>
                  <a:lnTo>
                    <a:pt x="1529461" y="12700"/>
                  </a:lnTo>
                  <a:lnTo>
                    <a:pt x="3039745" y="12700"/>
                  </a:lnTo>
                  <a:lnTo>
                    <a:pt x="3039745" y="0"/>
                  </a:lnTo>
                  <a:lnTo>
                    <a:pt x="1529461" y="0"/>
                  </a:lnTo>
                  <a:lnTo>
                    <a:pt x="1516761" y="0"/>
                  </a:lnTo>
                  <a:lnTo>
                    <a:pt x="1516761" y="12700"/>
                  </a:lnTo>
                  <a:lnTo>
                    <a:pt x="1516761" y="4848707"/>
                  </a:lnTo>
                  <a:lnTo>
                    <a:pt x="6350" y="4848707"/>
                  </a:lnTo>
                  <a:lnTo>
                    <a:pt x="6350" y="4111117"/>
                  </a:lnTo>
                  <a:lnTo>
                    <a:pt x="1516761" y="4111117"/>
                  </a:lnTo>
                  <a:lnTo>
                    <a:pt x="1516761" y="4098417"/>
                  </a:lnTo>
                  <a:lnTo>
                    <a:pt x="6350" y="4098417"/>
                  </a:lnTo>
                  <a:lnTo>
                    <a:pt x="6350" y="3360801"/>
                  </a:lnTo>
                  <a:lnTo>
                    <a:pt x="1516761" y="3360801"/>
                  </a:lnTo>
                  <a:lnTo>
                    <a:pt x="1516761" y="3348101"/>
                  </a:lnTo>
                  <a:lnTo>
                    <a:pt x="6350" y="3348101"/>
                  </a:lnTo>
                  <a:lnTo>
                    <a:pt x="6350" y="2610612"/>
                  </a:lnTo>
                  <a:lnTo>
                    <a:pt x="1516761" y="2610612"/>
                  </a:lnTo>
                  <a:lnTo>
                    <a:pt x="1516761" y="2597924"/>
                  </a:lnTo>
                  <a:lnTo>
                    <a:pt x="6350" y="2597924"/>
                  </a:lnTo>
                  <a:lnTo>
                    <a:pt x="6350" y="1860296"/>
                  </a:lnTo>
                  <a:lnTo>
                    <a:pt x="1516761" y="1860296"/>
                  </a:lnTo>
                  <a:lnTo>
                    <a:pt x="1516761" y="1847596"/>
                  </a:lnTo>
                  <a:lnTo>
                    <a:pt x="6350" y="1847596"/>
                  </a:lnTo>
                  <a:lnTo>
                    <a:pt x="6350" y="1122680"/>
                  </a:lnTo>
                  <a:lnTo>
                    <a:pt x="1516761" y="1122680"/>
                  </a:lnTo>
                  <a:lnTo>
                    <a:pt x="1516761" y="1084580"/>
                  </a:lnTo>
                  <a:lnTo>
                    <a:pt x="6350" y="1084580"/>
                  </a:lnTo>
                  <a:lnTo>
                    <a:pt x="6350" y="12700"/>
                  </a:lnTo>
                  <a:lnTo>
                    <a:pt x="1516761" y="12700"/>
                  </a:lnTo>
                  <a:lnTo>
                    <a:pt x="1516761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854446"/>
                  </a:lnTo>
                  <a:lnTo>
                    <a:pt x="6350" y="5854446"/>
                  </a:lnTo>
                  <a:lnTo>
                    <a:pt x="6350" y="4861407"/>
                  </a:lnTo>
                  <a:lnTo>
                    <a:pt x="1516761" y="4861407"/>
                  </a:lnTo>
                  <a:lnTo>
                    <a:pt x="1516761" y="5854446"/>
                  </a:lnTo>
                  <a:lnTo>
                    <a:pt x="1529461" y="5854446"/>
                  </a:lnTo>
                  <a:lnTo>
                    <a:pt x="1529461" y="4861407"/>
                  </a:lnTo>
                  <a:lnTo>
                    <a:pt x="3039745" y="4861407"/>
                  </a:lnTo>
                  <a:lnTo>
                    <a:pt x="3039745" y="5854446"/>
                  </a:lnTo>
                  <a:lnTo>
                    <a:pt x="3052445" y="5854446"/>
                  </a:lnTo>
                  <a:lnTo>
                    <a:pt x="3052445" y="4861407"/>
                  </a:lnTo>
                  <a:lnTo>
                    <a:pt x="4564126" y="4861407"/>
                  </a:lnTo>
                  <a:lnTo>
                    <a:pt x="4564126" y="5854446"/>
                  </a:lnTo>
                  <a:lnTo>
                    <a:pt x="4576826" y="5854446"/>
                  </a:lnTo>
                  <a:lnTo>
                    <a:pt x="4576826" y="4861407"/>
                  </a:lnTo>
                  <a:lnTo>
                    <a:pt x="6088380" y="4861407"/>
                  </a:lnTo>
                  <a:lnTo>
                    <a:pt x="6088380" y="5854446"/>
                  </a:lnTo>
                  <a:lnTo>
                    <a:pt x="6101080" y="5854446"/>
                  </a:lnTo>
                  <a:lnTo>
                    <a:pt x="6101080" y="4861407"/>
                  </a:lnTo>
                  <a:lnTo>
                    <a:pt x="7612761" y="4861407"/>
                  </a:lnTo>
                  <a:lnTo>
                    <a:pt x="7612761" y="5854446"/>
                  </a:lnTo>
                  <a:lnTo>
                    <a:pt x="7625461" y="5854446"/>
                  </a:lnTo>
                  <a:lnTo>
                    <a:pt x="7625461" y="4861407"/>
                  </a:lnTo>
                  <a:lnTo>
                    <a:pt x="9137015" y="4861407"/>
                  </a:lnTo>
                  <a:lnTo>
                    <a:pt x="9137015" y="5854446"/>
                  </a:lnTo>
                  <a:lnTo>
                    <a:pt x="9149715" y="5854446"/>
                  </a:lnTo>
                  <a:lnTo>
                    <a:pt x="9149715" y="4861407"/>
                  </a:lnTo>
                  <a:lnTo>
                    <a:pt x="10661396" y="4861407"/>
                  </a:lnTo>
                  <a:lnTo>
                    <a:pt x="10661396" y="5854446"/>
                  </a:lnTo>
                  <a:lnTo>
                    <a:pt x="10674096" y="5854446"/>
                  </a:lnTo>
                  <a:lnTo>
                    <a:pt x="10674096" y="4861407"/>
                  </a:lnTo>
                  <a:lnTo>
                    <a:pt x="12185650" y="4861407"/>
                  </a:lnTo>
                  <a:lnTo>
                    <a:pt x="12185650" y="5854446"/>
                  </a:lnTo>
                  <a:lnTo>
                    <a:pt x="12192000" y="5854446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1140" y="1103833"/>
            <a:ext cx="1059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dirty="0"/>
              <a:t>Biochar</a:t>
            </a:r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2075052" y="1012393"/>
            <a:ext cx="420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7" baseline="-16203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1007" y="920577"/>
            <a:ext cx="115443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45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EC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(dS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m-1)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6997" y="920577"/>
            <a:ext cx="789305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54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OC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(g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kg)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3970" y="920577"/>
            <a:ext cx="988694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Total</a:t>
            </a:r>
            <a:r>
              <a:rPr sz="2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(%)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05115" y="920577"/>
            <a:ext cx="95504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Total</a:t>
            </a:r>
            <a:r>
              <a:rPr sz="2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(%)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03842" y="920577"/>
            <a:ext cx="100584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Total</a:t>
            </a:r>
            <a:r>
              <a:rPr sz="2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(%)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61293" y="920577"/>
            <a:ext cx="1139825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Total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Na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(%)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80" y="2201671"/>
            <a:ext cx="1137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osopis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79244" y="2201671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8.4-9.7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2355" y="2201671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0.63-0.95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64429" y="2201671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25-32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51626" y="2201671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0.70-1.23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5880" y="2201671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0.05-0.26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00515" y="2201671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0.2-0.5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725150" y="2201671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0.34-0.51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880" y="2952115"/>
            <a:ext cx="1303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Rice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husk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79244" y="2952115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7.9-8.1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02355" y="2952115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0.22-.52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64429" y="2952115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34-57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51626" y="2952115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0.63-1.78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75880" y="2952115"/>
            <a:ext cx="966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0.07-23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00515" y="2952115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0.1-0.2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725150" y="2952115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1.3-2.4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880" y="3702557"/>
            <a:ext cx="819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Mai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z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79244" y="3702557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9.9-10.0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02355" y="3702557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0.95-2.29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64429" y="3702557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21-76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51626" y="3702557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0.43-2.06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75880" y="3702557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0.08-0.84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00515" y="3702557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0.3-0.8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725150" y="3702557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0.09-1.2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880" y="4452873"/>
            <a:ext cx="92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Cotton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79244" y="4452873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9.81-10.6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02355" y="4452873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0.28-0.75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64429" y="4452873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24-76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51626" y="4452873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0.31-0.67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75880" y="4452873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0.15-0.39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00515" y="4452873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1.1-1.4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725150" y="4452873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0.63-0.75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880" y="5203316"/>
            <a:ext cx="132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Red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gram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79244" y="5203316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9.4-10.8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02355" y="5203316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0.83-1.4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64429" y="5203316"/>
            <a:ext cx="73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17-67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51626" y="5203316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0.53-1.65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75880" y="5203316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0.18-0.46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200515" y="5203316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0.8-2.5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725150" y="5203316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0.71-0.81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880" y="5953759"/>
            <a:ext cx="9728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Fod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79244" y="5953759"/>
            <a:ext cx="118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10.0-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1.8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02355" y="5953759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1.3-2.2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45202" y="5953759"/>
            <a:ext cx="56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8-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51626" y="5953759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0.32-1.02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75880" y="5953759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0.16-0.24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00515" y="5953759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1.1-3.9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460735" y="6571487"/>
            <a:ext cx="1395983" cy="286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0725150" y="5739180"/>
            <a:ext cx="1194435" cy="895985"/>
          </a:xfrm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0.71-0.78</a:t>
            </a:r>
            <a:endParaRPr sz="2400">
              <a:latin typeface="Times New Roman"/>
              <a:cs typeface="Times New Roman"/>
            </a:endParaRPr>
          </a:p>
          <a:p>
            <a:pPr marL="381635">
              <a:lnSpc>
                <a:spcPct val="100000"/>
              </a:lnSpc>
              <a:spcBef>
                <a:spcPts val="845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5880" y="6535893"/>
            <a:ext cx="117729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sorghum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92989"/>
            <a:ext cx="7545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Effects of biochar on soil</a:t>
            </a:r>
            <a:r>
              <a:rPr sz="4400" u="heavy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health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79195" y="1144651"/>
            <a:ext cx="11078210" cy="488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9730" indent="-367665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SzPct val="87500"/>
              <a:buFont typeface="Wingdings"/>
              <a:buChar char=""/>
              <a:tabLst>
                <a:tab pos="380365" algn="l"/>
              </a:tabLst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Influence of biochar on soil physical</a:t>
            </a:r>
            <a:r>
              <a:rPr sz="3200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properties</a:t>
            </a:r>
            <a:endParaRPr sz="3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soil physical parameters such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wettability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soil, water infiltration, water  retention, macro-aggregation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soil stability are critical importance in  tropical environments in combating erosion, mitigating drought and nutrient  loss and in general to enhance groundwater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quality.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379730" indent="-367665" algn="just">
              <a:lnSpc>
                <a:spcPct val="100000"/>
              </a:lnSpc>
              <a:buClr>
                <a:srgbClr val="FF0000"/>
              </a:buClr>
              <a:buSzPct val="87500"/>
              <a:buFont typeface="Wingdings"/>
              <a:buChar char=""/>
              <a:tabLst>
                <a:tab pos="380365" algn="l"/>
              </a:tabLst>
            </a:pP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Influence of biochar on soil chemical</a:t>
            </a:r>
            <a:r>
              <a:rPr sz="32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properties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</a:pPr>
            <a:r>
              <a:rPr sz="2800" spc="-5" dirty="0">
                <a:latin typeface="Times New Roman"/>
                <a:cs typeface="Times New Roman"/>
              </a:rPr>
              <a:t>Observed Significant changes </a:t>
            </a:r>
            <a:r>
              <a:rPr sz="2800" spc="-1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soil </a:t>
            </a:r>
            <a:r>
              <a:rPr sz="2800" spc="-30" dirty="0">
                <a:latin typeface="Times New Roman"/>
                <a:cs typeface="Times New Roman"/>
              </a:rPr>
              <a:t>quality, </a:t>
            </a:r>
            <a:r>
              <a:rPr sz="2800" spc="-5" dirty="0">
                <a:latin typeface="Times New Roman"/>
                <a:cs typeface="Times New Roman"/>
              </a:rPr>
              <a:t>including PH increase, </a:t>
            </a:r>
            <a:r>
              <a:rPr sz="2800" spc="-10" dirty="0">
                <a:latin typeface="Times New Roman"/>
                <a:cs typeface="Times New Roman"/>
              </a:rPr>
              <a:t>organic  </a:t>
            </a:r>
            <a:r>
              <a:rPr sz="2800" dirty="0">
                <a:latin typeface="Times New Roman"/>
                <a:cs typeface="Times New Roman"/>
              </a:rPr>
              <a:t>carbon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exchangeable cations were observed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5" dirty="0">
                <a:latin typeface="Times New Roman"/>
                <a:cs typeface="Times New Roman"/>
              </a:rPr>
              <a:t>higher rates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biochar  application.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97509" y="223847"/>
            <a:ext cx="10924540" cy="497903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379730" indent="-367665" algn="just">
              <a:lnSpc>
                <a:spcPct val="100000"/>
              </a:lnSpc>
              <a:spcBef>
                <a:spcPts val="1195"/>
              </a:spcBef>
              <a:buClr>
                <a:srgbClr val="FF0000"/>
              </a:buClr>
              <a:buSzPct val="93333"/>
              <a:buFont typeface="Wingdings"/>
              <a:buChar char=""/>
              <a:tabLst>
                <a:tab pos="380365" algn="l"/>
              </a:tabLst>
            </a:pPr>
            <a:r>
              <a:rPr sz="3000" spc="-5" dirty="0">
                <a:solidFill>
                  <a:srgbClr val="006FC0"/>
                </a:solidFill>
                <a:latin typeface="Times New Roman"/>
                <a:cs typeface="Times New Roman"/>
              </a:rPr>
              <a:t>Influence 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on </a:t>
            </a:r>
            <a:r>
              <a:rPr sz="3000" spc="-5" dirty="0">
                <a:solidFill>
                  <a:srgbClr val="006FC0"/>
                </a:solidFill>
                <a:latin typeface="Times New Roman"/>
                <a:cs typeface="Times New Roman"/>
              </a:rPr>
              <a:t>nutrient use</a:t>
            </a:r>
            <a:r>
              <a:rPr sz="30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efficiency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15"/>
              </a:spcBef>
            </a:pPr>
            <a:r>
              <a:rPr sz="2800" spc="-10" dirty="0">
                <a:latin typeface="Times New Roman"/>
                <a:cs typeface="Times New Roman"/>
              </a:rPr>
              <a:t>Longer-term </a:t>
            </a:r>
            <a:r>
              <a:rPr sz="2800" spc="-5" dirty="0">
                <a:latin typeface="Times New Roman"/>
                <a:cs typeface="Times New Roman"/>
              </a:rPr>
              <a:t>benefits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biochar application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nutrient availability mainly  </a:t>
            </a:r>
            <a:r>
              <a:rPr sz="2800" dirty="0">
                <a:latin typeface="Times New Roman"/>
                <a:cs typeface="Times New Roman"/>
              </a:rPr>
              <a:t>due </a:t>
            </a:r>
            <a:r>
              <a:rPr sz="2800" spc="-5" dirty="0">
                <a:latin typeface="Times New Roman"/>
                <a:cs typeface="Times New Roman"/>
              </a:rPr>
              <a:t>to a greater stabilization </a:t>
            </a:r>
            <a:r>
              <a:rPr sz="2800" spc="-10" dirty="0">
                <a:latin typeface="Times New Roman"/>
                <a:cs typeface="Times New Roman"/>
              </a:rPr>
              <a:t>of organic </a:t>
            </a:r>
            <a:r>
              <a:rPr sz="2800" spc="-20" dirty="0">
                <a:latin typeface="Times New Roman"/>
                <a:cs typeface="Times New Roman"/>
              </a:rPr>
              <a:t>matter, </a:t>
            </a:r>
            <a:r>
              <a:rPr sz="2800" spc="-5" dirty="0">
                <a:latin typeface="Times New Roman"/>
                <a:cs typeface="Times New Roman"/>
              </a:rPr>
              <a:t>concurrent slower nutrient  release from added </a:t>
            </a:r>
            <a:r>
              <a:rPr sz="2800" spc="-10" dirty="0">
                <a:latin typeface="Times New Roman"/>
                <a:cs typeface="Times New Roman"/>
              </a:rPr>
              <a:t>organic </a:t>
            </a:r>
            <a:r>
              <a:rPr sz="2800" spc="-5" dirty="0">
                <a:latin typeface="Times New Roman"/>
                <a:cs typeface="Times New Roman"/>
              </a:rPr>
              <a:t>matter and better retention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all cations </a:t>
            </a:r>
            <a:r>
              <a:rPr sz="2800" dirty="0">
                <a:latin typeface="Times New Roman"/>
                <a:cs typeface="Times New Roman"/>
              </a:rPr>
              <a:t>due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a  greater cation exchange </a:t>
            </a:r>
            <a:r>
              <a:rPr sz="2800" spc="-25" dirty="0">
                <a:latin typeface="Times New Roman"/>
                <a:cs typeface="Times New Roman"/>
              </a:rPr>
              <a:t>capacity.</a:t>
            </a:r>
            <a:endParaRPr sz="2800">
              <a:latin typeface="Times New Roman"/>
              <a:cs typeface="Times New Roman"/>
            </a:endParaRPr>
          </a:p>
          <a:p>
            <a:pPr marL="407034" indent="-394970" algn="just">
              <a:lnSpc>
                <a:spcPct val="100000"/>
              </a:lnSpc>
              <a:spcBef>
                <a:spcPts val="990"/>
              </a:spcBef>
              <a:buClr>
                <a:srgbClr val="000000"/>
              </a:buClr>
              <a:buFont typeface="Wingdings"/>
              <a:buChar char=""/>
              <a:tabLst>
                <a:tab pos="407670" algn="l"/>
              </a:tabLst>
            </a:pPr>
            <a:r>
              <a:rPr sz="3000" spc="-5" dirty="0">
                <a:solidFill>
                  <a:srgbClr val="006FC0"/>
                </a:solidFill>
                <a:latin typeface="Times New Roman"/>
                <a:cs typeface="Times New Roman"/>
              </a:rPr>
              <a:t>Influence 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of biochar on </a:t>
            </a:r>
            <a:r>
              <a:rPr sz="3000" spc="-5" dirty="0">
                <a:solidFill>
                  <a:srgbClr val="006FC0"/>
                </a:solidFill>
                <a:latin typeface="Times New Roman"/>
                <a:cs typeface="Times New Roman"/>
              </a:rPr>
              <a:t>soil microbial</a:t>
            </a:r>
            <a:r>
              <a:rPr sz="30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Times New Roman"/>
                <a:cs typeface="Times New Roman"/>
              </a:rPr>
              <a:t>activity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5"/>
              </a:spcBef>
            </a:pPr>
            <a:r>
              <a:rPr sz="2800" spc="-5" dirty="0">
                <a:latin typeface="Times New Roman"/>
                <a:cs typeface="Times New Roman"/>
              </a:rPr>
              <a:t>Biochar provides a suitable habitat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and diverse </a:t>
            </a:r>
            <a:r>
              <a:rPr sz="2800" dirty="0">
                <a:latin typeface="Times New Roman"/>
                <a:cs typeface="Times New Roman"/>
              </a:rPr>
              <a:t>group of </a:t>
            </a:r>
            <a:r>
              <a:rPr sz="2800" spc="-5" dirty="0">
                <a:latin typeface="Times New Roman"/>
                <a:cs typeface="Times New Roman"/>
              </a:rPr>
              <a:t>soil  microorganisms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2700" marR="16510" algn="just">
              <a:lnSpc>
                <a:spcPts val="3020"/>
              </a:lnSpc>
              <a:spcBef>
                <a:spcPts val="1055"/>
              </a:spcBef>
            </a:pPr>
            <a:r>
              <a:rPr sz="2800" spc="-5" dirty="0">
                <a:latin typeface="Times New Roman"/>
                <a:cs typeface="Times New Roman"/>
              </a:rPr>
              <a:t>Symbiosis between </a:t>
            </a:r>
            <a:r>
              <a:rPr sz="2800" spc="-10" dirty="0">
                <a:latin typeface="Times New Roman"/>
                <a:cs typeface="Times New Roman"/>
              </a:rPr>
              <a:t>effective </a:t>
            </a:r>
            <a:r>
              <a:rPr sz="2800" spc="-5" dirty="0">
                <a:latin typeface="Times New Roman"/>
                <a:cs typeface="Times New Roman"/>
              </a:rPr>
              <a:t>microbes and plant root </a:t>
            </a:r>
            <a:r>
              <a:rPr sz="2800" dirty="0">
                <a:latin typeface="Times New Roman"/>
                <a:cs typeface="Times New Roman"/>
              </a:rPr>
              <a:t>through the </a:t>
            </a:r>
            <a:r>
              <a:rPr sz="2800" spc="-5" dirty="0">
                <a:latin typeface="Times New Roman"/>
                <a:cs typeface="Times New Roman"/>
              </a:rPr>
              <a:t>medium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charcoal, that promotes the </a:t>
            </a:r>
            <a:r>
              <a:rPr sz="2800" dirty="0">
                <a:latin typeface="Times New Roman"/>
                <a:cs typeface="Times New Roman"/>
              </a:rPr>
              <a:t>growth 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7852"/>
            <a:ext cx="5445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-15" dirty="0">
                <a:solidFill>
                  <a:srgbClr val="FF0000"/>
                </a:solidFill>
                <a:latin typeface="Times New Roman"/>
                <a:cs typeface="Times New Roman"/>
              </a:rPr>
              <a:t>Effect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of biochar on</a:t>
            </a:r>
            <a:r>
              <a:rPr sz="4400" b="0" u="none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soil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499" y="971788"/>
            <a:ext cx="3606800" cy="48412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95934">
              <a:lnSpc>
                <a:spcPct val="100000"/>
              </a:lnSpc>
              <a:spcBef>
                <a:spcPts val="1115"/>
              </a:spcBef>
            </a:pPr>
            <a:r>
              <a:rPr sz="2000" b="1" u="heavy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Factor</a:t>
            </a:r>
            <a:r>
              <a:rPr sz="2000" b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 marR="255904">
              <a:lnSpc>
                <a:spcPts val="3450"/>
              </a:lnSpc>
              <a:spcBef>
                <a:spcPts val="260"/>
              </a:spcBef>
            </a:pPr>
            <a:r>
              <a:rPr sz="2000" spc="240" dirty="0">
                <a:latin typeface="Times New Roman"/>
                <a:cs typeface="Times New Roman"/>
              </a:rPr>
              <a:t>Cation </a:t>
            </a:r>
            <a:r>
              <a:rPr sz="2000" spc="254" dirty="0">
                <a:latin typeface="Times New Roman"/>
                <a:cs typeface="Times New Roman"/>
              </a:rPr>
              <a:t>exchange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capacity  </a:t>
            </a:r>
            <a:r>
              <a:rPr sz="2000" spc="200" dirty="0">
                <a:latin typeface="Times New Roman"/>
                <a:cs typeface="Times New Roman"/>
              </a:rPr>
              <a:t>Fertilizer </a:t>
            </a:r>
            <a:r>
              <a:rPr sz="2000" spc="240" dirty="0">
                <a:latin typeface="Times New Roman"/>
                <a:cs typeface="Times New Roman"/>
              </a:rPr>
              <a:t>use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215" dirty="0">
                <a:latin typeface="Times New Roman"/>
                <a:cs typeface="Times New Roman"/>
              </a:rPr>
              <a:t>efficiency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spc="265" dirty="0">
                <a:latin typeface="Times New Roman"/>
                <a:cs typeface="Times New Roman"/>
              </a:rPr>
              <a:t>Liming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235" dirty="0">
                <a:latin typeface="Times New Roman"/>
                <a:cs typeface="Times New Roman"/>
              </a:rPr>
              <a:t>agent</a:t>
            </a:r>
            <a:endParaRPr sz="2000">
              <a:latin typeface="Times New Roman"/>
              <a:cs typeface="Times New Roman"/>
            </a:endParaRPr>
          </a:p>
          <a:p>
            <a:pPr marL="12700" marR="617855">
              <a:lnSpc>
                <a:spcPct val="143700"/>
              </a:lnSpc>
            </a:pPr>
            <a:r>
              <a:rPr sz="2000" spc="220" dirty="0">
                <a:latin typeface="Times New Roman"/>
                <a:cs typeface="Times New Roman"/>
              </a:rPr>
              <a:t>Soil </a:t>
            </a:r>
            <a:r>
              <a:rPr sz="2000" spc="235" dirty="0">
                <a:latin typeface="Times New Roman"/>
                <a:cs typeface="Times New Roman"/>
              </a:rPr>
              <a:t>moisture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210" dirty="0">
                <a:latin typeface="Times New Roman"/>
                <a:cs typeface="Times New Roman"/>
              </a:rPr>
              <a:t>retention  </a:t>
            </a:r>
            <a:r>
              <a:rPr sz="2000" spc="275" dirty="0">
                <a:latin typeface="Times New Roman"/>
                <a:cs typeface="Times New Roman"/>
              </a:rPr>
              <a:t>Crop </a:t>
            </a:r>
            <a:r>
              <a:rPr sz="2000" spc="220" dirty="0">
                <a:latin typeface="Times New Roman"/>
                <a:cs typeface="Times New Roman"/>
              </a:rPr>
              <a:t>productivity  </a:t>
            </a:r>
            <a:r>
              <a:rPr sz="2000" spc="275" dirty="0">
                <a:latin typeface="Times New Roman"/>
                <a:cs typeface="Times New Roman"/>
              </a:rPr>
              <a:t>Methane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240" dirty="0">
                <a:latin typeface="Times New Roman"/>
                <a:cs typeface="Times New Roman"/>
              </a:rPr>
              <a:t>emission</a:t>
            </a:r>
            <a:endParaRPr sz="2000">
              <a:latin typeface="Times New Roman"/>
              <a:cs typeface="Times New Roman"/>
            </a:endParaRPr>
          </a:p>
          <a:p>
            <a:pPr marL="12700" marR="454025">
              <a:lnSpc>
                <a:spcPct val="143700"/>
              </a:lnSpc>
              <a:spcBef>
                <a:spcPts val="20"/>
              </a:spcBef>
            </a:pPr>
            <a:r>
              <a:rPr sz="2000" spc="229" dirty="0">
                <a:latin typeface="Times New Roman"/>
                <a:cs typeface="Times New Roman"/>
              </a:rPr>
              <a:t>Nitrous </a:t>
            </a:r>
            <a:r>
              <a:rPr sz="2000" spc="235" dirty="0">
                <a:latin typeface="Times New Roman"/>
                <a:cs typeface="Times New Roman"/>
              </a:rPr>
              <a:t>oxide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235" dirty="0">
                <a:latin typeface="Times New Roman"/>
                <a:cs typeface="Times New Roman"/>
              </a:rPr>
              <a:t>emissions  </a:t>
            </a:r>
            <a:r>
              <a:rPr sz="2000" spc="270" dirty="0">
                <a:latin typeface="Times New Roman"/>
                <a:cs typeface="Times New Roman"/>
              </a:rPr>
              <a:t>Bulk </a:t>
            </a:r>
            <a:r>
              <a:rPr sz="2000" spc="225" dirty="0">
                <a:latin typeface="Times New Roman"/>
                <a:cs typeface="Times New Roman"/>
              </a:rPr>
              <a:t>density  </a:t>
            </a:r>
            <a:r>
              <a:rPr sz="2000" spc="245" dirty="0">
                <a:latin typeface="Times New Roman"/>
                <a:cs typeface="Times New Roman"/>
              </a:rPr>
              <a:t>Mycorrhizal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fungi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spc="225" dirty="0">
                <a:latin typeface="Times New Roman"/>
                <a:cs typeface="Times New Roman"/>
              </a:rPr>
              <a:t>Biological nitrogen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210" dirty="0">
                <a:latin typeface="Times New Roman"/>
                <a:cs typeface="Times New Roman"/>
              </a:rPr>
              <a:t>fixation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7113" y="971788"/>
            <a:ext cx="3147060" cy="48412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718820">
              <a:lnSpc>
                <a:spcPct val="100000"/>
              </a:lnSpc>
              <a:spcBef>
                <a:spcPts val="1115"/>
              </a:spcBef>
            </a:pPr>
            <a:r>
              <a:rPr sz="2000" b="1" u="heavy" spc="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Impact</a:t>
            </a:r>
            <a:endParaRPr sz="200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  <a:spcBef>
                <a:spcPts val="1019"/>
              </a:spcBef>
            </a:pPr>
            <a:r>
              <a:rPr sz="2000" spc="340" dirty="0">
                <a:latin typeface="Times New Roman"/>
                <a:cs typeface="Times New Roman"/>
              </a:rPr>
              <a:t>50%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220" dirty="0">
                <a:latin typeface="Times New Roman"/>
                <a:cs typeface="Times New Roman"/>
              </a:rPr>
              <a:t>increase</a:t>
            </a:r>
            <a:endParaRPr sz="2000">
              <a:latin typeface="Times New Roman"/>
              <a:cs typeface="Times New Roman"/>
            </a:endParaRPr>
          </a:p>
          <a:p>
            <a:pPr marL="12700" marR="434340" indent="436245">
              <a:lnSpc>
                <a:spcPts val="3470"/>
              </a:lnSpc>
              <a:spcBef>
                <a:spcPts val="270"/>
              </a:spcBef>
            </a:pPr>
            <a:r>
              <a:rPr sz="2000" spc="260" dirty="0">
                <a:latin typeface="Times New Roman"/>
                <a:cs typeface="Times New Roman"/>
              </a:rPr>
              <a:t>10-30 </a:t>
            </a:r>
            <a:r>
              <a:rPr sz="2000" spc="465" dirty="0">
                <a:latin typeface="Times New Roman"/>
                <a:cs typeface="Times New Roman"/>
              </a:rPr>
              <a:t>%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increase  </a:t>
            </a:r>
            <a:r>
              <a:rPr sz="2000" spc="275" dirty="0">
                <a:latin typeface="Times New Roman"/>
                <a:cs typeface="Times New Roman"/>
              </a:rPr>
              <a:t>1 </a:t>
            </a:r>
            <a:r>
              <a:rPr sz="2000" spc="229" dirty="0">
                <a:latin typeface="Times New Roman"/>
                <a:cs typeface="Times New Roman"/>
              </a:rPr>
              <a:t>point </a:t>
            </a:r>
            <a:r>
              <a:rPr sz="2000" spc="340" dirty="0">
                <a:latin typeface="Times New Roman"/>
                <a:cs typeface="Times New Roman"/>
              </a:rPr>
              <a:t>pH</a:t>
            </a:r>
            <a:r>
              <a:rPr sz="2000" spc="-300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increase</a:t>
            </a:r>
            <a:endParaRPr sz="200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  <a:spcBef>
                <a:spcPts val="755"/>
              </a:spcBef>
            </a:pPr>
            <a:r>
              <a:rPr sz="2000" spc="330" dirty="0">
                <a:latin typeface="Times New Roman"/>
                <a:cs typeface="Times New Roman"/>
              </a:rPr>
              <a:t>Up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215" dirty="0">
                <a:latin typeface="Times New Roman"/>
                <a:cs typeface="Times New Roman"/>
              </a:rPr>
              <a:t>to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265" dirty="0">
                <a:latin typeface="Times New Roman"/>
                <a:cs typeface="Times New Roman"/>
              </a:rPr>
              <a:t>18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465" dirty="0">
                <a:latin typeface="Times New Roman"/>
                <a:cs typeface="Times New Roman"/>
              </a:rPr>
              <a:t>%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increase</a:t>
            </a:r>
            <a:endParaRPr sz="20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1050"/>
              </a:spcBef>
            </a:pPr>
            <a:r>
              <a:rPr sz="2000" spc="290" dirty="0">
                <a:latin typeface="Times New Roman"/>
                <a:cs typeface="Times New Roman"/>
              </a:rPr>
              <a:t>20-120%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increase</a:t>
            </a:r>
            <a:endParaRPr sz="2000">
              <a:latin typeface="Times New Roman"/>
              <a:cs typeface="Times New Roman"/>
            </a:endParaRPr>
          </a:p>
          <a:p>
            <a:pPr marL="468630">
              <a:lnSpc>
                <a:spcPct val="100000"/>
              </a:lnSpc>
              <a:spcBef>
                <a:spcPts val="1050"/>
              </a:spcBef>
            </a:pPr>
            <a:r>
              <a:rPr sz="2000" spc="325" dirty="0">
                <a:latin typeface="Times New Roman"/>
                <a:cs typeface="Times New Roman"/>
              </a:rPr>
              <a:t>100%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235" dirty="0">
                <a:latin typeface="Times New Roman"/>
                <a:cs typeface="Times New Roman"/>
              </a:rPr>
              <a:t>decrease</a:t>
            </a:r>
            <a:endParaRPr sz="2000">
              <a:latin typeface="Times New Roman"/>
              <a:cs typeface="Times New Roman"/>
            </a:endParaRPr>
          </a:p>
          <a:p>
            <a:pPr marL="549275" marR="643255" indent="35560" algn="just">
              <a:lnSpc>
                <a:spcPct val="143700"/>
              </a:lnSpc>
              <a:spcBef>
                <a:spcPts val="20"/>
              </a:spcBef>
            </a:pPr>
            <a:r>
              <a:rPr sz="2000" spc="280" dirty="0">
                <a:latin typeface="Times New Roman"/>
                <a:cs typeface="Times New Roman"/>
              </a:rPr>
              <a:t>50 </a:t>
            </a:r>
            <a:r>
              <a:rPr sz="2000" spc="465" dirty="0">
                <a:latin typeface="Times New Roman"/>
                <a:cs typeface="Times New Roman"/>
              </a:rPr>
              <a:t>%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235" dirty="0">
                <a:latin typeface="Times New Roman"/>
                <a:cs typeface="Times New Roman"/>
              </a:rPr>
              <a:t>decrease  </a:t>
            </a:r>
            <a:r>
              <a:rPr sz="2000" spc="225" dirty="0">
                <a:latin typeface="Times New Roman"/>
                <a:cs typeface="Times New Roman"/>
              </a:rPr>
              <a:t>Soil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250" dirty="0">
                <a:latin typeface="Times New Roman"/>
                <a:cs typeface="Times New Roman"/>
              </a:rPr>
              <a:t>dependent  </a:t>
            </a:r>
            <a:r>
              <a:rPr sz="2000" spc="280" dirty="0">
                <a:latin typeface="Times New Roman"/>
                <a:cs typeface="Times New Roman"/>
              </a:rPr>
              <a:t>40 </a:t>
            </a:r>
            <a:r>
              <a:rPr sz="2000" spc="465" dirty="0">
                <a:latin typeface="Times New Roman"/>
                <a:cs typeface="Times New Roman"/>
              </a:rPr>
              <a:t>%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increase</a:t>
            </a:r>
            <a:endParaRPr sz="2000">
              <a:latin typeface="Times New Roman"/>
              <a:cs typeface="Times New Roman"/>
            </a:endParaRPr>
          </a:p>
          <a:p>
            <a:pPr marL="273685" algn="just">
              <a:lnSpc>
                <a:spcPct val="100000"/>
              </a:lnSpc>
              <a:spcBef>
                <a:spcPts val="1050"/>
              </a:spcBef>
            </a:pPr>
            <a:r>
              <a:rPr sz="2000" spc="290" dirty="0">
                <a:latin typeface="Times New Roman"/>
                <a:cs typeface="Times New Roman"/>
              </a:rPr>
              <a:t>50-72%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increase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6085" y="971788"/>
            <a:ext cx="3773170" cy="526669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579120">
              <a:lnSpc>
                <a:spcPct val="100000"/>
              </a:lnSpc>
              <a:spcBef>
                <a:spcPts val="1115"/>
              </a:spcBef>
            </a:pPr>
            <a:r>
              <a:rPr sz="2000" b="1" u="heavy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</a:t>
            </a:r>
            <a:endParaRPr sz="2000">
              <a:latin typeface="Times New Roman"/>
              <a:cs typeface="Times New Roman"/>
            </a:endParaRPr>
          </a:p>
          <a:p>
            <a:pPr marL="31750" marR="435609" indent="-19685">
              <a:lnSpc>
                <a:spcPts val="3450"/>
              </a:lnSpc>
              <a:spcBef>
                <a:spcPts val="260"/>
              </a:spcBef>
            </a:pPr>
            <a:r>
              <a:rPr sz="2000" spc="229" dirty="0">
                <a:latin typeface="Times New Roman"/>
                <a:cs typeface="Times New Roman"/>
              </a:rPr>
              <a:t>(Glaser </a:t>
            </a:r>
            <a:r>
              <a:rPr sz="2000" spc="200" dirty="0">
                <a:latin typeface="Times New Roman"/>
                <a:cs typeface="Times New Roman"/>
              </a:rPr>
              <a:t>et </a:t>
            </a:r>
            <a:r>
              <a:rPr sz="2000" spc="170" dirty="0">
                <a:latin typeface="Times New Roman"/>
                <a:cs typeface="Times New Roman"/>
              </a:rPr>
              <a:t>al., </a:t>
            </a:r>
            <a:r>
              <a:rPr sz="2000" spc="254" dirty="0">
                <a:latin typeface="Times New Roman"/>
                <a:cs typeface="Times New Roman"/>
              </a:rPr>
              <a:t>2002)  (Gaunt </a:t>
            </a:r>
            <a:r>
              <a:rPr sz="2000" spc="260" dirty="0">
                <a:latin typeface="Times New Roman"/>
                <a:cs typeface="Times New Roman"/>
              </a:rPr>
              <a:t>and </a:t>
            </a:r>
            <a:r>
              <a:rPr sz="2000" spc="254" dirty="0">
                <a:latin typeface="Times New Roman"/>
                <a:cs typeface="Times New Roman"/>
              </a:rPr>
              <a:t>Cowie,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254" dirty="0">
                <a:latin typeface="Times New Roman"/>
                <a:cs typeface="Times New Roman"/>
              </a:rPr>
              <a:t>2009)</a:t>
            </a:r>
            <a:endParaRPr sz="2000">
              <a:latin typeface="Times New Roman"/>
              <a:cs typeface="Times New Roman"/>
            </a:endParaRPr>
          </a:p>
          <a:p>
            <a:pPr marL="59690" marR="6985" indent="-31115">
              <a:lnSpc>
                <a:spcPts val="3450"/>
              </a:lnSpc>
              <a:spcBef>
                <a:spcPts val="15"/>
              </a:spcBef>
            </a:pPr>
            <a:r>
              <a:rPr sz="2000" spc="280" dirty="0">
                <a:latin typeface="Times New Roman"/>
                <a:cs typeface="Times New Roman"/>
              </a:rPr>
              <a:t>(Lehman </a:t>
            </a:r>
            <a:r>
              <a:rPr sz="2000" spc="265" dirty="0">
                <a:latin typeface="Times New Roman"/>
                <a:cs typeface="Times New Roman"/>
              </a:rPr>
              <a:t>and Rondon,</a:t>
            </a:r>
            <a:r>
              <a:rPr sz="2000" spc="-300" dirty="0">
                <a:latin typeface="Times New Roman"/>
                <a:cs typeface="Times New Roman"/>
              </a:rPr>
              <a:t> </a:t>
            </a:r>
            <a:r>
              <a:rPr sz="2000" spc="250" dirty="0">
                <a:latin typeface="Times New Roman"/>
                <a:cs typeface="Times New Roman"/>
              </a:rPr>
              <a:t>2006)  </a:t>
            </a:r>
            <a:r>
              <a:rPr sz="2000" spc="235" dirty="0">
                <a:latin typeface="Times New Roman"/>
                <a:cs typeface="Times New Roman"/>
              </a:rPr>
              <a:t>(Tryon,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260" dirty="0">
                <a:latin typeface="Times New Roman"/>
                <a:cs typeface="Times New Roman"/>
              </a:rPr>
              <a:t>1948)</a:t>
            </a:r>
            <a:endParaRPr sz="2000">
              <a:latin typeface="Times New Roman"/>
              <a:cs typeface="Times New Roman"/>
            </a:endParaRPr>
          </a:p>
          <a:p>
            <a:pPr marL="76200" marR="7620" indent="-47625">
              <a:lnSpc>
                <a:spcPts val="3450"/>
              </a:lnSpc>
            </a:pPr>
            <a:r>
              <a:rPr sz="2000" spc="275" dirty="0">
                <a:latin typeface="Times New Roman"/>
                <a:cs typeface="Times New Roman"/>
              </a:rPr>
              <a:t>(Lehman </a:t>
            </a:r>
            <a:r>
              <a:rPr sz="2000" spc="265" dirty="0">
                <a:latin typeface="Times New Roman"/>
                <a:cs typeface="Times New Roman"/>
              </a:rPr>
              <a:t>and Rondon,</a:t>
            </a:r>
            <a:r>
              <a:rPr sz="2000" spc="-275" dirty="0">
                <a:latin typeface="Times New Roman"/>
                <a:cs typeface="Times New Roman"/>
              </a:rPr>
              <a:t> </a:t>
            </a:r>
            <a:r>
              <a:rPr sz="2000" spc="250" dirty="0">
                <a:latin typeface="Times New Roman"/>
                <a:cs typeface="Times New Roman"/>
              </a:rPr>
              <a:t>2006)  </a:t>
            </a:r>
            <a:r>
              <a:rPr sz="2000" spc="275" dirty="0">
                <a:latin typeface="Times New Roman"/>
                <a:cs typeface="Times New Roman"/>
              </a:rPr>
              <a:t>(Rondon </a:t>
            </a:r>
            <a:r>
              <a:rPr sz="2000" spc="200" dirty="0">
                <a:latin typeface="Times New Roman"/>
                <a:cs typeface="Times New Roman"/>
              </a:rPr>
              <a:t>et </a:t>
            </a:r>
            <a:r>
              <a:rPr sz="2000" spc="180" dirty="0">
                <a:latin typeface="Times New Roman"/>
                <a:cs typeface="Times New Roman"/>
              </a:rPr>
              <a:t>al,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254" dirty="0">
                <a:latin typeface="Times New Roman"/>
                <a:cs typeface="Times New Roman"/>
              </a:rPr>
              <a:t>2005)</a:t>
            </a:r>
            <a:endParaRPr sz="2000">
              <a:latin typeface="Times New Roman"/>
              <a:cs typeface="Times New Roman"/>
            </a:endParaRPr>
          </a:p>
          <a:p>
            <a:pPr marL="104139" marR="732155" indent="8255">
              <a:lnSpc>
                <a:spcPts val="3450"/>
              </a:lnSpc>
              <a:spcBef>
                <a:spcPts val="15"/>
              </a:spcBef>
            </a:pPr>
            <a:r>
              <a:rPr sz="2000" spc="250" dirty="0">
                <a:latin typeface="Times New Roman"/>
                <a:cs typeface="Times New Roman"/>
              </a:rPr>
              <a:t>(Yanai </a:t>
            </a:r>
            <a:r>
              <a:rPr sz="2000" spc="200" dirty="0">
                <a:latin typeface="Times New Roman"/>
                <a:cs typeface="Times New Roman"/>
              </a:rPr>
              <a:t>et </a:t>
            </a:r>
            <a:r>
              <a:rPr sz="2000" spc="170" dirty="0">
                <a:latin typeface="Times New Roman"/>
                <a:cs typeface="Times New Roman"/>
              </a:rPr>
              <a:t>al., </a:t>
            </a:r>
            <a:r>
              <a:rPr sz="2000" spc="254" dirty="0">
                <a:latin typeface="Times New Roman"/>
                <a:cs typeface="Times New Roman"/>
              </a:rPr>
              <a:t>2007)  </a:t>
            </a:r>
            <a:r>
              <a:rPr sz="2000" spc="215" dirty="0">
                <a:latin typeface="Times New Roman"/>
                <a:cs typeface="Times New Roman"/>
              </a:rPr>
              <a:t>(Laird, </a:t>
            </a:r>
            <a:r>
              <a:rPr sz="2000" spc="254" dirty="0">
                <a:latin typeface="Times New Roman"/>
                <a:cs typeface="Times New Roman"/>
              </a:rPr>
              <a:t>2008)  </a:t>
            </a:r>
            <a:r>
              <a:rPr sz="2000" spc="275" dirty="0">
                <a:latin typeface="Times New Roman"/>
                <a:cs typeface="Times New Roman"/>
              </a:rPr>
              <a:t>(Warnock </a:t>
            </a:r>
            <a:r>
              <a:rPr sz="2000" spc="200" dirty="0">
                <a:latin typeface="Times New Roman"/>
                <a:cs typeface="Times New Roman"/>
              </a:rPr>
              <a:t>et </a:t>
            </a:r>
            <a:r>
              <a:rPr sz="2000" spc="165" dirty="0">
                <a:latin typeface="Times New Roman"/>
                <a:cs typeface="Times New Roman"/>
              </a:rPr>
              <a:t>al.,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254" dirty="0">
                <a:latin typeface="Times New Roman"/>
                <a:cs typeface="Times New Roman"/>
              </a:rPr>
              <a:t>2007)</a:t>
            </a:r>
            <a:endParaRPr sz="20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760"/>
              </a:spcBef>
            </a:pPr>
            <a:r>
              <a:rPr sz="2000" spc="275" dirty="0">
                <a:latin typeface="Times New Roman"/>
                <a:cs typeface="Times New Roman"/>
              </a:rPr>
              <a:t>(Lehman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265" dirty="0">
                <a:latin typeface="Times New Roman"/>
                <a:cs typeface="Times New Roman"/>
              </a:rPr>
              <a:t>and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265" dirty="0">
                <a:latin typeface="Times New Roman"/>
                <a:cs typeface="Times New Roman"/>
              </a:rPr>
              <a:t>Rondon,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250" dirty="0">
                <a:latin typeface="Times New Roman"/>
                <a:cs typeface="Times New Roman"/>
              </a:rPr>
              <a:t>2006)</a:t>
            </a:r>
            <a:endParaRPr sz="2000">
              <a:latin typeface="Times New Roman"/>
              <a:cs typeface="Times New Roman"/>
            </a:endParaRPr>
          </a:p>
          <a:p>
            <a:pPr marL="745490">
              <a:lnSpc>
                <a:spcPct val="100000"/>
              </a:lnSpc>
              <a:spcBef>
                <a:spcPts val="1130"/>
              </a:spcBef>
            </a:pPr>
            <a:r>
              <a:rPr sz="1850" b="1" spc="335" dirty="0">
                <a:latin typeface="Times New Roman"/>
                <a:cs typeface="Times New Roman"/>
              </a:rPr>
              <a:t>NICRA </a:t>
            </a:r>
            <a:r>
              <a:rPr sz="1850" b="1" spc="215" dirty="0">
                <a:latin typeface="Times New Roman"/>
                <a:cs typeface="Times New Roman"/>
              </a:rPr>
              <a:t>Bulletin</a:t>
            </a:r>
            <a:r>
              <a:rPr sz="1850" b="1" spc="-105" dirty="0">
                <a:latin typeface="Times New Roman"/>
                <a:cs typeface="Times New Roman"/>
              </a:rPr>
              <a:t> </a:t>
            </a:r>
            <a:r>
              <a:rPr sz="1850" b="1" spc="235" dirty="0">
                <a:latin typeface="Times New Roman"/>
                <a:cs typeface="Times New Roman"/>
              </a:rPr>
              <a:t>1/2013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54000"/>
            <a:ext cx="70281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Methods of biochar</a:t>
            </a:r>
            <a:r>
              <a:rPr sz="4400" b="0" u="none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application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491" y="1146047"/>
            <a:ext cx="2748280" cy="5227320"/>
          </a:xfrm>
          <a:custGeom>
            <a:avLst/>
            <a:gdLst/>
            <a:ahLst/>
            <a:cxnLst/>
            <a:rect l="l" t="t" r="r" b="b"/>
            <a:pathLst>
              <a:path w="2748279" h="5227320">
                <a:moveTo>
                  <a:pt x="2472944" y="0"/>
                </a:moveTo>
                <a:lnTo>
                  <a:pt x="274777" y="0"/>
                </a:lnTo>
                <a:lnTo>
                  <a:pt x="225386" y="4428"/>
                </a:lnTo>
                <a:lnTo>
                  <a:pt x="178899" y="17196"/>
                </a:lnTo>
                <a:lnTo>
                  <a:pt x="136093" y="37526"/>
                </a:lnTo>
                <a:lnTo>
                  <a:pt x="97742" y="64642"/>
                </a:lnTo>
                <a:lnTo>
                  <a:pt x="64625" y="97767"/>
                </a:lnTo>
                <a:lnTo>
                  <a:pt x="37515" y="136125"/>
                </a:lnTo>
                <a:lnTo>
                  <a:pt x="17191" y="178938"/>
                </a:lnTo>
                <a:lnTo>
                  <a:pt x="4427" y="225432"/>
                </a:lnTo>
                <a:lnTo>
                  <a:pt x="0" y="274827"/>
                </a:lnTo>
                <a:lnTo>
                  <a:pt x="0" y="4952542"/>
                </a:lnTo>
                <a:lnTo>
                  <a:pt x="4427" y="5001933"/>
                </a:lnTo>
                <a:lnTo>
                  <a:pt x="17191" y="5048420"/>
                </a:lnTo>
                <a:lnTo>
                  <a:pt x="37515" y="5091226"/>
                </a:lnTo>
                <a:lnTo>
                  <a:pt x="64625" y="5129577"/>
                </a:lnTo>
                <a:lnTo>
                  <a:pt x="97742" y="5162694"/>
                </a:lnTo>
                <a:lnTo>
                  <a:pt x="136093" y="5189804"/>
                </a:lnTo>
                <a:lnTo>
                  <a:pt x="178899" y="5210128"/>
                </a:lnTo>
                <a:lnTo>
                  <a:pt x="225386" y="5222892"/>
                </a:lnTo>
                <a:lnTo>
                  <a:pt x="274777" y="5227320"/>
                </a:lnTo>
                <a:lnTo>
                  <a:pt x="2472944" y="5227320"/>
                </a:lnTo>
                <a:lnTo>
                  <a:pt x="2522339" y="5222892"/>
                </a:lnTo>
                <a:lnTo>
                  <a:pt x="2568833" y="5210128"/>
                </a:lnTo>
                <a:lnTo>
                  <a:pt x="2611646" y="5189804"/>
                </a:lnTo>
                <a:lnTo>
                  <a:pt x="2650004" y="5162694"/>
                </a:lnTo>
                <a:lnTo>
                  <a:pt x="2683129" y="5129577"/>
                </a:lnTo>
                <a:lnTo>
                  <a:pt x="2710245" y="5091226"/>
                </a:lnTo>
                <a:lnTo>
                  <a:pt x="2730575" y="5048420"/>
                </a:lnTo>
                <a:lnTo>
                  <a:pt x="2743343" y="5001933"/>
                </a:lnTo>
                <a:lnTo>
                  <a:pt x="2747772" y="4952542"/>
                </a:lnTo>
                <a:lnTo>
                  <a:pt x="2747772" y="274827"/>
                </a:lnTo>
                <a:lnTo>
                  <a:pt x="2743343" y="225432"/>
                </a:lnTo>
                <a:lnTo>
                  <a:pt x="2730575" y="178938"/>
                </a:lnTo>
                <a:lnTo>
                  <a:pt x="2710245" y="136125"/>
                </a:lnTo>
                <a:lnTo>
                  <a:pt x="2683129" y="97767"/>
                </a:lnTo>
                <a:lnTo>
                  <a:pt x="2650004" y="64642"/>
                </a:lnTo>
                <a:lnTo>
                  <a:pt x="2611646" y="37526"/>
                </a:lnTo>
                <a:lnTo>
                  <a:pt x="2568833" y="17196"/>
                </a:lnTo>
                <a:lnTo>
                  <a:pt x="2522339" y="4428"/>
                </a:lnTo>
                <a:lnTo>
                  <a:pt x="247294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1459" y="3207842"/>
            <a:ext cx="2056764" cy="20974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59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Biochar can be  applied to soil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different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methods  including  broadcasting,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spot  placement, deep  banding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9637" y="1146047"/>
            <a:ext cx="5427345" cy="5227320"/>
            <a:chOff x="659637" y="1146047"/>
            <a:chExt cx="5427345" cy="5227320"/>
          </a:xfrm>
        </p:grpSpPr>
        <p:sp>
          <p:nvSpPr>
            <p:cNvPr id="6" name="object 6"/>
            <p:cNvSpPr/>
            <p:nvPr/>
          </p:nvSpPr>
          <p:spPr>
            <a:xfrm>
              <a:off x="665987" y="1153667"/>
              <a:ext cx="2432304" cy="1944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87" y="1153667"/>
              <a:ext cx="2432685" cy="1945005"/>
            </a:xfrm>
            <a:custGeom>
              <a:avLst/>
              <a:gdLst/>
              <a:ahLst/>
              <a:cxnLst/>
              <a:rect l="l" t="t" r="r" b="b"/>
              <a:pathLst>
                <a:path w="2432685" h="1945005">
                  <a:moveTo>
                    <a:pt x="0" y="972312"/>
                  </a:moveTo>
                  <a:lnTo>
                    <a:pt x="1123" y="930137"/>
                  </a:lnTo>
                  <a:lnTo>
                    <a:pt x="4463" y="888422"/>
                  </a:lnTo>
                  <a:lnTo>
                    <a:pt x="9975" y="847202"/>
                  </a:lnTo>
                  <a:lnTo>
                    <a:pt x="17612" y="806513"/>
                  </a:lnTo>
                  <a:lnTo>
                    <a:pt x="27329" y="766392"/>
                  </a:lnTo>
                  <a:lnTo>
                    <a:pt x="39080" y="726877"/>
                  </a:lnTo>
                  <a:lnTo>
                    <a:pt x="52820" y="688002"/>
                  </a:lnTo>
                  <a:lnTo>
                    <a:pt x="68503" y="649805"/>
                  </a:lnTo>
                  <a:lnTo>
                    <a:pt x="86083" y="612322"/>
                  </a:lnTo>
                  <a:lnTo>
                    <a:pt x="105515" y="575589"/>
                  </a:lnTo>
                  <a:lnTo>
                    <a:pt x="126753" y="539644"/>
                  </a:lnTo>
                  <a:lnTo>
                    <a:pt x="149751" y="504522"/>
                  </a:lnTo>
                  <a:lnTo>
                    <a:pt x="174465" y="470261"/>
                  </a:lnTo>
                  <a:lnTo>
                    <a:pt x="200847" y="436896"/>
                  </a:lnTo>
                  <a:lnTo>
                    <a:pt x="228853" y="404464"/>
                  </a:lnTo>
                  <a:lnTo>
                    <a:pt x="258438" y="373002"/>
                  </a:lnTo>
                  <a:lnTo>
                    <a:pt x="289554" y="342545"/>
                  </a:lnTo>
                  <a:lnTo>
                    <a:pt x="322157" y="313132"/>
                  </a:lnTo>
                  <a:lnTo>
                    <a:pt x="356201" y="284797"/>
                  </a:lnTo>
                  <a:lnTo>
                    <a:pt x="391641" y="257578"/>
                  </a:lnTo>
                  <a:lnTo>
                    <a:pt x="428430" y="231511"/>
                  </a:lnTo>
                  <a:lnTo>
                    <a:pt x="466524" y="206632"/>
                  </a:lnTo>
                  <a:lnTo>
                    <a:pt x="505876" y="182979"/>
                  </a:lnTo>
                  <a:lnTo>
                    <a:pt x="546441" y="160587"/>
                  </a:lnTo>
                  <a:lnTo>
                    <a:pt x="588173" y="139493"/>
                  </a:lnTo>
                  <a:lnTo>
                    <a:pt x="631027" y="119734"/>
                  </a:lnTo>
                  <a:lnTo>
                    <a:pt x="674957" y="101346"/>
                  </a:lnTo>
                  <a:lnTo>
                    <a:pt x="719917" y="84365"/>
                  </a:lnTo>
                  <a:lnTo>
                    <a:pt x="765862" y="68828"/>
                  </a:lnTo>
                  <a:lnTo>
                    <a:pt x="812746" y="54772"/>
                  </a:lnTo>
                  <a:lnTo>
                    <a:pt x="860524" y="42233"/>
                  </a:lnTo>
                  <a:lnTo>
                    <a:pt x="909149" y="31247"/>
                  </a:lnTo>
                  <a:lnTo>
                    <a:pt x="958577" y="21851"/>
                  </a:lnTo>
                  <a:lnTo>
                    <a:pt x="1008761" y="14082"/>
                  </a:lnTo>
                  <a:lnTo>
                    <a:pt x="1059656" y="7976"/>
                  </a:lnTo>
                  <a:lnTo>
                    <a:pt x="1111217" y="3569"/>
                  </a:lnTo>
                  <a:lnTo>
                    <a:pt x="1163397" y="898"/>
                  </a:lnTo>
                  <a:lnTo>
                    <a:pt x="1216152" y="0"/>
                  </a:lnTo>
                  <a:lnTo>
                    <a:pt x="1268909" y="898"/>
                  </a:lnTo>
                  <a:lnTo>
                    <a:pt x="1321092" y="3569"/>
                  </a:lnTo>
                  <a:lnTo>
                    <a:pt x="1372654" y="7976"/>
                  </a:lnTo>
                  <a:lnTo>
                    <a:pt x="1423552" y="14082"/>
                  </a:lnTo>
                  <a:lnTo>
                    <a:pt x="1473738" y="21851"/>
                  </a:lnTo>
                  <a:lnTo>
                    <a:pt x="1523167" y="31247"/>
                  </a:lnTo>
                  <a:lnTo>
                    <a:pt x="1571793" y="42233"/>
                  </a:lnTo>
                  <a:lnTo>
                    <a:pt x="1619572" y="54772"/>
                  </a:lnTo>
                  <a:lnTo>
                    <a:pt x="1666457" y="68828"/>
                  </a:lnTo>
                  <a:lnTo>
                    <a:pt x="1712402" y="84365"/>
                  </a:lnTo>
                  <a:lnTo>
                    <a:pt x="1757363" y="101346"/>
                  </a:lnTo>
                  <a:lnTo>
                    <a:pt x="1801293" y="119734"/>
                  </a:lnTo>
                  <a:lnTo>
                    <a:pt x="1844147" y="139493"/>
                  </a:lnTo>
                  <a:lnTo>
                    <a:pt x="1885879" y="160587"/>
                  </a:lnTo>
                  <a:lnTo>
                    <a:pt x="1926444" y="182979"/>
                  </a:lnTo>
                  <a:lnTo>
                    <a:pt x="1965796" y="206632"/>
                  </a:lnTo>
                  <a:lnTo>
                    <a:pt x="2003889" y="231511"/>
                  </a:lnTo>
                  <a:lnTo>
                    <a:pt x="2040677" y="257578"/>
                  </a:lnTo>
                  <a:lnTo>
                    <a:pt x="2076116" y="284797"/>
                  </a:lnTo>
                  <a:lnTo>
                    <a:pt x="2110159" y="313132"/>
                  </a:lnTo>
                  <a:lnTo>
                    <a:pt x="2142762" y="342545"/>
                  </a:lnTo>
                  <a:lnTo>
                    <a:pt x="2173877" y="373002"/>
                  </a:lnTo>
                  <a:lnTo>
                    <a:pt x="2203460" y="404464"/>
                  </a:lnTo>
                  <a:lnTo>
                    <a:pt x="2231465" y="436896"/>
                  </a:lnTo>
                  <a:lnTo>
                    <a:pt x="2257847" y="470261"/>
                  </a:lnTo>
                  <a:lnTo>
                    <a:pt x="2282559" y="504522"/>
                  </a:lnTo>
                  <a:lnTo>
                    <a:pt x="2305557" y="539644"/>
                  </a:lnTo>
                  <a:lnTo>
                    <a:pt x="2326794" y="575589"/>
                  </a:lnTo>
                  <a:lnTo>
                    <a:pt x="2346225" y="612322"/>
                  </a:lnTo>
                  <a:lnTo>
                    <a:pt x="2363804" y="649805"/>
                  </a:lnTo>
                  <a:lnTo>
                    <a:pt x="2379486" y="688002"/>
                  </a:lnTo>
                  <a:lnTo>
                    <a:pt x="2393225" y="726877"/>
                  </a:lnTo>
                  <a:lnTo>
                    <a:pt x="2404976" y="766392"/>
                  </a:lnTo>
                  <a:lnTo>
                    <a:pt x="2414692" y="806513"/>
                  </a:lnTo>
                  <a:lnTo>
                    <a:pt x="2422329" y="847202"/>
                  </a:lnTo>
                  <a:lnTo>
                    <a:pt x="2427840" y="888422"/>
                  </a:lnTo>
                  <a:lnTo>
                    <a:pt x="2431180" y="930137"/>
                  </a:lnTo>
                  <a:lnTo>
                    <a:pt x="2432304" y="972312"/>
                  </a:lnTo>
                  <a:lnTo>
                    <a:pt x="2431180" y="1014486"/>
                  </a:lnTo>
                  <a:lnTo>
                    <a:pt x="2427840" y="1056201"/>
                  </a:lnTo>
                  <a:lnTo>
                    <a:pt x="2422329" y="1097421"/>
                  </a:lnTo>
                  <a:lnTo>
                    <a:pt x="2414692" y="1138110"/>
                  </a:lnTo>
                  <a:lnTo>
                    <a:pt x="2404976" y="1178231"/>
                  </a:lnTo>
                  <a:lnTo>
                    <a:pt x="2393225" y="1217746"/>
                  </a:lnTo>
                  <a:lnTo>
                    <a:pt x="2379486" y="1256621"/>
                  </a:lnTo>
                  <a:lnTo>
                    <a:pt x="2363804" y="1294818"/>
                  </a:lnTo>
                  <a:lnTo>
                    <a:pt x="2346225" y="1332301"/>
                  </a:lnTo>
                  <a:lnTo>
                    <a:pt x="2326794" y="1369034"/>
                  </a:lnTo>
                  <a:lnTo>
                    <a:pt x="2305557" y="1404979"/>
                  </a:lnTo>
                  <a:lnTo>
                    <a:pt x="2282559" y="1440101"/>
                  </a:lnTo>
                  <a:lnTo>
                    <a:pt x="2257847" y="1474362"/>
                  </a:lnTo>
                  <a:lnTo>
                    <a:pt x="2231465" y="1507727"/>
                  </a:lnTo>
                  <a:lnTo>
                    <a:pt x="2203460" y="1540159"/>
                  </a:lnTo>
                  <a:lnTo>
                    <a:pt x="2173877" y="1571621"/>
                  </a:lnTo>
                  <a:lnTo>
                    <a:pt x="2142762" y="1602078"/>
                  </a:lnTo>
                  <a:lnTo>
                    <a:pt x="2110159" y="1631491"/>
                  </a:lnTo>
                  <a:lnTo>
                    <a:pt x="2076116" y="1659826"/>
                  </a:lnTo>
                  <a:lnTo>
                    <a:pt x="2040677" y="1687045"/>
                  </a:lnTo>
                  <a:lnTo>
                    <a:pt x="2003889" y="1713112"/>
                  </a:lnTo>
                  <a:lnTo>
                    <a:pt x="1965796" y="1737991"/>
                  </a:lnTo>
                  <a:lnTo>
                    <a:pt x="1926444" y="1761644"/>
                  </a:lnTo>
                  <a:lnTo>
                    <a:pt x="1885879" y="1784036"/>
                  </a:lnTo>
                  <a:lnTo>
                    <a:pt x="1844147" y="1805130"/>
                  </a:lnTo>
                  <a:lnTo>
                    <a:pt x="1801293" y="1824889"/>
                  </a:lnTo>
                  <a:lnTo>
                    <a:pt x="1757363" y="1843277"/>
                  </a:lnTo>
                  <a:lnTo>
                    <a:pt x="1712402" y="1860258"/>
                  </a:lnTo>
                  <a:lnTo>
                    <a:pt x="1666457" y="1875795"/>
                  </a:lnTo>
                  <a:lnTo>
                    <a:pt x="1619572" y="1889851"/>
                  </a:lnTo>
                  <a:lnTo>
                    <a:pt x="1571793" y="1902390"/>
                  </a:lnTo>
                  <a:lnTo>
                    <a:pt x="1523167" y="1913376"/>
                  </a:lnTo>
                  <a:lnTo>
                    <a:pt x="1473738" y="1922772"/>
                  </a:lnTo>
                  <a:lnTo>
                    <a:pt x="1423552" y="1930541"/>
                  </a:lnTo>
                  <a:lnTo>
                    <a:pt x="1372654" y="1936647"/>
                  </a:lnTo>
                  <a:lnTo>
                    <a:pt x="1321092" y="1941054"/>
                  </a:lnTo>
                  <a:lnTo>
                    <a:pt x="1268909" y="1943725"/>
                  </a:lnTo>
                  <a:lnTo>
                    <a:pt x="1216152" y="1944624"/>
                  </a:lnTo>
                  <a:lnTo>
                    <a:pt x="1163397" y="1943725"/>
                  </a:lnTo>
                  <a:lnTo>
                    <a:pt x="1111217" y="1941054"/>
                  </a:lnTo>
                  <a:lnTo>
                    <a:pt x="1059656" y="1936647"/>
                  </a:lnTo>
                  <a:lnTo>
                    <a:pt x="1008761" y="1930541"/>
                  </a:lnTo>
                  <a:lnTo>
                    <a:pt x="958577" y="1922772"/>
                  </a:lnTo>
                  <a:lnTo>
                    <a:pt x="909149" y="1913376"/>
                  </a:lnTo>
                  <a:lnTo>
                    <a:pt x="860524" y="1902390"/>
                  </a:lnTo>
                  <a:lnTo>
                    <a:pt x="812746" y="1889851"/>
                  </a:lnTo>
                  <a:lnTo>
                    <a:pt x="765862" y="1875795"/>
                  </a:lnTo>
                  <a:lnTo>
                    <a:pt x="719917" y="1860258"/>
                  </a:lnTo>
                  <a:lnTo>
                    <a:pt x="674957" y="1843277"/>
                  </a:lnTo>
                  <a:lnTo>
                    <a:pt x="631027" y="1824889"/>
                  </a:lnTo>
                  <a:lnTo>
                    <a:pt x="588173" y="1805130"/>
                  </a:lnTo>
                  <a:lnTo>
                    <a:pt x="546441" y="1784036"/>
                  </a:lnTo>
                  <a:lnTo>
                    <a:pt x="505876" y="1761644"/>
                  </a:lnTo>
                  <a:lnTo>
                    <a:pt x="466524" y="1737991"/>
                  </a:lnTo>
                  <a:lnTo>
                    <a:pt x="428430" y="1713112"/>
                  </a:lnTo>
                  <a:lnTo>
                    <a:pt x="391641" y="1687045"/>
                  </a:lnTo>
                  <a:lnTo>
                    <a:pt x="356201" y="1659826"/>
                  </a:lnTo>
                  <a:lnTo>
                    <a:pt x="322157" y="1631491"/>
                  </a:lnTo>
                  <a:lnTo>
                    <a:pt x="289554" y="1602078"/>
                  </a:lnTo>
                  <a:lnTo>
                    <a:pt x="258438" y="1571621"/>
                  </a:lnTo>
                  <a:lnTo>
                    <a:pt x="228853" y="1540159"/>
                  </a:lnTo>
                  <a:lnTo>
                    <a:pt x="200847" y="1507727"/>
                  </a:lnTo>
                  <a:lnTo>
                    <a:pt x="174465" y="1474362"/>
                  </a:lnTo>
                  <a:lnTo>
                    <a:pt x="149751" y="1440101"/>
                  </a:lnTo>
                  <a:lnTo>
                    <a:pt x="126753" y="1404979"/>
                  </a:lnTo>
                  <a:lnTo>
                    <a:pt x="105515" y="1369034"/>
                  </a:lnTo>
                  <a:lnTo>
                    <a:pt x="86083" y="1332301"/>
                  </a:lnTo>
                  <a:lnTo>
                    <a:pt x="68503" y="1294818"/>
                  </a:lnTo>
                  <a:lnTo>
                    <a:pt x="52820" y="1256621"/>
                  </a:lnTo>
                  <a:lnTo>
                    <a:pt x="39080" y="1217746"/>
                  </a:lnTo>
                  <a:lnTo>
                    <a:pt x="27329" y="1178231"/>
                  </a:lnTo>
                  <a:lnTo>
                    <a:pt x="17612" y="1138110"/>
                  </a:lnTo>
                  <a:lnTo>
                    <a:pt x="9975" y="1097421"/>
                  </a:lnTo>
                  <a:lnTo>
                    <a:pt x="4463" y="1056201"/>
                  </a:lnTo>
                  <a:lnTo>
                    <a:pt x="1123" y="1014486"/>
                  </a:lnTo>
                  <a:lnTo>
                    <a:pt x="0" y="9723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39083" y="1146047"/>
              <a:ext cx="2748280" cy="5227320"/>
            </a:xfrm>
            <a:custGeom>
              <a:avLst/>
              <a:gdLst/>
              <a:ahLst/>
              <a:cxnLst/>
              <a:rect l="l" t="t" r="r" b="b"/>
              <a:pathLst>
                <a:path w="2748279" h="5227320">
                  <a:moveTo>
                    <a:pt x="2472943" y="0"/>
                  </a:moveTo>
                  <a:lnTo>
                    <a:pt x="274827" y="0"/>
                  </a:lnTo>
                  <a:lnTo>
                    <a:pt x="225432" y="4428"/>
                  </a:lnTo>
                  <a:lnTo>
                    <a:pt x="178938" y="17196"/>
                  </a:lnTo>
                  <a:lnTo>
                    <a:pt x="136125" y="37526"/>
                  </a:lnTo>
                  <a:lnTo>
                    <a:pt x="97767" y="64642"/>
                  </a:lnTo>
                  <a:lnTo>
                    <a:pt x="64642" y="97767"/>
                  </a:lnTo>
                  <a:lnTo>
                    <a:pt x="37526" y="136125"/>
                  </a:lnTo>
                  <a:lnTo>
                    <a:pt x="17196" y="178938"/>
                  </a:lnTo>
                  <a:lnTo>
                    <a:pt x="4428" y="225432"/>
                  </a:lnTo>
                  <a:lnTo>
                    <a:pt x="0" y="274827"/>
                  </a:lnTo>
                  <a:lnTo>
                    <a:pt x="0" y="4952542"/>
                  </a:lnTo>
                  <a:lnTo>
                    <a:pt x="4428" y="5001933"/>
                  </a:lnTo>
                  <a:lnTo>
                    <a:pt x="17196" y="5048420"/>
                  </a:lnTo>
                  <a:lnTo>
                    <a:pt x="37526" y="5091226"/>
                  </a:lnTo>
                  <a:lnTo>
                    <a:pt x="64642" y="5129577"/>
                  </a:lnTo>
                  <a:lnTo>
                    <a:pt x="97767" y="5162694"/>
                  </a:lnTo>
                  <a:lnTo>
                    <a:pt x="136125" y="5189804"/>
                  </a:lnTo>
                  <a:lnTo>
                    <a:pt x="178938" y="5210128"/>
                  </a:lnTo>
                  <a:lnTo>
                    <a:pt x="225432" y="5222892"/>
                  </a:lnTo>
                  <a:lnTo>
                    <a:pt x="274827" y="5227320"/>
                  </a:lnTo>
                  <a:lnTo>
                    <a:pt x="2472943" y="5227320"/>
                  </a:lnTo>
                  <a:lnTo>
                    <a:pt x="2522339" y="5222892"/>
                  </a:lnTo>
                  <a:lnTo>
                    <a:pt x="2568833" y="5210128"/>
                  </a:lnTo>
                  <a:lnTo>
                    <a:pt x="2611646" y="5189804"/>
                  </a:lnTo>
                  <a:lnTo>
                    <a:pt x="2650004" y="5162694"/>
                  </a:lnTo>
                  <a:lnTo>
                    <a:pt x="2683129" y="5129577"/>
                  </a:lnTo>
                  <a:lnTo>
                    <a:pt x="2710245" y="5091226"/>
                  </a:lnTo>
                  <a:lnTo>
                    <a:pt x="2730575" y="5048420"/>
                  </a:lnTo>
                  <a:lnTo>
                    <a:pt x="2743343" y="5001933"/>
                  </a:lnTo>
                  <a:lnTo>
                    <a:pt x="2747771" y="4952542"/>
                  </a:lnTo>
                  <a:lnTo>
                    <a:pt x="2747771" y="274827"/>
                  </a:lnTo>
                  <a:lnTo>
                    <a:pt x="2743343" y="225432"/>
                  </a:lnTo>
                  <a:lnTo>
                    <a:pt x="2730575" y="178938"/>
                  </a:lnTo>
                  <a:lnTo>
                    <a:pt x="2710245" y="136125"/>
                  </a:lnTo>
                  <a:lnTo>
                    <a:pt x="2683129" y="97767"/>
                  </a:lnTo>
                  <a:lnTo>
                    <a:pt x="2650004" y="64642"/>
                  </a:lnTo>
                  <a:lnTo>
                    <a:pt x="2611646" y="37526"/>
                  </a:lnTo>
                  <a:lnTo>
                    <a:pt x="2568833" y="17196"/>
                  </a:lnTo>
                  <a:lnTo>
                    <a:pt x="2522339" y="4428"/>
                  </a:lnTo>
                  <a:lnTo>
                    <a:pt x="24729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82466" y="3352927"/>
            <a:ext cx="2278380" cy="18072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5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But method of  biochar application  in soil depends on  the farming system,  available</a:t>
            </a:r>
            <a:r>
              <a:rPr sz="2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machinery  and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labor.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27221" y="1146047"/>
            <a:ext cx="5490210" cy="5227320"/>
            <a:chOff x="3427221" y="1146047"/>
            <a:chExt cx="5490210" cy="5227320"/>
          </a:xfrm>
        </p:grpSpPr>
        <p:sp>
          <p:nvSpPr>
            <p:cNvPr id="11" name="object 11"/>
            <p:cNvSpPr/>
            <p:nvPr/>
          </p:nvSpPr>
          <p:spPr>
            <a:xfrm>
              <a:off x="3433571" y="1207007"/>
              <a:ext cx="2557780" cy="2040889"/>
            </a:xfrm>
            <a:custGeom>
              <a:avLst/>
              <a:gdLst/>
              <a:ahLst/>
              <a:cxnLst/>
              <a:rect l="l" t="t" r="r" b="b"/>
              <a:pathLst>
                <a:path w="2557779" h="2040889">
                  <a:moveTo>
                    <a:pt x="1278636" y="0"/>
                  </a:moveTo>
                  <a:lnTo>
                    <a:pt x="1224589" y="895"/>
                  </a:lnTo>
                  <a:lnTo>
                    <a:pt x="1171115" y="3556"/>
                  </a:lnTo>
                  <a:lnTo>
                    <a:pt x="1118256" y="7949"/>
                  </a:lnTo>
                  <a:lnTo>
                    <a:pt x="1066058" y="14038"/>
                  </a:lnTo>
                  <a:lnTo>
                    <a:pt x="1014564" y="21787"/>
                  </a:lnTo>
                  <a:lnTo>
                    <a:pt x="963819" y="31161"/>
                  </a:lnTo>
                  <a:lnTo>
                    <a:pt x="913867" y="42125"/>
                  </a:lnTo>
                  <a:lnTo>
                    <a:pt x="864754" y="54643"/>
                  </a:lnTo>
                  <a:lnTo>
                    <a:pt x="816522" y="68679"/>
                  </a:lnTo>
                  <a:lnTo>
                    <a:pt x="769217" y="84199"/>
                  </a:lnTo>
                  <a:lnTo>
                    <a:pt x="722883" y="101167"/>
                  </a:lnTo>
                  <a:lnTo>
                    <a:pt x="677565" y="119547"/>
                  </a:lnTo>
                  <a:lnTo>
                    <a:pt x="633306" y="139304"/>
                  </a:lnTo>
                  <a:lnTo>
                    <a:pt x="590152" y="160403"/>
                  </a:lnTo>
                  <a:lnTo>
                    <a:pt x="548146" y="182808"/>
                  </a:lnTo>
                  <a:lnTo>
                    <a:pt x="507333" y="206484"/>
                  </a:lnTo>
                  <a:lnTo>
                    <a:pt x="467757" y="231396"/>
                  </a:lnTo>
                  <a:lnTo>
                    <a:pt x="429463" y="257507"/>
                  </a:lnTo>
                  <a:lnTo>
                    <a:pt x="392495" y="284783"/>
                  </a:lnTo>
                  <a:lnTo>
                    <a:pt x="356898" y="313188"/>
                  </a:lnTo>
                  <a:lnTo>
                    <a:pt x="322716" y="342687"/>
                  </a:lnTo>
                  <a:lnTo>
                    <a:pt x="289993" y="373244"/>
                  </a:lnTo>
                  <a:lnTo>
                    <a:pt x="258774" y="404824"/>
                  </a:lnTo>
                  <a:lnTo>
                    <a:pt x="229102" y="437391"/>
                  </a:lnTo>
                  <a:lnTo>
                    <a:pt x="201024" y="470910"/>
                  </a:lnTo>
                  <a:lnTo>
                    <a:pt x="174582" y="505347"/>
                  </a:lnTo>
                  <a:lnTo>
                    <a:pt x="149822" y="540664"/>
                  </a:lnTo>
                  <a:lnTo>
                    <a:pt x="126787" y="576827"/>
                  </a:lnTo>
                  <a:lnTo>
                    <a:pt x="105523" y="613801"/>
                  </a:lnTo>
                  <a:lnTo>
                    <a:pt x="86073" y="651549"/>
                  </a:lnTo>
                  <a:lnTo>
                    <a:pt x="68481" y="690038"/>
                  </a:lnTo>
                  <a:lnTo>
                    <a:pt x="52794" y="729230"/>
                  </a:lnTo>
                  <a:lnTo>
                    <a:pt x="39053" y="769091"/>
                  </a:lnTo>
                  <a:lnTo>
                    <a:pt x="27305" y="809585"/>
                  </a:lnTo>
                  <a:lnTo>
                    <a:pt x="17594" y="850678"/>
                  </a:lnTo>
                  <a:lnTo>
                    <a:pt x="9963" y="892332"/>
                  </a:lnTo>
                  <a:lnTo>
                    <a:pt x="4457" y="934514"/>
                  </a:lnTo>
                  <a:lnTo>
                    <a:pt x="1121" y="977188"/>
                  </a:lnTo>
                  <a:lnTo>
                    <a:pt x="0" y="1020317"/>
                  </a:lnTo>
                  <a:lnTo>
                    <a:pt x="1121" y="1063447"/>
                  </a:lnTo>
                  <a:lnTo>
                    <a:pt x="4457" y="1106121"/>
                  </a:lnTo>
                  <a:lnTo>
                    <a:pt x="9963" y="1148303"/>
                  </a:lnTo>
                  <a:lnTo>
                    <a:pt x="17594" y="1189957"/>
                  </a:lnTo>
                  <a:lnTo>
                    <a:pt x="27305" y="1231050"/>
                  </a:lnTo>
                  <a:lnTo>
                    <a:pt x="39053" y="1271544"/>
                  </a:lnTo>
                  <a:lnTo>
                    <a:pt x="52794" y="1311405"/>
                  </a:lnTo>
                  <a:lnTo>
                    <a:pt x="68481" y="1350597"/>
                  </a:lnTo>
                  <a:lnTo>
                    <a:pt x="86073" y="1389086"/>
                  </a:lnTo>
                  <a:lnTo>
                    <a:pt x="105523" y="1426834"/>
                  </a:lnTo>
                  <a:lnTo>
                    <a:pt x="126787" y="1463808"/>
                  </a:lnTo>
                  <a:lnTo>
                    <a:pt x="149822" y="1499971"/>
                  </a:lnTo>
                  <a:lnTo>
                    <a:pt x="174582" y="1535288"/>
                  </a:lnTo>
                  <a:lnTo>
                    <a:pt x="201024" y="1569725"/>
                  </a:lnTo>
                  <a:lnTo>
                    <a:pt x="229102" y="1603244"/>
                  </a:lnTo>
                  <a:lnTo>
                    <a:pt x="258774" y="1635811"/>
                  </a:lnTo>
                  <a:lnTo>
                    <a:pt x="289993" y="1667391"/>
                  </a:lnTo>
                  <a:lnTo>
                    <a:pt x="322716" y="1697948"/>
                  </a:lnTo>
                  <a:lnTo>
                    <a:pt x="356898" y="1727447"/>
                  </a:lnTo>
                  <a:lnTo>
                    <a:pt x="392495" y="1755852"/>
                  </a:lnTo>
                  <a:lnTo>
                    <a:pt x="429463" y="1783128"/>
                  </a:lnTo>
                  <a:lnTo>
                    <a:pt x="467757" y="1809239"/>
                  </a:lnTo>
                  <a:lnTo>
                    <a:pt x="507333" y="1834151"/>
                  </a:lnTo>
                  <a:lnTo>
                    <a:pt x="548146" y="1857827"/>
                  </a:lnTo>
                  <a:lnTo>
                    <a:pt x="590152" y="1880232"/>
                  </a:lnTo>
                  <a:lnTo>
                    <a:pt x="633306" y="1901331"/>
                  </a:lnTo>
                  <a:lnTo>
                    <a:pt x="677565" y="1921088"/>
                  </a:lnTo>
                  <a:lnTo>
                    <a:pt x="722883" y="1939468"/>
                  </a:lnTo>
                  <a:lnTo>
                    <a:pt x="769217" y="1956436"/>
                  </a:lnTo>
                  <a:lnTo>
                    <a:pt x="816522" y="1971956"/>
                  </a:lnTo>
                  <a:lnTo>
                    <a:pt x="864754" y="1985992"/>
                  </a:lnTo>
                  <a:lnTo>
                    <a:pt x="913867" y="1998510"/>
                  </a:lnTo>
                  <a:lnTo>
                    <a:pt x="963819" y="2009474"/>
                  </a:lnTo>
                  <a:lnTo>
                    <a:pt x="1014564" y="2018848"/>
                  </a:lnTo>
                  <a:lnTo>
                    <a:pt x="1066058" y="2026597"/>
                  </a:lnTo>
                  <a:lnTo>
                    <a:pt x="1118256" y="2032686"/>
                  </a:lnTo>
                  <a:lnTo>
                    <a:pt x="1171115" y="2037079"/>
                  </a:lnTo>
                  <a:lnTo>
                    <a:pt x="1224589" y="2039740"/>
                  </a:lnTo>
                  <a:lnTo>
                    <a:pt x="1278636" y="2040636"/>
                  </a:lnTo>
                  <a:lnTo>
                    <a:pt x="1332682" y="2039740"/>
                  </a:lnTo>
                  <a:lnTo>
                    <a:pt x="1386156" y="2037079"/>
                  </a:lnTo>
                  <a:lnTo>
                    <a:pt x="1439015" y="2032686"/>
                  </a:lnTo>
                  <a:lnTo>
                    <a:pt x="1491213" y="2026597"/>
                  </a:lnTo>
                  <a:lnTo>
                    <a:pt x="1542707" y="2018848"/>
                  </a:lnTo>
                  <a:lnTo>
                    <a:pt x="1593452" y="2009474"/>
                  </a:lnTo>
                  <a:lnTo>
                    <a:pt x="1643404" y="1998510"/>
                  </a:lnTo>
                  <a:lnTo>
                    <a:pt x="1692517" y="1985992"/>
                  </a:lnTo>
                  <a:lnTo>
                    <a:pt x="1740749" y="1971956"/>
                  </a:lnTo>
                  <a:lnTo>
                    <a:pt x="1788054" y="1956436"/>
                  </a:lnTo>
                  <a:lnTo>
                    <a:pt x="1834388" y="1939468"/>
                  </a:lnTo>
                  <a:lnTo>
                    <a:pt x="1879706" y="1921088"/>
                  </a:lnTo>
                  <a:lnTo>
                    <a:pt x="1923965" y="1901331"/>
                  </a:lnTo>
                  <a:lnTo>
                    <a:pt x="1967119" y="1880232"/>
                  </a:lnTo>
                  <a:lnTo>
                    <a:pt x="2009125" y="1857827"/>
                  </a:lnTo>
                  <a:lnTo>
                    <a:pt x="2049938" y="1834151"/>
                  </a:lnTo>
                  <a:lnTo>
                    <a:pt x="2089514" y="1809239"/>
                  </a:lnTo>
                  <a:lnTo>
                    <a:pt x="2127808" y="1783128"/>
                  </a:lnTo>
                  <a:lnTo>
                    <a:pt x="2164776" y="1755852"/>
                  </a:lnTo>
                  <a:lnTo>
                    <a:pt x="2200373" y="1727447"/>
                  </a:lnTo>
                  <a:lnTo>
                    <a:pt x="2234555" y="1697948"/>
                  </a:lnTo>
                  <a:lnTo>
                    <a:pt x="2267278" y="1667391"/>
                  </a:lnTo>
                  <a:lnTo>
                    <a:pt x="2298497" y="1635811"/>
                  </a:lnTo>
                  <a:lnTo>
                    <a:pt x="2328169" y="1603244"/>
                  </a:lnTo>
                  <a:lnTo>
                    <a:pt x="2356247" y="1569725"/>
                  </a:lnTo>
                  <a:lnTo>
                    <a:pt x="2382689" y="1535288"/>
                  </a:lnTo>
                  <a:lnTo>
                    <a:pt x="2407449" y="1499971"/>
                  </a:lnTo>
                  <a:lnTo>
                    <a:pt x="2430484" y="1463808"/>
                  </a:lnTo>
                  <a:lnTo>
                    <a:pt x="2451748" y="1426834"/>
                  </a:lnTo>
                  <a:lnTo>
                    <a:pt x="2471198" y="1389086"/>
                  </a:lnTo>
                  <a:lnTo>
                    <a:pt x="2488790" y="1350597"/>
                  </a:lnTo>
                  <a:lnTo>
                    <a:pt x="2504477" y="1311405"/>
                  </a:lnTo>
                  <a:lnTo>
                    <a:pt x="2518218" y="1271544"/>
                  </a:lnTo>
                  <a:lnTo>
                    <a:pt x="2529966" y="1231050"/>
                  </a:lnTo>
                  <a:lnTo>
                    <a:pt x="2539677" y="1189957"/>
                  </a:lnTo>
                  <a:lnTo>
                    <a:pt x="2547308" y="1148303"/>
                  </a:lnTo>
                  <a:lnTo>
                    <a:pt x="2552814" y="1106121"/>
                  </a:lnTo>
                  <a:lnTo>
                    <a:pt x="2556150" y="1063447"/>
                  </a:lnTo>
                  <a:lnTo>
                    <a:pt x="2557272" y="1020317"/>
                  </a:lnTo>
                  <a:lnTo>
                    <a:pt x="2556150" y="977188"/>
                  </a:lnTo>
                  <a:lnTo>
                    <a:pt x="2552814" y="934514"/>
                  </a:lnTo>
                  <a:lnTo>
                    <a:pt x="2547308" y="892332"/>
                  </a:lnTo>
                  <a:lnTo>
                    <a:pt x="2539677" y="850678"/>
                  </a:lnTo>
                  <a:lnTo>
                    <a:pt x="2529966" y="809585"/>
                  </a:lnTo>
                  <a:lnTo>
                    <a:pt x="2518218" y="769091"/>
                  </a:lnTo>
                  <a:lnTo>
                    <a:pt x="2504477" y="729230"/>
                  </a:lnTo>
                  <a:lnTo>
                    <a:pt x="2488790" y="690038"/>
                  </a:lnTo>
                  <a:lnTo>
                    <a:pt x="2471198" y="651549"/>
                  </a:lnTo>
                  <a:lnTo>
                    <a:pt x="2451748" y="613801"/>
                  </a:lnTo>
                  <a:lnTo>
                    <a:pt x="2430484" y="576827"/>
                  </a:lnTo>
                  <a:lnTo>
                    <a:pt x="2407449" y="540664"/>
                  </a:lnTo>
                  <a:lnTo>
                    <a:pt x="2382689" y="505347"/>
                  </a:lnTo>
                  <a:lnTo>
                    <a:pt x="2356247" y="470910"/>
                  </a:lnTo>
                  <a:lnTo>
                    <a:pt x="2328169" y="437391"/>
                  </a:lnTo>
                  <a:lnTo>
                    <a:pt x="2298497" y="404824"/>
                  </a:lnTo>
                  <a:lnTo>
                    <a:pt x="2267278" y="373244"/>
                  </a:lnTo>
                  <a:lnTo>
                    <a:pt x="2234555" y="342687"/>
                  </a:lnTo>
                  <a:lnTo>
                    <a:pt x="2200373" y="313188"/>
                  </a:lnTo>
                  <a:lnTo>
                    <a:pt x="2164776" y="284783"/>
                  </a:lnTo>
                  <a:lnTo>
                    <a:pt x="2127808" y="257507"/>
                  </a:lnTo>
                  <a:lnTo>
                    <a:pt x="2089514" y="231396"/>
                  </a:lnTo>
                  <a:lnTo>
                    <a:pt x="2049938" y="206484"/>
                  </a:lnTo>
                  <a:lnTo>
                    <a:pt x="2009125" y="182808"/>
                  </a:lnTo>
                  <a:lnTo>
                    <a:pt x="1967119" y="160403"/>
                  </a:lnTo>
                  <a:lnTo>
                    <a:pt x="1923965" y="139304"/>
                  </a:lnTo>
                  <a:lnTo>
                    <a:pt x="1879706" y="119547"/>
                  </a:lnTo>
                  <a:lnTo>
                    <a:pt x="1834388" y="101167"/>
                  </a:lnTo>
                  <a:lnTo>
                    <a:pt x="1788054" y="84199"/>
                  </a:lnTo>
                  <a:lnTo>
                    <a:pt x="1740749" y="68679"/>
                  </a:lnTo>
                  <a:lnTo>
                    <a:pt x="1692517" y="54643"/>
                  </a:lnTo>
                  <a:lnTo>
                    <a:pt x="1643404" y="42125"/>
                  </a:lnTo>
                  <a:lnTo>
                    <a:pt x="1593452" y="31161"/>
                  </a:lnTo>
                  <a:lnTo>
                    <a:pt x="1542707" y="21787"/>
                  </a:lnTo>
                  <a:lnTo>
                    <a:pt x="1491213" y="14038"/>
                  </a:lnTo>
                  <a:lnTo>
                    <a:pt x="1439015" y="7949"/>
                  </a:lnTo>
                  <a:lnTo>
                    <a:pt x="1386156" y="3556"/>
                  </a:lnTo>
                  <a:lnTo>
                    <a:pt x="1332682" y="895"/>
                  </a:lnTo>
                  <a:lnTo>
                    <a:pt x="1278636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33571" y="1207007"/>
              <a:ext cx="2557780" cy="2040889"/>
            </a:xfrm>
            <a:custGeom>
              <a:avLst/>
              <a:gdLst/>
              <a:ahLst/>
              <a:cxnLst/>
              <a:rect l="l" t="t" r="r" b="b"/>
              <a:pathLst>
                <a:path w="2557779" h="2040889">
                  <a:moveTo>
                    <a:pt x="0" y="1020317"/>
                  </a:moveTo>
                  <a:lnTo>
                    <a:pt x="1121" y="977188"/>
                  </a:lnTo>
                  <a:lnTo>
                    <a:pt x="4457" y="934514"/>
                  </a:lnTo>
                  <a:lnTo>
                    <a:pt x="9963" y="892332"/>
                  </a:lnTo>
                  <a:lnTo>
                    <a:pt x="17594" y="850678"/>
                  </a:lnTo>
                  <a:lnTo>
                    <a:pt x="27305" y="809585"/>
                  </a:lnTo>
                  <a:lnTo>
                    <a:pt x="39053" y="769091"/>
                  </a:lnTo>
                  <a:lnTo>
                    <a:pt x="52794" y="729230"/>
                  </a:lnTo>
                  <a:lnTo>
                    <a:pt x="68481" y="690038"/>
                  </a:lnTo>
                  <a:lnTo>
                    <a:pt x="86073" y="651549"/>
                  </a:lnTo>
                  <a:lnTo>
                    <a:pt x="105523" y="613801"/>
                  </a:lnTo>
                  <a:lnTo>
                    <a:pt x="126787" y="576827"/>
                  </a:lnTo>
                  <a:lnTo>
                    <a:pt x="149822" y="540664"/>
                  </a:lnTo>
                  <a:lnTo>
                    <a:pt x="174582" y="505347"/>
                  </a:lnTo>
                  <a:lnTo>
                    <a:pt x="201024" y="470910"/>
                  </a:lnTo>
                  <a:lnTo>
                    <a:pt x="229102" y="437391"/>
                  </a:lnTo>
                  <a:lnTo>
                    <a:pt x="258774" y="404824"/>
                  </a:lnTo>
                  <a:lnTo>
                    <a:pt x="289993" y="373244"/>
                  </a:lnTo>
                  <a:lnTo>
                    <a:pt x="322716" y="342687"/>
                  </a:lnTo>
                  <a:lnTo>
                    <a:pt x="356898" y="313188"/>
                  </a:lnTo>
                  <a:lnTo>
                    <a:pt x="392495" y="284783"/>
                  </a:lnTo>
                  <a:lnTo>
                    <a:pt x="429463" y="257507"/>
                  </a:lnTo>
                  <a:lnTo>
                    <a:pt x="467757" y="231396"/>
                  </a:lnTo>
                  <a:lnTo>
                    <a:pt x="507333" y="206484"/>
                  </a:lnTo>
                  <a:lnTo>
                    <a:pt x="548146" y="182808"/>
                  </a:lnTo>
                  <a:lnTo>
                    <a:pt x="590152" y="160403"/>
                  </a:lnTo>
                  <a:lnTo>
                    <a:pt x="633306" y="139304"/>
                  </a:lnTo>
                  <a:lnTo>
                    <a:pt x="677565" y="119547"/>
                  </a:lnTo>
                  <a:lnTo>
                    <a:pt x="722883" y="101167"/>
                  </a:lnTo>
                  <a:lnTo>
                    <a:pt x="769217" y="84199"/>
                  </a:lnTo>
                  <a:lnTo>
                    <a:pt x="816522" y="68679"/>
                  </a:lnTo>
                  <a:lnTo>
                    <a:pt x="864754" y="54643"/>
                  </a:lnTo>
                  <a:lnTo>
                    <a:pt x="913867" y="42125"/>
                  </a:lnTo>
                  <a:lnTo>
                    <a:pt x="963819" y="31161"/>
                  </a:lnTo>
                  <a:lnTo>
                    <a:pt x="1014564" y="21787"/>
                  </a:lnTo>
                  <a:lnTo>
                    <a:pt x="1066058" y="14038"/>
                  </a:lnTo>
                  <a:lnTo>
                    <a:pt x="1118256" y="7949"/>
                  </a:lnTo>
                  <a:lnTo>
                    <a:pt x="1171115" y="3556"/>
                  </a:lnTo>
                  <a:lnTo>
                    <a:pt x="1224589" y="895"/>
                  </a:lnTo>
                  <a:lnTo>
                    <a:pt x="1278636" y="0"/>
                  </a:lnTo>
                  <a:lnTo>
                    <a:pt x="1332682" y="895"/>
                  </a:lnTo>
                  <a:lnTo>
                    <a:pt x="1386156" y="3556"/>
                  </a:lnTo>
                  <a:lnTo>
                    <a:pt x="1439015" y="7949"/>
                  </a:lnTo>
                  <a:lnTo>
                    <a:pt x="1491213" y="14038"/>
                  </a:lnTo>
                  <a:lnTo>
                    <a:pt x="1542707" y="21787"/>
                  </a:lnTo>
                  <a:lnTo>
                    <a:pt x="1593452" y="31161"/>
                  </a:lnTo>
                  <a:lnTo>
                    <a:pt x="1643404" y="42125"/>
                  </a:lnTo>
                  <a:lnTo>
                    <a:pt x="1692517" y="54643"/>
                  </a:lnTo>
                  <a:lnTo>
                    <a:pt x="1740749" y="68679"/>
                  </a:lnTo>
                  <a:lnTo>
                    <a:pt x="1788054" y="84199"/>
                  </a:lnTo>
                  <a:lnTo>
                    <a:pt x="1834388" y="101167"/>
                  </a:lnTo>
                  <a:lnTo>
                    <a:pt x="1879706" y="119547"/>
                  </a:lnTo>
                  <a:lnTo>
                    <a:pt x="1923965" y="139304"/>
                  </a:lnTo>
                  <a:lnTo>
                    <a:pt x="1967119" y="160403"/>
                  </a:lnTo>
                  <a:lnTo>
                    <a:pt x="2009125" y="182808"/>
                  </a:lnTo>
                  <a:lnTo>
                    <a:pt x="2049938" y="206484"/>
                  </a:lnTo>
                  <a:lnTo>
                    <a:pt x="2089514" y="231396"/>
                  </a:lnTo>
                  <a:lnTo>
                    <a:pt x="2127808" y="257507"/>
                  </a:lnTo>
                  <a:lnTo>
                    <a:pt x="2164776" y="284783"/>
                  </a:lnTo>
                  <a:lnTo>
                    <a:pt x="2200373" y="313188"/>
                  </a:lnTo>
                  <a:lnTo>
                    <a:pt x="2234555" y="342687"/>
                  </a:lnTo>
                  <a:lnTo>
                    <a:pt x="2267278" y="373244"/>
                  </a:lnTo>
                  <a:lnTo>
                    <a:pt x="2298497" y="404824"/>
                  </a:lnTo>
                  <a:lnTo>
                    <a:pt x="2328169" y="437391"/>
                  </a:lnTo>
                  <a:lnTo>
                    <a:pt x="2356247" y="470910"/>
                  </a:lnTo>
                  <a:lnTo>
                    <a:pt x="2382689" y="505347"/>
                  </a:lnTo>
                  <a:lnTo>
                    <a:pt x="2407449" y="540664"/>
                  </a:lnTo>
                  <a:lnTo>
                    <a:pt x="2430484" y="576827"/>
                  </a:lnTo>
                  <a:lnTo>
                    <a:pt x="2451748" y="613801"/>
                  </a:lnTo>
                  <a:lnTo>
                    <a:pt x="2471198" y="651549"/>
                  </a:lnTo>
                  <a:lnTo>
                    <a:pt x="2488790" y="690038"/>
                  </a:lnTo>
                  <a:lnTo>
                    <a:pt x="2504477" y="729230"/>
                  </a:lnTo>
                  <a:lnTo>
                    <a:pt x="2518218" y="769091"/>
                  </a:lnTo>
                  <a:lnTo>
                    <a:pt x="2529966" y="809585"/>
                  </a:lnTo>
                  <a:lnTo>
                    <a:pt x="2539677" y="850678"/>
                  </a:lnTo>
                  <a:lnTo>
                    <a:pt x="2547308" y="892332"/>
                  </a:lnTo>
                  <a:lnTo>
                    <a:pt x="2552814" y="934514"/>
                  </a:lnTo>
                  <a:lnTo>
                    <a:pt x="2556150" y="977188"/>
                  </a:lnTo>
                  <a:lnTo>
                    <a:pt x="2557272" y="1020317"/>
                  </a:lnTo>
                  <a:lnTo>
                    <a:pt x="2556150" y="1063447"/>
                  </a:lnTo>
                  <a:lnTo>
                    <a:pt x="2552814" y="1106121"/>
                  </a:lnTo>
                  <a:lnTo>
                    <a:pt x="2547308" y="1148303"/>
                  </a:lnTo>
                  <a:lnTo>
                    <a:pt x="2539677" y="1189957"/>
                  </a:lnTo>
                  <a:lnTo>
                    <a:pt x="2529966" y="1231050"/>
                  </a:lnTo>
                  <a:lnTo>
                    <a:pt x="2518218" y="1271544"/>
                  </a:lnTo>
                  <a:lnTo>
                    <a:pt x="2504477" y="1311405"/>
                  </a:lnTo>
                  <a:lnTo>
                    <a:pt x="2488790" y="1350597"/>
                  </a:lnTo>
                  <a:lnTo>
                    <a:pt x="2471198" y="1389086"/>
                  </a:lnTo>
                  <a:lnTo>
                    <a:pt x="2451748" y="1426834"/>
                  </a:lnTo>
                  <a:lnTo>
                    <a:pt x="2430484" y="1463808"/>
                  </a:lnTo>
                  <a:lnTo>
                    <a:pt x="2407449" y="1499971"/>
                  </a:lnTo>
                  <a:lnTo>
                    <a:pt x="2382689" y="1535288"/>
                  </a:lnTo>
                  <a:lnTo>
                    <a:pt x="2356247" y="1569725"/>
                  </a:lnTo>
                  <a:lnTo>
                    <a:pt x="2328169" y="1603244"/>
                  </a:lnTo>
                  <a:lnTo>
                    <a:pt x="2298497" y="1635811"/>
                  </a:lnTo>
                  <a:lnTo>
                    <a:pt x="2267278" y="1667391"/>
                  </a:lnTo>
                  <a:lnTo>
                    <a:pt x="2234555" y="1697948"/>
                  </a:lnTo>
                  <a:lnTo>
                    <a:pt x="2200373" y="1727447"/>
                  </a:lnTo>
                  <a:lnTo>
                    <a:pt x="2164776" y="1755852"/>
                  </a:lnTo>
                  <a:lnTo>
                    <a:pt x="2127808" y="1783128"/>
                  </a:lnTo>
                  <a:lnTo>
                    <a:pt x="2089514" y="1809239"/>
                  </a:lnTo>
                  <a:lnTo>
                    <a:pt x="2049938" y="1834151"/>
                  </a:lnTo>
                  <a:lnTo>
                    <a:pt x="2009125" y="1857827"/>
                  </a:lnTo>
                  <a:lnTo>
                    <a:pt x="1967119" y="1880232"/>
                  </a:lnTo>
                  <a:lnTo>
                    <a:pt x="1923965" y="1901331"/>
                  </a:lnTo>
                  <a:lnTo>
                    <a:pt x="1879706" y="1921088"/>
                  </a:lnTo>
                  <a:lnTo>
                    <a:pt x="1834388" y="1939468"/>
                  </a:lnTo>
                  <a:lnTo>
                    <a:pt x="1788054" y="1956436"/>
                  </a:lnTo>
                  <a:lnTo>
                    <a:pt x="1740749" y="1971956"/>
                  </a:lnTo>
                  <a:lnTo>
                    <a:pt x="1692517" y="1985992"/>
                  </a:lnTo>
                  <a:lnTo>
                    <a:pt x="1643404" y="1998510"/>
                  </a:lnTo>
                  <a:lnTo>
                    <a:pt x="1593452" y="2009474"/>
                  </a:lnTo>
                  <a:lnTo>
                    <a:pt x="1542707" y="2018848"/>
                  </a:lnTo>
                  <a:lnTo>
                    <a:pt x="1491213" y="2026597"/>
                  </a:lnTo>
                  <a:lnTo>
                    <a:pt x="1439015" y="2032686"/>
                  </a:lnTo>
                  <a:lnTo>
                    <a:pt x="1386156" y="2037079"/>
                  </a:lnTo>
                  <a:lnTo>
                    <a:pt x="1332682" y="2039740"/>
                  </a:lnTo>
                  <a:lnTo>
                    <a:pt x="1278636" y="2040636"/>
                  </a:lnTo>
                  <a:lnTo>
                    <a:pt x="1224589" y="2039740"/>
                  </a:lnTo>
                  <a:lnTo>
                    <a:pt x="1171115" y="2037079"/>
                  </a:lnTo>
                  <a:lnTo>
                    <a:pt x="1118256" y="2032686"/>
                  </a:lnTo>
                  <a:lnTo>
                    <a:pt x="1066058" y="2026597"/>
                  </a:lnTo>
                  <a:lnTo>
                    <a:pt x="1014564" y="2018848"/>
                  </a:lnTo>
                  <a:lnTo>
                    <a:pt x="963819" y="2009474"/>
                  </a:lnTo>
                  <a:lnTo>
                    <a:pt x="913867" y="1998510"/>
                  </a:lnTo>
                  <a:lnTo>
                    <a:pt x="864754" y="1985992"/>
                  </a:lnTo>
                  <a:lnTo>
                    <a:pt x="816522" y="1971956"/>
                  </a:lnTo>
                  <a:lnTo>
                    <a:pt x="769217" y="1956436"/>
                  </a:lnTo>
                  <a:lnTo>
                    <a:pt x="722883" y="1939468"/>
                  </a:lnTo>
                  <a:lnTo>
                    <a:pt x="677565" y="1921088"/>
                  </a:lnTo>
                  <a:lnTo>
                    <a:pt x="633306" y="1901331"/>
                  </a:lnTo>
                  <a:lnTo>
                    <a:pt x="590152" y="1880232"/>
                  </a:lnTo>
                  <a:lnTo>
                    <a:pt x="548146" y="1857827"/>
                  </a:lnTo>
                  <a:lnTo>
                    <a:pt x="507333" y="1834151"/>
                  </a:lnTo>
                  <a:lnTo>
                    <a:pt x="467757" y="1809239"/>
                  </a:lnTo>
                  <a:lnTo>
                    <a:pt x="429463" y="1783128"/>
                  </a:lnTo>
                  <a:lnTo>
                    <a:pt x="392495" y="1755852"/>
                  </a:lnTo>
                  <a:lnTo>
                    <a:pt x="356898" y="1727447"/>
                  </a:lnTo>
                  <a:lnTo>
                    <a:pt x="322716" y="1697948"/>
                  </a:lnTo>
                  <a:lnTo>
                    <a:pt x="289993" y="1667391"/>
                  </a:lnTo>
                  <a:lnTo>
                    <a:pt x="258774" y="1635811"/>
                  </a:lnTo>
                  <a:lnTo>
                    <a:pt x="229102" y="1603244"/>
                  </a:lnTo>
                  <a:lnTo>
                    <a:pt x="201024" y="1569725"/>
                  </a:lnTo>
                  <a:lnTo>
                    <a:pt x="174582" y="1535288"/>
                  </a:lnTo>
                  <a:lnTo>
                    <a:pt x="149822" y="1499971"/>
                  </a:lnTo>
                  <a:lnTo>
                    <a:pt x="126787" y="1463808"/>
                  </a:lnTo>
                  <a:lnTo>
                    <a:pt x="105523" y="1426834"/>
                  </a:lnTo>
                  <a:lnTo>
                    <a:pt x="86073" y="1389086"/>
                  </a:lnTo>
                  <a:lnTo>
                    <a:pt x="68481" y="1350597"/>
                  </a:lnTo>
                  <a:lnTo>
                    <a:pt x="52794" y="1311405"/>
                  </a:lnTo>
                  <a:lnTo>
                    <a:pt x="39053" y="1271544"/>
                  </a:lnTo>
                  <a:lnTo>
                    <a:pt x="27305" y="1231050"/>
                  </a:lnTo>
                  <a:lnTo>
                    <a:pt x="17594" y="1189957"/>
                  </a:lnTo>
                  <a:lnTo>
                    <a:pt x="9963" y="1148303"/>
                  </a:lnTo>
                  <a:lnTo>
                    <a:pt x="4457" y="1106121"/>
                  </a:lnTo>
                  <a:lnTo>
                    <a:pt x="1121" y="1063447"/>
                  </a:lnTo>
                  <a:lnTo>
                    <a:pt x="0" y="102031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69151" y="1146047"/>
              <a:ext cx="2748280" cy="5227320"/>
            </a:xfrm>
            <a:custGeom>
              <a:avLst/>
              <a:gdLst/>
              <a:ahLst/>
              <a:cxnLst/>
              <a:rect l="l" t="t" r="r" b="b"/>
              <a:pathLst>
                <a:path w="2748279" h="5227320">
                  <a:moveTo>
                    <a:pt x="2472944" y="0"/>
                  </a:moveTo>
                  <a:lnTo>
                    <a:pt x="274827" y="0"/>
                  </a:lnTo>
                  <a:lnTo>
                    <a:pt x="225432" y="4428"/>
                  </a:lnTo>
                  <a:lnTo>
                    <a:pt x="178938" y="17196"/>
                  </a:lnTo>
                  <a:lnTo>
                    <a:pt x="136125" y="37526"/>
                  </a:lnTo>
                  <a:lnTo>
                    <a:pt x="97767" y="64642"/>
                  </a:lnTo>
                  <a:lnTo>
                    <a:pt x="64642" y="97767"/>
                  </a:lnTo>
                  <a:lnTo>
                    <a:pt x="37526" y="136125"/>
                  </a:lnTo>
                  <a:lnTo>
                    <a:pt x="17196" y="178938"/>
                  </a:lnTo>
                  <a:lnTo>
                    <a:pt x="4428" y="225432"/>
                  </a:lnTo>
                  <a:lnTo>
                    <a:pt x="0" y="274827"/>
                  </a:lnTo>
                  <a:lnTo>
                    <a:pt x="0" y="4952542"/>
                  </a:lnTo>
                  <a:lnTo>
                    <a:pt x="4428" y="5001933"/>
                  </a:lnTo>
                  <a:lnTo>
                    <a:pt x="17196" y="5048420"/>
                  </a:lnTo>
                  <a:lnTo>
                    <a:pt x="37526" y="5091226"/>
                  </a:lnTo>
                  <a:lnTo>
                    <a:pt x="64642" y="5129577"/>
                  </a:lnTo>
                  <a:lnTo>
                    <a:pt x="97767" y="5162694"/>
                  </a:lnTo>
                  <a:lnTo>
                    <a:pt x="136125" y="5189804"/>
                  </a:lnTo>
                  <a:lnTo>
                    <a:pt x="178938" y="5210128"/>
                  </a:lnTo>
                  <a:lnTo>
                    <a:pt x="225432" y="5222892"/>
                  </a:lnTo>
                  <a:lnTo>
                    <a:pt x="274827" y="5227320"/>
                  </a:lnTo>
                  <a:lnTo>
                    <a:pt x="2472944" y="5227320"/>
                  </a:lnTo>
                  <a:lnTo>
                    <a:pt x="2522339" y="5222892"/>
                  </a:lnTo>
                  <a:lnTo>
                    <a:pt x="2568833" y="5210128"/>
                  </a:lnTo>
                  <a:lnTo>
                    <a:pt x="2611646" y="5189804"/>
                  </a:lnTo>
                  <a:lnTo>
                    <a:pt x="2650004" y="5162694"/>
                  </a:lnTo>
                  <a:lnTo>
                    <a:pt x="2683129" y="5129577"/>
                  </a:lnTo>
                  <a:lnTo>
                    <a:pt x="2710245" y="5091226"/>
                  </a:lnTo>
                  <a:lnTo>
                    <a:pt x="2730575" y="5048420"/>
                  </a:lnTo>
                  <a:lnTo>
                    <a:pt x="2743343" y="5001933"/>
                  </a:lnTo>
                  <a:lnTo>
                    <a:pt x="2747772" y="4952542"/>
                  </a:lnTo>
                  <a:lnTo>
                    <a:pt x="2747772" y="274827"/>
                  </a:lnTo>
                  <a:lnTo>
                    <a:pt x="2743343" y="225432"/>
                  </a:lnTo>
                  <a:lnTo>
                    <a:pt x="2730575" y="178938"/>
                  </a:lnTo>
                  <a:lnTo>
                    <a:pt x="2710245" y="136125"/>
                  </a:lnTo>
                  <a:lnTo>
                    <a:pt x="2683129" y="97767"/>
                  </a:lnTo>
                  <a:lnTo>
                    <a:pt x="2650004" y="64642"/>
                  </a:lnTo>
                  <a:lnTo>
                    <a:pt x="2611646" y="37526"/>
                  </a:lnTo>
                  <a:lnTo>
                    <a:pt x="2568833" y="17196"/>
                  </a:lnTo>
                  <a:lnTo>
                    <a:pt x="2522339" y="4428"/>
                  </a:lnTo>
                  <a:lnTo>
                    <a:pt x="24729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79209" y="3207842"/>
            <a:ext cx="2330450" cy="20974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indent="-2540" algn="ctr">
              <a:lnSpc>
                <a:spcPct val="86300"/>
              </a:lnSpc>
              <a:spcBef>
                <a:spcPts val="459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Biochar by hand  application is well  known, but is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not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viable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large-scale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because of labor  intensity and human  health concerns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18250" y="1139697"/>
            <a:ext cx="5430520" cy="5233670"/>
            <a:chOff x="6318250" y="1139697"/>
            <a:chExt cx="5430520" cy="5233670"/>
          </a:xfrm>
        </p:grpSpPr>
        <p:sp>
          <p:nvSpPr>
            <p:cNvPr id="16" name="object 16"/>
            <p:cNvSpPr/>
            <p:nvPr/>
          </p:nvSpPr>
          <p:spPr>
            <a:xfrm>
              <a:off x="6324600" y="1146047"/>
              <a:ext cx="2437130" cy="2150745"/>
            </a:xfrm>
            <a:custGeom>
              <a:avLst/>
              <a:gdLst/>
              <a:ahLst/>
              <a:cxnLst/>
              <a:rect l="l" t="t" r="r" b="b"/>
              <a:pathLst>
                <a:path w="2437129" h="2150745">
                  <a:moveTo>
                    <a:pt x="1218438" y="0"/>
                  </a:moveTo>
                  <a:lnTo>
                    <a:pt x="1166929" y="943"/>
                  </a:lnTo>
                  <a:lnTo>
                    <a:pt x="1115966" y="3747"/>
                  </a:lnTo>
                  <a:lnTo>
                    <a:pt x="1065590" y="8376"/>
                  </a:lnTo>
                  <a:lnTo>
                    <a:pt x="1015844" y="14791"/>
                  </a:lnTo>
                  <a:lnTo>
                    <a:pt x="966770" y="22957"/>
                  </a:lnTo>
                  <a:lnTo>
                    <a:pt x="918410" y="32834"/>
                  </a:lnTo>
                  <a:lnTo>
                    <a:pt x="870807" y="44386"/>
                  </a:lnTo>
                  <a:lnTo>
                    <a:pt x="824003" y="57576"/>
                  </a:lnTo>
                  <a:lnTo>
                    <a:pt x="778041" y="72366"/>
                  </a:lnTo>
                  <a:lnTo>
                    <a:pt x="732961" y="88719"/>
                  </a:lnTo>
                  <a:lnTo>
                    <a:pt x="688808" y="106598"/>
                  </a:lnTo>
                  <a:lnTo>
                    <a:pt x="645622" y="125965"/>
                  </a:lnTo>
                  <a:lnTo>
                    <a:pt x="603447" y="146783"/>
                  </a:lnTo>
                  <a:lnTo>
                    <a:pt x="562324" y="169015"/>
                  </a:lnTo>
                  <a:lnTo>
                    <a:pt x="522297" y="192624"/>
                  </a:lnTo>
                  <a:lnTo>
                    <a:pt x="483406" y="217572"/>
                  </a:lnTo>
                  <a:lnTo>
                    <a:pt x="445695" y="243821"/>
                  </a:lnTo>
                  <a:lnTo>
                    <a:pt x="409205" y="271335"/>
                  </a:lnTo>
                  <a:lnTo>
                    <a:pt x="373979" y="300077"/>
                  </a:lnTo>
                  <a:lnTo>
                    <a:pt x="340060" y="330008"/>
                  </a:lnTo>
                  <a:lnTo>
                    <a:pt x="307489" y="361092"/>
                  </a:lnTo>
                  <a:lnTo>
                    <a:pt x="276309" y="393291"/>
                  </a:lnTo>
                  <a:lnTo>
                    <a:pt x="246562" y="426569"/>
                  </a:lnTo>
                  <a:lnTo>
                    <a:pt x="218290" y="460887"/>
                  </a:lnTo>
                  <a:lnTo>
                    <a:pt x="191536" y="496209"/>
                  </a:lnTo>
                  <a:lnTo>
                    <a:pt x="166341" y="532496"/>
                  </a:lnTo>
                  <a:lnTo>
                    <a:pt x="142749" y="569713"/>
                  </a:lnTo>
                  <a:lnTo>
                    <a:pt x="120801" y="607821"/>
                  </a:lnTo>
                  <a:lnTo>
                    <a:pt x="100540" y="646783"/>
                  </a:lnTo>
                  <a:lnTo>
                    <a:pt x="82008" y="686563"/>
                  </a:lnTo>
                  <a:lnTo>
                    <a:pt x="65248" y="727121"/>
                  </a:lnTo>
                  <a:lnTo>
                    <a:pt x="50300" y="768423"/>
                  </a:lnTo>
                  <a:lnTo>
                    <a:pt x="37209" y="810429"/>
                  </a:lnTo>
                  <a:lnTo>
                    <a:pt x="26015" y="853102"/>
                  </a:lnTo>
                  <a:lnTo>
                    <a:pt x="16762" y="896407"/>
                  </a:lnTo>
                  <a:lnTo>
                    <a:pt x="9492" y="940304"/>
                  </a:lnTo>
                  <a:lnTo>
                    <a:pt x="4247" y="984757"/>
                  </a:lnTo>
                  <a:lnTo>
                    <a:pt x="1068" y="1029729"/>
                  </a:lnTo>
                  <a:lnTo>
                    <a:pt x="0" y="1075181"/>
                  </a:lnTo>
                  <a:lnTo>
                    <a:pt x="1068" y="1120634"/>
                  </a:lnTo>
                  <a:lnTo>
                    <a:pt x="4247" y="1165606"/>
                  </a:lnTo>
                  <a:lnTo>
                    <a:pt x="9492" y="1210059"/>
                  </a:lnTo>
                  <a:lnTo>
                    <a:pt x="16762" y="1253956"/>
                  </a:lnTo>
                  <a:lnTo>
                    <a:pt x="26015" y="1297261"/>
                  </a:lnTo>
                  <a:lnTo>
                    <a:pt x="37209" y="1339934"/>
                  </a:lnTo>
                  <a:lnTo>
                    <a:pt x="50300" y="1381940"/>
                  </a:lnTo>
                  <a:lnTo>
                    <a:pt x="65248" y="1423242"/>
                  </a:lnTo>
                  <a:lnTo>
                    <a:pt x="82008" y="1463800"/>
                  </a:lnTo>
                  <a:lnTo>
                    <a:pt x="100540" y="1503580"/>
                  </a:lnTo>
                  <a:lnTo>
                    <a:pt x="120801" y="1542542"/>
                  </a:lnTo>
                  <a:lnTo>
                    <a:pt x="142749" y="1580650"/>
                  </a:lnTo>
                  <a:lnTo>
                    <a:pt x="166341" y="1617867"/>
                  </a:lnTo>
                  <a:lnTo>
                    <a:pt x="191536" y="1654154"/>
                  </a:lnTo>
                  <a:lnTo>
                    <a:pt x="218290" y="1689476"/>
                  </a:lnTo>
                  <a:lnTo>
                    <a:pt x="246562" y="1723794"/>
                  </a:lnTo>
                  <a:lnTo>
                    <a:pt x="276309" y="1757072"/>
                  </a:lnTo>
                  <a:lnTo>
                    <a:pt x="307489" y="1789271"/>
                  </a:lnTo>
                  <a:lnTo>
                    <a:pt x="340060" y="1820355"/>
                  </a:lnTo>
                  <a:lnTo>
                    <a:pt x="373979" y="1850286"/>
                  </a:lnTo>
                  <a:lnTo>
                    <a:pt x="409205" y="1879028"/>
                  </a:lnTo>
                  <a:lnTo>
                    <a:pt x="445695" y="1906542"/>
                  </a:lnTo>
                  <a:lnTo>
                    <a:pt x="483406" y="1932791"/>
                  </a:lnTo>
                  <a:lnTo>
                    <a:pt x="522297" y="1957739"/>
                  </a:lnTo>
                  <a:lnTo>
                    <a:pt x="562324" y="1981348"/>
                  </a:lnTo>
                  <a:lnTo>
                    <a:pt x="603447" y="2003580"/>
                  </a:lnTo>
                  <a:lnTo>
                    <a:pt x="645622" y="2024398"/>
                  </a:lnTo>
                  <a:lnTo>
                    <a:pt x="688808" y="2043765"/>
                  </a:lnTo>
                  <a:lnTo>
                    <a:pt x="732961" y="2061644"/>
                  </a:lnTo>
                  <a:lnTo>
                    <a:pt x="778041" y="2077997"/>
                  </a:lnTo>
                  <a:lnTo>
                    <a:pt x="824003" y="2092787"/>
                  </a:lnTo>
                  <a:lnTo>
                    <a:pt x="870807" y="2105977"/>
                  </a:lnTo>
                  <a:lnTo>
                    <a:pt x="918410" y="2117529"/>
                  </a:lnTo>
                  <a:lnTo>
                    <a:pt x="966770" y="2127406"/>
                  </a:lnTo>
                  <a:lnTo>
                    <a:pt x="1015844" y="2135572"/>
                  </a:lnTo>
                  <a:lnTo>
                    <a:pt x="1065590" y="2141987"/>
                  </a:lnTo>
                  <a:lnTo>
                    <a:pt x="1115966" y="2146616"/>
                  </a:lnTo>
                  <a:lnTo>
                    <a:pt x="1166929" y="2149420"/>
                  </a:lnTo>
                  <a:lnTo>
                    <a:pt x="1218438" y="2150364"/>
                  </a:lnTo>
                  <a:lnTo>
                    <a:pt x="1269946" y="2149420"/>
                  </a:lnTo>
                  <a:lnTo>
                    <a:pt x="1320909" y="2146616"/>
                  </a:lnTo>
                  <a:lnTo>
                    <a:pt x="1371285" y="2141987"/>
                  </a:lnTo>
                  <a:lnTo>
                    <a:pt x="1421031" y="2135572"/>
                  </a:lnTo>
                  <a:lnTo>
                    <a:pt x="1470105" y="2127406"/>
                  </a:lnTo>
                  <a:lnTo>
                    <a:pt x="1518465" y="2117529"/>
                  </a:lnTo>
                  <a:lnTo>
                    <a:pt x="1566068" y="2105977"/>
                  </a:lnTo>
                  <a:lnTo>
                    <a:pt x="1612872" y="2092787"/>
                  </a:lnTo>
                  <a:lnTo>
                    <a:pt x="1658834" y="2077997"/>
                  </a:lnTo>
                  <a:lnTo>
                    <a:pt x="1703914" y="2061644"/>
                  </a:lnTo>
                  <a:lnTo>
                    <a:pt x="1748067" y="2043765"/>
                  </a:lnTo>
                  <a:lnTo>
                    <a:pt x="1791253" y="2024398"/>
                  </a:lnTo>
                  <a:lnTo>
                    <a:pt x="1833428" y="2003580"/>
                  </a:lnTo>
                  <a:lnTo>
                    <a:pt x="1874551" y="1981348"/>
                  </a:lnTo>
                  <a:lnTo>
                    <a:pt x="1914578" y="1957739"/>
                  </a:lnTo>
                  <a:lnTo>
                    <a:pt x="1953469" y="1932791"/>
                  </a:lnTo>
                  <a:lnTo>
                    <a:pt x="1991180" y="1906542"/>
                  </a:lnTo>
                  <a:lnTo>
                    <a:pt x="2027670" y="1879028"/>
                  </a:lnTo>
                  <a:lnTo>
                    <a:pt x="2062896" y="1850286"/>
                  </a:lnTo>
                  <a:lnTo>
                    <a:pt x="2096815" y="1820355"/>
                  </a:lnTo>
                  <a:lnTo>
                    <a:pt x="2129386" y="1789271"/>
                  </a:lnTo>
                  <a:lnTo>
                    <a:pt x="2160566" y="1757072"/>
                  </a:lnTo>
                  <a:lnTo>
                    <a:pt x="2190313" y="1723794"/>
                  </a:lnTo>
                  <a:lnTo>
                    <a:pt x="2218585" y="1689476"/>
                  </a:lnTo>
                  <a:lnTo>
                    <a:pt x="2245339" y="1654154"/>
                  </a:lnTo>
                  <a:lnTo>
                    <a:pt x="2270534" y="1617867"/>
                  </a:lnTo>
                  <a:lnTo>
                    <a:pt x="2294126" y="1580650"/>
                  </a:lnTo>
                  <a:lnTo>
                    <a:pt x="2316074" y="1542542"/>
                  </a:lnTo>
                  <a:lnTo>
                    <a:pt x="2336335" y="1503580"/>
                  </a:lnTo>
                  <a:lnTo>
                    <a:pt x="2354867" y="1463800"/>
                  </a:lnTo>
                  <a:lnTo>
                    <a:pt x="2371627" y="1423242"/>
                  </a:lnTo>
                  <a:lnTo>
                    <a:pt x="2386575" y="1381940"/>
                  </a:lnTo>
                  <a:lnTo>
                    <a:pt x="2399666" y="1339934"/>
                  </a:lnTo>
                  <a:lnTo>
                    <a:pt x="2410860" y="1297261"/>
                  </a:lnTo>
                  <a:lnTo>
                    <a:pt x="2420113" y="1253956"/>
                  </a:lnTo>
                  <a:lnTo>
                    <a:pt x="2427383" y="1210059"/>
                  </a:lnTo>
                  <a:lnTo>
                    <a:pt x="2432628" y="1165606"/>
                  </a:lnTo>
                  <a:lnTo>
                    <a:pt x="2435807" y="1120634"/>
                  </a:lnTo>
                  <a:lnTo>
                    <a:pt x="2436876" y="1075181"/>
                  </a:lnTo>
                  <a:lnTo>
                    <a:pt x="2435807" y="1029729"/>
                  </a:lnTo>
                  <a:lnTo>
                    <a:pt x="2432628" y="984757"/>
                  </a:lnTo>
                  <a:lnTo>
                    <a:pt x="2427383" y="940304"/>
                  </a:lnTo>
                  <a:lnTo>
                    <a:pt x="2420113" y="896407"/>
                  </a:lnTo>
                  <a:lnTo>
                    <a:pt x="2410860" y="853102"/>
                  </a:lnTo>
                  <a:lnTo>
                    <a:pt x="2399666" y="810429"/>
                  </a:lnTo>
                  <a:lnTo>
                    <a:pt x="2386575" y="768423"/>
                  </a:lnTo>
                  <a:lnTo>
                    <a:pt x="2371627" y="727121"/>
                  </a:lnTo>
                  <a:lnTo>
                    <a:pt x="2354867" y="686563"/>
                  </a:lnTo>
                  <a:lnTo>
                    <a:pt x="2336335" y="646783"/>
                  </a:lnTo>
                  <a:lnTo>
                    <a:pt x="2316074" y="607821"/>
                  </a:lnTo>
                  <a:lnTo>
                    <a:pt x="2294126" y="569713"/>
                  </a:lnTo>
                  <a:lnTo>
                    <a:pt x="2270534" y="532496"/>
                  </a:lnTo>
                  <a:lnTo>
                    <a:pt x="2245339" y="496209"/>
                  </a:lnTo>
                  <a:lnTo>
                    <a:pt x="2218585" y="460887"/>
                  </a:lnTo>
                  <a:lnTo>
                    <a:pt x="2190313" y="426569"/>
                  </a:lnTo>
                  <a:lnTo>
                    <a:pt x="2160566" y="393291"/>
                  </a:lnTo>
                  <a:lnTo>
                    <a:pt x="2129386" y="361092"/>
                  </a:lnTo>
                  <a:lnTo>
                    <a:pt x="2096815" y="330008"/>
                  </a:lnTo>
                  <a:lnTo>
                    <a:pt x="2062896" y="300077"/>
                  </a:lnTo>
                  <a:lnTo>
                    <a:pt x="2027670" y="271335"/>
                  </a:lnTo>
                  <a:lnTo>
                    <a:pt x="1991180" y="243821"/>
                  </a:lnTo>
                  <a:lnTo>
                    <a:pt x="1953469" y="217572"/>
                  </a:lnTo>
                  <a:lnTo>
                    <a:pt x="1914578" y="192624"/>
                  </a:lnTo>
                  <a:lnTo>
                    <a:pt x="1874551" y="169015"/>
                  </a:lnTo>
                  <a:lnTo>
                    <a:pt x="1833428" y="146783"/>
                  </a:lnTo>
                  <a:lnTo>
                    <a:pt x="1791253" y="125965"/>
                  </a:lnTo>
                  <a:lnTo>
                    <a:pt x="1748067" y="106598"/>
                  </a:lnTo>
                  <a:lnTo>
                    <a:pt x="1703914" y="88719"/>
                  </a:lnTo>
                  <a:lnTo>
                    <a:pt x="1658834" y="72366"/>
                  </a:lnTo>
                  <a:lnTo>
                    <a:pt x="1612872" y="57576"/>
                  </a:lnTo>
                  <a:lnTo>
                    <a:pt x="1566068" y="44386"/>
                  </a:lnTo>
                  <a:lnTo>
                    <a:pt x="1518465" y="32834"/>
                  </a:lnTo>
                  <a:lnTo>
                    <a:pt x="1470105" y="22957"/>
                  </a:lnTo>
                  <a:lnTo>
                    <a:pt x="1421031" y="14791"/>
                  </a:lnTo>
                  <a:lnTo>
                    <a:pt x="1371285" y="8376"/>
                  </a:lnTo>
                  <a:lnTo>
                    <a:pt x="1320909" y="3747"/>
                  </a:lnTo>
                  <a:lnTo>
                    <a:pt x="1269946" y="943"/>
                  </a:lnTo>
                  <a:lnTo>
                    <a:pt x="1218438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600" y="1146047"/>
              <a:ext cx="2437130" cy="2150745"/>
            </a:xfrm>
            <a:custGeom>
              <a:avLst/>
              <a:gdLst/>
              <a:ahLst/>
              <a:cxnLst/>
              <a:rect l="l" t="t" r="r" b="b"/>
              <a:pathLst>
                <a:path w="2437129" h="2150745">
                  <a:moveTo>
                    <a:pt x="0" y="1075181"/>
                  </a:moveTo>
                  <a:lnTo>
                    <a:pt x="1068" y="1029729"/>
                  </a:lnTo>
                  <a:lnTo>
                    <a:pt x="4247" y="984757"/>
                  </a:lnTo>
                  <a:lnTo>
                    <a:pt x="9492" y="940304"/>
                  </a:lnTo>
                  <a:lnTo>
                    <a:pt x="16762" y="896407"/>
                  </a:lnTo>
                  <a:lnTo>
                    <a:pt x="26015" y="853102"/>
                  </a:lnTo>
                  <a:lnTo>
                    <a:pt x="37209" y="810429"/>
                  </a:lnTo>
                  <a:lnTo>
                    <a:pt x="50300" y="768423"/>
                  </a:lnTo>
                  <a:lnTo>
                    <a:pt x="65248" y="727121"/>
                  </a:lnTo>
                  <a:lnTo>
                    <a:pt x="82008" y="686563"/>
                  </a:lnTo>
                  <a:lnTo>
                    <a:pt x="100540" y="646783"/>
                  </a:lnTo>
                  <a:lnTo>
                    <a:pt x="120801" y="607821"/>
                  </a:lnTo>
                  <a:lnTo>
                    <a:pt x="142749" y="569713"/>
                  </a:lnTo>
                  <a:lnTo>
                    <a:pt x="166341" y="532496"/>
                  </a:lnTo>
                  <a:lnTo>
                    <a:pt x="191536" y="496209"/>
                  </a:lnTo>
                  <a:lnTo>
                    <a:pt x="218290" y="460887"/>
                  </a:lnTo>
                  <a:lnTo>
                    <a:pt x="246562" y="426569"/>
                  </a:lnTo>
                  <a:lnTo>
                    <a:pt x="276309" y="393291"/>
                  </a:lnTo>
                  <a:lnTo>
                    <a:pt x="307489" y="361092"/>
                  </a:lnTo>
                  <a:lnTo>
                    <a:pt x="340060" y="330008"/>
                  </a:lnTo>
                  <a:lnTo>
                    <a:pt x="373979" y="300077"/>
                  </a:lnTo>
                  <a:lnTo>
                    <a:pt x="409205" y="271335"/>
                  </a:lnTo>
                  <a:lnTo>
                    <a:pt x="445695" y="243821"/>
                  </a:lnTo>
                  <a:lnTo>
                    <a:pt x="483406" y="217572"/>
                  </a:lnTo>
                  <a:lnTo>
                    <a:pt x="522297" y="192624"/>
                  </a:lnTo>
                  <a:lnTo>
                    <a:pt x="562324" y="169015"/>
                  </a:lnTo>
                  <a:lnTo>
                    <a:pt x="603447" y="146783"/>
                  </a:lnTo>
                  <a:lnTo>
                    <a:pt x="645622" y="125965"/>
                  </a:lnTo>
                  <a:lnTo>
                    <a:pt x="688808" y="106598"/>
                  </a:lnTo>
                  <a:lnTo>
                    <a:pt x="732961" y="88719"/>
                  </a:lnTo>
                  <a:lnTo>
                    <a:pt x="778041" y="72366"/>
                  </a:lnTo>
                  <a:lnTo>
                    <a:pt x="824003" y="57576"/>
                  </a:lnTo>
                  <a:lnTo>
                    <a:pt x="870807" y="44386"/>
                  </a:lnTo>
                  <a:lnTo>
                    <a:pt x="918410" y="32834"/>
                  </a:lnTo>
                  <a:lnTo>
                    <a:pt x="966770" y="22957"/>
                  </a:lnTo>
                  <a:lnTo>
                    <a:pt x="1015844" y="14791"/>
                  </a:lnTo>
                  <a:lnTo>
                    <a:pt x="1065590" y="8376"/>
                  </a:lnTo>
                  <a:lnTo>
                    <a:pt x="1115966" y="3747"/>
                  </a:lnTo>
                  <a:lnTo>
                    <a:pt x="1166929" y="943"/>
                  </a:lnTo>
                  <a:lnTo>
                    <a:pt x="1218438" y="0"/>
                  </a:lnTo>
                  <a:lnTo>
                    <a:pt x="1269946" y="943"/>
                  </a:lnTo>
                  <a:lnTo>
                    <a:pt x="1320909" y="3747"/>
                  </a:lnTo>
                  <a:lnTo>
                    <a:pt x="1371285" y="8376"/>
                  </a:lnTo>
                  <a:lnTo>
                    <a:pt x="1421031" y="14791"/>
                  </a:lnTo>
                  <a:lnTo>
                    <a:pt x="1470105" y="22957"/>
                  </a:lnTo>
                  <a:lnTo>
                    <a:pt x="1518465" y="32834"/>
                  </a:lnTo>
                  <a:lnTo>
                    <a:pt x="1566068" y="44386"/>
                  </a:lnTo>
                  <a:lnTo>
                    <a:pt x="1612872" y="57576"/>
                  </a:lnTo>
                  <a:lnTo>
                    <a:pt x="1658834" y="72366"/>
                  </a:lnTo>
                  <a:lnTo>
                    <a:pt x="1703914" y="88719"/>
                  </a:lnTo>
                  <a:lnTo>
                    <a:pt x="1748067" y="106598"/>
                  </a:lnTo>
                  <a:lnTo>
                    <a:pt x="1791253" y="125965"/>
                  </a:lnTo>
                  <a:lnTo>
                    <a:pt x="1833428" y="146783"/>
                  </a:lnTo>
                  <a:lnTo>
                    <a:pt x="1874551" y="169015"/>
                  </a:lnTo>
                  <a:lnTo>
                    <a:pt x="1914578" y="192624"/>
                  </a:lnTo>
                  <a:lnTo>
                    <a:pt x="1953469" y="217572"/>
                  </a:lnTo>
                  <a:lnTo>
                    <a:pt x="1991180" y="243821"/>
                  </a:lnTo>
                  <a:lnTo>
                    <a:pt x="2027670" y="271335"/>
                  </a:lnTo>
                  <a:lnTo>
                    <a:pt x="2062896" y="300077"/>
                  </a:lnTo>
                  <a:lnTo>
                    <a:pt x="2096815" y="330008"/>
                  </a:lnTo>
                  <a:lnTo>
                    <a:pt x="2129386" y="361092"/>
                  </a:lnTo>
                  <a:lnTo>
                    <a:pt x="2160566" y="393291"/>
                  </a:lnTo>
                  <a:lnTo>
                    <a:pt x="2190313" y="426569"/>
                  </a:lnTo>
                  <a:lnTo>
                    <a:pt x="2218585" y="460887"/>
                  </a:lnTo>
                  <a:lnTo>
                    <a:pt x="2245339" y="496209"/>
                  </a:lnTo>
                  <a:lnTo>
                    <a:pt x="2270534" y="532496"/>
                  </a:lnTo>
                  <a:lnTo>
                    <a:pt x="2294126" y="569713"/>
                  </a:lnTo>
                  <a:lnTo>
                    <a:pt x="2316074" y="607821"/>
                  </a:lnTo>
                  <a:lnTo>
                    <a:pt x="2336335" y="646783"/>
                  </a:lnTo>
                  <a:lnTo>
                    <a:pt x="2354867" y="686563"/>
                  </a:lnTo>
                  <a:lnTo>
                    <a:pt x="2371627" y="727121"/>
                  </a:lnTo>
                  <a:lnTo>
                    <a:pt x="2386575" y="768423"/>
                  </a:lnTo>
                  <a:lnTo>
                    <a:pt x="2399666" y="810429"/>
                  </a:lnTo>
                  <a:lnTo>
                    <a:pt x="2410860" y="853102"/>
                  </a:lnTo>
                  <a:lnTo>
                    <a:pt x="2420113" y="896407"/>
                  </a:lnTo>
                  <a:lnTo>
                    <a:pt x="2427383" y="940304"/>
                  </a:lnTo>
                  <a:lnTo>
                    <a:pt x="2432628" y="984757"/>
                  </a:lnTo>
                  <a:lnTo>
                    <a:pt x="2435807" y="1029729"/>
                  </a:lnTo>
                  <a:lnTo>
                    <a:pt x="2436876" y="1075181"/>
                  </a:lnTo>
                  <a:lnTo>
                    <a:pt x="2435807" y="1120634"/>
                  </a:lnTo>
                  <a:lnTo>
                    <a:pt x="2432628" y="1165606"/>
                  </a:lnTo>
                  <a:lnTo>
                    <a:pt x="2427383" y="1210059"/>
                  </a:lnTo>
                  <a:lnTo>
                    <a:pt x="2420113" y="1253956"/>
                  </a:lnTo>
                  <a:lnTo>
                    <a:pt x="2410860" y="1297261"/>
                  </a:lnTo>
                  <a:lnTo>
                    <a:pt x="2399666" y="1339934"/>
                  </a:lnTo>
                  <a:lnTo>
                    <a:pt x="2386575" y="1381940"/>
                  </a:lnTo>
                  <a:lnTo>
                    <a:pt x="2371627" y="1423242"/>
                  </a:lnTo>
                  <a:lnTo>
                    <a:pt x="2354867" y="1463800"/>
                  </a:lnTo>
                  <a:lnTo>
                    <a:pt x="2336335" y="1503580"/>
                  </a:lnTo>
                  <a:lnTo>
                    <a:pt x="2316074" y="1542542"/>
                  </a:lnTo>
                  <a:lnTo>
                    <a:pt x="2294126" y="1580650"/>
                  </a:lnTo>
                  <a:lnTo>
                    <a:pt x="2270534" y="1617867"/>
                  </a:lnTo>
                  <a:lnTo>
                    <a:pt x="2245339" y="1654154"/>
                  </a:lnTo>
                  <a:lnTo>
                    <a:pt x="2218585" y="1689476"/>
                  </a:lnTo>
                  <a:lnTo>
                    <a:pt x="2190313" y="1723794"/>
                  </a:lnTo>
                  <a:lnTo>
                    <a:pt x="2160566" y="1757072"/>
                  </a:lnTo>
                  <a:lnTo>
                    <a:pt x="2129386" y="1789271"/>
                  </a:lnTo>
                  <a:lnTo>
                    <a:pt x="2096815" y="1820355"/>
                  </a:lnTo>
                  <a:lnTo>
                    <a:pt x="2062896" y="1850286"/>
                  </a:lnTo>
                  <a:lnTo>
                    <a:pt x="2027670" y="1879028"/>
                  </a:lnTo>
                  <a:lnTo>
                    <a:pt x="1991180" y="1906542"/>
                  </a:lnTo>
                  <a:lnTo>
                    <a:pt x="1953469" y="1932791"/>
                  </a:lnTo>
                  <a:lnTo>
                    <a:pt x="1914578" y="1957739"/>
                  </a:lnTo>
                  <a:lnTo>
                    <a:pt x="1874551" y="1981348"/>
                  </a:lnTo>
                  <a:lnTo>
                    <a:pt x="1833428" y="2003580"/>
                  </a:lnTo>
                  <a:lnTo>
                    <a:pt x="1791253" y="2024398"/>
                  </a:lnTo>
                  <a:lnTo>
                    <a:pt x="1748067" y="2043765"/>
                  </a:lnTo>
                  <a:lnTo>
                    <a:pt x="1703914" y="2061644"/>
                  </a:lnTo>
                  <a:lnTo>
                    <a:pt x="1658834" y="2077997"/>
                  </a:lnTo>
                  <a:lnTo>
                    <a:pt x="1612872" y="2092787"/>
                  </a:lnTo>
                  <a:lnTo>
                    <a:pt x="1566068" y="2105977"/>
                  </a:lnTo>
                  <a:lnTo>
                    <a:pt x="1518465" y="2117529"/>
                  </a:lnTo>
                  <a:lnTo>
                    <a:pt x="1470105" y="2127406"/>
                  </a:lnTo>
                  <a:lnTo>
                    <a:pt x="1421031" y="2135572"/>
                  </a:lnTo>
                  <a:lnTo>
                    <a:pt x="1371285" y="2141987"/>
                  </a:lnTo>
                  <a:lnTo>
                    <a:pt x="1320909" y="2146616"/>
                  </a:lnTo>
                  <a:lnTo>
                    <a:pt x="1269946" y="2149420"/>
                  </a:lnTo>
                  <a:lnTo>
                    <a:pt x="1218438" y="2150364"/>
                  </a:lnTo>
                  <a:lnTo>
                    <a:pt x="1166929" y="2149420"/>
                  </a:lnTo>
                  <a:lnTo>
                    <a:pt x="1115966" y="2146616"/>
                  </a:lnTo>
                  <a:lnTo>
                    <a:pt x="1065590" y="2141987"/>
                  </a:lnTo>
                  <a:lnTo>
                    <a:pt x="1015844" y="2135572"/>
                  </a:lnTo>
                  <a:lnTo>
                    <a:pt x="966770" y="2127406"/>
                  </a:lnTo>
                  <a:lnTo>
                    <a:pt x="918410" y="2117529"/>
                  </a:lnTo>
                  <a:lnTo>
                    <a:pt x="870807" y="2105977"/>
                  </a:lnTo>
                  <a:lnTo>
                    <a:pt x="824003" y="2092787"/>
                  </a:lnTo>
                  <a:lnTo>
                    <a:pt x="778041" y="2077997"/>
                  </a:lnTo>
                  <a:lnTo>
                    <a:pt x="732961" y="2061644"/>
                  </a:lnTo>
                  <a:lnTo>
                    <a:pt x="688808" y="2043765"/>
                  </a:lnTo>
                  <a:lnTo>
                    <a:pt x="645622" y="2024398"/>
                  </a:lnTo>
                  <a:lnTo>
                    <a:pt x="603447" y="2003580"/>
                  </a:lnTo>
                  <a:lnTo>
                    <a:pt x="562324" y="1981348"/>
                  </a:lnTo>
                  <a:lnTo>
                    <a:pt x="522297" y="1957739"/>
                  </a:lnTo>
                  <a:lnTo>
                    <a:pt x="483406" y="1932791"/>
                  </a:lnTo>
                  <a:lnTo>
                    <a:pt x="445695" y="1906542"/>
                  </a:lnTo>
                  <a:lnTo>
                    <a:pt x="409205" y="1879028"/>
                  </a:lnTo>
                  <a:lnTo>
                    <a:pt x="373979" y="1850286"/>
                  </a:lnTo>
                  <a:lnTo>
                    <a:pt x="340060" y="1820355"/>
                  </a:lnTo>
                  <a:lnTo>
                    <a:pt x="307489" y="1789271"/>
                  </a:lnTo>
                  <a:lnTo>
                    <a:pt x="276309" y="1757072"/>
                  </a:lnTo>
                  <a:lnTo>
                    <a:pt x="246562" y="1723794"/>
                  </a:lnTo>
                  <a:lnTo>
                    <a:pt x="218290" y="1689476"/>
                  </a:lnTo>
                  <a:lnTo>
                    <a:pt x="191536" y="1654154"/>
                  </a:lnTo>
                  <a:lnTo>
                    <a:pt x="166341" y="1617867"/>
                  </a:lnTo>
                  <a:lnTo>
                    <a:pt x="142749" y="1580650"/>
                  </a:lnTo>
                  <a:lnTo>
                    <a:pt x="120801" y="1542542"/>
                  </a:lnTo>
                  <a:lnTo>
                    <a:pt x="100540" y="1503580"/>
                  </a:lnTo>
                  <a:lnTo>
                    <a:pt x="82008" y="1463800"/>
                  </a:lnTo>
                  <a:lnTo>
                    <a:pt x="65248" y="1423242"/>
                  </a:lnTo>
                  <a:lnTo>
                    <a:pt x="50300" y="1381940"/>
                  </a:lnTo>
                  <a:lnTo>
                    <a:pt x="37209" y="1339934"/>
                  </a:lnTo>
                  <a:lnTo>
                    <a:pt x="26015" y="1297261"/>
                  </a:lnTo>
                  <a:lnTo>
                    <a:pt x="16762" y="1253956"/>
                  </a:lnTo>
                  <a:lnTo>
                    <a:pt x="9492" y="1210059"/>
                  </a:lnTo>
                  <a:lnTo>
                    <a:pt x="4247" y="1165606"/>
                  </a:lnTo>
                  <a:lnTo>
                    <a:pt x="1068" y="1120634"/>
                  </a:lnTo>
                  <a:lnTo>
                    <a:pt x="0" y="107518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9220" y="1146047"/>
              <a:ext cx="2749550" cy="5227320"/>
            </a:xfrm>
            <a:custGeom>
              <a:avLst/>
              <a:gdLst/>
              <a:ahLst/>
              <a:cxnLst/>
              <a:rect l="l" t="t" r="r" b="b"/>
              <a:pathLst>
                <a:path w="2749550" h="5227320">
                  <a:moveTo>
                    <a:pt x="2474340" y="0"/>
                  </a:moveTo>
                  <a:lnTo>
                    <a:pt x="274954" y="0"/>
                  </a:lnTo>
                  <a:lnTo>
                    <a:pt x="225521" y="4428"/>
                  </a:lnTo>
                  <a:lnTo>
                    <a:pt x="178998" y="17197"/>
                  </a:lnTo>
                  <a:lnTo>
                    <a:pt x="136162" y="37530"/>
                  </a:lnTo>
                  <a:lnTo>
                    <a:pt x="97789" y="64653"/>
                  </a:lnTo>
                  <a:lnTo>
                    <a:pt x="64653" y="97789"/>
                  </a:lnTo>
                  <a:lnTo>
                    <a:pt x="37530" y="136162"/>
                  </a:lnTo>
                  <a:lnTo>
                    <a:pt x="17197" y="178998"/>
                  </a:lnTo>
                  <a:lnTo>
                    <a:pt x="4428" y="225521"/>
                  </a:lnTo>
                  <a:lnTo>
                    <a:pt x="0" y="274954"/>
                  </a:lnTo>
                  <a:lnTo>
                    <a:pt x="0" y="4952390"/>
                  </a:lnTo>
                  <a:lnTo>
                    <a:pt x="4428" y="5001809"/>
                  </a:lnTo>
                  <a:lnTo>
                    <a:pt x="17197" y="5048322"/>
                  </a:lnTo>
                  <a:lnTo>
                    <a:pt x="37530" y="5091153"/>
                  </a:lnTo>
                  <a:lnTo>
                    <a:pt x="64653" y="5129524"/>
                  </a:lnTo>
                  <a:lnTo>
                    <a:pt x="97789" y="5162660"/>
                  </a:lnTo>
                  <a:lnTo>
                    <a:pt x="136162" y="5189784"/>
                  </a:lnTo>
                  <a:lnTo>
                    <a:pt x="178998" y="5210119"/>
                  </a:lnTo>
                  <a:lnTo>
                    <a:pt x="225521" y="5222890"/>
                  </a:lnTo>
                  <a:lnTo>
                    <a:pt x="274954" y="5227320"/>
                  </a:lnTo>
                  <a:lnTo>
                    <a:pt x="2474340" y="5227320"/>
                  </a:lnTo>
                  <a:lnTo>
                    <a:pt x="2523774" y="5222890"/>
                  </a:lnTo>
                  <a:lnTo>
                    <a:pt x="2570297" y="5210119"/>
                  </a:lnTo>
                  <a:lnTo>
                    <a:pt x="2613133" y="5189784"/>
                  </a:lnTo>
                  <a:lnTo>
                    <a:pt x="2651506" y="5162660"/>
                  </a:lnTo>
                  <a:lnTo>
                    <a:pt x="2684642" y="5129524"/>
                  </a:lnTo>
                  <a:lnTo>
                    <a:pt x="2711765" y="5091153"/>
                  </a:lnTo>
                  <a:lnTo>
                    <a:pt x="2732098" y="5048322"/>
                  </a:lnTo>
                  <a:lnTo>
                    <a:pt x="2744867" y="5001809"/>
                  </a:lnTo>
                  <a:lnTo>
                    <a:pt x="2749296" y="4952390"/>
                  </a:lnTo>
                  <a:lnTo>
                    <a:pt x="2749296" y="274954"/>
                  </a:lnTo>
                  <a:lnTo>
                    <a:pt x="2744867" y="225521"/>
                  </a:lnTo>
                  <a:lnTo>
                    <a:pt x="2732098" y="178998"/>
                  </a:lnTo>
                  <a:lnTo>
                    <a:pt x="2711765" y="136162"/>
                  </a:lnTo>
                  <a:lnTo>
                    <a:pt x="2684642" y="97789"/>
                  </a:lnTo>
                  <a:lnTo>
                    <a:pt x="2651506" y="64653"/>
                  </a:lnTo>
                  <a:lnTo>
                    <a:pt x="2613133" y="37530"/>
                  </a:lnTo>
                  <a:lnTo>
                    <a:pt x="2570297" y="17197"/>
                  </a:lnTo>
                  <a:lnTo>
                    <a:pt x="2523774" y="4428"/>
                  </a:lnTo>
                  <a:lnTo>
                    <a:pt x="24743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313926" y="3786632"/>
            <a:ext cx="2119630" cy="939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2540" algn="ctr">
              <a:lnSpc>
                <a:spcPct val="86400"/>
              </a:lnSpc>
              <a:spcBef>
                <a:spcPts val="45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Mixing of biochar  with composts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 manures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49452" y="1144524"/>
            <a:ext cx="10666730" cy="4974590"/>
            <a:chOff x="949452" y="1144524"/>
            <a:chExt cx="10666730" cy="4974590"/>
          </a:xfrm>
        </p:grpSpPr>
        <p:sp>
          <p:nvSpPr>
            <p:cNvPr id="21" name="object 21"/>
            <p:cNvSpPr/>
            <p:nvPr/>
          </p:nvSpPr>
          <p:spPr>
            <a:xfrm>
              <a:off x="9171432" y="1234440"/>
              <a:ext cx="2405380" cy="2192020"/>
            </a:xfrm>
            <a:custGeom>
              <a:avLst/>
              <a:gdLst/>
              <a:ahLst/>
              <a:cxnLst/>
              <a:rect l="l" t="t" r="r" b="b"/>
              <a:pathLst>
                <a:path w="2405379" h="2192020">
                  <a:moveTo>
                    <a:pt x="1202436" y="0"/>
                  </a:moveTo>
                  <a:lnTo>
                    <a:pt x="1151607" y="961"/>
                  </a:lnTo>
                  <a:lnTo>
                    <a:pt x="1101316" y="3819"/>
                  </a:lnTo>
                  <a:lnTo>
                    <a:pt x="1051605" y="8537"/>
                  </a:lnTo>
                  <a:lnTo>
                    <a:pt x="1002515" y="15076"/>
                  </a:lnTo>
                  <a:lnTo>
                    <a:pt x="954088" y="23398"/>
                  </a:lnTo>
                  <a:lnTo>
                    <a:pt x="906366" y="33466"/>
                  </a:lnTo>
                  <a:lnTo>
                    <a:pt x="859390" y="45240"/>
                  </a:lnTo>
                  <a:lnTo>
                    <a:pt x="813202" y="58684"/>
                  </a:lnTo>
                  <a:lnTo>
                    <a:pt x="767844" y="73758"/>
                  </a:lnTo>
                  <a:lnTo>
                    <a:pt x="723357" y="90426"/>
                  </a:lnTo>
                  <a:lnTo>
                    <a:pt x="679784" y="108648"/>
                  </a:lnTo>
                  <a:lnTo>
                    <a:pt x="637166" y="128387"/>
                  </a:lnTo>
                  <a:lnTo>
                    <a:pt x="595545" y="149605"/>
                  </a:lnTo>
                  <a:lnTo>
                    <a:pt x="554962" y="172265"/>
                  </a:lnTo>
                  <a:lnTo>
                    <a:pt x="515460" y="196326"/>
                  </a:lnTo>
                  <a:lnTo>
                    <a:pt x="477079" y="221753"/>
                  </a:lnTo>
                  <a:lnTo>
                    <a:pt x="439863" y="248506"/>
                  </a:lnTo>
                  <a:lnTo>
                    <a:pt x="403852" y="276548"/>
                  </a:lnTo>
                  <a:lnTo>
                    <a:pt x="369088" y="305841"/>
                  </a:lnTo>
                  <a:lnTo>
                    <a:pt x="335613" y="336346"/>
                  </a:lnTo>
                  <a:lnTo>
                    <a:pt x="303468" y="368026"/>
                  </a:lnTo>
                  <a:lnTo>
                    <a:pt x="272696" y="400842"/>
                  </a:lnTo>
                  <a:lnTo>
                    <a:pt x="243339" y="434757"/>
                  </a:lnTo>
                  <a:lnTo>
                    <a:pt x="215437" y="469733"/>
                  </a:lnTo>
                  <a:lnTo>
                    <a:pt x="189033" y="505731"/>
                  </a:lnTo>
                  <a:lnTo>
                    <a:pt x="164168" y="542713"/>
                  </a:lnTo>
                  <a:lnTo>
                    <a:pt x="140885" y="580641"/>
                  </a:lnTo>
                  <a:lnTo>
                    <a:pt x="119224" y="619478"/>
                  </a:lnTo>
                  <a:lnTo>
                    <a:pt x="99228" y="659186"/>
                  </a:lnTo>
                  <a:lnTo>
                    <a:pt x="80938" y="699725"/>
                  </a:lnTo>
                  <a:lnTo>
                    <a:pt x="64396" y="741059"/>
                  </a:lnTo>
                  <a:lnTo>
                    <a:pt x="49644" y="783149"/>
                  </a:lnTo>
                  <a:lnTo>
                    <a:pt x="36723" y="825957"/>
                  </a:lnTo>
                  <a:lnTo>
                    <a:pt x="25676" y="869445"/>
                  </a:lnTo>
                  <a:lnTo>
                    <a:pt x="16544" y="913575"/>
                  </a:lnTo>
                  <a:lnTo>
                    <a:pt x="9368" y="958309"/>
                  </a:lnTo>
                  <a:lnTo>
                    <a:pt x="4191" y="1003609"/>
                  </a:lnTo>
                  <a:lnTo>
                    <a:pt x="1054" y="1049437"/>
                  </a:lnTo>
                  <a:lnTo>
                    <a:pt x="0" y="1095756"/>
                  </a:lnTo>
                  <a:lnTo>
                    <a:pt x="1054" y="1142074"/>
                  </a:lnTo>
                  <a:lnTo>
                    <a:pt x="4191" y="1187902"/>
                  </a:lnTo>
                  <a:lnTo>
                    <a:pt x="9368" y="1233202"/>
                  </a:lnTo>
                  <a:lnTo>
                    <a:pt x="16544" y="1277936"/>
                  </a:lnTo>
                  <a:lnTo>
                    <a:pt x="25676" y="1322066"/>
                  </a:lnTo>
                  <a:lnTo>
                    <a:pt x="36723" y="1365554"/>
                  </a:lnTo>
                  <a:lnTo>
                    <a:pt x="49644" y="1408362"/>
                  </a:lnTo>
                  <a:lnTo>
                    <a:pt x="64396" y="1450452"/>
                  </a:lnTo>
                  <a:lnTo>
                    <a:pt x="80938" y="1491786"/>
                  </a:lnTo>
                  <a:lnTo>
                    <a:pt x="99228" y="1532325"/>
                  </a:lnTo>
                  <a:lnTo>
                    <a:pt x="119224" y="1572033"/>
                  </a:lnTo>
                  <a:lnTo>
                    <a:pt x="140885" y="1610870"/>
                  </a:lnTo>
                  <a:lnTo>
                    <a:pt x="164168" y="1648798"/>
                  </a:lnTo>
                  <a:lnTo>
                    <a:pt x="189033" y="1685780"/>
                  </a:lnTo>
                  <a:lnTo>
                    <a:pt x="215437" y="1721778"/>
                  </a:lnTo>
                  <a:lnTo>
                    <a:pt x="243339" y="1756754"/>
                  </a:lnTo>
                  <a:lnTo>
                    <a:pt x="272696" y="1790669"/>
                  </a:lnTo>
                  <a:lnTo>
                    <a:pt x="303468" y="1823485"/>
                  </a:lnTo>
                  <a:lnTo>
                    <a:pt x="335613" y="1855165"/>
                  </a:lnTo>
                  <a:lnTo>
                    <a:pt x="369088" y="1885670"/>
                  </a:lnTo>
                  <a:lnTo>
                    <a:pt x="403852" y="1914963"/>
                  </a:lnTo>
                  <a:lnTo>
                    <a:pt x="439863" y="1943005"/>
                  </a:lnTo>
                  <a:lnTo>
                    <a:pt x="477079" y="1969758"/>
                  </a:lnTo>
                  <a:lnTo>
                    <a:pt x="515460" y="1995185"/>
                  </a:lnTo>
                  <a:lnTo>
                    <a:pt x="554962" y="2019246"/>
                  </a:lnTo>
                  <a:lnTo>
                    <a:pt x="595545" y="2041905"/>
                  </a:lnTo>
                  <a:lnTo>
                    <a:pt x="637166" y="2063124"/>
                  </a:lnTo>
                  <a:lnTo>
                    <a:pt x="679784" y="2082863"/>
                  </a:lnTo>
                  <a:lnTo>
                    <a:pt x="723357" y="2101085"/>
                  </a:lnTo>
                  <a:lnTo>
                    <a:pt x="767844" y="2117753"/>
                  </a:lnTo>
                  <a:lnTo>
                    <a:pt x="813202" y="2132827"/>
                  </a:lnTo>
                  <a:lnTo>
                    <a:pt x="859390" y="2146271"/>
                  </a:lnTo>
                  <a:lnTo>
                    <a:pt x="906366" y="2158045"/>
                  </a:lnTo>
                  <a:lnTo>
                    <a:pt x="954088" y="2168113"/>
                  </a:lnTo>
                  <a:lnTo>
                    <a:pt x="1002515" y="2176435"/>
                  </a:lnTo>
                  <a:lnTo>
                    <a:pt x="1051605" y="2182974"/>
                  </a:lnTo>
                  <a:lnTo>
                    <a:pt x="1101316" y="2187692"/>
                  </a:lnTo>
                  <a:lnTo>
                    <a:pt x="1151607" y="2190550"/>
                  </a:lnTo>
                  <a:lnTo>
                    <a:pt x="1202436" y="2191512"/>
                  </a:lnTo>
                  <a:lnTo>
                    <a:pt x="1253264" y="2190550"/>
                  </a:lnTo>
                  <a:lnTo>
                    <a:pt x="1303555" y="2187692"/>
                  </a:lnTo>
                  <a:lnTo>
                    <a:pt x="1353266" y="2182974"/>
                  </a:lnTo>
                  <a:lnTo>
                    <a:pt x="1402356" y="2176435"/>
                  </a:lnTo>
                  <a:lnTo>
                    <a:pt x="1450783" y="2168113"/>
                  </a:lnTo>
                  <a:lnTo>
                    <a:pt x="1498505" y="2158045"/>
                  </a:lnTo>
                  <a:lnTo>
                    <a:pt x="1545481" y="2146271"/>
                  </a:lnTo>
                  <a:lnTo>
                    <a:pt x="1591669" y="2132827"/>
                  </a:lnTo>
                  <a:lnTo>
                    <a:pt x="1637027" y="2117753"/>
                  </a:lnTo>
                  <a:lnTo>
                    <a:pt x="1681514" y="2101085"/>
                  </a:lnTo>
                  <a:lnTo>
                    <a:pt x="1725087" y="2082863"/>
                  </a:lnTo>
                  <a:lnTo>
                    <a:pt x="1767705" y="2063124"/>
                  </a:lnTo>
                  <a:lnTo>
                    <a:pt x="1809326" y="2041905"/>
                  </a:lnTo>
                  <a:lnTo>
                    <a:pt x="1849909" y="2019246"/>
                  </a:lnTo>
                  <a:lnTo>
                    <a:pt x="1889411" y="1995185"/>
                  </a:lnTo>
                  <a:lnTo>
                    <a:pt x="1927792" y="1969758"/>
                  </a:lnTo>
                  <a:lnTo>
                    <a:pt x="1965008" y="1943005"/>
                  </a:lnTo>
                  <a:lnTo>
                    <a:pt x="2001019" y="1914963"/>
                  </a:lnTo>
                  <a:lnTo>
                    <a:pt x="2035783" y="1885670"/>
                  </a:lnTo>
                  <a:lnTo>
                    <a:pt x="2069258" y="1855165"/>
                  </a:lnTo>
                  <a:lnTo>
                    <a:pt x="2101403" y="1823485"/>
                  </a:lnTo>
                  <a:lnTo>
                    <a:pt x="2132175" y="1790669"/>
                  </a:lnTo>
                  <a:lnTo>
                    <a:pt x="2161532" y="1756754"/>
                  </a:lnTo>
                  <a:lnTo>
                    <a:pt x="2189434" y="1721778"/>
                  </a:lnTo>
                  <a:lnTo>
                    <a:pt x="2215838" y="1685780"/>
                  </a:lnTo>
                  <a:lnTo>
                    <a:pt x="2240703" y="1648798"/>
                  </a:lnTo>
                  <a:lnTo>
                    <a:pt x="2263986" y="1610870"/>
                  </a:lnTo>
                  <a:lnTo>
                    <a:pt x="2285647" y="1572033"/>
                  </a:lnTo>
                  <a:lnTo>
                    <a:pt x="2305643" y="1532325"/>
                  </a:lnTo>
                  <a:lnTo>
                    <a:pt x="2323933" y="1491786"/>
                  </a:lnTo>
                  <a:lnTo>
                    <a:pt x="2340475" y="1450452"/>
                  </a:lnTo>
                  <a:lnTo>
                    <a:pt x="2355227" y="1408362"/>
                  </a:lnTo>
                  <a:lnTo>
                    <a:pt x="2368148" y="1365554"/>
                  </a:lnTo>
                  <a:lnTo>
                    <a:pt x="2379195" y="1322066"/>
                  </a:lnTo>
                  <a:lnTo>
                    <a:pt x="2388327" y="1277936"/>
                  </a:lnTo>
                  <a:lnTo>
                    <a:pt x="2395503" y="1233202"/>
                  </a:lnTo>
                  <a:lnTo>
                    <a:pt x="2400680" y="1187902"/>
                  </a:lnTo>
                  <a:lnTo>
                    <a:pt x="2403817" y="1142074"/>
                  </a:lnTo>
                  <a:lnTo>
                    <a:pt x="2404872" y="1095756"/>
                  </a:lnTo>
                  <a:lnTo>
                    <a:pt x="2403817" y="1049437"/>
                  </a:lnTo>
                  <a:lnTo>
                    <a:pt x="2400680" y="1003609"/>
                  </a:lnTo>
                  <a:lnTo>
                    <a:pt x="2395503" y="958309"/>
                  </a:lnTo>
                  <a:lnTo>
                    <a:pt x="2388327" y="913575"/>
                  </a:lnTo>
                  <a:lnTo>
                    <a:pt x="2379195" y="869445"/>
                  </a:lnTo>
                  <a:lnTo>
                    <a:pt x="2368148" y="825957"/>
                  </a:lnTo>
                  <a:lnTo>
                    <a:pt x="2355227" y="783149"/>
                  </a:lnTo>
                  <a:lnTo>
                    <a:pt x="2340475" y="741059"/>
                  </a:lnTo>
                  <a:lnTo>
                    <a:pt x="2323933" y="699725"/>
                  </a:lnTo>
                  <a:lnTo>
                    <a:pt x="2305643" y="659186"/>
                  </a:lnTo>
                  <a:lnTo>
                    <a:pt x="2285647" y="619478"/>
                  </a:lnTo>
                  <a:lnTo>
                    <a:pt x="2263986" y="580641"/>
                  </a:lnTo>
                  <a:lnTo>
                    <a:pt x="2240703" y="542713"/>
                  </a:lnTo>
                  <a:lnTo>
                    <a:pt x="2215838" y="505731"/>
                  </a:lnTo>
                  <a:lnTo>
                    <a:pt x="2189434" y="469733"/>
                  </a:lnTo>
                  <a:lnTo>
                    <a:pt x="2161532" y="434757"/>
                  </a:lnTo>
                  <a:lnTo>
                    <a:pt x="2132175" y="400842"/>
                  </a:lnTo>
                  <a:lnTo>
                    <a:pt x="2101403" y="368026"/>
                  </a:lnTo>
                  <a:lnTo>
                    <a:pt x="2069258" y="336346"/>
                  </a:lnTo>
                  <a:lnTo>
                    <a:pt x="2035783" y="305841"/>
                  </a:lnTo>
                  <a:lnTo>
                    <a:pt x="2001019" y="276548"/>
                  </a:lnTo>
                  <a:lnTo>
                    <a:pt x="1965008" y="248506"/>
                  </a:lnTo>
                  <a:lnTo>
                    <a:pt x="1927792" y="221753"/>
                  </a:lnTo>
                  <a:lnTo>
                    <a:pt x="1889411" y="196326"/>
                  </a:lnTo>
                  <a:lnTo>
                    <a:pt x="1849909" y="172265"/>
                  </a:lnTo>
                  <a:lnTo>
                    <a:pt x="1809326" y="149606"/>
                  </a:lnTo>
                  <a:lnTo>
                    <a:pt x="1767705" y="128387"/>
                  </a:lnTo>
                  <a:lnTo>
                    <a:pt x="1725087" y="108648"/>
                  </a:lnTo>
                  <a:lnTo>
                    <a:pt x="1681514" y="90426"/>
                  </a:lnTo>
                  <a:lnTo>
                    <a:pt x="1637027" y="73758"/>
                  </a:lnTo>
                  <a:lnTo>
                    <a:pt x="1591669" y="58684"/>
                  </a:lnTo>
                  <a:lnTo>
                    <a:pt x="1545481" y="45240"/>
                  </a:lnTo>
                  <a:lnTo>
                    <a:pt x="1498505" y="33466"/>
                  </a:lnTo>
                  <a:lnTo>
                    <a:pt x="1450783" y="23398"/>
                  </a:lnTo>
                  <a:lnTo>
                    <a:pt x="1402356" y="15076"/>
                  </a:lnTo>
                  <a:lnTo>
                    <a:pt x="1353266" y="8537"/>
                  </a:lnTo>
                  <a:lnTo>
                    <a:pt x="1303555" y="3819"/>
                  </a:lnTo>
                  <a:lnTo>
                    <a:pt x="1253264" y="961"/>
                  </a:lnTo>
                  <a:lnTo>
                    <a:pt x="1202436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71432" y="1234440"/>
              <a:ext cx="2405380" cy="2192020"/>
            </a:xfrm>
            <a:custGeom>
              <a:avLst/>
              <a:gdLst/>
              <a:ahLst/>
              <a:cxnLst/>
              <a:rect l="l" t="t" r="r" b="b"/>
              <a:pathLst>
                <a:path w="2405379" h="2192020">
                  <a:moveTo>
                    <a:pt x="0" y="1095756"/>
                  </a:moveTo>
                  <a:lnTo>
                    <a:pt x="1054" y="1049437"/>
                  </a:lnTo>
                  <a:lnTo>
                    <a:pt x="4191" y="1003609"/>
                  </a:lnTo>
                  <a:lnTo>
                    <a:pt x="9368" y="958309"/>
                  </a:lnTo>
                  <a:lnTo>
                    <a:pt x="16544" y="913575"/>
                  </a:lnTo>
                  <a:lnTo>
                    <a:pt x="25676" y="869445"/>
                  </a:lnTo>
                  <a:lnTo>
                    <a:pt x="36723" y="825957"/>
                  </a:lnTo>
                  <a:lnTo>
                    <a:pt x="49644" y="783149"/>
                  </a:lnTo>
                  <a:lnTo>
                    <a:pt x="64396" y="741059"/>
                  </a:lnTo>
                  <a:lnTo>
                    <a:pt x="80938" y="699725"/>
                  </a:lnTo>
                  <a:lnTo>
                    <a:pt x="99228" y="659186"/>
                  </a:lnTo>
                  <a:lnTo>
                    <a:pt x="119224" y="619478"/>
                  </a:lnTo>
                  <a:lnTo>
                    <a:pt x="140885" y="580641"/>
                  </a:lnTo>
                  <a:lnTo>
                    <a:pt x="164168" y="542713"/>
                  </a:lnTo>
                  <a:lnTo>
                    <a:pt x="189033" y="505731"/>
                  </a:lnTo>
                  <a:lnTo>
                    <a:pt x="215437" y="469733"/>
                  </a:lnTo>
                  <a:lnTo>
                    <a:pt x="243339" y="434757"/>
                  </a:lnTo>
                  <a:lnTo>
                    <a:pt x="272696" y="400842"/>
                  </a:lnTo>
                  <a:lnTo>
                    <a:pt x="303468" y="368026"/>
                  </a:lnTo>
                  <a:lnTo>
                    <a:pt x="335613" y="336346"/>
                  </a:lnTo>
                  <a:lnTo>
                    <a:pt x="369088" y="305841"/>
                  </a:lnTo>
                  <a:lnTo>
                    <a:pt x="403852" y="276548"/>
                  </a:lnTo>
                  <a:lnTo>
                    <a:pt x="439863" y="248506"/>
                  </a:lnTo>
                  <a:lnTo>
                    <a:pt x="477079" y="221753"/>
                  </a:lnTo>
                  <a:lnTo>
                    <a:pt x="515460" y="196326"/>
                  </a:lnTo>
                  <a:lnTo>
                    <a:pt x="554962" y="172265"/>
                  </a:lnTo>
                  <a:lnTo>
                    <a:pt x="595545" y="149605"/>
                  </a:lnTo>
                  <a:lnTo>
                    <a:pt x="637166" y="128387"/>
                  </a:lnTo>
                  <a:lnTo>
                    <a:pt x="679784" y="108648"/>
                  </a:lnTo>
                  <a:lnTo>
                    <a:pt x="723357" y="90426"/>
                  </a:lnTo>
                  <a:lnTo>
                    <a:pt x="767844" y="73758"/>
                  </a:lnTo>
                  <a:lnTo>
                    <a:pt x="813202" y="58684"/>
                  </a:lnTo>
                  <a:lnTo>
                    <a:pt x="859390" y="45240"/>
                  </a:lnTo>
                  <a:lnTo>
                    <a:pt x="906366" y="33466"/>
                  </a:lnTo>
                  <a:lnTo>
                    <a:pt x="954088" y="23398"/>
                  </a:lnTo>
                  <a:lnTo>
                    <a:pt x="1002515" y="15076"/>
                  </a:lnTo>
                  <a:lnTo>
                    <a:pt x="1051605" y="8537"/>
                  </a:lnTo>
                  <a:lnTo>
                    <a:pt x="1101316" y="3819"/>
                  </a:lnTo>
                  <a:lnTo>
                    <a:pt x="1151607" y="961"/>
                  </a:lnTo>
                  <a:lnTo>
                    <a:pt x="1202436" y="0"/>
                  </a:lnTo>
                  <a:lnTo>
                    <a:pt x="1253264" y="961"/>
                  </a:lnTo>
                  <a:lnTo>
                    <a:pt x="1303555" y="3819"/>
                  </a:lnTo>
                  <a:lnTo>
                    <a:pt x="1353266" y="8537"/>
                  </a:lnTo>
                  <a:lnTo>
                    <a:pt x="1402356" y="15076"/>
                  </a:lnTo>
                  <a:lnTo>
                    <a:pt x="1450783" y="23398"/>
                  </a:lnTo>
                  <a:lnTo>
                    <a:pt x="1498505" y="33466"/>
                  </a:lnTo>
                  <a:lnTo>
                    <a:pt x="1545481" y="45240"/>
                  </a:lnTo>
                  <a:lnTo>
                    <a:pt x="1591669" y="58684"/>
                  </a:lnTo>
                  <a:lnTo>
                    <a:pt x="1637027" y="73758"/>
                  </a:lnTo>
                  <a:lnTo>
                    <a:pt x="1681514" y="90426"/>
                  </a:lnTo>
                  <a:lnTo>
                    <a:pt x="1725087" y="108648"/>
                  </a:lnTo>
                  <a:lnTo>
                    <a:pt x="1767705" y="128387"/>
                  </a:lnTo>
                  <a:lnTo>
                    <a:pt x="1809326" y="149606"/>
                  </a:lnTo>
                  <a:lnTo>
                    <a:pt x="1849909" y="172265"/>
                  </a:lnTo>
                  <a:lnTo>
                    <a:pt x="1889411" y="196326"/>
                  </a:lnTo>
                  <a:lnTo>
                    <a:pt x="1927792" y="221753"/>
                  </a:lnTo>
                  <a:lnTo>
                    <a:pt x="1965008" y="248506"/>
                  </a:lnTo>
                  <a:lnTo>
                    <a:pt x="2001019" y="276548"/>
                  </a:lnTo>
                  <a:lnTo>
                    <a:pt x="2035783" y="305841"/>
                  </a:lnTo>
                  <a:lnTo>
                    <a:pt x="2069258" y="336346"/>
                  </a:lnTo>
                  <a:lnTo>
                    <a:pt x="2101403" y="368026"/>
                  </a:lnTo>
                  <a:lnTo>
                    <a:pt x="2132175" y="400842"/>
                  </a:lnTo>
                  <a:lnTo>
                    <a:pt x="2161532" y="434757"/>
                  </a:lnTo>
                  <a:lnTo>
                    <a:pt x="2189434" y="469733"/>
                  </a:lnTo>
                  <a:lnTo>
                    <a:pt x="2215838" y="505731"/>
                  </a:lnTo>
                  <a:lnTo>
                    <a:pt x="2240703" y="542713"/>
                  </a:lnTo>
                  <a:lnTo>
                    <a:pt x="2263986" y="580641"/>
                  </a:lnTo>
                  <a:lnTo>
                    <a:pt x="2285647" y="619478"/>
                  </a:lnTo>
                  <a:lnTo>
                    <a:pt x="2305643" y="659186"/>
                  </a:lnTo>
                  <a:lnTo>
                    <a:pt x="2323933" y="699725"/>
                  </a:lnTo>
                  <a:lnTo>
                    <a:pt x="2340475" y="741059"/>
                  </a:lnTo>
                  <a:lnTo>
                    <a:pt x="2355227" y="783149"/>
                  </a:lnTo>
                  <a:lnTo>
                    <a:pt x="2368148" y="825957"/>
                  </a:lnTo>
                  <a:lnTo>
                    <a:pt x="2379195" y="869445"/>
                  </a:lnTo>
                  <a:lnTo>
                    <a:pt x="2388327" y="913575"/>
                  </a:lnTo>
                  <a:lnTo>
                    <a:pt x="2395503" y="958309"/>
                  </a:lnTo>
                  <a:lnTo>
                    <a:pt x="2400680" y="1003609"/>
                  </a:lnTo>
                  <a:lnTo>
                    <a:pt x="2403817" y="1049437"/>
                  </a:lnTo>
                  <a:lnTo>
                    <a:pt x="2404872" y="1095756"/>
                  </a:lnTo>
                  <a:lnTo>
                    <a:pt x="2403817" y="1142074"/>
                  </a:lnTo>
                  <a:lnTo>
                    <a:pt x="2400680" y="1187902"/>
                  </a:lnTo>
                  <a:lnTo>
                    <a:pt x="2395503" y="1233202"/>
                  </a:lnTo>
                  <a:lnTo>
                    <a:pt x="2388327" y="1277936"/>
                  </a:lnTo>
                  <a:lnTo>
                    <a:pt x="2379195" y="1322066"/>
                  </a:lnTo>
                  <a:lnTo>
                    <a:pt x="2368148" y="1365554"/>
                  </a:lnTo>
                  <a:lnTo>
                    <a:pt x="2355227" y="1408362"/>
                  </a:lnTo>
                  <a:lnTo>
                    <a:pt x="2340475" y="1450452"/>
                  </a:lnTo>
                  <a:lnTo>
                    <a:pt x="2323933" y="1491786"/>
                  </a:lnTo>
                  <a:lnTo>
                    <a:pt x="2305643" y="1532325"/>
                  </a:lnTo>
                  <a:lnTo>
                    <a:pt x="2285647" y="1572033"/>
                  </a:lnTo>
                  <a:lnTo>
                    <a:pt x="2263986" y="1610870"/>
                  </a:lnTo>
                  <a:lnTo>
                    <a:pt x="2240703" y="1648798"/>
                  </a:lnTo>
                  <a:lnTo>
                    <a:pt x="2215838" y="1685780"/>
                  </a:lnTo>
                  <a:lnTo>
                    <a:pt x="2189434" y="1721778"/>
                  </a:lnTo>
                  <a:lnTo>
                    <a:pt x="2161532" y="1756754"/>
                  </a:lnTo>
                  <a:lnTo>
                    <a:pt x="2132175" y="1790669"/>
                  </a:lnTo>
                  <a:lnTo>
                    <a:pt x="2101403" y="1823485"/>
                  </a:lnTo>
                  <a:lnTo>
                    <a:pt x="2069258" y="1855165"/>
                  </a:lnTo>
                  <a:lnTo>
                    <a:pt x="2035783" y="1885670"/>
                  </a:lnTo>
                  <a:lnTo>
                    <a:pt x="2001019" y="1914963"/>
                  </a:lnTo>
                  <a:lnTo>
                    <a:pt x="1965008" y="1943005"/>
                  </a:lnTo>
                  <a:lnTo>
                    <a:pt x="1927792" y="1969758"/>
                  </a:lnTo>
                  <a:lnTo>
                    <a:pt x="1889411" y="1995185"/>
                  </a:lnTo>
                  <a:lnTo>
                    <a:pt x="1849909" y="2019246"/>
                  </a:lnTo>
                  <a:lnTo>
                    <a:pt x="1809326" y="2041905"/>
                  </a:lnTo>
                  <a:lnTo>
                    <a:pt x="1767705" y="2063124"/>
                  </a:lnTo>
                  <a:lnTo>
                    <a:pt x="1725087" y="2082863"/>
                  </a:lnTo>
                  <a:lnTo>
                    <a:pt x="1681514" y="2101085"/>
                  </a:lnTo>
                  <a:lnTo>
                    <a:pt x="1637027" y="2117753"/>
                  </a:lnTo>
                  <a:lnTo>
                    <a:pt x="1591669" y="2132827"/>
                  </a:lnTo>
                  <a:lnTo>
                    <a:pt x="1545481" y="2146271"/>
                  </a:lnTo>
                  <a:lnTo>
                    <a:pt x="1498505" y="2158045"/>
                  </a:lnTo>
                  <a:lnTo>
                    <a:pt x="1450783" y="2168113"/>
                  </a:lnTo>
                  <a:lnTo>
                    <a:pt x="1402356" y="2176435"/>
                  </a:lnTo>
                  <a:lnTo>
                    <a:pt x="1353266" y="2182974"/>
                  </a:lnTo>
                  <a:lnTo>
                    <a:pt x="1303555" y="2187692"/>
                  </a:lnTo>
                  <a:lnTo>
                    <a:pt x="1253264" y="2190550"/>
                  </a:lnTo>
                  <a:lnTo>
                    <a:pt x="1202436" y="2191512"/>
                  </a:lnTo>
                  <a:lnTo>
                    <a:pt x="1151607" y="2190550"/>
                  </a:lnTo>
                  <a:lnTo>
                    <a:pt x="1101316" y="2187692"/>
                  </a:lnTo>
                  <a:lnTo>
                    <a:pt x="1051605" y="2182974"/>
                  </a:lnTo>
                  <a:lnTo>
                    <a:pt x="1002515" y="2176435"/>
                  </a:lnTo>
                  <a:lnTo>
                    <a:pt x="954088" y="2168113"/>
                  </a:lnTo>
                  <a:lnTo>
                    <a:pt x="906366" y="2158045"/>
                  </a:lnTo>
                  <a:lnTo>
                    <a:pt x="859390" y="2146271"/>
                  </a:lnTo>
                  <a:lnTo>
                    <a:pt x="813202" y="2132827"/>
                  </a:lnTo>
                  <a:lnTo>
                    <a:pt x="767844" y="2117753"/>
                  </a:lnTo>
                  <a:lnTo>
                    <a:pt x="723357" y="2101085"/>
                  </a:lnTo>
                  <a:lnTo>
                    <a:pt x="679784" y="2082863"/>
                  </a:lnTo>
                  <a:lnTo>
                    <a:pt x="637166" y="2063124"/>
                  </a:lnTo>
                  <a:lnTo>
                    <a:pt x="595545" y="2041905"/>
                  </a:lnTo>
                  <a:lnTo>
                    <a:pt x="554962" y="2019246"/>
                  </a:lnTo>
                  <a:lnTo>
                    <a:pt x="515460" y="1995185"/>
                  </a:lnTo>
                  <a:lnTo>
                    <a:pt x="477079" y="1969758"/>
                  </a:lnTo>
                  <a:lnTo>
                    <a:pt x="439863" y="1943005"/>
                  </a:lnTo>
                  <a:lnTo>
                    <a:pt x="403852" y="1914963"/>
                  </a:lnTo>
                  <a:lnTo>
                    <a:pt x="369088" y="1885670"/>
                  </a:lnTo>
                  <a:lnTo>
                    <a:pt x="335613" y="1855165"/>
                  </a:lnTo>
                  <a:lnTo>
                    <a:pt x="303468" y="1823485"/>
                  </a:lnTo>
                  <a:lnTo>
                    <a:pt x="272696" y="1790669"/>
                  </a:lnTo>
                  <a:lnTo>
                    <a:pt x="243339" y="1756754"/>
                  </a:lnTo>
                  <a:lnTo>
                    <a:pt x="215437" y="1721778"/>
                  </a:lnTo>
                  <a:lnTo>
                    <a:pt x="189033" y="1685780"/>
                  </a:lnTo>
                  <a:lnTo>
                    <a:pt x="164168" y="1648798"/>
                  </a:lnTo>
                  <a:lnTo>
                    <a:pt x="140885" y="1610870"/>
                  </a:lnTo>
                  <a:lnTo>
                    <a:pt x="119224" y="1572033"/>
                  </a:lnTo>
                  <a:lnTo>
                    <a:pt x="99228" y="1532325"/>
                  </a:lnTo>
                  <a:lnTo>
                    <a:pt x="80938" y="1491786"/>
                  </a:lnTo>
                  <a:lnTo>
                    <a:pt x="64396" y="1450452"/>
                  </a:lnTo>
                  <a:lnTo>
                    <a:pt x="49644" y="1408362"/>
                  </a:lnTo>
                  <a:lnTo>
                    <a:pt x="36723" y="1365554"/>
                  </a:lnTo>
                  <a:lnTo>
                    <a:pt x="25676" y="1322066"/>
                  </a:lnTo>
                  <a:lnTo>
                    <a:pt x="16544" y="1277936"/>
                  </a:lnTo>
                  <a:lnTo>
                    <a:pt x="9368" y="1233202"/>
                  </a:lnTo>
                  <a:lnTo>
                    <a:pt x="4191" y="1187902"/>
                  </a:lnTo>
                  <a:lnTo>
                    <a:pt x="1054" y="1142074"/>
                  </a:lnTo>
                  <a:lnTo>
                    <a:pt x="0" y="10957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5548" y="5327903"/>
              <a:ext cx="10345420" cy="784860"/>
            </a:xfrm>
            <a:custGeom>
              <a:avLst/>
              <a:gdLst/>
              <a:ahLst/>
              <a:cxnLst/>
              <a:rect l="l" t="t" r="r" b="b"/>
              <a:pathLst>
                <a:path w="10345420" h="784860">
                  <a:moveTo>
                    <a:pt x="9952482" y="0"/>
                  </a:moveTo>
                  <a:lnTo>
                    <a:pt x="9952482" y="196215"/>
                  </a:lnTo>
                  <a:lnTo>
                    <a:pt x="392430" y="196215"/>
                  </a:lnTo>
                  <a:lnTo>
                    <a:pt x="392430" y="0"/>
                  </a:lnTo>
                  <a:lnTo>
                    <a:pt x="0" y="392430"/>
                  </a:lnTo>
                  <a:lnTo>
                    <a:pt x="392430" y="784860"/>
                  </a:lnTo>
                  <a:lnTo>
                    <a:pt x="392430" y="588645"/>
                  </a:lnTo>
                  <a:lnTo>
                    <a:pt x="9952482" y="588645"/>
                  </a:lnTo>
                  <a:lnTo>
                    <a:pt x="9952482" y="784860"/>
                  </a:lnTo>
                  <a:lnTo>
                    <a:pt x="10344912" y="392430"/>
                  </a:lnTo>
                  <a:lnTo>
                    <a:pt x="9952482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5548" y="5327903"/>
              <a:ext cx="10345420" cy="784860"/>
            </a:xfrm>
            <a:custGeom>
              <a:avLst/>
              <a:gdLst/>
              <a:ahLst/>
              <a:cxnLst/>
              <a:rect l="l" t="t" r="r" b="b"/>
              <a:pathLst>
                <a:path w="10345420" h="784860">
                  <a:moveTo>
                    <a:pt x="0" y="392430"/>
                  </a:moveTo>
                  <a:lnTo>
                    <a:pt x="392430" y="0"/>
                  </a:lnTo>
                  <a:lnTo>
                    <a:pt x="392430" y="196215"/>
                  </a:lnTo>
                  <a:lnTo>
                    <a:pt x="9952482" y="196215"/>
                  </a:lnTo>
                  <a:lnTo>
                    <a:pt x="9952482" y="0"/>
                  </a:lnTo>
                  <a:lnTo>
                    <a:pt x="10344912" y="392430"/>
                  </a:lnTo>
                  <a:lnTo>
                    <a:pt x="9952482" y="784860"/>
                  </a:lnTo>
                  <a:lnTo>
                    <a:pt x="9952482" y="588645"/>
                  </a:lnTo>
                  <a:lnTo>
                    <a:pt x="392430" y="588645"/>
                  </a:lnTo>
                  <a:lnTo>
                    <a:pt x="392430" y="784860"/>
                  </a:lnTo>
                  <a:lnTo>
                    <a:pt x="0" y="39243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28759" y="1144524"/>
              <a:ext cx="2487168" cy="2324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43656" y="1144524"/>
              <a:ext cx="2676144" cy="2118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62116" y="1144524"/>
              <a:ext cx="2609088" cy="2324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92100"/>
            <a:ext cx="6096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Rate of biochar</a:t>
            </a:r>
            <a:r>
              <a:rPr sz="4400" b="0" u="none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application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967638"/>
            <a:ext cx="10661650" cy="540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29235" algn="just">
              <a:lnSpc>
                <a:spcPct val="1501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83540" algn="l"/>
              </a:tabLst>
            </a:pPr>
            <a:r>
              <a:rPr sz="2800" spc="-5" dirty="0">
                <a:latin typeface="Times New Roman"/>
                <a:cs typeface="Times New Roman"/>
              </a:rPr>
              <a:t>Experiments </a:t>
            </a:r>
            <a:r>
              <a:rPr sz="2800" spc="-10" dirty="0">
                <a:latin typeface="Times New Roman"/>
                <a:cs typeface="Times New Roman"/>
              </a:rPr>
              <a:t>have </a:t>
            </a:r>
            <a:r>
              <a:rPr sz="2800" dirty="0">
                <a:latin typeface="Times New Roman"/>
                <a:cs typeface="Times New Roman"/>
              </a:rPr>
              <a:t>found </a:t>
            </a:r>
            <a:r>
              <a:rPr sz="2800" spc="-5" dirty="0">
                <a:latin typeface="Times New Roman"/>
                <a:cs typeface="Times New Roman"/>
              </a:rPr>
              <a:t>that rates </a:t>
            </a:r>
            <a:r>
              <a:rPr sz="2800" spc="-10" dirty="0">
                <a:latin typeface="Times New Roman"/>
                <a:cs typeface="Times New Roman"/>
              </a:rPr>
              <a:t>between </a:t>
            </a:r>
            <a:r>
              <a:rPr sz="2800" dirty="0">
                <a:latin typeface="Times New Roman"/>
                <a:cs typeface="Times New Roman"/>
              </a:rPr>
              <a:t>5-50 </a:t>
            </a:r>
            <a:r>
              <a:rPr sz="2800" spc="-5" dirty="0">
                <a:latin typeface="Times New Roman"/>
                <a:cs typeface="Times New Roman"/>
              </a:rPr>
              <a:t>t/ha (0.5-5 kg/m2)  have often been used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successfully.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ct val="150000"/>
              </a:lnSpc>
              <a:spcBef>
                <a:spcPts val="994"/>
              </a:spcBef>
              <a:buClr>
                <a:srgbClr val="FF0000"/>
              </a:buClr>
              <a:buFont typeface="Wingdings"/>
              <a:buChar char=""/>
              <a:tabLst>
                <a:tab pos="38354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case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piggery and poultry manure </a:t>
            </a:r>
            <a:r>
              <a:rPr sz="2800" spc="-20" dirty="0">
                <a:latin typeface="Times New Roman"/>
                <a:cs typeface="Times New Roman"/>
              </a:rPr>
              <a:t>biochar,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biochar works  both </a:t>
            </a:r>
            <a:r>
              <a:rPr sz="2800" spc="-10" dirty="0">
                <a:latin typeface="Times New Roman"/>
                <a:cs typeface="Times New Roman"/>
              </a:rPr>
              <a:t>as an organic </a:t>
            </a:r>
            <a:r>
              <a:rPr sz="2800" spc="-5" dirty="0">
                <a:latin typeface="Times New Roman"/>
                <a:cs typeface="Times New Roman"/>
              </a:rPr>
              <a:t>fertilizer and soil conditioner </a:t>
            </a:r>
            <a:r>
              <a:rPr sz="2800" spc="-15" dirty="0">
                <a:latin typeface="Times New Roman"/>
                <a:cs typeface="Times New Roman"/>
              </a:rPr>
              <a:t>with agronomic benefits  </a:t>
            </a:r>
            <a:r>
              <a:rPr sz="2800" spc="-5" dirty="0">
                <a:latin typeface="Times New Roman"/>
                <a:cs typeface="Times New Roman"/>
              </a:rPr>
              <a:t>observed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5" dirty="0">
                <a:latin typeface="Times New Roman"/>
                <a:cs typeface="Times New Roman"/>
              </a:rPr>
              <a:t>low application rates (10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t/ha)</a:t>
            </a:r>
            <a:endParaRPr sz="2800">
              <a:latin typeface="Times New Roman"/>
              <a:cs typeface="Times New Roman"/>
            </a:endParaRPr>
          </a:p>
          <a:p>
            <a:pPr marL="241300" marR="7620" indent="-229235" algn="just">
              <a:lnSpc>
                <a:spcPct val="150000"/>
              </a:lnSpc>
              <a:spcBef>
                <a:spcPts val="1005"/>
              </a:spcBef>
              <a:buClr>
                <a:srgbClr val="FF0000"/>
              </a:buClr>
              <a:buFont typeface="Wingdings"/>
              <a:buChar char=""/>
              <a:tabLst>
                <a:tab pos="363855" algn="l"/>
              </a:tabLst>
            </a:pPr>
            <a:r>
              <a:rPr sz="2800" spc="-5" dirty="0">
                <a:latin typeface="Times New Roman"/>
                <a:cs typeface="Times New Roman"/>
              </a:rPr>
              <a:t>Application of biochar to soils in a legume-based (e.g. peanut </a:t>
            </a:r>
            <a:r>
              <a:rPr sz="2800" spc="-15" dirty="0">
                <a:latin typeface="Times New Roman"/>
                <a:cs typeface="Times New Roman"/>
              </a:rPr>
              <a:t>and  </a:t>
            </a:r>
            <a:r>
              <a:rPr sz="2800" spc="-10" dirty="0">
                <a:latin typeface="Times New Roman"/>
                <a:cs typeface="Times New Roman"/>
              </a:rPr>
              <a:t>maize) </a:t>
            </a:r>
            <a:r>
              <a:rPr sz="2800" spc="-5" dirty="0">
                <a:latin typeface="Times New Roman"/>
                <a:cs typeface="Times New Roman"/>
              </a:rPr>
              <a:t>rotational cropping system, clovers and lucernes is more  beneficial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4894"/>
            <a:ext cx="59709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Critical factors for</a:t>
            </a:r>
            <a:r>
              <a:rPr sz="4400" b="0" u="none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biochar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912" y="1156676"/>
            <a:ext cx="10884535" cy="490156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1.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Quality </a:t>
            </a:r>
            <a:r>
              <a:rPr sz="2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feedstock</a:t>
            </a:r>
            <a:r>
              <a:rPr sz="2800" b="1" u="heavy" spc="-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biomass</a:t>
            </a:r>
            <a:endParaRPr sz="2800">
              <a:latin typeface="Times New Roman"/>
              <a:cs typeface="Times New Roman"/>
            </a:endParaRPr>
          </a:p>
          <a:p>
            <a:pPr marL="379730" indent="-367665">
              <a:lnSpc>
                <a:spcPct val="100000"/>
              </a:lnSpc>
              <a:spcBef>
                <a:spcPts val="1270"/>
              </a:spcBef>
              <a:buClr>
                <a:srgbClr val="FF0000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dirty="0">
                <a:latin typeface="Times New Roman"/>
                <a:cs typeface="Times New Roman"/>
              </a:rPr>
              <a:t>types </a:t>
            </a:r>
            <a:r>
              <a:rPr sz="2800" spc="-5" dirty="0">
                <a:latin typeface="Times New Roman"/>
                <a:cs typeface="Times New Roman"/>
              </a:rPr>
              <a:t>of biomass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</a:t>
            </a:r>
            <a:r>
              <a:rPr sz="2800" dirty="0">
                <a:latin typeface="Times New Roman"/>
                <a:cs typeface="Times New Roman"/>
              </a:rPr>
              <a:t>used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producing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biochar</a:t>
            </a:r>
            <a:endParaRPr sz="2800">
              <a:latin typeface="Times New Roman"/>
              <a:cs typeface="Times New Roman"/>
            </a:endParaRPr>
          </a:p>
          <a:p>
            <a:pPr marL="241300" marR="6985" indent="-228600">
              <a:lnSpc>
                <a:spcPts val="3020"/>
              </a:lnSpc>
              <a:spcBef>
                <a:spcPts val="1045"/>
              </a:spcBef>
              <a:buClr>
                <a:srgbClr val="FF0000"/>
              </a:buClr>
              <a:buFont typeface="Wingdings"/>
              <a:buChar char=""/>
              <a:tabLst>
                <a:tab pos="380365" algn="l"/>
                <a:tab pos="1123315" algn="l"/>
                <a:tab pos="1620520" algn="l"/>
                <a:tab pos="2512060" algn="l"/>
                <a:tab pos="2950845" algn="l"/>
                <a:tab pos="4452620" algn="l"/>
                <a:tab pos="6052820" algn="l"/>
                <a:tab pos="6627495" algn="l"/>
                <a:tab pos="7225030" algn="l"/>
                <a:tab pos="8412480" algn="l"/>
                <a:tab pos="9264015" algn="l"/>
                <a:tab pos="9822180" algn="l"/>
              </a:tabLst>
            </a:pPr>
            <a:r>
              <a:rPr sz="2800" spc="-5" dirty="0">
                <a:latin typeface="Times New Roman"/>
                <a:cs typeface="Times New Roman"/>
              </a:rPr>
              <a:t>But,	all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bio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asses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no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equ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good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vari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us  types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soils.</a:t>
            </a:r>
            <a:endParaRPr sz="2800">
              <a:latin typeface="Times New Roman"/>
              <a:cs typeface="Times New Roman"/>
            </a:endParaRPr>
          </a:p>
          <a:p>
            <a:pPr marL="379730" indent="-367665">
              <a:lnSpc>
                <a:spcPct val="100000"/>
              </a:lnSpc>
              <a:spcBef>
                <a:spcPts val="620"/>
              </a:spcBef>
              <a:buClr>
                <a:srgbClr val="FF0000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5" dirty="0">
                <a:latin typeface="Times New Roman"/>
                <a:cs typeface="Times New Roman"/>
              </a:rPr>
              <a:t>Nutrient </a:t>
            </a:r>
            <a:r>
              <a:rPr sz="2800" dirty="0">
                <a:latin typeface="Times New Roman"/>
                <a:cs typeface="Times New Roman"/>
              </a:rPr>
              <a:t>types </a:t>
            </a:r>
            <a:r>
              <a:rPr sz="2800" spc="-5" dirty="0">
                <a:latin typeface="Times New Roman"/>
                <a:cs typeface="Times New Roman"/>
              </a:rPr>
              <a:t>and amounts vary with the biomass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800" spc="-5" dirty="0">
                <a:solidFill>
                  <a:srgbClr val="001F5F"/>
                </a:solidFill>
                <a:latin typeface="Carlito"/>
                <a:cs typeface="Carlito"/>
              </a:rPr>
              <a:t>2.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Optimum </a:t>
            </a:r>
            <a:r>
              <a:rPr sz="2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temperature </a:t>
            </a:r>
            <a:r>
              <a:rPr sz="2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biochar</a:t>
            </a:r>
            <a:r>
              <a:rPr sz="28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production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65"/>
              </a:spcBef>
              <a:buClr>
                <a:srgbClr val="FF0000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5" dirty="0">
                <a:latin typeface="Times New Roman"/>
                <a:cs typeface="Times New Roman"/>
              </a:rPr>
              <a:t>Higher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temperatures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pyrolysis,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greater are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CEC and  surface area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25" dirty="0">
                <a:latin typeface="Times New Roman"/>
                <a:cs typeface="Times New Roman"/>
              </a:rPr>
              <a:t>biochar. </a:t>
            </a:r>
            <a:r>
              <a:rPr sz="2800" spc="-5" dirty="0">
                <a:latin typeface="Times New Roman"/>
                <a:cs typeface="Times New Roman"/>
              </a:rPr>
              <a:t>But, </a:t>
            </a:r>
            <a:r>
              <a:rPr sz="2800" dirty="0">
                <a:latin typeface="Times New Roman"/>
                <a:cs typeface="Times New Roman"/>
              </a:rPr>
              <a:t>1)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low carbon levels</a:t>
            </a:r>
            <a:r>
              <a:rPr sz="2800" spc="-5" dirty="0">
                <a:latin typeface="Times New Roman"/>
                <a:cs typeface="Times New Roman"/>
              </a:rPr>
              <a:t>; </a:t>
            </a:r>
            <a:r>
              <a:rPr sz="2800" spc="-10" dirty="0">
                <a:latin typeface="Times New Roman"/>
                <a:cs typeface="Times New Roman"/>
              </a:rPr>
              <a:t>and 2)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additional  handling costs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small-sized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biochar</a:t>
            </a:r>
            <a:endParaRPr sz="2800">
              <a:latin typeface="Times New Roman"/>
              <a:cs typeface="Times New Roman"/>
            </a:endParaRPr>
          </a:p>
          <a:p>
            <a:pPr marL="373380" indent="-361315" algn="just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/>
              <a:buChar char=""/>
              <a:tabLst>
                <a:tab pos="3740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optimum temperature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biochar production is </a:t>
            </a:r>
            <a:r>
              <a:rPr sz="2800" spc="-5" dirty="0">
                <a:solidFill>
                  <a:srgbClr val="6F2F9F"/>
                </a:solidFill>
                <a:latin typeface="Times New Roman"/>
                <a:cs typeface="Times New Roman"/>
              </a:rPr>
              <a:t>around</a:t>
            </a:r>
            <a:r>
              <a:rPr sz="2800" spc="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F2F9F"/>
                </a:solidFill>
                <a:latin typeface="Times New Roman"/>
                <a:cs typeface="Times New Roman"/>
              </a:rPr>
              <a:t>500</a:t>
            </a:r>
            <a:r>
              <a:rPr sz="2800" dirty="0">
                <a:solidFill>
                  <a:srgbClr val="6F2F9F"/>
                </a:solidFill>
                <a:latin typeface="Carlito"/>
                <a:cs typeface="Carlito"/>
              </a:rPr>
              <a:t>°</a:t>
            </a:r>
            <a:r>
              <a:rPr sz="2800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0000"/>
                </a:solidFill>
              </a:rPr>
              <a:t>3. </a:t>
            </a:r>
            <a:r>
              <a:rPr dirty="0"/>
              <a:t>Soil types and Soil</a:t>
            </a:r>
            <a:r>
              <a:rPr spc="-105" dirty="0"/>
              <a:t> </a:t>
            </a:r>
            <a:r>
              <a:rPr spc="-10" dirty="0"/>
              <a:t>moisture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8619" y="993800"/>
            <a:ext cx="1084262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4999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80365" algn="l"/>
                <a:tab pos="809625" algn="l"/>
                <a:tab pos="1417320" algn="l"/>
                <a:tab pos="2853055" algn="l"/>
                <a:tab pos="9018905" algn="l"/>
                <a:tab pos="10318750" algn="l"/>
              </a:tabLst>
            </a:pPr>
            <a:r>
              <a:rPr sz="2800" spc="-5" dirty="0">
                <a:latin typeface="Times New Roman"/>
                <a:cs typeface="Times New Roman"/>
              </a:rPr>
              <a:t>In	d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such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Aus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ralia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a,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where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wat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Times New Roman"/>
                <a:cs typeface="Times New Roman"/>
              </a:rPr>
              <a:t>q</a:t>
            </a:r>
            <a:r>
              <a:rPr sz="2800" spc="-5" dirty="0">
                <a:latin typeface="Times New Roman"/>
                <a:cs typeface="Times New Roman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quality is extremely variable, this would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 significant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benefit.</a:t>
            </a:r>
            <a:endParaRPr sz="2800">
              <a:latin typeface="Times New Roman"/>
              <a:cs typeface="Times New Roman"/>
            </a:endParaRPr>
          </a:p>
          <a:p>
            <a:pPr marL="379730" indent="-367665">
              <a:lnSpc>
                <a:spcPct val="100000"/>
              </a:lnSpc>
              <a:spcBef>
                <a:spcPts val="505"/>
              </a:spcBef>
              <a:buClr>
                <a:srgbClr val="FF0000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5" dirty="0">
                <a:latin typeface="Times New Roman"/>
                <a:cs typeface="Times New Roman"/>
              </a:rPr>
              <a:t>Biochar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water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benefits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maximized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sandy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than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loam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219" y="2530855"/>
            <a:ext cx="1309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clay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soil.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48463" y="3992752"/>
          <a:ext cx="9008109" cy="1295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685"/>
                <a:gridCol w="2032635"/>
                <a:gridCol w="1993900"/>
                <a:gridCol w="2029460"/>
                <a:gridCol w="1916429"/>
              </a:tblGrid>
              <a:tr h="290113">
                <a:tc>
                  <a:txBody>
                    <a:bodyPr/>
                    <a:lstStyle/>
                    <a:p>
                      <a:pPr marL="31750">
                        <a:lnSpc>
                          <a:spcPts val="1770"/>
                        </a:lnSpc>
                      </a:pPr>
                      <a:r>
                        <a:rPr sz="1600" b="1" spc="26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Soil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1770"/>
                        </a:lnSpc>
                      </a:pPr>
                      <a:r>
                        <a:rPr sz="1600" b="1" spc="50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0%</a:t>
                      </a:r>
                      <a:r>
                        <a:rPr sz="1600" b="1" spc="13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31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biochar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1770"/>
                        </a:lnSpc>
                      </a:pPr>
                      <a:r>
                        <a:rPr sz="1600" b="1" spc="45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15%</a:t>
                      </a:r>
                      <a:r>
                        <a:rPr sz="1600" b="1" spc="114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315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biochar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1770"/>
                        </a:lnSpc>
                      </a:pPr>
                      <a:r>
                        <a:rPr sz="1600" b="1" spc="45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30%</a:t>
                      </a:r>
                      <a:r>
                        <a:rPr sz="1600" b="1" spc="13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31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biochar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770"/>
                        </a:lnSpc>
                      </a:pPr>
                      <a:r>
                        <a:rPr sz="1600" b="1" spc="45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45%</a:t>
                      </a:r>
                      <a:r>
                        <a:rPr sz="1600" b="1" spc="10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31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biochar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47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330" dirty="0">
                          <a:latin typeface="Times New Roman"/>
                          <a:cs typeface="Times New Roman"/>
                        </a:rPr>
                        <a:t>Sand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280" dirty="0">
                          <a:latin typeface="Times New Roman"/>
                          <a:cs typeface="Times New Roman"/>
                        </a:rPr>
                        <a:t>6.7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280" dirty="0">
                          <a:latin typeface="Times New Roman"/>
                          <a:cs typeface="Times New Roman"/>
                        </a:rPr>
                        <a:t>7.1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275" dirty="0">
                          <a:latin typeface="Times New Roman"/>
                          <a:cs typeface="Times New Roman"/>
                        </a:rPr>
                        <a:t>7.5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051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275" dirty="0">
                          <a:latin typeface="Times New Roman"/>
                          <a:cs typeface="Times New Roman"/>
                        </a:rPr>
                        <a:t>7.9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</a:tr>
              <a:tr h="35776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390" dirty="0">
                          <a:latin typeface="Times New Roman"/>
                          <a:cs typeface="Times New Roman"/>
                        </a:rPr>
                        <a:t>Loam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295" dirty="0">
                          <a:latin typeface="Times New Roman"/>
                          <a:cs typeface="Times New Roman"/>
                        </a:rPr>
                        <a:t>10.6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295" dirty="0">
                          <a:latin typeface="Times New Roman"/>
                          <a:cs typeface="Times New Roman"/>
                        </a:rPr>
                        <a:t>10.6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295" dirty="0">
                          <a:latin typeface="Times New Roman"/>
                          <a:cs typeface="Times New Roman"/>
                        </a:rPr>
                        <a:t>10.6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290" dirty="0">
                          <a:latin typeface="Times New Roman"/>
                          <a:cs typeface="Times New Roman"/>
                        </a:rPr>
                        <a:t>10.6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</a:tr>
              <a:tr h="293171">
                <a:tc>
                  <a:txBody>
                    <a:bodyPr/>
                    <a:lstStyle/>
                    <a:p>
                      <a:pPr marL="31750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600" spc="320" dirty="0">
                          <a:latin typeface="Times New Roman"/>
                          <a:cs typeface="Times New Roman"/>
                        </a:rPr>
                        <a:t>Clay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600" spc="295" dirty="0">
                          <a:latin typeface="Times New Roman"/>
                          <a:cs typeface="Times New Roman"/>
                        </a:rPr>
                        <a:t>17.8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831850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600" spc="295" dirty="0">
                          <a:latin typeface="Times New Roman"/>
                          <a:cs typeface="Times New Roman"/>
                        </a:rPr>
                        <a:t>16.6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600" spc="295" dirty="0">
                          <a:latin typeface="Times New Roman"/>
                          <a:cs typeface="Times New Roman"/>
                        </a:rPr>
                        <a:t>15.4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600" spc="290" dirty="0">
                          <a:latin typeface="Times New Roman"/>
                          <a:cs typeface="Times New Roman"/>
                        </a:rPr>
                        <a:t>14.2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619539" y="5390175"/>
            <a:ext cx="2069464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i="1" spc="185" dirty="0">
                <a:latin typeface="Times New Roman"/>
                <a:cs typeface="Times New Roman"/>
              </a:rPr>
              <a:t>Source</a:t>
            </a:r>
            <a:r>
              <a:rPr sz="1000" b="1" spc="185" dirty="0">
                <a:latin typeface="Times New Roman"/>
                <a:cs typeface="Times New Roman"/>
              </a:rPr>
              <a:t>: Glaser</a:t>
            </a:r>
            <a:r>
              <a:rPr sz="1000" b="1" spc="-114" dirty="0">
                <a:latin typeface="Times New Roman"/>
                <a:cs typeface="Times New Roman"/>
              </a:rPr>
              <a:t> </a:t>
            </a:r>
            <a:r>
              <a:rPr sz="1000" b="1" i="1" spc="135" dirty="0">
                <a:latin typeface="Times New Roman"/>
                <a:cs typeface="Times New Roman"/>
              </a:rPr>
              <a:t>et al. </a:t>
            </a:r>
            <a:r>
              <a:rPr sz="1000" b="1" spc="175" dirty="0">
                <a:latin typeface="Times New Roman"/>
                <a:cs typeface="Times New Roman"/>
              </a:rPr>
              <a:t>(2002)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7828" y="5662980"/>
            <a:ext cx="5785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4. </a:t>
            </a:r>
            <a:r>
              <a:rPr sz="3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Soil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pH and soil</a:t>
            </a:r>
            <a:r>
              <a:rPr sz="3200" b="1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contamination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" y="55195"/>
            <a:ext cx="11557000" cy="673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23901"/>
            <a:ext cx="4310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latin typeface="Times New Roman"/>
                <a:cs typeface="Times New Roman"/>
              </a:rPr>
              <a:t>Benefits of</a:t>
            </a:r>
            <a:r>
              <a:rPr sz="4400" b="0" u="none" spc="-90" dirty="0">
                <a:latin typeface="Times New Roman"/>
                <a:cs typeface="Times New Roman"/>
              </a:rPr>
              <a:t> </a:t>
            </a:r>
            <a:r>
              <a:rPr sz="4400" b="0" u="none" dirty="0">
                <a:latin typeface="Times New Roman"/>
                <a:cs typeface="Times New Roman"/>
              </a:rPr>
              <a:t>biochar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65784" y="887094"/>
            <a:ext cx="10607675" cy="444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Soil enhancement that lasts a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lifetime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Enhanced plant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growth</a:t>
            </a:r>
            <a:endParaRPr sz="280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buFont typeface="Wingdings"/>
              <a:buChar char=""/>
              <a:tabLst>
                <a:tab pos="436245" algn="l"/>
                <a:tab pos="436880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Increases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soil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water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holding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capacity</a:t>
            </a:r>
            <a:endParaRPr sz="2800">
              <a:latin typeface="Times New Roman"/>
              <a:cs typeface="Times New Roman"/>
            </a:endParaRPr>
          </a:p>
          <a:p>
            <a:pPr marL="292100" indent="-280035">
              <a:lnSpc>
                <a:spcPts val="3325"/>
              </a:lnSpc>
              <a:spcBef>
                <a:spcPts val="107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Increases cation exchange capacity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325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Supports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soil microbial life and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biodiversity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Helps plants resist diseases and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pathogens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Stimulated symbiotic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nitrogen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fixation in</a:t>
            </a:r>
            <a:r>
              <a:rPr sz="2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legumes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5"/>
              </a:spcBef>
              <a:buFont typeface="Wingdings"/>
              <a:buChar char=""/>
              <a:tabLst>
                <a:tab pos="355600" algn="l"/>
                <a:tab pos="1696085" algn="l"/>
                <a:tab pos="2348865" algn="l"/>
                <a:tab pos="3549650" algn="l"/>
                <a:tab pos="4498340" algn="l"/>
                <a:tab pos="5148580" algn="l"/>
                <a:tab pos="5721985" algn="l"/>
                <a:tab pos="7200265" algn="l"/>
                <a:tab pos="7851140" algn="l"/>
                <a:tab pos="9667875" algn="l"/>
                <a:tab pos="10320655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soil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raises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il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sed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agg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egat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du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to 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increased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fungal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hyphae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520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Reduced leaching of</a:t>
            </a:r>
            <a:r>
              <a:rPr sz="30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Times New Roman"/>
                <a:cs typeface="Times New Roman"/>
              </a:rPr>
              <a:t>nutrients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492443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Biochar</a:t>
            </a:r>
            <a:r>
              <a:rPr lang="en-US" dirty="0" smtClean="0"/>
              <a:t> and it’s production 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4"/>
          </p:nvPr>
        </p:nvSpPr>
        <p:spPr>
          <a:xfrm>
            <a:off x="990600" y="3200400"/>
            <a:ext cx="9372600" cy="1292662"/>
          </a:xfrm>
        </p:spPr>
        <p:txBody>
          <a:bodyPr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Naila</a:t>
            </a:r>
            <a:r>
              <a:rPr lang="en-US" dirty="0" smtClean="0"/>
              <a:t> </a:t>
            </a:r>
            <a:r>
              <a:rPr lang="en-US" dirty="0" err="1" smtClean="0"/>
              <a:t>Farooq</a:t>
            </a:r>
            <a:endParaRPr lang="en-US" dirty="0" smtClean="0"/>
          </a:p>
          <a:p>
            <a:pPr algn="ctr"/>
            <a:r>
              <a:rPr lang="en-US" dirty="0" smtClean="0"/>
              <a:t>Dept. of Soil &amp; Environmental Sciences</a:t>
            </a:r>
          </a:p>
          <a:p>
            <a:pPr algn="ctr"/>
            <a:r>
              <a:rPr lang="en-US" dirty="0" smtClean="0"/>
              <a:t>COA, UOS</a:t>
            </a:r>
            <a:endParaRPr lang="en-US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49123"/>
            <a:ext cx="2341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5" dirty="0">
                <a:solidFill>
                  <a:srgbClr val="FF0000"/>
                </a:solidFill>
                <a:latin typeface="Times New Roman"/>
                <a:cs typeface="Times New Roman"/>
              </a:rPr>
              <a:t>Conc</a:t>
            </a:r>
            <a:r>
              <a:rPr sz="4000" b="0" u="none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b="0" u="none" spc="-5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40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b="0" u="none" spc="-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8352" y="1113231"/>
            <a:ext cx="10655300" cy="4928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372745" algn="l"/>
              </a:tabLst>
            </a:pPr>
            <a:r>
              <a:rPr sz="2800" spc="-5" dirty="0">
                <a:latin typeface="Times New Roman"/>
                <a:cs typeface="Times New Roman"/>
              </a:rPr>
              <a:t>Biochar called black </a:t>
            </a:r>
            <a:r>
              <a:rPr sz="2800" dirty="0">
                <a:latin typeface="Times New Roman"/>
                <a:cs typeface="Times New Roman"/>
              </a:rPr>
              <a:t>gold </a:t>
            </a:r>
            <a:r>
              <a:rPr sz="2800" spc="-5" dirty="0">
                <a:latin typeface="Times New Roman"/>
                <a:cs typeface="Times New Roman"/>
              </a:rPr>
              <a:t>is a pyrolized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biomass.</a:t>
            </a:r>
            <a:endParaRPr sz="2800">
              <a:latin typeface="Times New Roman"/>
              <a:cs typeface="Times New Roman"/>
            </a:endParaRPr>
          </a:p>
          <a:p>
            <a:pPr marL="372110" indent="-360045">
              <a:lnSpc>
                <a:spcPct val="100000"/>
              </a:lnSpc>
              <a:spcBef>
                <a:spcPts val="2680"/>
              </a:spcBef>
              <a:buClr>
                <a:srgbClr val="92D050"/>
              </a:buClr>
              <a:buFont typeface="Wingdings"/>
              <a:buChar char=""/>
              <a:tabLst>
                <a:tab pos="372745" algn="l"/>
              </a:tabLst>
            </a:pPr>
            <a:r>
              <a:rPr sz="2800" spc="-5" dirty="0">
                <a:latin typeface="Times New Roman"/>
                <a:cs typeface="Times New Roman"/>
              </a:rPr>
              <a:t>Used as a soil </a:t>
            </a:r>
            <a:r>
              <a:rPr sz="2800" spc="-10" dirty="0">
                <a:latin typeface="Times New Roman"/>
                <a:cs typeface="Times New Roman"/>
              </a:rPr>
              <a:t>amendment </a:t>
            </a:r>
            <a:r>
              <a:rPr sz="2800" spc="-5" dirty="0">
                <a:latin typeface="Times New Roman"/>
                <a:cs typeface="Times New Roman"/>
              </a:rPr>
              <a:t>and as a nutrient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source.</a:t>
            </a:r>
            <a:endParaRPr sz="2800">
              <a:latin typeface="Times New Roman"/>
              <a:cs typeface="Times New Roman"/>
            </a:endParaRPr>
          </a:p>
          <a:p>
            <a:pPr marL="379730" indent="-367665">
              <a:lnSpc>
                <a:spcPct val="100000"/>
              </a:lnSpc>
              <a:spcBef>
                <a:spcPts val="2690"/>
              </a:spcBef>
              <a:buClr>
                <a:srgbClr val="006FC0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spc="-5" dirty="0">
                <a:latin typeface="Times New Roman"/>
                <a:cs typeface="Times New Roman"/>
              </a:rPr>
              <a:t>type of feed </a:t>
            </a:r>
            <a:r>
              <a:rPr sz="2800" dirty="0">
                <a:latin typeface="Times New Roman"/>
                <a:cs typeface="Times New Roman"/>
              </a:rPr>
              <a:t>stock </a:t>
            </a:r>
            <a:r>
              <a:rPr sz="2800" spc="-5" dirty="0">
                <a:latin typeface="Times New Roman"/>
                <a:cs typeface="Times New Roman"/>
              </a:rPr>
              <a:t>has </a:t>
            </a: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biochar.</a:t>
            </a:r>
            <a:endParaRPr sz="2800">
              <a:latin typeface="Times New Roman"/>
              <a:cs typeface="Times New Roman"/>
            </a:endParaRPr>
          </a:p>
          <a:p>
            <a:pPr marL="379730" indent="-367665">
              <a:lnSpc>
                <a:spcPct val="100000"/>
              </a:lnSpc>
              <a:spcBef>
                <a:spcPts val="2675"/>
              </a:spcBef>
              <a:buClr>
                <a:srgbClr val="001F5F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10" dirty="0">
                <a:latin typeface="Times New Roman"/>
                <a:cs typeface="Times New Roman"/>
              </a:rPr>
              <a:t>affect </a:t>
            </a:r>
            <a:r>
              <a:rPr sz="2800" dirty="0">
                <a:latin typeface="Times New Roman"/>
                <a:cs typeface="Times New Roman"/>
              </a:rPr>
              <a:t>soil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spc="-10" dirty="0">
                <a:latin typeface="Times New Roman"/>
                <a:cs typeface="Times New Roman"/>
              </a:rPr>
              <a:t>different way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enhancing </a:t>
            </a:r>
            <a:r>
              <a:rPr sz="2800" dirty="0">
                <a:latin typeface="Times New Roman"/>
                <a:cs typeface="Times New Roman"/>
              </a:rPr>
              <a:t>the condition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soil.</a:t>
            </a:r>
            <a:endParaRPr sz="2800">
              <a:latin typeface="Times New Roman"/>
              <a:cs typeface="Times New Roman"/>
            </a:endParaRPr>
          </a:p>
          <a:p>
            <a:pPr marL="240665" marR="5080" indent="-228600">
              <a:lnSpc>
                <a:spcPct val="150100"/>
              </a:lnSpc>
              <a:spcBef>
                <a:spcPts val="994"/>
              </a:spcBef>
              <a:buClr>
                <a:srgbClr val="6F2F9F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5" dirty="0">
                <a:latin typeface="Times New Roman"/>
                <a:cs typeface="Times New Roman"/>
              </a:rPr>
              <a:t>Method of application has </a:t>
            </a: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that variance occur on </a:t>
            </a:r>
            <a:r>
              <a:rPr sz="2800" spc="-10" dirty="0">
                <a:latin typeface="Times New Roman"/>
                <a:cs typeface="Times New Roman"/>
              </a:rPr>
              <a:t>different  </a:t>
            </a:r>
            <a:r>
              <a:rPr sz="2800" spc="-5" dirty="0">
                <a:latin typeface="Times New Roman"/>
                <a:cs typeface="Times New Roman"/>
              </a:rPr>
              <a:t>condition.</a:t>
            </a:r>
            <a:endParaRPr sz="2800">
              <a:latin typeface="Times New Roman"/>
              <a:cs typeface="Times New Roman"/>
            </a:endParaRPr>
          </a:p>
          <a:p>
            <a:pPr marL="379730" indent="-367665">
              <a:lnSpc>
                <a:spcPct val="100000"/>
              </a:lnSpc>
              <a:spcBef>
                <a:spcPts val="2690"/>
              </a:spcBef>
              <a:buClr>
                <a:srgbClr val="00AFEF"/>
              </a:buClr>
              <a:buFont typeface="Wingdings"/>
              <a:buChar char=""/>
              <a:tabLst>
                <a:tab pos="380365" algn="l"/>
              </a:tabLst>
            </a:pPr>
            <a:r>
              <a:rPr sz="2800" spc="-5" dirty="0">
                <a:latin typeface="Times New Roman"/>
                <a:cs typeface="Times New Roman"/>
              </a:rPr>
              <a:t>Benefits of biochar varies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different </a:t>
            </a:r>
            <a:r>
              <a:rPr sz="2800" spc="-25" dirty="0">
                <a:latin typeface="Times New Roman"/>
                <a:cs typeface="Times New Roman"/>
              </a:rPr>
              <a:t>fector.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781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361" y="314909"/>
            <a:ext cx="3199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Content……..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49300" y="987577"/>
            <a:ext cx="7078345" cy="48996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0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60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Conversion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efficiency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90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  <a:tab pos="2138680" algn="l"/>
              </a:tabLst>
            </a:pPr>
            <a:r>
              <a:rPr sz="2800" spc="-5" dirty="0">
                <a:latin typeface="Times New Roman"/>
                <a:cs typeface="Times New Roman"/>
              </a:rPr>
              <a:t>Method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dirty="0">
                <a:latin typeface="Times New Roman"/>
                <a:cs typeface="Times New Roman"/>
              </a:rPr>
              <a:t>biochar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preparation</a:t>
            </a:r>
            <a:endParaRPr sz="28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760"/>
              </a:spcBef>
              <a:buClr>
                <a:srgbClr val="FF0000"/>
              </a:buClr>
              <a:buFont typeface="Wingdings"/>
              <a:buChar char=""/>
              <a:tabLst>
                <a:tab pos="476884" algn="l"/>
                <a:tab pos="477520" algn="l"/>
              </a:tabLst>
            </a:pPr>
            <a:r>
              <a:rPr sz="2800" spc="-10" dirty="0">
                <a:latin typeface="Times New Roman"/>
                <a:cs typeface="Times New Roman"/>
              </a:rPr>
              <a:t>Chemical </a:t>
            </a:r>
            <a:r>
              <a:rPr sz="2800" dirty="0">
                <a:latin typeface="Times New Roman"/>
                <a:cs typeface="Times New Roman"/>
              </a:rPr>
              <a:t>property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biochar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15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Effects </a:t>
            </a:r>
            <a:r>
              <a:rPr sz="2800" spc="-5" dirty="0">
                <a:latin typeface="Times New Roman"/>
                <a:cs typeface="Times New Roman"/>
              </a:rPr>
              <a:t>of biochar on soil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health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Method of biochar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application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0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Rate of </a:t>
            </a:r>
            <a:r>
              <a:rPr sz="2800" dirty="0">
                <a:latin typeface="Times New Roman"/>
                <a:cs typeface="Times New Roman"/>
              </a:rPr>
              <a:t>biochar </a:t>
            </a:r>
            <a:r>
              <a:rPr sz="2800" spc="-5" dirty="0">
                <a:latin typeface="Times New Roman"/>
                <a:cs typeface="Times New Roman"/>
              </a:rPr>
              <a:t>application</a:t>
            </a:r>
            <a:endParaRPr sz="2800">
              <a:latin typeface="Times New Roman"/>
              <a:cs typeface="Times New Roman"/>
            </a:endParaRPr>
          </a:p>
          <a:p>
            <a:pPr marL="477520" indent="-4648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"/>
              <a:tabLst>
                <a:tab pos="476884" algn="l"/>
                <a:tab pos="477520" algn="l"/>
              </a:tabLst>
            </a:pPr>
            <a:r>
              <a:rPr sz="2800" spc="-5" dirty="0">
                <a:latin typeface="Times New Roman"/>
                <a:cs typeface="Times New Roman"/>
              </a:rPr>
              <a:t>Crop productivity through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biochar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14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Critical factor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biochar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Benefits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biochar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9576" y="476884"/>
              <a:ext cx="2189924" cy="387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4682" y="1214449"/>
            <a:ext cx="10605770" cy="38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marR="17780" indent="-172720" algn="just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418465" algn="l"/>
              </a:tabLst>
            </a:pPr>
            <a:r>
              <a:rPr sz="2800" spc="-5" dirty="0">
                <a:latin typeface="Times New Roman"/>
                <a:cs typeface="Times New Roman"/>
              </a:rPr>
              <a:t>Biochar is a fine-grained, carbon-rich, </a:t>
            </a:r>
            <a:r>
              <a:rPr sz="2800" dirty="0">
                <a:latin typeface="Times New Roman"/>
                <a:cs typeface="Times New Roman"/>
              </a:rPr>
              <a:t>porous product </a:t>
            </a:r>
            <a:r>
              <a:rPr sz="2800" spc="-5" dirty="0">
                <a:latin typeface="Times New Roman"/>
                <a:cs typeface="Times New Roman"/>
              </a:rPr>
              <a:t>remaining after  plant </a:t>
            </a:r>
            <a:r>
              <a:rPr sz="2800" spc="-10" dirty="0">
                <a:latin typeface="Times New Roman"/>
                <a:cs typeface="Times New Roman"/>
              </a:rPr>
              <a:t>biomass </a:t>
            </a:r>
            <a:r>
              <a:rPr sz="2800" spc="-5" dirty="0">
                <a:latin typeface="Times New Roman"/>
                <a:cs typeface="Times New Roman"/>
              </a:rPr>
              <a:t>has been subjected to thermo-chemical conversion  process (pyrolysis) </a:t>
            </a:r>
            <a:r>
              <a:rPr sz="2800" spc="-15" dirty="0">
                <a:latin typeface="Times New Roman"/>
                <a:cs typeface="Times New Roman"/>
              </a:rPr>
              <a:t>at </a:t>
            </a:r>
            <a:r>
              <a:rPr sz="2800" spc="-5" dirty="0">
                <a:latin typeface="Times New Roman"/>
                <a:cs typeface="Times New Roman"/>
              </a:rPr>
              <a:t>temperatures ~350–600°C in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environment with  little </a:t>
            </a:r>
            <a:r>
              <a:rPr sz="2800" dirty="0">
                <a:latin typeface="Times New Roman"/>
                <a:cs typeface="Times New Roman"/>
              </a:rPr>
              <a:t>or no </a:t>
            </a:r>
            <a:r>
              <a:rPr sz="2800" spc="-5" dirty="0">
                <a:latin typeface="Times New Roman"/>
                <a:cs typeface="Times New Roman"/>
              </a:rPr>
              <a:t>oxygen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(Amonette and Joseph,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2009).</a:t>
            </a:r>
            <a:endParaRPr sz="2800">
              <a:latin typeface="Times New Roman"/>
              <a:cs typeface="Times New Roman"/>
            </a:endParaRPr>
          </a:p>
          <a:p>
            <a:pPr marL="508000" indent="-457200" algn="just">
              <a:lnSpc>
                <a:spcPct val="100000"/>
              </a:lnSpc>
              <a:spcBef>
                <a:spcPts val="2280"/>
              </a:spcBef>
              <a:buClr>
                <a:srgbClr val="FF0000"/>
              </a:buClr>
              <a:buFont typeface="Wingdings"/>
              <a:buChar char=""/>
              <a:tabLst>
                <a:tab pos="5080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iochar is </a:t>
            </a:r>
            <a:r>
              <a:rPr sz="2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pyrolized</a:t>
            </a: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biomass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508000" indent="-457200" algn="just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508000" algn="l"/>
              </a:tabLst>
            </a:pPr>
            <a:r>
              <a:rPr sz="2800" spc="-5" dirty="0">
                <a:latin typeface="Times New Roman"/>
                <a:cs typeface="Times New Roman"/>
              </a:rPr>
              <a:t>Called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black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gold of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agriculture</a:t>
            </a:r>
            <a:endParaRPr sz="2800">
              <a:latin typeface="Times New Roman"/>
              <a:cs typeface="Times New Roman"/>
            </a:endParaRPr>
          </a:p>
          <a:p>
            <a:pPr marL="508000" indent="-457200" algn="just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/>
              <a:buChar char=""/>
              <a:tabLst>
                <a:tab pos="508000" algn="l"/>
              </a:tabLst>
            </a:pPr>
            <a:r>
              <a:rPr sz="2800" spc="-5" dirty="0">
                <a:latin typeface="Times New Roman"/>
                <a:cs typeface="Times New Roman"/>
              </a:rPr>
              <a:t>Enhances plant growth which absorbs more </a:t>
            </a:r>
            <a:r>
              <a:rPr sz="2800" spc="5" dirty="0">
                <a:latin typeface="Times New Roman"/>
                <a:cs typeface="Times New Roman"/>
              </a:rPr>
              <a:t>CO</a:t>
            </a:r>
            <a:r>
              <a:rPr sz="2775" spc="7" baseline="-21021" dirty="0">
                <a:latin typeface="Times New Roman"/>
                <a:cs typeface="Times New Roman"/>
              </a:rPr>
              <a:t>2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atmosphere.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3"/>
            <a:ext cx="12192000" cy="6844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784" y="744473"/>
            <a:ext cx="11033125" cy="4015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/>
                <a:cs typeface="Times New Roman"/>
              </a:rPr>
              <a:t>Used as a soil</a:t>
            </a:r>
            <a:r>
              <a:rPr sz="2800" spc="-10" dirty="0">
                <a:latin typeface="Times New Roman"/>
                <a:cs typeface="Times New Roman"/>
              </a:rPr>
              <a:t> amendment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"/>
            </a:pPr>
            <a:endParaRPr sz="3650">
              <a:latin typeface="Times New Roman"/>
              <a:cs typeface="Times New Roman"/>
            </a:endParaRPr>
          </a:p>
          <a:p>
            <a:pPr marL="469900" marR="588010" indent="-45720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Incorporating biochar into soil </a:t>
            </a:r>
            <a:r>
              <a:rPr sz="2800" spc="-5" dirty="0">
                <a:latin typeface="Times New Roman"/>
                <a:cs typeface="Times New Roman"/>
              </a:rPr>
              <a:t>reduces </a:t>
            </a:r>
            <a:r>
              <a:rPr sz="2800" dirty="0">
                <a:latin typeface="Times New Roman"/>
                <a:cs typeface="Times New Roman"/>
              </a:rPr>
              <a:t>nitrous oxide </a:t>
            </a:r>
            <a:r>
              <a:rPr sz="2800" spc="-5" dirty="0">
                <a:latin typeface="Times New Roman"/>
                <a:cs typeface="Times New Roman"/>
              </a:rPr>
              <a:t>(N2O)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emissions  and increases methane (CH4) uptake from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soil.</a:t>
            </a:r>
            <a:endParaRPr sz="2800">
              <a:latin typeface="Times New Roman"/>
              <a:cs typeface="Times New Roman"/>
            </a:endParaRPr>
          </a:p>
          <a:p>
            <a:pPr marL="469900" marR="485140" indent="-457200">
              <a:lnSpc>
                <a:spcPts val="3300"/>
              </a:lnSpc>
              <a:spcBef>
                <a:spcPts val="1695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  <a:tab pos="2353310" algn="l"/>
                <a:tab pos="3132455" algn="l"/>
                <a:tab pos="4443095" algn="l"/>
                <a:tab pos="5278120" algn="l"/>
                <a:tab pos="5582920" algn="l"/>
                <a:tab pos="6558280" algn="l"/>
                <a:tab pos="7633334" algn="l"/>
                <a:tab pos="8075295" algn="l"/>
                <a:tab pos="9385935" algn="l"/>
                <a:tab pos="9808210" algn="l"/>
              </a:tabLst>
            </a:pPr>
            <a:r>
              <a:rPr sz="2800" spc="-5" dirty="0">
                <a:latin typeface="Times New Roman"/>
                <a:cs typeface="Times New Roman"/>
              </a:rPr>
              <a:t>Agr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cult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crop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resi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j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rce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  and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annually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about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69.7 million</a:t>
            </a:r>
            <a:r>
              <a:rPr sz="2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tonnes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"/>
            </a:pP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060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Crop </a:t>
            </a:r>
            <a:r>
              <a:rPr sz="2600" b="1" spc="-10" dirty="0">
                <a:latin typeface="Times New Roman"/>
                <a:cs typeface="Times New Roman"/>
              </a:rPr>
              <a:t>residues </a:t>
            </a:r>
            <a:r>
              <a:rPr sz="2600" b="1" spc="-5" dirty="0">
                <a:latin typeface="Times New Roman"/>
                <a:cs typeface="Times New Roman"/>
              </a:rPr>
              <a:t>is </a:t>
            </a:r>
            <a:r>
              <a:rPr sz="2600" b="1" dirty="0">
                <a:latin typeface="Times New Roman"/>
                <a:cs typeface="Times New Roman"/>
              </a:rPr>
              <a:t>highest </a:t>
            </a:r>
            <a:r>
              <a:rPr sz="2600" b="1" spc="-5" dirty="0">
                <a:latin typeface="Times New Roman"/>
                <a:cs typeface="Times New Roman"/>
              </a:rPr>
              <a:t>in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Uttar Pradesh </a:t>
            </a:r>
            <a:r>
              <a:rPr sz="2600" b="1" dirty="0">
                <a:latin typeface="Times New Roman"/>
                <a:cs typeface="Times New Roman"/>
              </a:rPr>
              <a:t>(60 Mt) </a:t>
            </a:r>
            <a:r>
              <a:rPr sz="2600" spc="-5" dirty="0">
                <a:latin typeface="Times New Roman"/>
                <a:cs typeface="Times New Roman"/>
              </a:rPr>
              <a:t>followed </a:t>
            </a:r>
            <a:r>
              <a:rPr sz="2600" dirty="0">
                <a:latin typeface="Times New Roman"/>
                <a:cs typeface="Times New Roman"/>
              </a:rPr>
              <a:t>by Punjab </a:t>
            </a:r>
            <a:r>
              <a:rPr sz="2600" spc="-10" dirty="0">
                <a:latin typeface="Times New Roman"/>
                <a:cs typeface="Times New Roman"/>
              </a:rPr>
              <a:t>(51  </a:t>
            </a:r>
            <a:r>
              <a:rPr sz="2600" spc="-5" dirty="0">
                <a:latin typeface="Times New Roman"/>
                <a:cs typeface="Times New Roman"/>
              </a:rPr>
              <a:t>Mt).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19837"/>
            <a:ext cx="4965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Conversion</a:t>
            </a:r>
            <a:r>
              <a:rPr sz="4400" b="0" u="none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79195" y="980389"/>
            <a:ext cx="4513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372745" algn="l"/>
              </a:tabLst>
            </a:pP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Average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recovery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about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54%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21104" y="2062536"/>
          <a:ext cx="9720580" cy="243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3195"/>
                <a:gridCol w="5747385"/>
              </a:tblGrid>
              <a:tr h="447942">
                <a:tc>
                  <a:txBody>
                    <a:bodyPr/>
                    <a:lstStyle/>
                    <a:p>
                      <a:pPr marL="31750">
                        <a:lnSpc>
                          <a:spcPts val="3050"/>
                        </a:lnSpc>
                      </a:pPr>
                      <a:r>
                        <a:rPr sz="28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2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800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waste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4530">
                        <a:lnSpc>
                          <a:spcPts val="3050"/>
                        </a:lnSpc>
                      </a:pPr>
                      <a:r>
                        <a:rPr sz="2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Conversion </a:t>
                      </a:r>
                      <a:r>
                        <a:rPr sz="28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efficiency</a:t>
                      </a:r>
                      <a:r>
                        <a:rPr sz="28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1597"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spc="-5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Rice</a:t>
                      </a:r>
                      <a:r>
                        <a:rPr sz="2800" spc="-2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husk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36576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69-78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/>
                </a:tc>
              </a:tr>
              <a:tr h="515206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Red </a:t>
                      </a:r>
                      <a:r>
                        <a:rPr sz="2800" spc="-5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gram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36741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1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36-</a:t>
                      </a:r>
                      <a:r>
                        <a:rPr sz="2800" spc="-1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/>
                </a:tc>
              </a:tr>
              <a:tr h="510540"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Maize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7033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10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32-35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</a:tr>
              <a:tr h="451888">
                <a:tc>
                  <a:txBody>
                    <a:bodyPr/>
                    <a:lstStyle/>
                    <a:p>
                      <a:pPr marL="304165">
                        <a:lnSpc>
                          <a:spcPts val="3304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Cotton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695065">
                        <a:lnSpc>
                          <a:spcPts val="3304"/>
                        </a:lnSpc>
                        <a:spcBef>
                          <a:spcPts val="150"/>
                        </a:spcBef>
                      </a:pPr>
                      <a:r>
                        <a:rPr sz="2800" spc="5" dirty="0">
                          <a:solidFill>
                            <a:srgbClr val="EC7C30"/>
                          </a:solidFill>
                          <a:latin typeface="Times New Roman"/>
                          <a:cs typeface="Times New Roman"/>
                        </a:rPr>
                        <a:t>38-46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449181" y="5433161"/>
            <a:ext cx="175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Kannan et al.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2012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3382"/>
            <a:ext cx="7228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3690" algn="l"/>
              </a:tabLst>
            </a:pP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Methods</a:t>
            </a:r>
            <a:r>
              <a:rPr sz="4400" b="0" u="none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of	biochar</a:t>
            </a:r>
            <a:r>
              <a:rPr sz="4400" b="0" u="none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preparation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241" y="739800"/>
            <a:ext cx="10533380" cy="14916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3380" indent="-361315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Wingdings"/>
              <a:buChar char=""/>
              <a:tabLst>
                <a:tab pos="3740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Thermal decomposition usually achieved from pyrolysis or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gasification</a:t>
            </a:r>
            <a:endParaRPr sz="2800">
              <a:latin typeface="Times New Roman"/>
              <a:cs typeface="Times New Roman"/>
            </a:endParaRPr>
          </a:p>
          <a:p>
            <a:pPr marL="372110" indent="-36004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/>
              <a:buChar char=""/>
              <a:tabLst>
                <a:tab pos="372745" algn="l"/>
              </a:tabLst>
            </a:pP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Mainly three method of biochar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preparation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527685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A.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Heap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method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191" y="2352997"/>
            <a:ext cx="8441165" cy="2752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343" y="5119877"/>
            <a:ext cx="3972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It is a traditional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method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643" y="402081"/>
            <a:ext cx="2623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solidFill>
                  <a:srgbClr val="FF0000"/>
                </a:solidFill>
              </a:rPr>
              <a:t>B.</a:t>
            </a:r>
            <a:r>
              <a:rPr sz="2800" u="none" spc="-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Drum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Method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1939" y="1045210"/>
            <a:ext cx="9765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Venkatesh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et </a:t>
            </a:r>
            <a:r>
              <a:rPr sz="2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al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. </a:t>
            </a:r>
            <a:r>
              <a:rPr sz="2800" b="1" spc="-5" dirty="0">
                <a:latin typeface="Times New Roman"/>
                <a:cs typeface="Times New Roman"/>
              </a:rPr>
              <a:t>(2010) </a:t>
            </a:r>
            <a:r>
              <a:rPr sz="2800" spc="-5" dirty="0">
                <a:latin typeface="Times New Roman"/>
                <a:cs typeface="Times New Roman"/>
              </a:rPr>
              <a:t>develop this </a:t>
            </a:r>
            <a:r>
              <a:rPr sz="2800" spc="-10" dirty="0">
                <a:latin typeface="Times New Roman"/>
                <a:cs typeface="Times New Roman"/>
              </a:rPr>
              <a:t>method </a:t>
            </a:r>
            <a:r>
              <a:rPr sz="2800" spc="-5" dirty="0">
                <a:latin typeface="Times New Roman"/>
                <a:cs typeface="Times New Roman"/>
              </a:rPr>
              <a:t>at CRIDA,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Hyderabad.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543" y="4577627"/>
            <a:ext cx="10647680" cy="11468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610"/>
              </a:spcBef>
              <a:tabLst>
                <a:tab pos="3903345" algn="l"/>
                <a:tab pos="8722995" algn="l"/>
              </a:tabLst>
            </a:pPr>
            <a:r>
              <a:rPr sz="18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200L</a:t>
            </a:r>
            <a:r>
              <a:rPr sz="1800" u="sng" spc="38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Drum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1800" u="sng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8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view of bottom </a:t>
            </a:r>
            <a:r>
              <a:rPr sz="1800" u="sng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side </a:t>
            </a:r>
            <a:r>
              <a:rPr sz="18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of the</a:t>
            </a:r>
            <a:r>
              <a:rPr sz="1800" u="sng" spc="-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charring</a:t>
            </a:r>
            <a:r>
              <a:rPr sz="1800" u="sng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kiln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18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Upper view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ts val="2735"/>
              </a:lnSpc>
              <a:spcBef>
                <a:spcPts val="685"/>
              </a:spcBef>
              <a:tabLst>
                <a:tab pos="6029325" algn="l"/>
                <a:tab pos="6630034" algn="l"/>
              </a:tabLst>
            </a:pPr>
            <a:r>
              <a:rPr sz="2400" dirty="0">
                <a:latin typeface="Times New Roman"/>
                <a:cs typeface="Times New Roman"/>
              </a:rPr>
              <a:t>At bottom side about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36 holes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made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	</a:t>
            </a:r>
            <a:r>
              <a:rPr sz="2400" spc="-10" dirty="0">
                <a:latin typeface="Times New Roman"/>
                <a:cs typeface="Times New Roman"/>
              </a:rPr>
              <a:t>cm</a:t>
            </a:r>
            <a:r>
              <a:rPr sz="2400" spc="-15" baseline="24305" dirty="0">
                <a:latin typeface="Times New Roman"/>
                <a:cs typeface="Times New Roman"/>
              </a:rPr>
              <a:t>2	</a:t>
            </a:r>
            <a:r>
              <a:rPr sz="2400" dirty="0">
                <a:latin typeface="Times New Roman"/>
                <a:cs typeface="Times New Roman"/>
              </a:rPr>
              <a:t>cover about </a:t>
            </a:r>
            <a:r>
              <a:rPr sz="2400" spc="-5" dirty="0">
                <a:solidFill>
                  <a:srgbClr val="6F2F9F"/>
                </a:solidFill>
                <a:latin typeface="Times New Roman"/>
                <a:cs typeface="Times New Roman"/>
              </a:rPr>
              <a:t>20% </a:t>
            </a:r>
            <a:r>
              <a:rPr sz="2400" dirty="0">
                <a:latin typeface="Times New Roman"/>
                <a:cs typeface="Times New Roman"/>
              </a:rPr>
              <a:t>of total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surface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2687" y="1860851"/>
            <a:ext cx="2993281" cy="263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59" y="1834895"/>
            <a:ext cx="3259836" cy="268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5445" y="1848327"/>
            <a:ext cx="3833627" cy="2611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1159"/>
            <a:ext cx="5582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C. Biochar stove</a:t>
            </a:r>
            <a:r>
              <a:rPr sz="4400" b="0" u="none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u="none" dirty="0">
                <a:solidFill>
                  <a:srgbClr val="FF0000"/>
                </a:solidFill>
                <a:latin typeface="Times New Roman"/>
                <a:cs typeface="Times New Roman"/>
              </a:rPr>
              <a:t>method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76555" indent="-364490">
              <a:lnSpc>
                <a:spcPct val="100000"/>
              </a:lnSpc>
              <a:spcBef>
                <a:spcPts val="1175"/>
              </a:spcBef>
              <a:buClr>
                <a:srgbClr val="FF0000"/>
              </a:buClr>
              <a:buFont typeface="Wingdings"/>
              <a:buChar char=""/>
              <a:tabLst>
                <a:tab pos="377190" algn="l"/>
              </a:tabLst>
            </a:pPr>
            <a:r>
              <a:rPr spc="-85" dirty="0"/>
              <a:t>Two </a:t>
            </a:r>
            <a:r>
              <a:rPr spc="-5" dirty="0"/>
              <a:t>basic types of</a:t>
            </a:r>
            <a:r>
              <a:rPr spc="114" dirty="0"/>
              <a:t> </a:t>
            </a:r>
            <a:r>
              <a:rPr spc="-5" dirty="0"/>
              <a:t>stoves</a:t>
            </a:r>
          </a:p>
          <a:p>
            <a:pPr marL="609600" indent="-597535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AutoNum type="alphaUcPeriod"/>
              <a:tabLst>
                <a:tab pos="609600" algn="l"/>
                <a:tab pos="610235" algn="l"/>
              </a:tabLst>
            </a:pPr>
            <a:r>
              <a:rPr u="heavy" spc="-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Top-Lit </a:t>
            </a:r>
            <a:r>
              <a:rPr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Updraft Gasifier</a:t>
            </a:r>
            <a:r>
              <a:rPr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 </a:t>
            </a:r>
            <a:r>
              <a:rPr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(TLUD)</a:t>
            </a:r>
          </a:p>
          <a:p>
            <a:pPr marL="609600" indent="-597535">
              <a:lnSpc>
                <a:spcPct val="100000"/>
              </a:lnSpc>
              <a:spcBef>
                <a:spcPts val="1685"/>
              </a:spcBef>
              <a:buClr>
                <a:srgbClr val="006FC0"/>
              </a:buClr>
              <a:buAutoNum type="alphaUcPeriod"/>
              <a:tabLst>
                <a:tab pos="609600" algn="l"/>
                <a:tab pos="610235" algn="l"/>
              </a:tabLst>
            </a:pPr>
            <a:r>
              <a:rPr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The Anila</a:t>
            </a:r>
            <a:r>
              <a:rPr u="heavy" spc="-1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 </a:t>
            </a:r>
            <a:r>
              <a:rPr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stove.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3714" y="5749239"/>
            <a:ext cx="1674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TLUD</a:t>
            </a:r>
            <a:r>
              <a:rPr sz="2000" b="1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Gasifier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6703" y="5749239"/>
            <a:ext cx="1233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Anila</a:t>
            </a:r>
            <a:r>
              <a:rPr sz="2000" b="1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stove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0" y="2959607"/>
            <a:ext cx="3191255" cy="264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1947" y="2959607"/>
            <a:ext cx="3721607" cy="2641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952</Words>
  <Application>Microsoft Office PowerPoint</Application>
  <PresentationFormat>Custom</PresentationFormat>
  <Paragraphs>238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Introduction to Biochar and it’s production </vt:lpstr>
      <vt:lpstr>Content……..</vt:lpstr>
      <vt:lpstr>Slide 4</vt:lpstr>
      <vt:lpstr>Slide 5</vt:lpstr>
      <vt:lpstr>Conversion efficiency</vt:lpstr>
      <vt:lpstr>Methods of biochar preparation</vt:lpstr>
      <vt:lpstr>B. Drum Method</vt:lpstr>
      <vt:lpstr>C. Biochar stove method</vt:lpstr>
      <vt:lpstr>Slide 10</vt:lpstr>
      <vt:lpstr>Biochar</vt:lpstr>
      <vt:lpstr>Effects of biochar on soil health</vt:lpstr>
      <vt:lpstr>Slide 13</vt:lpstr>
      <vt:lpstr>Effect of biochar on soil</vt:lpstr>
      <vt:lpstr>Methods of biochar application</vt:lpstr>
      <vt:lpstr>Rate of biochar application</vt:lpstr>
      <vt:lpstr>Critical factors for biochar</vt:lpstr>
      <vt:lpstr>3. Soil types and Soil moisture</vt:lpstr>
      <vt:lpstr>Benefits of biochar</vt:lpstr>
      <vt:lpstr>Conclusion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1</cp:revision>
  <dcterms:created xsi:type="dcterms:W3CDTF">2021-04-30T06:47:24Z</dcterms:created>
  <dcterms:modified xsi:type="dcterms:W3CDTF">2021-05-17T17:14:37Z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2021-04-30T00:00:00Z</vt:filetime>
  </property>
</Properties>
</file>