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72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1" r:id="rId20"/>
    <p:sldId id="273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DB5A91-1D0C-4EF3-91AD-E3621FFC7B9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4130B5-FEBA-4B2E-84DF-03F0FE97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6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7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0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0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8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1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7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5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ED0E-8154-4776-9105-28C353602D1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3AD1-A9CF-4809-9C10-8DB5021E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7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7772400" cy="762000"/>
          </a:xfrm>
        </p:spPr>
        <p:txBody>
          <a:bodyPr/>
          <a:lstStyle/>
          <a:p>
            <a:r>
              <a:rPr lang="en-US" dirty="0" smtClean="0"/>
              <a:t>Papaya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8077200" cy="5257800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Botanical </a:t>
            </a:r>
            <a:r>
              <a:rPr lang="en-US" sz="2000" b="1" dirty="0">
                <a:solidFill>
                  <a:schemeClr val="tx1"/>
                </a:solidFill>
              </a:rPr>
              <a:t>name: </a:t>
            </a:r>
            <a:r>
              <a:rPr lang="en-US" sz="2000" i="1" dirty="0" err="1">
                <a:solidFill>
                  <a:schemeClr val="tx1"/>
                </a:solidFill>
              </a:rPr>
              <a:t>Carica</a:t>
            </a:r>
            <a:r>
              <a:rPr lang="en-US" sz="2000" i="1" dirty="0">
                <a:solidFill>
                  <a:schemeClr val="tx1"/>
                </a:solidFill>
              </a:rPr>
              <a:t> papaya </a:t>
            </a:r>
            <a:r>
              <a:rPr lang="en-US" sz="2000" dirty="0">
                <a:solidFill>
                  <a:schemeClr val="tx1"/>
                </a:solidFill>
              </a:rPr>
              <a:t>L.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Family</a:t>
            </a:r>
            <a:r>
              <a:rPr lang="en-US" sz="2000" b="1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Caricaceae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Origin: </a:t>
            </a:r>
            <a:r>
              <a:rPr lang="en-US" sz="2000" dirty="0">
                <a:solidFill>
                  <a:schemeClr val="tx1"/>
                </a:solidFill>
              </a:rPr>
              <a:t>Tropical America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Introduction: </a:t>
            </a:r>
            <a:r>
              <a:rPr lang="en-US" sz="2000" dirty="0">
                <a:solidFill>
                  <a:schemeClr val="tx1"/>
                </a:solidFill>
              </a:rPr>
              <a:t>Papaya is one of the important fruit crops of tropical and subtropical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regions of the world. It has originated in tropical America and was introduced from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Philippines through Malaysia to India in the latter part of 16th century by Portuguese. 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67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r>
              <a:rPr lang="en-US" sz="2000" b="1" dirty="0"/>
              <a:t>Raising of seedlings: </a:t>
            </a:r>
            <a:r>
              <a:rPr lang="en-US" sz="2000" dirty="0"/>
              <a:t>Freshly extracted seeds germinate better and grow quicker.</a:t>
            </a:r>
          </a:p>
          <a:p>
            <a:r>
              <a:rPr lang="en-US" sz="2000" dirty="0"/>
              <a:t>The fresh seeds are cleaned of the pulpy material adhering them, dried </a:t>
            </a:r>
            <a:r>
              <a:rPr lang="en-US" sz="2000" dirty="0" smtClean="0"/>
              <a:t>under </a:t>
            </a:r>
            <a:r>
              <a:rPr lang="en-US" sz="2000" dirty="0"/>
              <a:t>shade.</a:t>
            </a:r>
          </a:p>
          <a:p>
            <a:r>
              <a:rPr lang="en-US" sz="2000" dirty="0"/>
              <a:t>About 400 -500 grams of seed is required for raising crop in one hectare. </a:t>
            </a:r>
            <a:endParaRPr lang="en-US" sz="2000" dirty="0" smtClean="0"/>
          </a:p>
          <a:p>
            <a:r>
              <a:rPr lang="en-US" sz="2000" dirty="0" smtClean="0"/>
              <a:t>Seedlings can </a:t>
            </a:r>
            <a:r>
              <a:rPr lang="en-US" sz="2000" dirty="0"/>
              <a:t>be raised in nursery beds or in polythene bags 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Among </a:t>
            </a:r>
            <a:r>
              <a:rPr lang="en-US" sz="2000" dirty="0"/>
              <a:t>these, the </a:t>
            </a:r>
            <a:r>
              <a:rPr lang="en-US" sz="2000" dirty="0" smtClean="0"/>
              <a:t>seedlings raised </a:t>
            </a:r>
            <a:r>
              <a:rPr lang="en-US" sz="2000" dirty="0"/>
              <a:t>in polythene bags are found good. Seeds are sown at a spacing of 5cm with </a:t>
            </a:r>
            <a:r>
              <a:rPr lang="en-US" sz="2000" dirty="0" smtClean="0"/>
              <a:t>in the </a:t>
            </a:r>
            <a:r>
              <a:rPr lang="en-US" sz="2000" dirty="0"/>
              <a:t>row and 15 cm between rows. </a:t>
            </a:r>
            <a:endParaRPr lang="en-US" sz="2000" dirty="0" smtClean="0"/>
          </a:p>
          <a:p>
            <a:r>
              <a:rPr lang="en-US" sz="2000" dirty="0" smtClean="0"/>
              <a:t>Seeds </a:t>
            </a:r>
            <a:r>
              <a:rPr lang="en-US" sz="2000" dirty="0"/>
              <a:t>germinate with in 15-20 days.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about </a:t>
            </a:r>
            <a:r>
              <a:rPr lang="en-US" sz="2000" dirty="0" smtClean="0"/>
              <a:t>2 months</a:t>
            </a:r>
            <a:r>
              <a:rPr lang="en-US" sz="2000" dirty="0"/>
              <a:t>, seedlings grow to a height of 15 to 20 cm and are ready for transplanting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It </a:t>
            </a:r>
            <a:r>
              <a:rPr lang="en-US" sz="2000" dirty="0" smtClean="0"/>
              <a:t>is essential </a:t>
            </a:r>
            <a:r>
              <a:rPr lang="en-US" sz="2000" dirty="0"/>
              <a:t>that large ball of moist soil containing the entire root system is lifted from </a:t>
            </a:r>
            <a:r>
              <a:rPr lang="en-US" sz="2000" dirty="0" smtClean="0"/>
              <a:t>bed and </a:t>
            </a:r>
            <a:r>
              <a:rPr lang="en-US" sz="2000" dirty="0"/>
              <a:t>transplanted in the field without mutilating the roots in any manner. </a:t>
            </a:r>
            <a:endParaRPr lang="en-US" sz="2000" dirty="0" smtClean="0"/>
          </a:p>
          <a:p>
            <a:r>
              <a:rPr lang="en-US" sz="2000" dirty="0" smtClean="0"/>
              <a:t>Hence</a:t>
            </a:r>
            <a:r>
              <a:rPr lang="en-US" sz="2000" dirty="0"/>
              <a:t>, </a:t>
            </a:r>
            <a:r>
              <a:rPr lang="en-US" sz="2000" dirty="0" smtClean="0"/>
              <a:t>raising seedlings </a:t>
            </a:r>
            <a:r>
              <a:rPr lang="en-US" sz="2000" dirty="0"/>
              <a:t>in polythene bags is more desirable for better establishment, </a:t>
            </a:r>
            <a:r>
              <a:rPr lang="en-US" sz="2000" dirty="0" smtClean="0"/>
              <a:t>after transplanting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890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Planting: </a:t>
            </a:r>
            <a:r>
              <a:rPr lang="en-US" dirty="0"/>
              <a:t>The land should be ploughed deep, harrowed and leveled. Pits of size 45cm</a:t>
            </a:r>
          </a:p>
          <a:p>
            <a:r>
              <a:rPr lang="en-US" dirty="0"/>
              <a:t>X 45cm are dug and spaced about 2.5 m apart each way. This would accommodate</a:t>
            </a:r>
          </a:p>
          <a:p>
            <a:r>
              <a:rPr lang="en-US" dirty="0"/>
              <a:t>1666 plants per hectare or 680 plants per acre. The pits after weathering are filled with</a:t>
            </a:r>
          </a:p>
          <a:p>
            <a:r>
              <a:rPr lang="en-US" dirty="0"/>
              <a:t>top soil mixed with 5 kg. of FYM, 100 grams of </a:t>
            </a:r>
            <a:r>
              <a:rPr lang="en-US" dirty="0" err="1"/>
              <a:t>neem</a:t>
            </a:r>
            <a:r>
              <a:rPr lang="en-US" dirty="0"/>
              <a:t> cake and 40 grams of super</a:t>
            </a:r>
          </a:p>
          <a:p>
            <a:r>
              <a:rPr lang="en-US" dirty="0"/>
              <a:t>phosphate. Four seedlings should be maintained per pit till the identification of female</a:t>
            </a:r>
          </a:p>
          <a:p>
            <a:r>
              <a:rPr lang="en-US" dirty="0"/>
              <a:t>and male progenies. Finally one female plant per pit and one male plant for every 10</a:t>
            </a:r>
          </a:p>
          <a:p>
            <a:r>
              <a:rPr lang="en-US" dirty="0"/>
              <a:t>female plants should be retained in </a:t>
            </a:r>
            <a:r>
              <a:rPr lang="en-US" dirty="0" err="1"/>
              <a:t>dioecious</a:t>
            </a:r>
            <a:r>
              <a:rPr lang="en-US" dirty="0"/>
              <a:t> type. Normally male plants flower earlier</a:t>
            </a:r>
          </a:p>
          <a:p>
            <a:r>
              <a:rPr lang="en-US" dirty="0"/>
              <a:t>than female on pendulous hanging inflorescence with branched stalk.</a:t>
            </a:r>
          </a:p>
          <a:p>
            <a:r>
              <a:rPr lang="en-US" dirty="0"/>
              <a:t>The best time for planting in most parts of India is the beginning of the monsoon in the</a:t>
            </a:r>
          </a:p>
          <a:p>
            <a:r>
              <a:rPr lang="en-US" dirty="0"/>
              <a:t>light rainfall tracts and close of the monsoon in the heavy rainfall tracts.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7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smtClean="0"/>
              <a:t>Fertilizer</a:t>
            </a:r>
          </a:p>
          <a:p>
            <a:r>
              <a:rPr lang="en-US" dirty="0" smtClean="0"/>
              <a:t>FYM 20 Kg during December</a:t>
            </a:r>
          </a:p>
          <a:p>
            <a:r>
              <a:rPr lang="en-US" dirty="0" smtClean="0"/>
              <a:t>Potash= 500 g/p</a:t>
            </a:r>
          </a:p>
          <a:p>
            <a:r>
              <a:rPr lang="en-US" dirty="0" smtClean="0"/>
              <a:t>Nitrogen and phosphorus= 250g</a:t>
            </a:r>
          </a:p>
          <a:p>
            <a:r>
              <a:rPr lang="en-US" dirty="0" smtClean="0"/>
              <a:t>During February- August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9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b="1" dirty="0"/>
              <a:t>Irrigation: </a:t>
            </a:r>
            <a:endParaRPr lang="en-US" sz="2000" b="1" dirty="0" smtClean="0"/>
          </a:p>
          <a:p>
            <a:r>
              <a:rPr lang="en-US" sz="2000" dirty="0" smtClean="0"/>
              <a:t>During </a:t>
            </a:r>
            <a:r>
              <a:rPr lang="en-US" sz="2000" dirty="0"/>
              <a:t>summer, irrigations are to be given at 5-6 days interval </a:t>
            </a:r>
            <a:endParaRPr lang="en-US" sz="2000" dirty="0" smtClean="0"/>
          </a:p>
          <a:p>
            <a:r>
              <a:rPr lang="en-US" sz="2000" dirty="0" smtClean="0"/>
              <a:t>During winter </a:t>
            </a:r>
            <a:r>
              <a:rPr lang="en-US" sz="2000" dirty="0"/>
              <a:t>8-10 day‘s interval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Ring system of irrigation is better. This method prevents</a:t>
            </a:r>
          </a:p>
          <a:p>
            <a:r>
              <a:rPr lang="en-US" sz="2000" dirty="0"/>
              <a:t>water coming in contact with the trunk. So, it prevents collar rot disease.</a:t>
            </a:r>
          </a:p>
        </p:txBody>
      </p:sp>
    </p:spTree>
    <p:extLst>
      <p:ext uri="{BB962C8B-B14F-4D97-AF65-F5344CB8AC3E}">
        <p14:creationId xmlns:p14="http://schemas.microsoft.com/office/powerpoint/2010/main" val="211356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000" b="1" dirty="0"/>
              <a:t>Flowering and fruiting: </a:t>
            </a:r>
            <a:r>
              <a:rPr lang="en-US" sz="2000" dirty="0"/>
              <a:t>Starts flowering in 5-6 months after planting. Fruit setting</a:t>
            </a:r>
          </a:p>
          <a:p>
            <a:r>
              <a:rPr lang="en-US" sz="2000" dirty="0"/>
              <a:t>commences a fortnight after flowering. Fruit takes 4 to 5 months to reach full maturity.</a:t>
            </a:r>
          </a:p>
          <a:p>
            <a:r>
              <a:rPr lang="en-US" sz="2000" dirty="0"/>
              <a:t>Fruiting continues through out its life.</a:t>
            </a:r>
          </a:p>
        </p:txBody>
      </p:sp>
    </p:spTree>
    <p:extLst>
      <p:ext uri="{BB962C8B-B14F-4D97-AF65-F5344CB8AC3E}">
        <p14:creationId xmlns:p14="http://schemas.microsoft.com/office/powerpoint/2010/main" val="3587041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000" b="1" dirty="0"/>
              <a:t>Harvesting: </a:t>
            </a:r>
            <a:endParaRPr lang="en-US" sz="2000" b="1" dirty="0" smtClean="0"/>
          </a:p>
          <a:p>
            <a:r>
              <a:rPr lang="en-US" sz="2000" dirty="0" smtClean="0"/>
              <a:t>Starts </a:t>
            </a:r>
            <a:r>
              <a:rPr lang="en-US" sz="2000" dirty="0"/>
              <a:t>in about 9-10 months after planting. The maturity is well </a:t>
            </a:r>
            <a:r>
              <a:rPr lang="en-US" sz="2000" dirty="0" smtClean="0"/>
              <a:t>indicated by </a:t>
            </a:r>
            <a:r>
              <a:rPr lang="en-US" sz="2000" dirty="0"/>
              <a:t>colour change and the consistency of latex.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latex of mature fruits </a:t>
            </a:r>
            <a:r>
              <a:rPr lang="en-US" sz="2000" dirty="0" smtClean="0"/>
              <a:t>becomes watery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Fruits </a:t>
            </a:r>
            <a:r>
              <a:rPr lang="en-US" sz="2000" dirty="0"/>
              <a:t>for local consumption should be picked when the green colour is </a:t>
            </a:r>
            <a:r>
              <a:rPr lang="en-US" sz="2000" dirty="0" smtClean="0"/>
              <a:t>half way </a:t>
            </a:r>
            <a:r>
              <a:rPr lang="en-US" sz="2000" dirty="0"/>
              <a:t>changed into yellow; for export it is necessary to pick sooner, after the </a:t>
            </a:r>
            <a:r>
              <a:rPr lang="en-US" sz="2000" dirty="0" smtClean="0"/>
              <a:t>blossom end </a:t>
            </a:r>
            <a:r>
              <a:rPr lang="en-US" sz="2000" dirty="0"/>
              <a:t>has turned colour Individual fruits should be harvested by twisting by hand without</a:t>
            </a:r>
          </a:p>
          <a:p>
            <a:r>
              <a:rPr lang="en-US" sz="2000" dirty="0"/>
              <a:t>damage.</a:t>
            </a:r>
          </a:p>
        </p:txBody>
      </p:sp>
    </p:spTree>
    <p:extLst>
      <p:ext uri="{BB962C8B-B14F-4D97-AF65-F5344CB8AC3E}">
        <p14:creationId xmlns:p14="http://schemas.microsoft.com/office/powerpoint/2010/main" val="3547685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b="1" dirty="0"/>
              <a:t>Yield: </a:t>
            </a:r>
            <a:r>
              <a:rPr lang="en-US" sz="2000" dirty="0"/>
              <a:t>Average yield is about 75-100 tones per hectare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Peak yield during 2nd </a:t>
            </a:r>
            <a:r>
              <a:rPr lang="en-US" sz="2000" dirty="0" smtClean="0"/>
              <a:t>year and </a:t>
            </a:r>
            <a:r>
              <a:rPr lang="en-US" sz="2000" dirty="0"/>
              <a:t>decline by third year. </a:t>
            </a:r>
            <a:endParaRPr lang="en-US" sz="2000" dirty="0" smtClean="0"/>
          </a:p>
          <a:p>
            <a:r>
              <a:rPr lang="en-US" sz="2000" dirty="0" smtClean="0"/>
              <a:t>Economic </a:t>
            </a:r>
            <a:r>
              <a:rPr lang="en-US" sz="2000" dirty="0"/>
              <a:t>life of papaya is 2 to 3 years.</a:t>
            </a:r>
          </a:p>
        </p:txBody>
      </p:sp>
    </p:spTree>
    <p:extLst>
      <p:ext uri="{BB962C8B-B14F-4D97-AF65-F5344CB8AC3E}">
        <p14:creationId xmlns:p14="http://schemas.microsoft.com/office/powerpoint/2010/main" val="2286135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Insects and pests</a:t>
            </a:r>
          </a:p>
          <a:p>
            <a:r>
              <a:rPr lang="en-US" dirty="0" smtClean="0"/>
              <a:t>Red spider mites</a:t>
            </a:r>
          </a:p>
          <a:p>
            <a:r>
              <a:rPr lang="en-US" dirty="0" smtClean="0"/>
              <a:t>0.06% </a:t>
            </a:r>
            <a:r>
              <a:rPr lang="en-US" dirty="0" err="1" smtClean="0"/>
              <a:t>dimethoate</a:t>
            </a:r>
            <a:endParaRPr lang="en-US" dirty="0" smtClean="0"/>
          </a:p>
          <a:p>
            <a:r>
              <a:rPr lang="en-US" dirty="0" smtClean="0"/>
              <a:t>White fly</a:t>
            </a:r>
          </a:p>
          <a:p>
            <a:r>
              <a:rPr lang="en-US" dirty="0" smtClean="0"/>
              <a:t>0.03% </a:t>
            </a:r>
            <a:r>
              <a:rPr lang="en-US" dirty="0" err="1" smtClean="0"/>
              <a:t>demethoate</a:t>
            </a:r>
            <a:endParaRPr lang="en-US" dirty="0" smtClean="0"/>
          </a:p>
          <a:p>
            <a:r>
              <a:rPr lang="en-US" dirty="0" smtClean="0"/>
              <a:t>0.04% </a:t>
            </a:r>
            <a:r>
              <a:rPr lang="en-US" dirty="0" err="1" smtClean="0"/>
              <a:t>monocrotophos</a:t>
            </a:r>
            <a:endParaRPr lang="en-US" dirty="0" smtClean="0"/>
          </a:p>
          <a:p>
            <a:r>
              <a:rPr lang="en-US" dirty="0" smtClean="0"/>
              <a:t>Aphids</a:t>
            </a:r>
          </a:p>
          <a:p>
            <a:r>
              <a:rPr lang="en-US" dirty="0"/>
              <a:t>0.03% </a:t>
            </a:r>
            <a:r>
              <a:rPr lang="en-US" dirty="0" err="1"/>
              <a:t>demethoate</a:t>
            </a:r>
            <a:endParaRPr lang="en-US" dirty="0"/>
          </a:p>
          <a:p>
            <a:r>
              <a:rPr lang="en-US" dirty="0"/>
              <a:t>0.04% </a:t>
            </a:r>
            <a:r>
              <a:rPr lang="en-US" dirty="0" err="1"/>
              <a:t>monocrotophos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01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Diseases</a:t>
            </a:r>
          </a:p>
          <a:p>
            <a:r>
              <a:rPr lang="en-US" dirty="0" err="1" smtClean="0"/>
              <a:t>Anthracanose</a:t>
            </a:r>
            <a:endParaRPr lang="en-US" dirty="0" smtClean="0"/>
          </a:p>
          <a:p>
            <a:r>
              <a:rPr lang="en-US" dirty="0" err="1" smtClean="0"/>
              <a:t>Dithane</a:t>
            </a:r>
            <a:r>
              <a:rPr lang="en-US" dirty="0" smtClean="0"/>
              <a:t> M-45 (200 g in 100 lit water)</a:t>
            </a:r>
          </a:p>
          <a:p>
            <a:r>
              <a:rPr lang="en-US" dirty="0" smtClean="0"/>
              <a:t>Collar Rot and stem Rot</a:t>
            </a:r>
          </a:p>
          <a:p>
            <a:r>
              <a:rPr lang="en-US" dirty="0" smtClean="0"/>
              <a:t>Copper </a:t>
            </a:r>
            <a:r>
              <a:rPr lang="en-US" dirty="0" err="1" smtClean="0"/>
              <a:t>oxychloride</a:t>
            </a:r>
            <a:r>
              <a:rPr lang="en-US" dirty="0" smtClean="0"/>
              <a:t> 2 g per liter</a:t>
            </a:r>
          </a:p>
          <a:p>
            <a:r>
              <a:rPr lang="en-US" dirty="0" err="1" smtClean="0"/>
              <a:t>Daming</a:t>
            </a:r>
            <a:r>
              <a:rPr lang="en-US" dirty="0" smtClean="0"/>
              <a:t> off</a:t>
            </a:r>
          </a:p>
          <a:p>
            <a:r>
              <a:rPr lang="en-US" dirty="0" smtClean="0"/>
              <a:t>2.5 % solution of formaldehyde prior to sowing of seed</a:t>
            </a:r>
          </a:p>
          <a:p>
            <a:r>
              <a:rPr lang="en-US" dirty="0" smtClean="0"/>
              <a:t>Papaya mosaic</a:t>
            </a:r>
          </a:p>
          <a:p>
            <a:r>
              <a:rPr lang="en-US" dirty="0" smtClean="0"/>
              <a:t>Malathion 1ml in 1 ml lit water </a:t>
            </a:r>
          </a:p>
          <a:p>
            <a:r>
              <a:rPr lang="en-US" dirty="0" smtClean="0"/>
              <a:t>Papaya leaf curl</a:t>
            </a:r>
          </a:p>
          <a:p>
            <a:r>
              <a:rPr lang="en-US" dirty="0" err="1" smtClean="0"/>
              <a:t>Monocrotophos</a:t>
            </a:r>
            <a:r>
              <a:rPr lang="en-US" smtClean="0"/>
              <a:t> 0.04 %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10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8000" b="1" dirty="0"/>
              <a:t>Papain: </a:t>
            </a:r>
            <a:r>
              <a:rPr lang="en-US" sz="8000" dirty="0"/>
              <a:t>The cultivation of Papaya for producing papain will be a profitable proposition.</a:t>
            </a:r>
          </a:p>
          <a:p>
            <a:pPr algn="just"/>
            <a:r>
              <a:rPr lang="en-US" sz="8000" dirty="0"/>
              <a:t>Substantial quantities of papain can be extracted by adopting correct techniques.</a:t>
            </a:r>
          </a:p>
          <a:p>
            <a:pPr algn="just"/>
            <a:r>
              <a:rPr lang="en-US" sz="8000" dirty="0"/>
              <a:t>Papain is the proteolytic enzyme present in the milky latex obtained from green fruits</a:t>
            </a:r>
          </a:p>
          <a:p>
            <a:pPr algn="just"/>
            <a:r>
              <a:rPr lang="en-US" sz="8000" dirty="0"/>
              <a:t>of papaya. This enzyme is exclusively exported and there is great demand in the</a:t>
            </a:r>
          </a:p>
          <a:p>
            <a:pPr algn="just"/>
            <a:r>
              <a:rPr lang="en-US" sz="8000" dirty="0"/>
              <a:t>international market. Papain is used in breweries, especially for clarification of beer,</a:t>
            </a:r>
          </a:p>
          <a:p>
            <a:pPr algn="just"/>
            <a:r>
              <a:rPr lang="en-US" sz="8000" dirty="0"/>
              <a:t>medicines, cosmetics, tanning industry, tenderization of meat and fish, extraction of</a:t>
            </a:r>
          </a:p>
          <a:p>
            <a:pPr algn="just"/>
            <a:r>
              <a:rPr lang="en-US" sz="8000" dirty="0"/>
              <a:t>animal and plant protein from various animals and plants etc. In the medicinal field,</a:t>
            </a:r>
          </a:p>
          <a:p>
            <a:pPr algn="just"/>
            <a:r>
              <a:rPr lang="en-US" sz="8000" dirty="0"/>
              <a:t>papain finds use in the treatment of insect bites, itching of skin, </a:t>
            </a:r>
            <a:r>
              <a:rPr lang="en-US" sz="8000" dirty="0" err="1"/>
              <a:t>cancer,displaced</a:t>
            </a:r>
            <a:r>
              <a:rPr lang="en-US" sz="8000" dirty="0"/>
              <a:t> disk</a:t>
            </a:r>
          </a:p>
          <a:p>
            <a:pPr algn="just"/>
            <a:r>
              <a:rPr lang="en-US" sz="8000" dirty="0"/>
              <a:t>in the spinal cord, dyspepsia and other digestive ailments, ring worm infection, skin</a:t>
            </a:r>
          </a:p>
          <a:p>
            <a:pPr algn="just"/>
            <a:r>
              <a:rPr lang="en-US" sz="8000" dirty="0"/>
              <a:t>lesions and disorders of kidney. Several proprietary pharmaceutical preparations</a:t>
            </a:r>
          </a:p>
          <a:p>
            <a:pPr algn="just"/>
            <a:r>
              <a:rPr lang="en-US" sz="8000" dirty="0"/>
              <a:t>using papain are available in the market now</a:t>
            </a:r>
            <a:r>
              <a:rPr lang="en-US" sz="8000" dirty="0" smtClean="0"/>
              <a:t>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3456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257800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000" dirty="0">
                <a:solidFill>
                  <a:prstClr val="black"/>
                </a:solidFill>
              </a:rPr>
              <a:t>Botany: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Dioecious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Straight with 1-3m height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Umbrella type leaves on the top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Bearing 9-12 months</a:t>
            </a:r>
          </a:p>
          <a:p>
            <a:pPr marL="0" lvl="0" indent="0" algn="just">
              <a:buNone/>
            </a:pPr>
            <a:r>
              <a:rPr lang="en-US" sz="2000" dirty="0">
                <a:solidFill>
                  <a:prstClr val="black"/>
                </a:solidFill>
              </a:rPr>
              <a:t>Stem: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Fragile </a:t>
            </a:r>
            <a:r>
              <a:rPr lang="en-US" sz="2000" dirty="0" smtClean="0">
                <a:solidFill>
                  <a:prstClr val="black"/>
                </a:solidFill>
              </a:rPr>
              <a:t>(breakable)</a:t>
            </a:r>
          </a:p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hollow </a:t>
            </a:r>
          </a:p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easily </a:t>
            </a:r>
            <a:r>
              <a:rPr lang="en-US" sz="2000" dirty="0">
                <a:solidFill>
                  <a:prstClr val="black"/>
                </a:solidFill>
              </a:rPr>
              <a:t>damage by strong winds</a:t>
            </a:r>
          </a:p>
          <a:p>
            <a:pPr marL="0" lvl="0" indent="0" algn="just">
              <a:buNone/>
            </a:pPr>
            <a:r>
              <a:rPr lang="en-US" sz="2000" dirty="0">
                <a:solidFill>
                  <a:prstClr val="black"/>
                </a:solidFill>
              </a:rPr>
              <a:t>Leaves: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5-7 leaves are </a:t>
            </a:r>
            <a:r>
              <a:rPr lang="en-US" sz="2000" dirty="0" smtClean="0">
                <a:solidFill>
                  <a:prstClr val="black"/>
                </a:solidFill>
              </a:rPr>
              <a:t>dentate </a:t>
            </a:r>
            <a:r>
              <a:rPr lang="en-US" sz="2000" dirty="0">
                <a:solidFill>
                  <a:prstClr val="black"/>
                </a:solidFill>
              </a:rPr>
              <a:t>lobed on long pedicles</a:t>
            </a: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Leaves remain top on the fruiting area</a:t>
            </a:r>
          </a:p>
          <a:p>
            <a:pPr marL="0" lvl="0" indent="0" algn="just">
              <a:buNone/>
            </a:pPr>
            <a:r>
              <a:rPr lang="en-US" sz="2000" dirty="0">
                <a:solidFill>
                  <a:prstClr val="black"/>
                </a:solidFill>
              </a:rPr>
              <a:t>Flowers:</a:t>
            </a:r>
          </a:p>
          <a:p>
            <a:pPr marL="0" lvl="0" indent="0" algn="just">
              <a:buNone/>
            </a:pPr>
            <a:r>
              <a:rPr lang="en-US" sz="2000" dirty="0">
                <a:solidFill>
                  <a:prstClr val="black"/>
                </a:solidFill>
              </a:rPr>
              <a:t>Male and female flowers on the separate plant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24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sz="2000" b="1" dirty="0">
                <a:solidFill>
                  <a:prstClr val="black"/>
                </a:solidFill>
              </a:rPr>
              <a:t>Papain extraction: </a:t>
            </a:r>
            <a:r>
              <a:rPr lang="en-US" sz="2000" dirty="0">
                <a:solidFill>
                  <a:prstClr val="black"/>
                </a:solidFill>
              </a:rPr>
              <a:t>The latex should be tapped from 75 to 90 days old immature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papaya fruits early in the morning up to 10.00am. On the selected fruit, four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longitudinal incisions should be given using a razor blade attached to bamboo splinter.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The depth of the cut should not be more than 0.3cm.The tapping has to be repeated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four times on the same fruit at an interval of 4 days. The latex should be collected in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aluminum trays and shade dried. The dried latex is then packed in polythene bags.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Before drying, potassium meta-bi-</a:t>
            </a:r>
            <a:r>
              <a:rPr lang="en-US" sz="2000" dirty="0" err="1">
                <a:solidFill>
                  <a:prstClr val="black"/>
                </a:solidFill>
              </a:rPr>
              <a:t>sulphate</a:t>
            </a:r>
            <a:r>
              <a:rPr lang="en-US" sz="2000" dirty="0">
                <a:solidFill>
                  <a:prstClr val="black"/>
                </a:solidFill>
              </a:rPr>
              <a:t> (KMS) 0.05% has to be added to the latex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for better colour and keeping quality. The latex can also be dried in oven at a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temperature range of 50-55 OC.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Papain yield ranges from 1.23g to 7.45g per fruit and the cultivar. Washington variety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recorded the highest mean yield of 7.45g per 100-150g of dried latex / tree / year.</a:t>
            </a:r>
          </a:p>
          <a:p>
            <a:pPr lvl="0" algn="just"/>
            <a:r>
              <a:rPr lang="en-US" sz="2000" b="1" dirty="0">
                <a:solidFill>
                  <a:prstClr val="black"/>
                </a:solidFill>
              </a:rPr>
              <a:t>Varieties suitable for Papain: </a:t>
            </a:r>
            <a:r>
              <a:rPr lang="en-US" sz="2000" dirty="0">
                <a:solidFill>
                  <a:prstClr val="black"/>
                </a:solidFill>
              </a:rPr>
              <a:t>CO-2, CO-4, CO-5, Coorg honeydew, </a:t>
            </a:r>
            <a:r>
              <a:rPr lang="en-US" sz="2000" dirty="0" err="1">
                <a:solidFill>
                  <a:prstClr val="black"/>
                </a:solidFill>
              </a:rPr>
              <a:t>Pusa</a:t>
            </a:r>
            <a:r>
              <a:rPr lang="en-US" sz="2000" dirty="0">
                <a:solidFill>
                  <a:prstClr val="black"/>
                </a:solidFill>
              </a:rPr>
              <a:t> majesty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and </a:t>
            </a:r>
            <a:r>
              <a:rPr lang="en-US" sz="2000" dirty="0" err="1">
                <a:solidFill>
                  <a:prstClr val="black"/>
                </a:solidFill>
              </a:rPr>
              <a:t>Pusa</a:t>
            </a:r>
            <a:r>
              <a:rPr lang="en-US" sz="2000" dirty="0">
                <a:solidFill>
                  <a:prstClr val="black"/>
                </a:solidFill>
              </a:rPr>
              <a:t> delicious.</a:t>
            </a:r>
          </a:p>
          <a:p>
            <a:pPr lvl="0" algn="just"/>
            <a:r>
              <a:rPr lang="en-US" sz="2000" b="1" dirty="0">
                <a:solidFill>
                  <a:prstClr val="black"/>
                </a:solidFill>
              </a:rPr>
              <a:t>Time for papain extraction: </a:t>
            </a:r>
            <a:r>
              <a:rPr lang="en-US" sz="2000" dirty="0">
                <a:solidFill>
                  <a:prstClr val="black"/>
                </a:solidFill>
              </a:rPr>
              <a:t>Cool and wet period–gives more papain. July to August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</a:rPr>
              <a:t>is the best period.</a:t>
            </a:r>
          </a:p>
          <a:p>
            <a:pPr lvl="0"/>
            <a:endParaRPr lang="en-US" sz="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0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Female flowers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2000" dirty="0" smtClean="0"/>
              <a:t>large,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Yellow</a:t>
            </a:r>
          </a:p>
          <a:p>
            <a:pPr algn="just"/>
            <a:r>
              <a:rPr lang="en-US" sz="2000" dirty="0" smtClean="0"/>
              <a:t>5 large petals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Stigma also 5 lobed and each lobed further branches</a:t>
            </a:r>
          </a:p>
          <a:p>
            <a:pPr algn="just"/>
            <a:r>
              <a:rPr lang="en-US" sz="2000" dirty="0" smtClean="0"/>
              <a:t>Female flowers born singly in the group of 3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Male flowers:</a:t>
            </a:r>
          </a:p>
          <a:p>
            <a:pPr algn="just"/>
            <a:r>
              <a:rPr lang="en-US" sz="2000" dirty="0" smtClean="0"/>
              <a:t>Much smaller than female flowers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Born in the middle of the long inflorescence</a:t>
            </a:r>
          </a:p>
          <a:p>
            <a:pPr algn="just"/>
            <a:r>
              <a:rPr lang="en-US" sz="2000" dirty="0" smtClean="0"/>
              <a:t>5 petals terminate into tubular structure called corolla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Sepals are inconspicuous as in the female flower</a:t>
            </a:r>
          </a:p>
          <a:p>
            <a:pPr algn="just"/>
            <a:r>
              <a:rPr lang="en-US" sz="2000" dirty="0" smtClean="0"/>
              <a:t>Pollination done by insects or wind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7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Fruit</a:t>
            </a:r>
          </a:p>
          <a:p>
            <a:r>
              <a:rPr lang="en-US" sz="2000" dirty="0" smtClean="0"/>
              <a:t>Oblong</a:t>
            </a:r>
          </a:p>
          <a:p>
            <a:r>
              <a:rPr lang="en-US" sz="2000" dirty="0" smtClean="0"/>
              <a:t>Cylindrical</a:t>
            </a:r>
          </a:p>
          <a:p>
            <a:r>
              <a:rPr lang="en-US" sz="2000" dirty="0" smtClean="0"/>
              <a:t>Large </a:t>
            </a:r>
          </a:p>
          <a:p>
            <a:r>
              <a:rPr lang="en-US" sz="2000" dirty="0" smtClean="0"/>
              <a:t>Fleshy</a:t>
            </a:r>
          </a:p>
          <a:p>
            <a:r>
              <a:rPr lang="en-US" sz="2000" dirty="0" smtClean="0"/>
              <a:t>Outer colour: green, yellow, orange-yellow when fruit is ripe</a:t>
            </a:r>
          </a:p>
          <a:p>
            <a:r>
              <a:rPr lang="en-US" sz="2000" dirty="0" smtClean="0"/>
              <a:t>Seed</a:t>
            </a:r>
          </a:p>
          <a:p>
            <a:r>
              <a:rPr lang="en-US" sz="2000" dirty="0" smtClean="0"/>
              <a:t>Small black seed in the cavity of fruit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096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Uses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It is one of the few fruit crops that flowers and fruits throughout the year giving early (9-10 months after planting) and high yields (about 100 tones per hectare).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Besides its use as a fresh fruit, Papayas can be processed as Jam, Syrup, Preserves,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Papaya candy, canned fruits, salad, and jelly. Papaya is also a commercial source of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protease enzyme, ―</a:t>
            </a:r>
            <a:r>
              <a:rPr lang="en-US" sz="2000" b="1" dirty="0" smtClean="0">
                <a:solidFill>
                  <a:schemeClr val="tx1"/>
                </a:solidFill>
              </a:rPr>
              <a:t>Papain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4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7772400" cy="56388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</a:rPr>
              <a:t>Climate</a:t>
            </a:r>
            <a:r>
              <a:rPr lang="en-US" sz="2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Papaya is essentially a tropical fruit crop and grows best in sunny places.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It is </a:t>
            </a:r>
            <a:r>
              <a:rPr lang="en-US" sz="2000" dirty="0">
                <a:solidFill>
                  <a:schemeClr val="tx1"/>
                </a:solidFill>
              </a:rPr>
              <a:t>very sensitive to frost but withstands extremes of temperature.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Temperatures below 10 C </a:t>
            </a:r>
            <a:r>
              <a:rPr lang="en-US" sz="2000" dirty="0">
                <a:solidFill>
                  <a:schemeClr val="tx1"/>
                </a:solidFill>
              </a:rPr>
              <a:t>will affect the growth and fruit set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It grows well in regions where </a:t>
            </a:r>
            <a:r>
              <a:rPr lang="en-US" sz="2000" dirty="0" smtClean="0">
                <a:solidFill>
                  <a:schemeClr val="tx1"/>
                </a:solidFill>
              </a:rPr>
              <a:t>summer temperature </a:t>
            </a:r>
            <a:r>
              <a:rPr lang="en-US" sz="2000" dirty="0">
                <a:solidFill>
                  <a:schemeClr val="tx1"/>
                </a:solidFill>
              </a:rPr>
              <a:t>doesn‘t exceed </a:t>
            </a:r>
            <a:r>
              <a:rPr lang="en-US" sz="2000" dirty="0" smtClean="0">
                <a:solidFill>
                  <a:schemeClr val="tx1"/>
                </a:solidFill>
              </a:rPr>
              <a:t>38⁰C </a:t>
            </a:r>
            <a:r>
              <a:rPr lang="en-US" sz="2000" dirty="0">
                <a:solidFill>
                  <a:schemeClr val="tx1"/>
                </a:solidFill>
              </a:rPr>
              <a:t>but it can stand up to </a:t>
            </a:r>
            <a:r>
              <a:rPr lang="en-US" sz="2000" dirty="0" smtClean="0">
                <a:solidFill>
                  <a:schemeClr val="tx1"/>
                </a:solidFill>
              </a:rPr>
              <a:t>48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⁰C.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It </a:t>
            </a:r>
            <a:r>
              <a:rPr lang="en-US" sz="2000" dirty="0">
                <a:solidFill>
                  <a:schemeClr val="tx1"/>
                </a:solidFill>
              </a:rPr>
              <a:t>also flourishes well </a:t>
            </a:r>
            <a:r>
              <a:rPr lang="en-US" sz="2000" dirty="0" smtClean="0">
                <a:solidFill>
                  <a:schemeClr val="tx1"/>
                </a:solidFill>
              </a:rPr>
              <a:t>in regions </a:t>
            </a:r>
            <a:r>
              <a:rPr lang="en-US" sz="2000" dirty="0">
                <a:solidFill>
                  <a:schemeClr val="tx1"/>
                </a:solidFill>
              </a:rPr>
              <a:t>up to an elevation of 1100m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It is adapted to a wide range of rainfall </a:t>
            </a:r>
            <a:r>
              <a:rPr lang="en-US" sz="2000" dirty="0" smtClean="0">
                <a:solidFill>
                  <a:schemeClr val="tx1"/>
                </a:solidFill>
              </a:rPr>
              <a:t>however</a:t>
            </a:r>
            <a:r>
              <a:rPr lang="en-US" sz="2000" dirty="0">
                <a:solidFill>
                  <a:schemeClr val="tx1"/>
                </a:solidFill>
              </a:rPr>
              <a:t>, excessive moisture adversely </a:t>
            </a:r>
            <a:r>
              <a:rPr lang="en-US" sz="2000" dirty="0" smtClean="0">
                <a:solidFill>
                  <a:schemeClr val="tx1"/>
                </a:solidFill>
              </a:rPr>
              <a:t>affects the </a:t>
            </a:r>
            <a:r>
              <a:rPr lang="en-US" sz="2000" dirty="0">
                <a:solidFill>
                  <a:schemeClr val="tx1"/>
                </a:solidFill>
              </a:rPr>
              <a:t>crop as well as fruit quality.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It </a:t>
            </a:r>
            <a:r>
              <a:rPr lang="en-US" sz="2000" dirty="0">
                <a:solidFill>
                  <a:schemeClr val="tx1"/>
                </a:solidFill>
              </a:rPr>
              <a:t>does not stand strong (80Km/Hour) or hot winds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Dry climate </a:t>
            </a:r>
            <a:r>
              <a:rPr lang="en-US" sz="2000" dirty="0">
                <a:solidFill>
                  <a:schemeClr val="tx1"/>
                </a:solidFill>
              </a:rPr>
              <a:t>during flowering often causes sterility while the same conditions during </a:t>
            </a:r>
            <a:r>
              <a:rPr lang="en-US" sz="2000" dirty="0" smtClean="0">
                <a:solidFill>
                  <a:schemeClr val="tx1"/>
                </a:solidFill>
              </a:rPr>
              <a:t>fruit maturity </a:t>
            </a:r>
            <a:r>
              <a:rPr lang="en-US" sz="2000" dirty="0">
                <a:solidFill>
                  <a:schemeClr val="tx1"/>
                </a:solidFill>
              </a:rPr>
              <a:t>add to the sweetness of the fruit.</a:t>
            </a:r>
          </a:p>
        </p:txBody>
      </p:sp>
    </p:spTree>
    <p:extLst>
      <p:ext uri="{BB962C8B-B14F-4D97-AF65-F5344CB8AC3E}">
        <p14:creationId xmlns:p14="http://schemas.microsoft.com/office/powerpoint/2010/main" val="56762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000" b="1" dirty="0"/>
              <a:t>Soils: </a:t>
            </a:r>
            <a:endParaRPr lang="en-US" sz="2000" b="1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loamy soil with a pH of 6.5 to 7.2 is</a:t>
            </a:r>
          </a:p>
          <a:p>
            <a:r>
              <a:rPr lang="en-US" sz="2000" dirty="0"/>
              <a:t>considered ideal. 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can be grown in poor soils </a:t>
            </a:r>
            <a:r>
              <a:rPr lang="en-US" sz="2000" dirty="0" smtClean="0"/>
              <a:t>also provided </a:t>
            </a:r>
            <a:r>
              <a:rPr lang="en-US" sz="2000" dirty="0"/>
              <a:t>with heavy manuring and irrigation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489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Varieties:</a:t>
            </a:r>
          </a:p>
          <a:p>
            <a:r>
              <a:rPr lang="en-US" sz="2000" dirty="0"/>
              <a:t>Some of the commercially grown improved varieties of papaya are: CO1, </a:t>
            </a:r>
            <a:r>
              <a:rPr lang="en-US" sz="2000" dirty="0" smtClean="0"/>
              <a:t>CO-2,CO-3,CO-4,CO-5,CO-6,CO-7,Washinton,Coorg </a:t>
            </a:r>
            <a:r>
              <a:rPr lang="en-US" sz="2000" dirty="0"/>
              <a:t>Honeydew, Honeydew, </a:t>
            </a:r>
            <a:r>
              <a:rPr lang="en-US" sz="2000" dirty="0" err="1"/>
              <a:t>Pusa</a:t>
            </a:r>
            <a:r>
              <a:rPr lang="en-US" sz="2000" dirty="0"/>
              <a:t> dwarf, </a:t>
            </a:r>
            <a:r>
              <a:rPr lang="en-US" sz="2000" dirty="0" err="1" smtClean="0"/>
              <a:t>Pusa</a:t>
            </a:r>
            <a:r>
              <a:rPr lang="en-US" sz="2000" dirty="0"/>
              <a:t> </a:t>
            </a:r>
            <a:r>
              <a:rPr lang="es-ES" sz="2000" dirty="0" err="1" smtClean="0"/>
              <a:t>delicious</a:t>
            </a:r>
            <a:r>
              <a:rPr lang="es-ES" sz="2000" dirty="0"/>
              <a:t>, </a:t>
            </a:r>
            <a:r>
              <a:rPr lang="es-ES" sz="2000" dirty="0" err="1"/>
              <a:t>Pusa</a:t>
            </a:r>
            <a:r>
              <a:rPr lang="es-ES" sz="2000" dirty="0"/>
              <a:t> </a:t>
            </a:r>
            <a:r>
              <a:rPr lang="es-ES" sz="2000" dirty="0" err="1"/>
              <a:t>giant</a:t>
            </a:r>
            <a:r>
              <a:rPr lang="es-ES" sz="2000" dirty="0"/>
              <a:t>, </a:t>
            </a:r>
            <a:r>
              <a:rPr lang="es-ES" sz="2000" dirty="0" err="1"/>
              <a:t>Pusa</a:t>
            </a:r>
            <a:r>
              <a:rPr lang="es-ES" sz="2000" dirty="0"/>
              <a:t> </a:t>
            </a:r>
            <a:r>
              <a:rPr lang="es-ES" sz="2000" dirty="0" err="1"/>
              <a:t>majesty</a:t>
            </a:r>
            <a:r>
              <a:rPr lang="es-ES" sz="2000" dirty="0"/>
              <a:t>, </a:t>
            </a:r>
            <a:r>
              <a:rPr lang="es-ES" sz="2000" dirty="0" err="1"/>
              <a:t>Surya</a:t>
            </a:r>
            <a:r>
              <a:rPr lang="es-ES" sz="2000" dirty="0"/>
              <a:t>, Red lady etc.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929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000" b="1" dirty="0"/>
              <a:t>Propagation: </a:t>
            </a:r>
            <a:endParaRPr lang="en-US" sz="2000" b="1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is mainly propagated by seeds. Since it is a highly </a:t>
            </a:r>
            <a:r>
              <a:rPr lang="en-US" sz="2000" dirty="0" smtClean="0"/>
              <a:t>cross-pollinated crop</a:t>
            </a:r>
            <a:r>
              <a:rPr lang="en-US" sz="2000" dirty="0"/>
              <a:t>, the plants raised from seeds have a mixed inheritance, which makes the </a:t>
            </a:r>
            <a:r>
              <a:rPr lang="en-US" sz="2000" dirty="0" smtClean="0"/>
              <a:t>highly variable.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So, genetically pure seeds should be collected from the sib mated or </a:t>
            </a:r>
            <a:r>
              <a:rPr lang="en-US" sz="2000" dirty="0" smtClean="0"/>
              <a:t>selfed fruits</a:t>
            </a:r>
            <a:r>
              <a:rPr lang="en-US" sz="2000" b="1" dirty="0"/>
              <a:t>.</a:t>
            </a:r>
          </a:p>
          <a:p>
            <a:r>
              <a:rPr lang="en-US" sz="2000" dirty="0"/>
              <a:t>Vegetative methods of propagation like cuttings, layering, grafting and budding are </a:t>
            </a:r>
            <a:r>
              <a:rPr lang="en-US" sz="2000" dirty="0" smtClean="0"/>
              <a:t>not possible </a:t>
            </a:r>
            <a:r>
              <a:rPr lang="en-US" sz="2000" dirty="0"/>
              <a:t>on a commercial scale due to the hollow and fragile nature of its stem.</a:t>
            </a:r>
          </a:p>
        </p:txBody>
      </p:sp>
    </p:spTree>
    <p:extLst>
      <p:ext uri="{BB962C8B-B14F-4D97-AF65-F5344CB8AC3E}">
        <p14:creationId xmlns:p14="http://schemas.microsoft.com/office/powerpoint/2010/main" val="73719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1540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Papaya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Papaya</dc:title>
  <dc:creator>Zahoor HUssain</dc:creator>
  <cp:lastModifiedBy>Dr Rashad</cp:lastModifiedBy>
  <cp:revision>50</cp:revision>
  <cp:lastPrinted>2014-10-21T04:18:56Z</cp:lastPrinted>
  <dcterms:created xsi:type="dcterms:W3CDTF">2014-10-13T13:09:05Z</dcterms:created>
  <dcterms:modified xsi:type="dcterms:W3CDTF">2020-03-02T09:29:34Z</dcterms:modified>
</cp:coreProperties>
</file>