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EAAEF7-1999-424E-901A-F9B1FE44CDFA}"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D847E5-351A-434B-ADCE-CD25A3B0DE9D}" type="slidenum">
              <a:rPr lang="en-US" smtClean="0"/>
              <a:t>‹#›</a:t>
            </a:fld>
            <a:endParaRPr lang="en-US"/>
          </a:p>
        </p:txBody>
      </p:sp>
    </p:spTree>
    <p:extLst>
      <p:ext uri="{BB962C8B-B14F-4D97-AF65-F5344CB8AC3E}">
        <p14:creationId xmlns:p14="http://schemas.microsoft.com/office/powerpoint/2010/main" val="4282451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EAAEF7-1999-424E-901A-F9B1FE44CDFA}"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D847E5-351A-434B-ADCE-CD25A3B0DE9D}" type="slidenum">
              <a:rPr lang="en-US" smtClean="0"/>
              <a:t>‹#›</a:t>
            </a:fld>
            <a:endParaRPr lang="en-US"/>
          </a:p>
        </p:txBody>
      </p:sp>
    </p:spTree>
    <p:extLst>
      <p:ext uri="{BB962C8B-B14F-4D97-AF65-F5344CB8AC3E}">
        <p14:creationId xmlns:p14="http://schemas.microsoft.com/office/powerpoint/2010/main" val="2254928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EAAEF7-1999-424E-901A-F9B1FE44CDFA}"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D847E5-351A-434B-ADCE-CD25A3B0DE9D}" type="slidenum">
              <a:rPr lang="en-US" smtClean="0"/>
              <a:t>‹#›</a:t>
            </a:fld>
            <a:endParaRPr lang="en-US"/>
          </a:p>
        </p:txBody>
      </p:sp>
    </p:spTree>
    <p:extLst>
      <p:ext uri="{BB962C8B-B14F-4D97-AF65-F5344CB8AC3E}">
        <p14:creationId xmlns:p14="http://schemas.microsoft.com/office/powerpoint/2010/main" val="3476671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EAAEF7-1999-424E-901A-F9B1FE44CDFA}"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D847E5-351A-434B-ADCE-CD25A3B0DE9D}" type="slidenum">
              <a:rPr lang="en-US" smtClean="0"/>
              <a:t>‹#›</a:t>
            </a:fld>
            <a:endParaRPr lang="en-US"/>
          </a:p>
        </p:txBody>
      </p:sp>
    </p:spTree>
    <p:extLst>
      <p:ext uri="{BB962C8B-B14F-4D97-AF65-F5344CB8AC3E}">
        <p14:creationId xmlns:p14="http://schemas.microsoft.com/office/powerpoint/2010/main" val="1037691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EAAEF7-1999-424E-901A-F9B1FE44CDFA}"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D847E5-351A-434B-ADCE-CD25A3B0DE9D}" type="slidenum">
              <a:rPr lang="en-US" smtClean="0"/>
              <a:t>‹#›</a:t>
            </a:fld>
            <a:endParaRPr lang="en-US"/>
          </a:p>
        </p:txBody>
      </p:sp>
    </p:spTree>
    <p:extLst>
      <p:ext uri="{BB962C8B-B14F-4D97-AF65-F5344CB8AC3E}">
        <p14:creationId xmlns:p14="http://schemas.microsoft.com/office/powerpoint/2010/main" val="2552372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EAAEF7-1999-424E-901A-F9B1FE44CDFA}" type="datetimeFigureOut">
              <a:rPr lang="en-US" smtClean="0"/>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D847E5-351A-434B-ADCE-CD25A3B0DE9D}" type="slidenum">
              <a:rPr lang="en-US" smtClean="0"/>
              <a:t>‹#›</a:t>
            </a:fld>
            <a:endParaRPr lang="en-US"/>
          </a:p>
        </p:txBody>
      </p:sp>
    </p:spTree>
    <p:extLst>
      <p:ext uri="{BB962C8B-B14F-4D97-AF65-F5344CB8AC3E}">
        <p14:creationId xmlns:p14="http://schemas.microsoft.com/office/powerpoint/2010/main" val="2731855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EAAEF7-1999-424E-901A-F9B1FE44CDFA}" type="datetimeFigureOut">
              <a:rPr lang="en-US" smtClean="0"/>
              <a:t>4/2/2020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D847E5-351A-434B-ADCE-CD25A3B0DE9D}" type="slidenum">
              <a:rPr lang="en-US" smtClean="0"/>
              <a:t>‹#›</a:t>
            </a:fld>
            <a:endParaRPr lang="en-US"/>
          </a:p>
        </p:txBody>
      </p:sp>
    </p:spTree>
    <p:extLst>
      <p:ext uri="{BB962C8B-B14F-4D97-AF65-F5344CB8AC3E}">
        <p14:creationId xmlns:p14="http://schemas.microsoft.com/office/powerpoint/2010/main" val="3602791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EAAEF7-1999-424E-901A-F9B1FE44CDFA}" type="datetimeFigureOut">
              <a:rPr lang="en-US" smtClean="0"/>
              <a:t>4/2/2020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D847E5-351A-434B-ADCE-CD25A3B0DE9D}" type="slidenum">
              <a:rPr lang="en-US" smtClean="0"/>
              <a:t>‹#›</a:t>
            </a:fld>
            <a:endParaRPr lang="en-US"/>
          </a:p>
        </p:txBody>
      </p:sp>
    </p:spTree>
    <p:extLst>
      <p:ext uri="{BB962C8B-B14F-4D97-AF65-F5344CB8AC3E}">
        <p14:creationId xmlns:p14="http://schemas.microsoft.com/office/powerpoint/2010/main" val="3467752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EAAEF7-1999-424E-901A-F9B1FE44CDFA}" type="datetimeFigureOut">
              <a:rPr lang="en-US" smtClean="0"/>
              <a:t>4/2/2020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D847E5-351A-434B-ADCE-CD25A3B0DE9D}" type="slidenum">
              <a:rPr lang="en-US" smtClean="0"/>
              <a:t>‹#›</a:t>
            </a:fld>
            <a:endParaRPr lang="en-US"/>
          </a:p>
        </p:txBody>
      </p:sp>
    </p:spTree>
    <p:extLst>
      <p:ext uri="{BB962C8B-B14F-4D97-AF65-F5344CB8AC3E}">
        <p14:creationId xmlns:p14="http://schemas.microsoft.com/office/powerpoint/2010/main" val="2879260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EAAEF7-1999-424E-901A-F9B1FE44CDFA}" type="datetimeFigureOut">
              <a:rPr lang="en-US" smtClean="0"/>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D847E5-351A-434B-ADCE-CD25A3B0DE9D}" type="slidenum">
              <a:rPr lang="en-US" smtClean="0"/>
              <a:t>‹#›</a:t>
            </a:fld>
            <a:endParaRPr lang="en-US"/>
          </a:p>
        </p:txBody>
      </p:sp>
    </p:spTree>
    <p:extLst>
      <p:ext uri="{BB962C8B-B14F-4D97-AF65-F5344CB8AC3E}">
        <p14:creationId xmlns:p14="http://schemas.microsoft.com/office/powerpoint/2010/main" val="324374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EAAEF7-1999-424E-901A-F9B1FE44CDFA}" type="datetimeFigureOut">
              <a:rPr lang="en-US" smtClean="0"/>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D847E5-351A-434B-ADCE-CD25A3B0DE9D}" type="slidenum">
              <a:rPr lang="en-US" smtClean="0"/>
              <a:t>‹#›</a:t>
            </a:fld>
            <a:endParaRPr lang="en-US"/>
          </a:p>
        </p:txBody>
      </p:sp>
    </p:spTree>
    <p:extLst>
      <p:ext uri="{BB962C8B-B14F-4D97-AF65-F5344CB8AC3E}">
        <p14:creationId xmlns:p14="http://schemas.microsoft.com/office/powerpoint/2010/main" val="3233290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EAAEF7-1999-424E-901A-F9B1FE44CDFA}" type="datetimeFigureOut">
              <a:rPr lang="en-US" smtClean="0"/>
              <a:t>4/2/2020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D847E5-351A-434B-ADCE-CD25A3B0DE9D}" type="slidenum">
              <a:rPr lang="en-US" smtClean="0"/>
              <a:t>‹#›</a:t>
            </a:fld>
            <a:endParaRPr lang="en-US"/>
          </a:p>
        </p:txBody>
      </p:sp>
    </p:spTree>
    <p:extLst>
      <p:ext uri="{BB962C8B-B14F-4D97-AF65-F5344CB8AC3E}">
        <p14:creationId xmlns:p14="http://schemas.microsoft.com/office/powerpoint/2010/main" val="16612790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734472"/>
            <a:ext cx="8305800" cy="3046988"/>
          </a:xfrm>
          <a:prstGeom prst="rect">
            <a:avLst/>
          </a:prstGeom>
          <a:noFill/>
        </p:spPr>
        <p:txBody>
          <a:bodyPr wrap="square" rtlCol="0">
            <a:spAutoFit/>
          </a:bodyPr>
          <a:lstStyle/>
          <a:p>
            <a:r>
              <a:rPr lang="en-US" sz="3200" dirty="0" smtClean="0">
                <a:latin typeface="Times New Roman" pitchFamily="18" charset="0"/>
                <a:cs typeface="Times New Roman" pitchFamily="18" charset="0"/>
              </a:rPr>
              <a:t>Subject:	Population Studies</a:t>
            </a:r>
          </a:p>
          <a:p>
            <a:r>
              <a:rPr lang="en-US" sz="3200" dirty="0" smtClean="0">
                <a:latin typeface="Times New Roman" pitchFamily="18" charset="0"/>
                <a:cs typeface="Times New Roman" pitchFamily="18" charset="0"/>
              </a:rPr>
              <a:t>Class:	MSc 4</a:t>
            </a:r>
            <a:r>
              <a:rPr lang="en-US" sz="3200" baseline="30000" dirty="0" smtClean="0">
                <a:latin typeface="Times New Roman" pitchFamily="18" charset="0"/>
                <a:cs typeface="Times New Roman" pitchFamily="18" charset="0"/>
              </a:rPr>
              <a:t>th</a:t>
            </a:r>
            <a:endParaRPr lang="en-US" sz="3200"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Lecture:	1</a:t>
            </a:r>
            <a:r>
              <a:rPr lang="en-US" sz="3200" baseline="30000" dirty="0" smtClean="0">
                <a:latin typeface="Times New Roman" pitchFamily="18" charset="0"/>
                <a:cs typeface="Times New Roman" pitchFamily="18" charset="0"/>
              </a:rPr>
              <a:t>st</a:t>
            </a:r>
            <a:r>
              <a:rPr lang="en-US" sz="3200" dirty="0" smtClean="0">
                <a:latin typeface="Times New Roman" pitchFamily="18" charset="0"/>
                <a:cs typeface="Times New Roman" pitchFamily="18" charset="0"/>
              </a:rPr>
              <a:t> week</a:t>
            </a:r>
          </a:p>
          <a:p>
            <a:r>
              <a:rPr lang="en-US" sz="3200" dirty="0" smtClean="0">
                <a:latin typeface="Times New Roman" pitchFamily="18" charset="0"/>
                <a:cs typeface="Times New Roman" pitchFamily="18" charset="0"/>
              </a:rPr>
              <a:t>Topic:	</a:t>
            </a:r>
            <a:r>
              <a:rPr lang="en-US" sz="3200" dirty="0" smtClean="0">
                <a:latin typeface="Times New Roman" pitchFamily="18" charset="0"/>
                <a:cs typeface="Times New Roman" pitchFamily="18" charset="0"/>
              </a:rPr>
              <a:t>Malthusian Theory</a:t>
            </a:r>
          </a:p>
          <a:p>
            <a:endParaRPr lang="en-US" sz="3200" dirty="0" smtClean="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1764517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86800" cy="2000548"/>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Malthusian Theory</a:t>
            </a:r>
          </a:p>
          <a:p>
            <a:pPr algn="just"/>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The </a:t>
            </a:r>
            <a:r>
              <a:rPr lang="en-US" sz="2000" b="1" dirty="0">
                <a:latin typeface="Times New Roman" pitchFamily="18" charset="0"/>
                <a:cs typeface="Times New Roman" pitchFamily="18" charset="0"/>
              </a:rPr>
              <a:t>Malthusian Theory</a:t>
            </a:r>
            <a:r>
              <a:rPr lang="en-US" sz="2000" dirty="0">
                <a:latin typeface="Times New Roman" pitchFamily="18" charset="0"/>
                <a:cs typeface="Times New Roman" pitchFamily="18" charset="0"/>
              </a:rPr>
              <a:t> of Population is a </a:t>
            </a:r>
            <a:r>
              <a:rPr lang="en-US" sz="2000" b="1" dirty="0">
                <a:latin typeface="Times New Roman" pitchFamily="18" charset="0"/>
                <a:cs typeface="Times New Roman" pitchFamily="18" charset="0"/>
              </a:rPr>
              <a:t>theory</a:t>
            </a:r>
            <a:r>
              <a:rPr lang="en-US" sz="2000" dirty="0">
                <a:latin typeface="Times New Roman" pitchFamily="18" charset="0"/>
                <a:cs typeface="Times New Roman" pitchFamily="18" charset="0"/>
              </a:rPr>
              <a:t> of exponential population growth and arithmetic food supply growth</a:t>
            </a:r>
            <a:r>
              <a:rPr lang="en-US" sz="2000" dirty="0" smtClean="0">
                <a:latin typeface="Times New Roman" pitchFamily="18" charset="0"/>
                <a:cs typeface="Times New Roman" pitchFamily="18" charset="0"/>
              </a:rPr>
              <a:t>. According </a:t>
            </a:r>
            <a:r>
              <a:rPr lang="en-US" sz="2000" dirty="0">
                <a:latin typeface="Times New Roman" pitchFamily="18" charset="0"/>
                <a:cs typeface="Times New Roman" pitchFamily="18" charset="0"/>
              </a:rPr>
              <a:t>to Malthusian theory there was a universal tendency for population to outrun the means of </a:t>
            </a:r>
            <a:r>
              <a:rPr lang="en-US" sz="2000" dirty="0" smtClean="0">
                <a:latin typeface="Times New Roman" pitchFamily="18" charset="0"/>
                <a:cs typeface="Times New Roman" pitchFamily="18" charset="0"/>
              </a:rPr>
              <a:t>subsistence. Malthus </a:t>
            </a:r>
            <a:r>
              <a:rPr lang="en-US" sz="2000" dirty="0">
                <a:latin typeface="Times New Roman" pitchFamily="18" charset="0"/>
                <a:cs typeface="Times New Roman" pitchFamily="18" charset="0"/>
              </a:rPr>
              <a:t>is considered as the first professional of demography partly because of its organized use of available data</a:t>
            </a:r>
          </a:p>
        </p:txBody>
      </p:sp>
    </p:spTree>
    <p:extLst>
      <p:ext uri="{BB962C8B-B14F-4D97-AF65-F5344CB8AC3E}">
        <p14:creationId xmlns:p14="http://schemas.microsoft.com/office/powerpoint/2010/main" val="2160336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686800" cy="3847207"/>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Concepts</a:t>
            </a:r>
          </a:p>
          <a:p>
            <a:pPr algn="just"/>
            <a:r>
              <a:rPr lang="en-US" sz="2000" dirty="0" smtClean="0">
                <a:latin typeface="Times New Roman" pitchFamily="18" charset="0"/>
                <a:cs typeface="Times New Roman" pitchFamily="18" charset="0"/>
              </a:rPr>
              <a:t>	Malthus </a:t>
            </a:r>
            <a:r>
              <a:rPr lang="en-US" sz="2000" dirty="0">
                <a:latin typeface="Times New Roman" pitchFamily="18" charset="0"/>
                <a:cs typeface="Times New Roman" pitchFamily="18" charset="0"/>
              </a:rPr>
              <a:t>thought there was a conflict between two basic human needs for subsistence (or food) and for passion between the two sexes. Population would increase up to the limits of subsistence unless checked. He assumed that population would increase in geometric progression (</a:t>
            </a:r>
            <a:r>
              <a:rPr lang="en-US" sz="2000" dirty="0" smtClean="0">
                <a:latin typeface="Times New Roman" pitchFamily="18" charset="0"/>
                <a:cs typeface="Times New Roman" pitchFamily="18" charset="0"/>
              </a:rPr>
              <a:t>1,2,4,8 </a:t>
            </a:r>
            <a:r>
              <a:rPr lang="en-US" sz="2000" dirty="0">
                <a:latin typeface="Times New Roman" pitchFamily="18" charset="0"/>
                <a:cs typeface="Times New Roman" pitchFamily="18" charset="0"/>
              </a:rPr>
              <a:t>. . . . </a:t>
            </a:r>
            <a:r>
              <a:rPr lang="en-US" sz="2000" dirty="0" smtClean="0">
                <a:latin typeface="Times New Roman" pitchFamily="18" charset="0"/>
                <a:cs typeface="Times New Roman" pitchFamily="18" charset="0"/>
              </a:rPr>
              <a:t>) and agricultural production in the arithmetic progression(1,2,3,4…). </a:t>
            </a:r>
            <a:r>
              <a:rPr lang="en-US" sz="2000" dirty="0">
                <a:latin typeface="Times New Roman" pitchFamily="18" charset="0"/>
                <a:cs typeface="Times New Roman" pitchFamily="18" charset="0"/>
              </a:rPr>
              <a:t>Malthus described two categories of checks in population.</a:t>
            </a:r>
          </a:p>
          <a:p>
            <a:pPr marL="800100" lvl="1" indent="-342900" algn="just">
              <a:buFont typeface="Wingdings" pitchFamily="2" charset="2"/>
              <a:buChar char="§"/>
            </a:pPr>
            <a:r>
              <a:rPr lang="en-US" sz="2000" dirty="0">
                <a:latin typeface="Times New Roman" pitchFamily="18" charset="0"/>
                <a:cs typeface="Times New Roman" pitchFamily="18" charset="0"/>
              </a:rPr>
              <a:t>Positive </a:t>
            </a:r>
            <a:r>
              <a:rPr lang="en-US" sz="2000" dirty="0" smtClean="0">
                <a:latin typeface="Times New Roman" pitchFamily="18" charset="0"/>
                <a:cs typeface="Times New Roman" pitchFamily="18" charset="0"/>
              </a:rPr>
              <a:t>checks </a:t>
            </a:r>
            <a:r>
              <a:rPr lang="en-US" sz="2000" dirty="0">
                <a:latin typeface="Times New Roman" pitchFamily="18" charset="0"/>
                <a:cs typeface="Times New Roman" pitchFamily="18" charset="0"/>
              </a:rPr>
              <a:t>related to cause of death including poverty, disease, epidemics, famine, and war.</a:t>
            </a:r>
          </a:p>
          <a:p>
            <a:pPr marL="800100" lvl="1" indent="-342900" algn="just">
              <a:buFont typeface="Wingdings" pitchFamily="2" charset="2"/>
              <a:buChar char="§"/>
            </a:pPr>
            <a:r>
              <a:rPr lang="en-US" sz="2000" dirty="0" smtClean="0">
                <a:latin typeface="Times New Roman" pitchFamily="18" charset="0"/>
                <a:cs typeface="Times New Roman" pitchFamily="18" charset="0"/>
              </a:rPr>
              <a:t>Preventive checks </a:t>
            </a:r>
            <a:r>
              <a:rPr lang="en-US" sz="2000" dirty="0">
                <a:latin typeface="Times New Roman" pitchFamily="18" charset="0"/>
                <a:cs typeface="Times New Roman" pitchFamily="18" charset="0"/>
              </a:rPr>
              <a:t>measure on the birth rate included what he turned improper acts such as abortion and contraception.</a:t>
            </a: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596082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10600" cy="2554545"/>
          </a:xfrm>
          <a:prstGeom prst="rect">
            <a:avLst/>
          </a:prstGeom>
          <a:noFill/>
        </p:spPr>
        <p:txBody>
          <a:bodyPr wrap="square" rtlCol="0">
            <a:spAutoFit/>
          </a:bodyPr>
          <a:lstStyle/>
          <a:p>
            <a:pPr algn="just"/>
            <a:r>
              <a:rPr lang="en-US" sz="2000" b="1" dirty="0" smtClean="0">
                <a:latin typeface="Times New Roman" pitchFamily="18" charset="0"/>
                <a:cs typeface="Times New Roman" pitchFamily="18" charset="0"/>
              </a:rPr>
              <a:t>Main Idea</a:t>
            </a:r>
          </a:p>
          <a:p>
            <a:pPr algn="just"/>
            <a:r>
              <a:rPr lang="en-US" sz="2000" dirty="0" smtClean="0">
                <a:latin typeface="Times New Roman" pitchFamily="18" charset="0"/>
                <a:cs typeface="Times New Roman" pitchFamily="18" charset="0"/>
              </a:rPr>
              <a:t>	Initially </a:t>
            </a:r>
            <a:r>
              <a:rPr lang="en-US" sz="2000" dirty="0">
                <a:latin typeface="Times New Roman" pitchFamily="18" charset="0"/>
                <a:cs typeface="Times New Roman" pitchFamily="18" charset="0"/>
              </a:rPr>
              <a:t>Malthus regarded both positive and preventive checks as misery or vice. Later he introduced a new category of moral restraint, which he mean delaying marriages until the means to support a family were available. Although the theories of Malthus dropped from favor during  the 19</a:t>
            </a:r>
            <a:r>
              <a:rPr lang="en-US" sz="2000" baseline="30000" dirty="0">
                <a:latin typeface="Times New Roman" pitchFamily="18" charset="0"/>
                <a:cs typeface="Times New Roman" pitchFamily="18" charset="0"/>
              </a:rPr>
              <a:t>th</a:t>
            </a:r>
            <a:r>
              <a:rPr lang="en-US" sz="2000" dirty="0">
                <a:latin typeface="Times New Roman" pitchFamily="18" charset="0"/>
                <a:cs typeface="Times New Roman" pitchFamily="18" charset="0"/>
              </a:rPr>
              <a:t> century, interest in them has revived in recent years because of rapid population growth in developing countries, wastage of natural resources and concern over food supply.</a:t>
            </a:r>
          </a:p>
          <a:p>
            <a:pPr algn="just"/>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225269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534400" cy="5078313"/>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Some Criticisms on Malthus Theory</a:t>
            </a:r>
          </a:p>
          <a:p>
            <a:pPr marL="342900" indent="-342900" algn="just">
              <a:buFont typeface="Wingdings" pitchFamily="2" charset="2"/>
              <a:buChar char="v"/>
            </a:pPr>
            <a:r>
              <a:rPr lang="en-US" sz="2000" dirty="0" smtClean="0">
                <a:latin typeface="Times New Roman" pitchFamily="18" charset="0"/>
                <a:cs typeface="Times New Roman" pitchFamily="18" charset="0"/>
              </a:rPr>
              <a:t>Malthus emphasized the limited supply of land, but did not anticipate the benefits from improved transport combined with the opening up of new agricultural land.</a:t>
            </a:r>
          </a:p>
          <a:p>
            <a:pPr marL="342900" indent="-342900" algn="just">
              <a:buFont typeface="Wingdings" pitchFamily="2" charset="2"/>
              <a:buChar char="v"/>
            </a:pPr>
            <a:r>
              <a:rPr lang="en-US" sz="2000" dirty="0" smtClean="0">
                <a:latin typeface="Times New Roman" pitchFamily="18" charset="0"/>
                <a:cs typeface="Times New Roman" pitchFamily="18" charset="0"/>
              </a:rPr>
              <a:t>Animals and plants can increase in geometric progression under favorable condition.</a:t>
            </a:r>
          </a:p>
          <a:p>
            <a:pPr marL="342900" indent="-342900" algn="just">
              <a:buFont typeface="Wingdings" pitchFamily="2" charset="2"/>
              <a:buChar char="v"/>
            </a:pPr>
            <a:r>
              <a:rPr lang="en-US" sz="2000" dirty="0" smtClean="0">
                <a:latin typeface="Times New Roman" pitchFamily="18" charset="0"/>
                <a:cs typeface="Times New Roman" pitchFamily="18" charset="0"/>
              </a:rPr>
              <a:t>Technology can also advance at a rapid rate. Improved agricultural methods, such as the use fertilizers and new types of seed, have greatly increased productivity.</a:t>
            </a:r>
          </a:p>
          <a:p>
            <a:pPr marL="342900" indent="-342900" algn="just">
              <a:buFont typeface="Wingdings" pitchFamily="2" charset="2"/>
              <a:buChar char="v"/>
            </a:pPr>
            <a:r>
              <a:rPr lang="en-US" sz="2000" dirty="0" smtClean="0">
                <a:latin typeface="Times New Roman" pitchFamily="18" charset="0"/>
                <a:cs typeface="Times New Roman" pitchFamily="18" charset="0"/>
              </a:rPr>
              <a:t>Malthus did not envisage the control of fertility within marriage but in 1822 Francis advocate the use of birth control by married couples.</a:t>
            </a:r>
          </a:p>
          <a:p>
            <a:pPr marL="342900" indent="-342900" algn="just">
              <a:buFont typeface="Wingdings" pitchFamily="2" charset="2"/>
              <a:buChar char="v"/>
            </a:pPr>
            <a:r>
              <a:rPr lang="en-US" sz="2000" dirty="0" smtClean="0">
                <a:latin typeface="Times New Roman" pitchFamily="18" charset="0"/>
                <a:cs typeface="Times New Roman" pitchFamily="18" charset="0"/>
              </a:rPr>
              <a:t>Fertility can fall as economic development takes places and as the standard of living rises.</a:t>
            </a:r>
          </a:p>
          <a:p>
            <a:pPr marL="342900" indent="-342900" algn="just">
              <a:buFont typeface="Wingdings" pitchFamily="2" charset="2"/>
              <a:buChar char="v"/>
            </a:pPr>
            <a:r>
              <a:rPr lang="en-US" sz="2000" dirty="0" smtClean="0">
                <a:latin typeface="Times New Roman" pitchFamily="18" charset="0"/>
                <a:cs typeface="Times New Roman" pitchFamily="18" charset="0"/>
              </a:rPr>
              <a:t>Socialist writers also criticized the Malthus theory. They thought that the unequal distribution of economic was major cause of misery.</a:t>
            </a:r>
          </a:p>
          <a:p>
            <a:pPr marL="342900" indent="-342900" algn="just">
              <a:buFont typeface="Wingdings" pitchFamily="2" charset="2"/>
              <a:buChar char="v"/>
            </a:pP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844991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686800" cy="2862322"/>
          </a:xfrm>
          <a:prstGeom prst="rect">
            <a:avLst/>
          </a:prstGeom>
          <a:noFill/>
        </p:spPr>
        <p:txBody>
          <a:bodyPr wrap="square" rtlCol="0">
            <a:spAutoFit/>
          </a:bodyPr>
          <a:lstStyle/>
          <a:p>
            <a:pPr marL="342900" indent="-342900" algn="just">
              <a:buFont typeface="Wingdings" pitchFamily="2" charset="2"/>
              <a:buChar char="v"/>
            </a:pPr>
            <a:r>
              <a:rPr lang="en-US" sz="2000" dirty="0" smtClean="0">
                <a:latin typeface="Times New Roman" pitchFamily="18" charset="0"/>
                <a:cs typeface="Times New Roman" pitchFamily="18" charset="0"/>
              </a:rPr>
              <a:t>Marx and Engels denied the existence of a universal principle or law of population. On the contrary, they maintained that every stage of development has its own law of population.</a:t>
            </a:r>
          </a:p>
          <a:p>
            <a:pPr marL="342900" indent="-342900" algn="just">
              <a:buFont typeface="Wingdings" pitchFamily="2" charset="2"/>
              <a:buChar char="v"/>
            </a:pPr>
            <a:r>
              <a:rPr lang="en-US" sz="2000" dirty="0" smtClean="0">
                <a:latin typeface="Times New Roman" pitchFamily="18" charset="0"/>
                <a:cs typeface="Times New Roman" pitchFamily="18" charset="0"/>
              </a:rPr>
              <a:t>The writing of Malthus implied the law of ‘</a:t>
            </a:r>
            <a:r>
              <a:rPr lang="en-US" sz="2000" smtClean="0">
                <a:latin typeface="Times New Roman" pitchFamily="18" charset="0"/>
                <a:cs typeface="Times New Roman" pitchFamily="18" charset="0"/>
              </a:rPr>
              <a:t>diminishing returns</a:t>
            </a:r>
            <a:r>
              <a:rPr lang="en-US" sz="2000" dirty="0" smtClean="0">
                <a:latin typeface="Times New Roman" pitchFamily="18" charset="0"/>
                <a:cs typeface="Times New Roman" pitchFamily="18" charset="0"/>
              </a:rPr>
              <a:t>’ so that if capital and land were fixed, the addition of some workers would reduce per capita output.</a:t>
            </a:r>
          </a:p>
          <a:p>
            <a:pPr marL="342900" indent="-342900" algn="just">
              <a:buFont typeface="Wingdings" pitchFamily="2" charset="2"/>
              <a:buChar char="v"/>
            </a:pPr>
            <a:r>
              <a:rPr lang="en-US" sz="2000" dirty="0" smtClean="0">
                <a:latin typeface="Times New Roman" pitchFamily="18" charset="0"/>
                <a:cs typeface="Times New Roman" pitchFamily="18" charset="0"/>
              </a:rPr>
              <a:t>However Engels felt that scientific progress, combined with an increase in Labor force would overcome this.</a:t>
            </a:r>
          </a:p>
          <a:p>
            <a:pPr marL="342900" indent="-342900" algn="just">
              <a:buFont typeface="Wingdings" pitchFamily="2" charset="2"/>
              <a:buChar char="v"/>
            </a:pP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1061257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225</Words>
  <Application>Microsoft Office PowerPoint</Application>
  <PresentationFormat>On-screen Show (4:3)</PresentationFormat>
  <Paragraphs>22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4</cp:revision>
  <dcterms:created xsi:type="dcterms:W3CDTF">2020-04-02T04:28:40Z</dcterms:created>
  <dcterms:modified xsi:type="dcterms:W3CDTF">2020-04-02T05:03:11Z</dcterms:modified>
</cp:coreProperties>
</file>