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71" autoAdjust="0"/>
    <p:restoredTop sz="94660"/>
  </p:normalViewPr>
  <p:slideViewPr>
    <p:cSldViewPr>
      <p:cViewPr varScale="1">
        <p:scale>
          <a:sx n="70" d="100"/>
          <a:sy n="70" d="100"/>
        </p:scale>
        <p:origin x="-12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2A56BF6-FC67-408E-AC54-6729369F8221}" type="datetimeFigureOut">
              <a:rPr lang="en-US" smtClean="0"/>
              <a:t>5/16/2020</a:t>
            </a:fld>
            <a:endParaRPr lang="en-US"/>
          </a:p>
        </p:txBody>
      </p:sp>
      <p:sp>
        <p:nvSpPr>
          <p:cNvPr id="8" name="Slide Number Placeholder 7"/>
          <p:cNvSpPr>
            <a:spLocks noGrp="1"/>
          </p:cNvSpPr>
          <p:nvPr>
            <p:ph type="sldNum" sz="quarter" idx="11"/>
          </p:nvPr>
        </p:nvSpPr>
        <p:spPr/>
        <p:txBody>
          <a:bodyPr/>
          <a:lstStyle/>
          <a:p>
            <a:fld id="{1098331D-E616-4FA2-ACCD-3742455F16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A56BF6-FC67-408E-AC54-6729369F8221}" type="datetimeFigureOut">
              <a:rPr lang="en-US" smtClean="0"/>
              <a:t>5/16/2020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8331D-E616-4FA2-ACCD-3742455F1606}"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56BF6-FC67-408E-AC54-6729369F8221}" type="datetimeFigureOut">
              <a:rPr lang="en-US" smtClean="0"/>
              <a:t>5/16/2020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56BF6-FC67-408E-AC54-6729369F8221}" type="datetimeFigureOut">
              <a:rPr lang="en-US" smtClean="0"/>
              <a:t>5/16/2020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2A56BF6-FC67-408E-AC54-6729369F8221}" type="datetimeFigureOut">
              <a:rPr lang="en-US" smtClean="0"/>
              <a:t>5/16/2020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098331D-E616-4FA2-ACCD-3742455F1606}"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latin typeface="Times New Roman" pitchFamily="18" charset="0"/>
                <a:cs typeface="Times New Roman" pitchFamily="18" charset="0"/>
              </a:rPr>
              <a:t> Mono Printing</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0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Types</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There are two basic types of screen printing process,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a:t>
            </a:r>
            <a:r>
              <a:rPr lang="en-US" dirty="0">
                <a:latin typeface="Times New Roman" pitchFamily="18" charset="0"/>
                <a:cs typeface="Times New Roman" pitchFamily="18" charset="0"/>
              </a:rPr>
              <a:t> flat screen printing </a:t>
            </a:r>
          </a:p>
          <a:p>
            <a:r>
              <a:rPr lang="en-US" dirty="0">
                <a:latin typeface="Times New Roman" pitchFamily="18" charset="0"/>
                <a:cs typeface="Times New Roman" pitchFamily="18" charset="0"/>
              </a:rPr>
              <a:t> rotary screen printing methods.</a:t>
            </a:r>
          </a:p>
        </p:txBody>
      </p:sp>
    </p:spTree>
    <p:extLst>
      <p:ext uri="{BB962C8B-B14F-4D97-AF65-F5344CB8AC3E}">
        <p14:creationId xmlns:p14="http://schemas.microsoft.com/office/powerpoint/2010/main" val="999459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Heat Transfer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Transfer printing techniques involve the transfer of a design from one medium to another. The most common form used is heat transfer printing in which the design is printed initially on to a special paper, using conventional printing machinery. The paper is then placed in close contact with the fabric and heated, when the dyes sublime and transfer to the fabric through the vapor phase</a:t>
            </a:r>
          </a:p>
        </p:txBody>
      </p:sp>
    </p:spTree>
    <p:extLst>
      <p:ext uri="{BB962C8B-B14F-4D97-AF65-F5344CB8AC3E}">
        <p14:creationId xmlns:p14="http://schemas.microsoft.com/office/powerpoint/2010/main" val="1349832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b="1" dirty="0">
                <a:effectLst/>
                <a:latin typeface="Times New Roman" pitchFamily="18" charset="0"/>
                <a:cs typeface="Times New Roman" pitchFamily="18" charset="0"/>
              </a:rPr>
              <a:t>Ink-Jet Printing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There has been considerable interest in the technology surrounding non-impact printing, mainly for the graphic market, but the potential benefits of reductions in the time scale from original design to final production has led to much activity in developing this technology for textile and carpet printing processes. The types of machines developed fall into two classes, drop-on-demand (DOD) and continuous stream (CS).</a:t>
            </a:r>
          </a:p>
        </p:txBody>
      </p:sp>
    </p:spTree>
    <p:extLst>
      <p:ext uri="{BB962C8B-B14F-4D97-AF65-F5344CB8AC3E}">
        <p14:creationId xmlns:p14="http://schemas.microsoft.com/office/powerpoint/2010/main" val="368807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Carpet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800" dirty="0">
                <a:latin typeface="Times New Roman" pitchFamily="18" charset="0"/>
                <a:cs typeface="Times New Roman" pitchFamily="18" charset="0"/>
              </a:rPr>
              <a:t>The printing of carpets only really achieved importance after the introduction of tufted carpets in the late 1950s. Until then the market was dominated by the woven Wilton carpets and </a:t>
            </a:r>
            <a:r>
              <a:rPr lang="en-US" sz="2800" dirty="0" err="1">
                <a:latin typeface="Times New Roman" pitchFamily="18" charset="0"/>
                <a:cs typeface="Times New Roman" pitchFamily="18" charset="0"/>
              </a:rPr>
              <a:t>Axminster</a:t>
            </a:r>
            <a:r>
              <a:rPr lang="en-US" sz="2800" dirty="0">
                <a:latin typeface="Times New Roman" pitchFamily="18" charset="0"/>
                <a:cs typeface="Times New Roman" pitchFamily="18" charset="0"/>
              </a:rPr>
              <a:t> designs were well established, but by the 1980s tufted carpet production accounted for some 80% (by area) of UK production. Much of this carpet production was printed because the range of patterns possible to produce using tufting machines was limited and there was a desire to produce a greater flexibility of design for these types of carpet.</a:t>
            </a:r>
          </a:p>
        </p:txBody>
      </p:sp>
    </p:spTree>
    <p:extLst>
      <p:ext uri="{BB962C8B-B14F-4D97-AF65-F5344CB8AC3E}">
        <p14:creationId xmlns:p14="http://schemas.microsoft.com/office/powerpoint/2010/main" val="22656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b="1" dirty="0">
                <a:effectLst/>
                <a:latin typeface="Times New Roman" pitchFamily="18" charset="0"/>
                <a:cs typeface="Times New Roman" pitchFamily="18" charset="0"/>
              </a:rPr>
              <a:t>Warp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 printing of a design on the sheet of warp yarns before weaving. The filling is either white or a neutral color, and a grayed effect is produced in the areas of the </a:t>
            </a:r>
            <a:r>
              <a:rPr lang="en-US" sz="2800" dirty="0" smtClean="0">
                <a:latin typeface="Times New Roman" pitchFamily="18" charset="0"/>
                <a:cs typeface="Times New Roman" pitchFamily="18" charset="0"/>
              </a:rPr>
              <a:t>design.</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658599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Resist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A printing method in which the design can be produced: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1) by applying a resist agent in the desired design, then dyeing the fabric, in which case, the design remains white although the rest of the fabric is </a:t>
            </a:r>
            <a:r>
              <a:rPr lang="en-US" sz="2800" dirty="0" smtClean="0">
                <a:latin typeface="Times New Roman" pitchFamily="18" charset="0"/>
                <a:cs typeface="Times New Roman" pitchFamily="18" charset="0"/>
              </a:rPr>
              <a:t>dyed</a:t>
            </a:r>
            <a:endParaRPr lang="en-US" sz="28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(2</a:t>
            </a:r>
            <a:r>
              <a:rPr lang="en-US" sz="2800" dirty="0">
                <a:latin typeface="Times New Roman" pitchFamily="18" charset="0"/>
                <a:cs typeface="Times New Roman" pitchFamily="18" charset="0"/>
              </a:rPr>
              <a:t>) by including a resist agent and a dye in the paste which is applied for the design, in which case, the color of the design is not affected by subsequent dyeing of the fabric background.</a:t>
            </a:r>
          </a:p>
        </p:txBody>
      </p:sp>
    </p:spTree>
    <p:extLst>
      <p:ext uri="{BB962C8B-B14F-4D97-AF65-F5344CB8AC3E}">
        <p14:creationId xmlns:p14="http://schemas.microsoft.com/office/powerpoint/2010/main" val="1423794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Photographic Printing:</a:t>
            </a:r>
            <a:endParaRPr lang="en-US" dirty="0"/>
          </a:p>
        </p:txBody>
      </p:sp>
      <p:sp>
        <p:nvSpPr>
          <p:cNvPr id="3" name="Content Placeholder 2"/>
          <p:cNvSpPr>
            <a:spLocks noGrp="1"/>
          </p:cNvSpPr>
          <p:nvPr>
            <p:ph idx="1"/>
          </p:nvPr>
        </p:nvSpPr>
        <p:spPr/>
        <p:txBody>
          <a:bodyPr/>
          <a:lstStyle/>
          <a:p>
            <a:r>
              <a:rPr lang="en-US" dirty="0"/>
              <a:t>A method of printing from photoengraved rollers. The resultant design looks like a photograph. The designs may also be photographed on a silk screen which is used in screen printing.</a:t>
            </a:r>
          </a:p>
        </p:txBody>
      </p:sp>
    </p:spTree>
    <p:extLst>
      <p:ext uri="{BB962C8B-B14F-4D97-AF65-F5344CB8AC3E}">
        <p14:creationId xmlns:p14="http://schemas.microsoft.com/office/powerpoint/2010/main" val="101054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Pigment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Printing by the use of pigments instead of dyes. The pigments do not penetrate the fiber but are affixed to the surface of the fabric by means of synthetic resins which are cured after application to make them insoluble. The pigments are insoluble, and application is in the form of water-in-oil or oil-in-water emulsions of pigment pastes and resins. The colors produced are bright and generally fat except to crocking</a:t>
            </a:r>
          </a:p>
        </p:txBody>
      </p:sp>
    </p:spTree>
    <p:extLst>
      <p:ext uri="{BB962C8B-B14F-4D97-AF65-F5344CB8AC3E}">
        <p14:creationId xmlns:p14="http://schemas.microsoft.com/office/powerpoint/2010/main" val="721148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Blotch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n-US" sz="2800" dirty="0">
                <a:latin typeface="Times New Roman" pitchFamily="18" charset="0"/>
                <a:cs typeface="Times New Roman" pitchFamily="18" charset="0"/>
              </a:rPr>
              <a:t>A process wherein the background color of a design is printed rather than dyed</a:t>
            </a:r>
          </a:p>
        </p:txBody>
      </p:sp>
    </p:spTree>
    <p:extLst>
      <p:ext uri="{BB962C8B-B14F-4D97-AF65-F5344CB8AC3E}">
        <p14:creationId xmlns:p14="http://schemas.microsoft.com/office/powerpoint/2010/main" val="1840805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Burn-Out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A method of printing to obtain a raised design on a sheer ground. The design is applied with a special chemical onto a fabric woven of pairs of threads of different fibers. One of the fibers is then destroyed locally by chemical action. Burn-out printing is often used on velvet. The product of this operation is known as a burnt-out print</a:t>
            </a:r>
            <a:r>
              <a:rPr lang="en-US" sz="2800" b="1" dirty="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424553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Printing </a:t>
            </a:r>
            <a:r>
              <a:rPr lang="en-US" b="1" dirty="0" smtClean="0">
                <a:effectLst/>
                <a:latin typeface="Times New Roman" pitchFamily="18" charset="0"/>
                <a:cs typeface="Times New Roman" pitchFamily="18" charset="0"/>
              </a:rPr>
              <a:t>Processes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There are five main methods of printing a fabric, these being the block, roller, screen, heat transfer and ink-jet methods. The heat transfer method differs from the others in that it involves the transfer of color from the design printed on paper through the </a:t>
            </a:r>
            <a:r>
              <a:rPr lang="en-US" dirty="0" err="1">
                <a:latin typeface="Times New Roman" pitchFamily="18" charset="0"/>
                <a:cs typeface="Times New Roman" pitchFamily="18" charset="0"/>
              </a:rPr>
              <a:t>vapour</a:t>
            </a:r>
            <a:r>
              <a:rPr lang="en-US" dirty="0">
                <a:latin typeface="Times New Roman" pitchFamily="18" charset="0"/>
                <a:cs typeface="Times New Roman" pitchFamily="18" charset="0"/>
              </a:rPr>
              <a:t> phase into the </a:t>
            </a:r>
            <a:r>
              <a:rPr lang="en-US" dirty="0" err="1">
                <a:latin typeface="Times New Roman" pitchFamily="18" charset="0"/>
                <a:cs typeface="Times New Roman" pitchFamily="18" charset="0"/>
              </a:rPr>
              <a:t>fibres</a:t>
            </a:r>
            <a:r>
              <a:rPr lang="en-US" dirty="0">
                <a:latin typeface="Times New Roman" pitchFamily="18" charset="0"/>
                <a:cs typeface="Times New Roman" pitchFamily="18" charset="0"/>
              </a:rPr>
              <a:t> of the fabric. With the other methods the dye or pigment is applied to the fabric surface through a print paste medium. The ink jet printing process however is a comparatively recent innovation and is referred to as a 'non-impact' method, because the print paste is fired on to the textile from a jet which is not actually in contact with the fabric</a:t>
            </a:r>
          </a:p>
        </p:txBody>
      </p:sp>
    </p:spTree>
    <p:extLst>
      <p:ext uri="{BB962C8B-B14F-4D97-AF65-F5344CB8AC3E}">
        <p14:creationId xmlns:p14="http://schemas.microsoft.com/office/powerpoint/2010/main" val="1010273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Direct </a:t>
            </a:r>
            <a:r>
              <a:rPr lang="en-US" b="1" dirty="0" smtClean="0">
                <a:effectLst/>
                <a:latin typeface="Times New Roman" pitchFamily="18" charset="0"/>
                <a:cs typeface="Times New Roman" pitchFamily="18" charset="0"/>
              </a:rPr>
              <a:t>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A process wherein the colors for the desired designs are applied directly to the white or dyed cloth, as distinguished from discharge printing and resist printing.</a:t>
            </a:r>
          </a:p>
        </p:txBody>
      </p:sp>
    </p:spTree>
    <p:extLst>
      <p:ext uri="{BB962C8B-B14F-4D97-AF65-F5344CB8AC3E}">
        <p14:creationId xmlns:p14="http://schemas.microsoft.com/office/powerpoint/2010/main" val="790504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b="1" dirty="0">
                <a:effectLst/>
                <a:latin typeface="Times New Roman" pitchFamily="18" charset="0"/>
                <a:cs typeface="Times New Roman" pitchFamily="18" charset="0"/>
              </a:rPr>
              <a:t>Discharge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In “white” discharge printing, the fabric is piece dyed, then printed with a paste containing a chemical that reduces the dye and hence removes the color where the white designs are desired. In “colored” discharge printing, a color is added to the discharge paste in order to replace the discharged color with another shade.</a:t>
            </a:r>
          </a:p>
        </p:txBody>
      </p:sp>
    </p:spTree>
    <p:extLst>
      <p:ext uri="{BB962C8B-B14F-4D97-AF65-F5344CB8AC3E}">
        <p14:creationId xmlns:p14="http://schemas.microsoft.com/office/powerpoint/2010/main" val="3899097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Duplex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200" dirty="0">
                <a:latin typeface="Times New Roman" pitchFamily="18" charset="0"/>
                <a:cs typeface="Times New Roman" pitchFamily="18" charset="0"/>
              </a:rPr>
              <a:t>A method of printing a pattern on the face and the back of a fabric with equal clarity.</a:t>
            </a:r>
          </a:p>
        </p:txBody>
      </p:sp>
    </p:spTree>
    <p:extLst>
      <p:ext uri="{BB962C8B-B14F-4D97-AF65-F5344CB8AC3E}">
        <p14:creationId xmlns:p14="http://schemas.microsoft.com/office/powerpoint/2010/main" val="3150011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DIFFERENT TYPES OF PRINTING METHOD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b="1" dirty="0">
                <a:latin typeface="Times New Roman" pitchFamily="18" charset="0"/>
                <a:cs typeface="Times New Roman" pitchFamily="18" charset="0"/>
              </a:rPr>
              <a:t>Block Printing </a:t>
            </a:r>
          </a:p>
          <a:p>
            <a:r>
              <a:rPr lang="en-US" b="1" dirty="0" smtClean="0">
                <a:latin typeface="Times New Roman" pitchFamily="18" charset="0"/>
                <a:cs typeface="Times New Roman" pitchFamily="18" charset="0"/>
              </a:rPr>
              <a:t>Roller Printing</a:t>
            </a:r>
          </a:p>
          <a:p>
            <a:r>
              <a:rPr lang="en-US" b="1" dirty="0" smtClean="0">
                <a:latin typeface="Times New Roman" pitchFamily="18" charset="0"/>
                <a:cs typeface="Times New Roman" pitchFamily="18" charset="0"/>
              </a:rPr>
              <a:t>Screen </a:t>
            </a:r>
            <a:r>
              <a:rPr lang="en-US" b="1" dirty="0">
                <a:latin typeface="Times New Roman" pitchFamily="18" charset="0"/>
                <a:cs typeface="Times New Roman" pitchFamily="18" charset="0"/>
              </a:rPr>
              <a:t>Printing </a:t>
            </a:r>
          </a:p>
          <a:p>
            <a:r>
              <a:rPr lang="en-US" b="1" dirty="0" smtClean="0">
                <a:latin typeface="Times New Roman" pitchFamily="18" charset="0"/>
                <a:cs typeface="Times New Roman" pitchFamily="18" charset="0"/>
              </a:rPr>
              <a:t>Transfer Printing</a:t>
            </a:r>
          </a:p>
          <a:p>
            <a:r>
              <a:rPr lang="en-US" b="1" dirty="0" smtClean="0">
                <a:latin typeface="Times New Roman" pitchFamily="18" charset="0"/>
                <a:cs typeface="Times New Roman" pitchFamily="18" charset="0"/>
              </a:rPr>
              <a:t>Heat </a:t>
            </a:r>
            <a:r>
              <a:rPr lang="en-US" b="1" dirty="0">
                <a:latin typeface="Times New Roman" pitchFamily="18" charset="0"/>
                <a:cs typeface="Times New Roman" pitchFamily="18" charset="0"/>
              </a:rPr>
              <a:t>Transfer </a:t>
            </a:r>
            <a:r>
              <a:rPr lang="en-US" b="1" dirty="0" smtClean="0">
                <a:latin typeface="Times New Roman" pitchFamily="18" charset="0"/>
                <a:cs typeface="Times New Roman" pitchFamily="18" charset="0"/>
              </a:rPr>
              <a:t>Printing</a:t>
            </a:r>
          </a:p>
          <a:p>
            <a:r>
              <a:rPr lang="en-US" b="1" dirty="0" smtClean="0">
                <a:latin typeface="Times New Roman" pitchFamily="18" charset="0"/>
                <a:cs typeface="Times New Roman" pitchFamily="18" charset="0"/>
              </a:rPr>
              <a:t> </a:t>
            </a:r>
            <a:r>
              <a:rPr lang="en-US" b="1" dirty="0">
                <a:latin typeface="Times New Roman" pitchFamily="18" charset="0"/>
                <a:cs typeface="Times New Roman" pitchFamily="18" charset="0"/>
              </a:rPr>
              <a:t>Ink-Jet Printing </a:t>
            </a:r>
          </a:p>
          <a:p>
            <a:r>
              <a:rPr lang="en-US" b="1" dirty="0" smtClean="0">
                <a:latin typeface="Times New Roman" pitchFamily="18" charset="0"/>
                <a:cs typeface="Times New Roman" pitchFamily="18" charset="0"/>
              </a:rPr>
              <a:t>Carpet </a:t>
            </a:r>
            <a:r>
              <a:rPr lang="en-US" b="1" dirty="0">
                <a:latin typeface="Times New Roman" pitchFamily="18" charset="0"/>
                <a:cs typeface="Times New Roman" pitchFamily="18" charset="0"/>
              </a:rPr>
              <a:t>Printing </a:t>
            </a:r>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Warp </a:t>
            </a:r>
            <a:r>
              <a:rPr lang="en-US" b="1" dirty="0">
                <a:latin typeface="Times New Roman" pitchFamily="18" charset="0"/>
                <a:cs typeface="Times New Roman" pitchFamily="18" charset="0"/>
              </a:rPr>
              <a:t>Printing </a:t>
            </a:r>
          </a:p>
          <a:p>
            <a:r>
              <a:rPr lang="en-US" b="1" dirty="0" smtClean="0">
                <a:latin typeface="Times New Roman" pitchFamily="18" charset="0"/>
                <a:cs typeface="Times New Roman" pitchFamily="18" charset="0"/>
              </a:rPr>
              <a:t>Resist </a:t>
            </a:r>
            <a:r>
              <a:rPr lang="en-US" b="1" dirty="0">
                <a:latin typeface="Times New Roman" pitchFamily="18" charset="0"/>
                <a:cs typeface="Times New Roman" pitchFamily="18" charset="0"/>
              </a:rPr>
              <a:t>Printing </a:t>
            </a:r>
          </a:p>
          <a:p>
            <a:r>
              <a:rPr lang="en-US" b="1" dirty="0" smtClean="0">
                <a:latin typeface="Times New Roman" pitchFamily="18" charset="0"/>
                <a:cs typeface="Times New Roman" pitchFamily="18" charset="0"/>
              </a:rPr>
              <a:t>Photographic </a:t>
            </a:r>
            <a:r>
              <a:rPr lang="en-US" b="1" dirty="0">
                <a:latin typeface="Times New Roman" pitchFamily="18" charset="0"/>
                <a:cs typeface="Times New Roman" pitchFamily="18" charset="0"/>
              </a:rPr>
              <a:t>Printing </a:t>
            </a:r>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Pigment </a:t>
            </a:r>
            <a:r>
              <a:rPr lang="en-US" b="1" dirty="0">
                <a:latin typeface="Times New Roman" pitchFamily="18" charset="0"/>
                <a:cs typeface="Times New Roman" pitchFamily="18" charset="0"/>
              </a:rPr>
              <a:t>Printing </a:t>
            </a:r>
          </a:p>
          <a:p>
            <a:r>
              <a:rPr lang="en-US" b="1" dirty="0" smtClean="0">
                <a:latin typeface="Times New Roman" pitchFamily="18" charset="0"/>
                <a:cs typeface="Times New Roman" pitchFamily="18" charset="0"/>
              </a:rPr>
              <a:t>Blotch </a:t>
            </a:r>
            <a:r>
              <a:rPr lang="en-US" b="1" dirty="0">
                <a:latin typeface="Times New Roman" pitchFamily="18" charset="0"/>
                <a:cs typeface="Times New Roman" pitchFamily="18" charset="0"/>
              </a:rPr>
              <a:t>Printing </a:t>
            </a:r>
          </a:p>
          <a:p>
            <a:r>
              <a:rPr lang="en-US" b="1" dirty="0" smtClean="0">
                <a:latin typeface="Times New Roman" pitchFamily="18" charset="0"/>
                <a:cs typeface="Times New Roman" pitchFamily="18" charset="0"/>
              </a:rPr>
              <a:t>Burn-Out </a:t>
            </a:r>
            <a:r>
              <a:rPr lang="en-US" b="1" dirty="0">
                <a:latin typeface="Times New Roman" pitchFamily="18" charset="0"/>
                <a:cs typeface="Times New Roman" pitchFamily="18" charset="0"/>
              </a:rPr>
              <a:t>Printing </a:t>
            </a:r>
          </a:p>
          <a:p>
            <a:r>
              <a:rPr lang="en-US" b="1" dirty="0" smtClean="0">
                <a:latin typeface="Times New Roman" pitchFamily="18" charset="0"/>
                <a:cs typeface="Times New Roman" pitchFamily="18" charset="0"/>
              </a:rPr>
              <a:t>Direct </a:t>
            </a:r>
            <a:r>
              <a:rPr lang="en-US" b="1" dirty="0">
                <a:latin typeface="Times New Roman" pitchFamily="18" charset="0"/>
                <a:cs typeface="Times New Roman" pitchFamily="18" charset="0"/>
              </a:rPr>
              <a:t>Printing </a:t>
            </a:r>
          </a:p>
          <a:p>
            <a:r>
              <a:rPr lang="en-US" b="1" dirty="0" smtClean="0">
                <a:latin typeface="Times New Roman" pitchFamily="18" charset="0"/>
                <a:cs typeface="Times New Roman" pitchFamily="18" charset="0"/>
              </a:rPr>
              <a:t>Discharge </a:t>
            </a:r>
            <a:r>
              <a:rPr lang="en-US" b="1" dirty="0">
                <a:latin typeface="Times New Roman" pitchFamily="18" charset="0"/>
                <a:cs typeface="Times New Roman" pitchFamily="18" charset="0"/>
              </a:rPr>
              <a:t>Printing </a:t>
            </a:r>
          </a:p>
          <a:p>
            <a:r>
              <a:rPr lang="en-US" b="1" dirty="0" smtClean="0">
                <a:latin typeface="Times New Roman" pitchFamily="18" charset="0"/>
                <a:cs typeface="Times New Roman" pitchFamily="18" charset="0"/>
              </a:rPr>
              <a:t>Duplex </a:t>
            </a:r>
            <a:r>
              <a:rPr lang="en-US" b="1" dirty="0">
                <a:latin typeface="Times New Roman" pitchFamily="18" charset="0"/>
                <a:cs typeface="Times New Roman" pitchFamily="18" charset="0"/>
              </a:rPr>
              <a:t>Printing</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77336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Block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 blocks are usually made of wood and the design is hand carved, so that it stands out in relief against the background surface. The print paste is applied to the design surface on the block and the block then pressed against the fabric. The process is repeated with different designs and colours until the pattern is complete.</a:t>
            </a:r>
          </a:p>
        </p:txBody>
      </p:sp>
    </p:spTree>
    <p:extLst>
      <p:ext uri="{BB962C8B-B14F-4D97-AF65-F5344CB8AC3E}">
        <p14:creationId xmlns:p14="http://schemas.microsoft.com/office/powerpoint/2010/main" val="602861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2518" y="838200"/>
            <a:ext cx="6289882" cy="4724400"/>
          </a:xfrm>
        </p:spPr>
      </p:pic>
    </p:spTree>
    <p:extLst>
      <p:ext uri="{BB962C8B-B14F-4D97-AF65-F5344CB8AC3E}">
        <p14:creationId xmlns:p14="http://schemas.microsoft.com/office/powerpoint/2010/main" val="2008144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Block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Block printing is a slow, laborious process and is not suitable for high volume commercial use. It is a method still </a:t>
            </a:r>
            <a:r>
              <a:rPr lang="en-US" sz="3600" dirty="0" err="1">
                <a:latin typeface="Times New Roman" pitchFamily="18" charset="0"/>
                <a:cs typeface="Times New Roman" pitchFamily="18" charset="0"/>
              </a:rPr>
              <a:t>practised</a:t>
            </a:r>
            <a:r>
              <a:rPr lang="en-US" sz="3600" dirty="0">
                <a:latin typeface="Times New Roman" pitchFamily="18" charset="0"/>
                <a:cs typeface="Times New Roman" pitchFamily="18" charset="0"/>
              </a:rPr>
              <a:t> in the oriental countries where markets exist for the types of printed fabrics produced.</a:t>
            </a:r>
          </a:p>
        </p:txBody>
      </p:sp>
    </p:spTree>
    <p:extLst>
      <p:ext uri="{BB962C8B-B14F-4D97-AF65-F5344CB8AC3E}">
        <p14:creationId xmlns:p14="http://schemas.microsoft.com/office/powerpoint/2010/main" val="2309733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Roller Printing: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Roller printing has traditionally been preferred for long production runs because of the very high speeds possible. It is also a versatile technique since up to a dozen different colours can be printed simultaneously. The basic roller printing equipment, shown in below figure, consists of a number of copper faced rollers in which the design is etched. There is a separate printing roller for each </a:t>
            </a:r>
            <a:r>
              <a:rPr lang="en-US" dirty="0" err="1">
                <a:latin typeface="Times New Roman" pitchFamily="18" charset="0"/>
                <a:cs typeface="Times New Roman" pitchFamily="18" charset="0"/>
              </a:rPr>
              <a:t>colour</a:t>
            </a:r>
            <a:r>
              <a:rPr lang="en-US" dirty="0">
                <a:latin typeface="Times New Roman" pitchFamily="18" charset="0"/>
                <a:cs typeface="Times New Roman" pitchFamily="18" charset="0"/>
              </a:rPr>
              <a:t> being printed. Each of the rollers rotates over the fabric under pressure against an iron pressure roller. A blanket and backing cloth rotate over the pressure roller under the fabric and provide a flexible support for the fabric being printed. A </a:t>
            </a:r>
            <a:r>
              <a:rPr lang="en-US" dirty="0" err="1">
                <a:latin typeface="Times New Roman" pitchFamily="18" charset="0"/>
                <a:cs typeface="Times New Roman" pitchFamily="18" charset="0"/>
              </a:rPr>
              <a:t>colour</a:t>
            </a:r>
            <a:r>
              <a:rPr lang="en-US" dirty="0">
                <a:latin typeface="Times New Roman" pitchFamily="18" charset="0"/>
                <a:cs typeface="Times New Roman" pitchFamily="18" charset="0"/>
              </a:rPr>
              <a:t> doctor blade removes paste or </a:t>
            </a:r>
            <a:r>
              <a:rPr lang="en-US" dirty="0" err="1">
                <a:latin typeface="Times New Roman" pitchFamily="18" charset="0"/>
                <a:cs typeface="Times New Roman" pitchFamily="18" charset="0"/>
              </a:rPr>
              <a:t>fibres</a:t>
            </a:r>
            <a:r>
              <a:rPr lang="en-US" dirty="0">
                <a:latin typeface="Times New Roman" pitchFamily="18" charset="0"/>
                <a:cs typeface="Times New Roman" pitchFamily="18" charset="0"/>
              </a:rPr>
              <a:t> adhering to the roller after contact with the fabric. After the impression stage the fabric passes to the drying and steaming stages.</a:t>
            </a:r>
          </a:p>
        </p:txBody>
      </p:sp>
    </p:spTree>
    <p:extLst>
      <p:ext uri="{BB962C8B-B14F-4D97-AF65-F5344CB8AC3E}">
        <p14:creationId xmlns:p14="http://schemas.microsoft.com/office/powerpoint/2010/main" val="3358463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5450" y="685800"/>
            <a:ext cx="6381750" cy="5105400"/>
          </a:xfrm>
        </p:spPr>
      </p:pic>
    </p:spTree>
    <p:extLst>
      <p:ext uri="{BB962C8B-B14F-4D97-AF65-F5344CB8AC3E}">
        <p14:creationId xmlns:p14="http://schemas.microsoft.com/office/powerpoint/2010/main" val="960974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cs typeface="Times New Roman" pitchFamily="18" charset="0"/>
              </a:rPr>
              <a:t>S</a:t>
            </a:r>
            <a:r>
              <a:rPr lang="en-US" b="1" dirty="0" smtClean="0">
                <a:effectLst/>
                <a:latin typeface="Times New Roman" pitchFamily="18" charset="0"/>
                <a:cs typeface="Times New Roman" pitchFamily="18" charset="0"/>
              </a:rPr>
              <a:t>creen </a:t>
            </a:r>
            <a:r>
              <a:rPr lang="en-US" b="1" dirty="0">
                <a:effectLst/>
                <a:latin typeface="Times New Roman" pitchFamily="18" charset="0"/>
                <a:cs typeface="Times New Roman" pitchFamily="18" charset="0"/>
              </a:rPr>
              <a:t>Printing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buNone/>
            </a:pPr>
            <a:r>
              <a:rPr lang="en-US" sz="2800" dirty="0">
                <a:latin typeface="Times New Roman" pitchFamily="18" charset="0"/>
                <a:cs typeface="Times New Roman" pitchFamily="18" charset="0"/>
              </a:rPr>
              <a:t>This type of printing has increased enormously in its use in recent years because of its versatility and the development of rotary screen printing machines which are capable of very high rates of production. An additional significant advantage is that heavy depths of shade can be produced by screen printing, a feature which has always been a limitation of roller printing because of the restriction to the amount of print paste which can be held in the shallow depth of the engraving on the print roller. Worldwide, some 61% of all printed textile fabric is produced by the rotary screen method and 23% by flat screen printing.</a:t>
            </a:r>
          </a:p>
        </p:txBody>
      </p:sp>
    </p:spTree>
    <p:extLst>
      <p:ext uri="{BB962C8B-B14F-4D97-AF65-F5344CB8AC3E}">
        <p14:creationId xmlns:p14="http://schemas.microsoft.com/office/powerpoint/2010/main" val="15471988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236</TotalTime>
  <Words>795</Words>
  <Application>Microsoft Office PowerPoint</Application>
  <PresentationFormat>On-screen Show (4:3)</PresentationFormat>
  <Paragraphs>58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Executive</vt:lpstr>
      <vt:lpstr> Mono Printing</vt:lpstr>
      <vt:lpstr>Printing Processes</vt:lpstr>
      <vt:lpstr>DIFFERENT TYPES OF PRINTING METHOD</vt:lpstr>
      <vt:lpstr>Block Printing:</vt:lpstr>
      <vt:lpstr>PowerPoint Presentation</vt:lpstr>
      <vt:lpstr>Block Printing</vt:lpstr>
      <vt:lpstr>Roller Printing:</vt:lpstr>
      <vt:lpstr>PowerPoint Presentation</vt:lpstr>
      <vt:lpstr>Screen Printing :</vt:lpstr>
      <vt:lpstr>Types </vt:lpstr>
      <vt:lpstr>Heat Transfer Printing</vt:lpstr>
      <vt:lpstr> Ink-Jet Printing :</vt:lpstr>
      <vt:lpstr>Carpet Printing</vt:lpstr>
      <vt:lpstr> Warp Printing</vt:lpstr>
      <vt:lpstr>Resist Printing</vt:lpstr>
      <vt:lpstr>Photographic Printing:</vt:lpstr>
      <vt:lpstr>Pigment Printing:</vt:lpstr>
      <vt:lpstr>Blotch Printing:</vt:lpstr>
      <vt:lpstr>Burn-Out Printing:</vt:lpstr>
      <vt:lpstr>Direct Printing</vt:lpstr>
      <vt:lpstr> Discharge Printing:</vt:lpstr>
      <vt:lpstr>Duplex Printing: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Design Studio</dc:title>
  <dc:creator>Turn Back</dc:creator>
  <cp:lastModifiedBy>Turn Back</cp:lastModifiedBy>
  <cp:revision>45</cp:revision>
  <dcterms:created xsi:type="dcterms:W3CDTF">2020-05-15T15:59:32Z</dcterms:created>
  <dcterms:modified xsi:type="dcterms:W3CDTF">2020-05-16T02:17:00Z</dcterms:modified>
</cp:coreProperties>
</file>