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veat" pitchFamily="2" charset="0"/>
      <p:regular r:id="rId29"/>
      <p:bold r:id="rId30"/>
    </p:embeddedFont>
    <p:embeddedFont>
      <p:font typeface="Comfortaa" pitchFamily="2" charset="0"/>
      <p:regular r:id="rId31"/>
      <p:bold r:id="rId32"/>
    </p:embeddedFont>
    <p:embeddedFont>
      <p:font typeface="Lato" panose="020F0502020204030203" pitchFamily="34" charset="0"/>
      <p:regular r:id="rId33"/>
      <p:bold r:id="rId34"/>
      <p:italic r:id="rId35"/>
      <p:boldItalic r:id="rId36"/>
    </p:embeddedFont>
    <p:embeddedFont>
      <p:font typeface="Lobster" pitchFamily="2" charset="0"/>
      <p:regular r:id="rId37"/>
    </p:embeddedFont>
    <p:embeddedFont>
      <p:font typeface="Montserrat" pitchFamily="2" charset="0"/>
      <p:regular r:id="rId38"/>
      <p:bold r:id="rId39"/>
      <p:italic r:id="rId40"/>
      <p:boldItalic r:id="rId41"/>
    </p:embeddedFont>
    <p:embeddedFont>
      <p:font typeface="Pacifico" pitchFamily="2" charset="0"/>
      <p:regular r:id="rId42"/>
    </p:embeddedFont>
    <p:embeddedFont>
      <p:font typeface="Playfair Display"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tvUNWRZ96wH9CZfA6XVBH3CUI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6.fntdata" /><Relationship Id="rId42" Type="http://schemas.openxmlformats.org/officeDocument/2006/relationships/font" Target="fonts/font14.fntdata" /><Relationship Id="rId50" Type="http://customschemas.google.com/relationships/presentationmetadata" Target="meta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5.fntdata" /><Relationship Id="rId38" Type="http://schemas.openxmlformats.org/officeDocument/2006/relationships/font" Target="fonts/font10.fntdata" /><Relationship Id="rId46" Type="http://schemas.openxmlformats.org/officeDocument/2006/relationships/font" Target="fonts/font18.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1.fntdata" /><Relationship Id="rId41" Type="http://schemas.openxmlformats.org/officeDocument/2006/relationships/font" Target="fonts/font13.fntdata"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font" Target="fonts/font4.fntdata" /><Relationship Id="rId37" Type="http://schemas.openxmlformats.org/officeDocument/2006/relationships/font" Target="fonts/font9.fntdata" /><Relationship Id="rId40" Type="http://schemas.openxmlformats.org/officeDocument/2006/relationships/font" Target="fonts/font12.fntdata" /><Relationship Id="rId45" Type="http://schemas.openxmlformats.org/officeDocument/2006/relationships/font" Target="fonts/font17.fntdata" /><Relationship Id="rId53"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36" Type="http://schemas.openxmlformats.org/officeDocument/2006/relationships/font" Target="fonts/font8.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3.fntdata" /><Relationship Id="rId44" Type="http://schemas.openxmlformats.org/officeDocument/2006/relationships/font" Target="fonts/font16.fntdata" /><Relationship Id="rId52"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font" Target="fonts/font2.fntdata" /><Relationship Id="rId35" Type="http://schemas.openxmlformats.org/officeDocument/2006/relationships/font" Target="fonts/font7.fntdata" /><Relationship Id="rId43" Type="http://schemas.openxmlformats.org/officeDocument/2006/relationships/font" Target="fonts/font15.fntdata" /><Relationship Id="rId8" Type="http://schemas.openxmlformats.org/officeDocument/2006/relationships/slide" Target="slides/slide7.xml" /><Relationship Id="rId51"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9"/>
          <p:cNvSpPr/>
          <p:nvPr/>
        </p:nvSpPr>
        <p:spPr>
          <a:xfrm rot="5400000">
            <a:off x="7500300" y="505"/>
            <a:ext cx="1643700" cy="1643700"/>
          </a:xfrm>
          <a:prstGeom prst="diagStripe">
            <a:avLst>
              <a:gd name="adj" fmla="val 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9"/>
          <p:cNvGrpSpPr/>
          <p:nvPr/>
        </p:nvGrpSpPr>
        <p:grpSpPr>
          <a:xfrm>
            <a:off x="0" y="490"/>
            <a:ext cx="5153705" cy="5134399"/>
            <a:chOff x="0" y="75"/>
            <a:chExt cx="5153705" cy="5152950"/>
          </a:xfrm>
        </p:grpSpPr>
        <p:sp>
          <p:nvSpPr>
            <p:cNvPr id="12" name="Google Shape;12;p29"/>
            <p:cNvSpPr/>
            <p:nvPr/>
          </p:nvSpPr>
          <p:spPr>
            <a:xfrm rot="-5400000">
              <a:off x="455" y="-225"/>
              <a:ext cx="5152800" cy="5153700"/>
            </a:xfrm>
            <a:prstGeom prst="diagStripe">
              <a:avLst>
                <a:gd name="adj" fmla="val 5000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rot="-5400000">
              <a:off x="150" y="1145825"/>
              <a:ext cx="3996600" cy="3996900"/>
            </a:xfrm>
            <a:prstGeom prst="diagStripe">
              <a:avLst>
                <a:gd name="adj" fmla="val 58774"/>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9"/>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9"/>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9"/>
          <p:cNvSpPr txBox="1">
            <a:spLocks noGrp="1"/>
          </p:cNvSpPr>
          <p:nvPr>
            <p:ph type="ctrTitle"/>
          </p:nvPr>
        </p:nvSpPr>
        <p:spPr>
          <a:xfrm>
            <a:off x="3537150" y="1578400"/>
            <a:ext cx="5017500" cy="157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7" name="Google Shape;17;p29"/>
          <p:cNvSpPr txBox="1">
            <a:spLocks noGrp="1"/>
          </p:cNvSpPr>
          <p:nvPr>
            <p:ph type="subTitle" idx="1"/>
          </p:nvPr>
        </p:nvSpPr>
        <p:spPr>
          <a:xfrm>
            <a:off x="5083950" y="3924925"/>
            <a:ext cx="3470700" cy="50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8" name="Google Shape;1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grpSp>
        <p:nvGrpSpPr>
          <p:cNvPr id="102" name="Google Shape;102;p38"/>
          <p:cNvGrpSpPr/>
          <p:nvPr/>
        </p:nvGrpSpPr>
        <p:grpSpPr>
          <a:xfrm>
            <a:off x="0" y="4128572"/>
            <a:ext cx="698925" cy="684657"/>
            <a:chOff x="0" y="3785672"/>
            <a:chExt cx="698925" cy="684657"/>
          </a:xfrm>
        </p:grpSpPr>
        <p:sp>
          <p:nvSpPr>
            <p:cNvPr id="103" name="Google Shape;103;p38"/>
            <p:cNvSpPr/>
            <p:nvPr/>
          </p:nvSpPr>
          <p:spPr>
            <a:xfrm rot="-5400000">
              <a:off x="0" y="3785672"/>
              <a:ext cx="544800" cy="544800"/>
            </a:xfrm>
            <a:prstGeom prst="diagStripe">
              <a:avLst>
                <a:gd name="adj" fmla="val 50000"/>
              </a:avLst>
            </a:prstGeom>
            <a:solidFill>
              <a:schemeClr val="lt1">
                <a:alpha val="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8"/>
            <p:cNvSpPr/>
            <p:nvPr/>
          </p:nvSpPr>
          <p:spPr>
            <a:xfrm flipH="1">
              <a:off x="154125" y="3925529"/>
              <a:ext cx="544800" cy="544800"/>
            </a:xfrm>
            <a:prstGeom prst="diagStripe">
              <a:avLst>
                <a:gd name="adj" fmla="val 50000"/>
              </a:avLst>
            </a:prstGeom>
            <a:solidFill>
              <a:schemeClr val="lt1">
                <a:alpha val="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 name="Google Shape;105;p38"/>
          <p:cNvSpPr txBox="1">
            <a:spLocks noGrp="1"/>
          </p:cNvSpPr>
          <p:nvPr>
            <p:ph type="body" idx="1"/>
          </p:nvPr>
        </p:nvSpPr>
        <p:spPr>
          <a:xfrm>
            <a:off x="812725" y="4305375"/>
            <a:ext cx="6936000" cy="523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106" name="Google Shape;106;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grpSp>
        <p:nvGrpSpPr>
          <p:cNvPr id="108" name="Google Shape;108;p39"/>
          <p:cNvGrpSpPr/>
          <p:nvPr/>
        </p:nvGrpSpPr>
        <p:grpSpPr>
          <a:xfrm>
            <a:off x="4406400" y="0"/>
            <a:ext cx="4737600" cy="5143065"/>
            <a:chOff x="4406400" y="0"/>
            <a:chExt cx="4737600" cy="5143065"/>
          </a:xfrm>
        </p:grpSpPr>
        <p:sp>
          <p:nvSpPr>
            <p:cNvPr id="109" name="Google Shape;109;p39"/>
            <p:cNvSpPr/>
            <p:nvPr/>
          </p:nvSpPr>
          <p:spPr>
            <a:xfrm rot="5400000">
              <a:off x="4408200" y="-1800"/>
              <a:ext cx="47340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9"/>
            <p:cNvSpPr/>
            <p:nvPr/>
          </p:nvSpPr>
          <p:spPr>
            <a:xfrm rot="5400000">
              <a:off x="4841125" y="5700"/>
              <a:ext cx="42981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rot="-5400000">
              <a:off x="5618399" y="123646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flipH="1">
              <a:off x="5849857" y="14439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9"/>
            <p:cNvSpPr/>
            <p:nvPr/>
          </p:nvSpPr>
          <p:spPr>
            <a:xfrm rot="-5400000">
              <a:off x="5987081" y="24694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9"/>
            <p:cNvSpPr/>
            <p:nvPr/>
          </p:nvSpPr>
          <p:spPr>
            <a:xfrm flipH="1">
              <a:off x="6222115" y="267695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9"/>
            <p:cNvSpPr/>
            <p:nvPr/>
          </p:nvSpPr>
          <p:spPr>
            <a:xfrm rot="-5400000">
              <a:off x="6675341" y="186201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9"/>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9"/>
            <p:cNvSpPr/>
            <p:nvPr/>
          </p:nvSpPr>
          <p:spPr>
            <a:xfrm rot="-5400000">
              <a:off x="6861141" y="247781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9"/>
            <p:cNvSpPr/>
            <p:nvPr/>
          </p:nvSpPr>
          <p:spPr>
            <a:xfrm flipH="1">
              <a:off x="7965266" y="269296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9"/>
            <p:cNvSpPr/>
            <p:nvPr/>
          </p:nvSpPr>
          <p:spPr>
            <a:xfrm flipH="1">
              <a:off x="8145082" y="330875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9"/>
            <p:cNvSpPr/>
            <p:nvPr/>
          </p:nvSpPr>
          <p:spPr>
            <a:xfrm rot="-5400000">
              <a:off x="7047599" y="309501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9"/>
            <p:cNvSpPr/>
            <p:nvPr/>
          </p:nvSpPr>
          <p:spPr>
            <a:xfrm flipH="1">
              <a:off x="7276649" y="330250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9"/>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9"/>
            <p:cNvSpPr/>
            <p:nvPr/>
          </p:nvSpPr>
          <p:spPr>
            <a:xfrm flipH="1">
              <a:off x="7462448" y="391829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9"/>
            <p:cNvSpPr/>
            <p:nvPr/>
          </p:nvSpPr>
          <p:spPr>
            <a:xfrm rot="-5400000">
              <a:off x="8102491" y="371847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9"/>
            <p:cNvSpPr/>
            <p:nvPr/>
          </p:nvSpPr>
          <p:spPr>
            <a:xfrm flipH="1">
              <a:off x="8334533" y="392596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9"/>
            <p:cNvSpPr/>
            <p:nvPr/>
          </p:nvSpPr>
          <p:spPr>
            <a:xfrm rot="-5400000">
              <a:off x="8288290" y="43342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39"/>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28" name="Google Shape;128;p39"/>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29" name="Google Shape;12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0"/>
          <p:cNvGrpSpPr/>
          <p:nvPr/>
        </p:nvGrpSpPr>
        <p:grpSpPr>
          <a:xfrm>
            <a:off x="4406400" y="0"/>
            <a:ext cx="4737600" cy="5143065"/>
            <a:chOff x="4406400" y="0"/>
            <a:chExt cx="4737600" cy="5143065"/>
          </a:xfrm>
        </p:grpSpPr>
        <p:sp>
          <p:nvSpPr>
            <p:cNvPr id="21" name="Google Shape;21;p30"/>
            <p:cNvSpPr/>
            <p:nvPr/>
          </p:nvSpPr>
          <p:spPr>
            <a:xfrm rot="5400000">
              <a:off x="4408200" y="-1800"/>
              <a:ext cx="47340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rot="5400000">
              <a:off x="4841125" y="5700"/>
              <a:ext cx="42981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0"/>
            <p:cNvSpPr/>
            <p:nvPr/>
          </p:nvSpPr>
          <p:spPr>
            <a:xfrm rot="-5400000">
              <a:off x="5618399" y="123646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0"/>
            <p:cNvSpPr/>
            <p:nvPr/>
          </p:nvSpPr>
          <p:spPr>
            <a:xfrm flipH="1">
              <a:off x="5849857" y="14439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0"/>
            <p:cNvSpPr/>
            <p:nvPr/>
          </p:nvSpPr>
          <p:spPr>
            <a:xfrm rot="-5400000">
              <a:off x="5987081" y="24694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0"/>
            <p:cNvSpPr/>
            <p:nvPr/>
          </p:nvSpPr>
          <p:spPr>
            <a:xfrm flipH="1">
              <a:off x="6222115" y="267695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0"/>
            <p:cNvSpPr/>
            <p:nvPr/>
          </p:nvSpPr>
          <p:spPr>
            <a:xfrm rot="-5400000">
              <a:off x="6675341" y="186201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0"/>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0"/>
            <p:cNvSpPr/>
            <p:nvPr/>
          </p:nvSpPr>
          <p:spPr>
            <a:xfrm rot="-5400000">
              <a:off x="6861141" y="247781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0"/>
            <p:cNvSpPr/>
            <p:nvPr/>
          </p:nvSpPr>
          <p:spPr>
            <a:xfrm flipH="1">
              <a:off x="7965266" y="269296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0"/>
            <p:cNvSpPr/>
            <p:nvPr/>
          </p:nvSpPr>
          <p:spPr>
            <a:xfrm flipH="1">
              <a:off x="8145082" y="330875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0"/>
            <p:cNvSpPr/>
            <p:nvPr/>
          </p:nvSpPr>
          <p:spPr>
            <a:xfrm rot="-5400000">
              <a:off x="7047599" y="309501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0"/>
            <p:cNvSpPr/>
            <p:nvPr/>
          </p:nvSpPr>
          <p:spPr>
            <a:xfrm flipH="1">
              <a:off x="7276649" y="330250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0"/>
            <p:cNvSpPr/>
            <p:nvPr/>
          </p:nvSpPr>
          <p:spPr>
            <a:xfrm flipH="1">
              <a:off x="7462448" y="391829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rot="-5400000">
              <a:off x="8102491" y="371847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flipH="1">
              <a:off x="8334533" y="392596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rot="-5400000">
              <a:off x="8288290" y="43342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0"/>
          <p:cNvSpPr txBox="1">
            <a:spLocks noGrp="1"/>
          </p:cNvSpPr>
          <p:nvPr>
            <p:ph type="title"/>
          </p:nvPr>
        </p:nvSpPr>
        <p:spPr>
          <a:xfrm>
            <a:off x="823850" y="2053000"/>
            <a:ext cx="4587000" cy="114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31"/>
          <p:cNvGrpSpPr/>
          <p:nvPr/>
        </p:nvGrpSpPr>
        <p:grpSpPr>
          <a:xfrm>
            <a:off x="0" y="381001"/>
            <a:ext cx="1037850" cy="1016288"/>
            <a:chOff x="0" y="381001"/>
            <a:chExt cx="1037850" cy="1016288"/>
          </a:xfrm>
        </p:grpSpPr>
        <p:sp>
          <p:nvSpPr>
            <p:cNvPr id="43" name="Google Shape;43;p3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31"/>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31"/>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7" name="Google Shape;4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grpSp>
        <p:nvGrpSpPr>
          <p:cNvPr id="51" name="Google Shape;51;p33"/>
          <p:cNvGrpSpPr/>
          <p:nvPr/>
        </p:nvGrpSpPr>
        <p:grpSpPr>
          <a:xfrm>
            <a:off x="0" y="381001"/>
            <a:ext cx="1037850" cy="1016288"/>
            <a:chOff x="0" y="381001"/>
            <a:chExt cx="1037850" cy="1016288"/>
          </a:xfrm>
        </p:grpSpPr>
        <p:sp>
          <p:nvSpPr>
            <p:cNvPr id="52" name="Google Shape;52;p3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3"/>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33"/>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 name="Google Shape;55;p33"/>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6" name="Google Shape;56;p33"/>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7" name="Google Shape;5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grpSp>
        <p:nvGrpSpPr>
          <p:cNvPr id="59" name="Google Shape;59;p34"/>
          <p:cNvGrpSpPr/>
          <p:nvPr/>
        </p:nvGrpSpPr>
        <p:grpSpPr>
          <a:xfrm>
            <a:off x="0" y="381001"/>
            <a:ext cx="1037850" cy="1016288"/>
            <a:chOff x="0" y="381001"/>
            <a:chExt cx="1037850" cy="1016288"/>
          </a:xfrm>
        </p:grpSpPr>
        <p:sp>
          <p:nvSpPr>
            <p:cNvPr id="60" name="Google Shape;60;p3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34"/>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3" name="Google Shape;6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grpSp>
        <p:nvGrpSpPr>
          <p:cNvPr id="65" name="Google Shape;65;p35"/>
          <p:cNvGrpSpPr/>
          <p:nvPr/>
        </p:nvGrpSpPr>
        <p:grpSpPr>
          <a:xfrm>
            <a:off x="0" y="381001"/>
            <a:ext cx="1037850" cy="1016288"/>
            <a:chOff x="0" y="381001"/>
            <a:chExt cx="1037850" cy="1016288"/>
          </a:xfrm>
        </p:grpSpPr>
        <p:sp>
          <p:nvSpPr>
            <p:cNvPr id="66" name="Google Shape;66;p3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5"/>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9" name="Google Shape;69;p35"/>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0" name="Google Shape;70;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grpSp>
        <p:nvGrpSpPr>
          <p:cNvPr id="72" name="Google Shape;72;p36"/>
          <p:cNvGrpSpPr/>
          <p:nvPr/>
        </p:nvGrpSpPr>
        <p:grpSpPr>
          <a:xfrm>
            <a:off x="4406400" y="0"/>
            <a:ext cx="4737600" cy="5143500"/>
            <a:chOff x="4406400" y="0"/>
            <a:chExt cx="4737600" cy="5143500"/>
          </a:xfrm>
        </p:grpSpPr>
        <p:sp>
          <p:nvSpPr>
            <p:cNvPr id="73" name="Google Shape;73;p36"/>
            <p:cNvSpPr/>
            <p:nvPr/>
          </p:nvSpPr>
          <p:spPr>
            <a:xfrm rot="5400000">
              <a:off x="4407900" y="-1500"/>
              <a:ext cx="47346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6"/>
            <p:cNvSpPr/>
            <p:nvPr/>
          </p:nvSpPr>
          <p:spPr>
            <a:xfrm rot="5400000">
              <a:off x="4840825" y="6000"/>
              <a:ext cx="42987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6"/>
            <p:cNvSpPr/>
            <p:nvPr/>
          </p:nvSpPr>
          <p:spPr>
            <a:xfrm rot="-5400000">
              <a:off x="5618399" y="123664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6"/>
            <p:cNvSpPr/>
            <p:nvPr/>
          </p:nvSpPr>
          <p:spPr>
            <a:xfrm flipH="1">
              <a:off x="5849857" y="144407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6"/>
            <p:cNvSpPr/>
            <p:nvPr/>
          </p:nvSpPr>
          <p:spPr>
            <a:xfrm rot="-5400000">
              <a:off x="5987081" y="246974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6"/>
            <p:cNvSpPr/>
            <p:nvPr/>
          </p:nvSpPr>
          <p:spPr>
            <a:xfrm flipH="1">
              <a:off x="6222115" y="2677179"/>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6"/>
            <p:cNvSpPr/>
            <p:nvPr/>
          </p:nvSpPr>
          <p:spPr>
            <a:xfrm rot="-5400000">
              <a:off x="6675341" y="186224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6"/>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6"/>
            <p:cNvSpPr/>
            <p:nvPr/>
          </p:nvSpPr>
          <p:spPr>
            <a:xfrm rot="-5400000">
              <a:off x="6861141" y="247808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6"/>
            <p:cNvSpPr/>
            <p:nvPr/>
          </p:nvSpPr>
          <p:spPr>
            <a:xfrm flipH="1">
              <a:off x="7965266" y="269319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6"/>
            <p:cNvSpPr/>
            <p:nvPr/>
          </p:nvSpPr>
          <p:spPr>
            <a:xfrm flipH="1">
              <a:off x="8145082" y="330903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6"/>
            <p:cNvSpPr/>
            <p:nvPr/>
          </p:nvSpPr>
          <p:spPr>
            <a:xfrm rot="-5400000">
              <a:off x="7047599" y="309534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6"/>
            <p:cNvSpPr/>
            <p:nvPr/>
          </p:nvSpPr>
          <p:spPr>
            <a:xfrm flipH="1">
              <a:off x="7276649" y="330278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6"/>
            <p:cNvSpPr/>
            <p:nvPr/>
          </p:nvSpPr>
          <p:spPr>
            <a:xfrm flipH="1">
              <a:off x="7462448" y="391862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6"/>
            <p:cNvSpPr/>
            <p:nvPr/>
          </p:nvSpPr>
          <p:spPr>
            <a:xfrm rot="-5400000">
              <a:off x="8102491" y="37188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6"/>
            <p:cNvSpPr/>
            <p:nvPr/>
          </p:nvSpPr>
          <p:spPr>
            <a:xfrm flipH="1">
              <a:off x="8334533" y="392629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6"/>
            <p:cNvSpPr/>
            <p:nvPr/>
          </p:nvSpPr>
          <p:spPr>
            <a:xfrm rot="-5400000">
              <a:off x="8288290" y="433470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36"/>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grpSp>
        <p:nvGrpSpPr>
          <p:cNvPr id="94" name="Google Shape;94;p37"/>
          <p:cNvGrpSpPr/>
          <p:nvPr/>
        </p:nvGrpSpPr>
        <p:grpSpPr>
          <a:xfrm>
            <a:off x="0" y="381001"/>
            <a:ext cx="1037850" cy="1016288"/>
            <a:chOff x="0" y="381001"/>
            <a:chExt cx="1037850" cy="1016288"/>
          </a:xfrm>
        </p:grpSpPr>
        <p:sp>
          <p:nvSpPr>
            <p:cNvPr id="95" name="Google Shape;95;p3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37"/>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8" name="Google Shape;98;p37"/>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99" name="Google Shape;99;p37"/>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0" name="Google Shape;10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7" name="Google Shape;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 name="Google Shape;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14.xm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6.xml"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20.xml"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22.xml"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823850" y="793425"/>
            <a:ext cx="4587000" cy="3800700"/>
          </a:xfrm>
          <a:prstGeom prst="rect">
            <a:avLst/>
          </a:prstGeom>
          <a:solidFill>
            <a:schemeClr val="accent3"/>
          </a:solidFill>
          <a:ln>
            <a:noFill/>
          </a:ln>
          <a:effectLst>
            <a:outerShdw blurRad="285750" dist="457200" dir="14904000" algn="bl" rotWithShape="0">
              <a:srgbClr val="FFFFFF">
                <a:alpha val="25882"/>
              </a:srgbClr>
            </a:outerShdw>
            <a:reflection stA="17000" endPos="25750" dist="57150" dir="5400000" fadeDir="5400012" sy="-100000" algn="bl" rotWithShape="0"/>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2800"/>
              <a:buNone/>
            </a:pPr>
            <a:r>
              <a:rPr lang="en-GB" sz="5100" b="1" i="1" u="sng">
                <a:solidFill>
                  <a:schemeClr val="dk2"/>
                </a:solidFill>
                <a:latin typeface="Pacifico"/>
                <a:ea typeface="Pacifico"/>
                <a:cs typeface="Pacifico"/>
                <a:sym typeface="Pacifico"/>
              </a:rPr>
              <a:t>Methods in Molecular Biology</a:t>
            </a:r>
            <a:endParaRPr sz="5100" b="1" i="1" u="sng">
              <a:solidFill>
                <a:schemeClr val="dk2"/>
              </a:solidFill>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297500" y="0"/>
            <a:ext cx="7038900" cy="99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3300" b="1" u="sng"/>
              <a:t>Techniques of Molecular Biology:</a:t>
            </a:r>
            <a:endParaRPr sz="3300" b="1" u="sng"/>
          </a:p>
        </p:txBody>
      </p:sp>
      <p:sp>
        <p:nvSpPr>
          <p:cNvPr id="187" name="Google Shape;187;p11"/>
          <p:cNvSpPr txBox="1">
            <a:spLocks noGrp="1"/>
          </p:cNvSpPr>
          <p:nvPr>
            <p:ph type="body" idx="1"/>
          </p:nvPr>
        </p:nvSpPr>
        <p:spPr>
          <a:xfrm>
            <a:off x="1297500" y="992400"/>
            <a:ext cx="7038900" cy="41511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Expression  Cloning.</a:t>
            </a:r>
            <a:endParaRPr sz="2100">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Polymerase Chain Reaction (PCR).</a:t>
            </a:r>
            <a:endParaRPr sz="2100">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Gel Electrophoresis.</a:t>
            </a:r>
            <a:endParaRPr sz="2100">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Macromolecule blotting and probing techniques.</a:t>
            </a:r>
            <a:endParaRPr sz="2100">
              <a:latin typeface="Times New Roman"/>
              <a:ea typeface="Times New Roman"/>
              <a:cs typeface="Times New Roman"/>
              <a:sym typeface="Times New Roman"/>
            </a:endParaRPr>
          </a:p>
          <a:p>
            <a:pPr marL="2286000" lvl="0" indent="-361950" algn="just" rtl="0">
              <a:lnSpc>
                <a:spcPct val="115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Southern Blotting.</a:t>
            </a:r>
            <a:endParaRPr sz="2100">
              <a:latin typeface="Times New Roman"/>
              <a:ea typeface="Times New Roman"/>
              <a:cs typeface="Times New Roman"/>
              <a:sym typeface="Times New Roman"/>
            </a:endParaRPr>
          </a:p>
          <a:p>
            <a:pPr marL="2286000" lvl="0" indent="-361950" algn="just" rtl="0">
              <a:lnSpc>
                <a:spcPct val="115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Northern Blotting.</a:t>
            </a:r>
            <a:endParaRPr sz="2100">
              <a:latin typeface="Times New Roman"/>
              <a:ea typeface="Times New Roman"/>
              <a:cs typeface="Times New Roman"/>
              <a:sym typeface="Times New Roman"/>
            </a:endParaRPr>
          </a:p>
          <a:p>
            <a:pPr marL="2286000" lvl="0" indent="-361950" algn="just" rtl="0">
              <a:lnSpc>
                <a:spcPct val="115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Western Blotting.</a:t>
            </a:r>
            <a:endParaRPr sz="2100">
              <a:latin typeface="Times New Roman"/>
              <a:ea typeface="Times New Roman"/>
              <a:cs typeface="Times New Roman"/>
              <a:sym typeface="Times New Roman"/>
            </a:endParaRPr>
          </a:p>
          <a:p>
            <a:pPr marL="2286000" lvl="0" indent="-361950" algn="just" rtl="0">
              <a:lnSpc>
                <a:spcPct val="115000"/>
              </a:lnSpc>
              <a:spcBef>
                <a:spcPts val="0"/>
              </a:spcBef>
              <a:spcAft>
                <a:spcPts val="0"/>
              </a:spcAft>
              <a:buSzPts val="2100"/>
              <a:buFont typeface="Times New Roman"/>
              <a:buChar char="●"/>
            </a:pPr>
            <a:r>
              <a:rPr lang="en-GB" sz="2100">
                <a:latin typeface="Times New Roman"/>
                <a:ea typeface="Times New Roman"/>
                <a:cs typeface="Times New Roman"/>
                <a:sym typeface="Times New Roman"/>
              </a:rPr>
              <a:t>Eastern Blotting.</a:t>
            </a:r>
            <a:endParaRPr sz="2100">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Arrays.</a:t>
            </a:r>
            <a:endParaRPr sz="2100">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Allele specific oligonucleotide.</a:t>
            </a:r>
            <a:endParaRPr sz="2100">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AutoNum type="arabicPeriod"/>
            </a:pPr>
            <a:r>
              <a:rPr lang="en-GB" sz="2100">
                <a:latin typeface="Times New Roman"/>
                <a:ea typeface="Times New Roman"/>
                <a:cs typeface="Times New Roman"/>
                <a:sym typeface="Times New Roman"/>
              </a:rPr>
              <a:t>Antiquated technologies.</a:t>
            </a:r>
            <a:endParaRPr sz="2100">
              <a:latin typeface="Times New Roman"/>
              <a:ea typeface="Times New Roman"/>
              <a:cs typeface="Times New Roman"/>
              <a:sym typeface="Times New Roman"/>
            </a:endParaRPr>
          </a:p>
          <a:p>
            <a:pPr marL="0" lvl="0" indent="0" algn="just" rtl="0">
              <a:lnSpc>
                <a:spcPct val="115000"/>
              </a:lnSpc>
              <a:spcBef>
                <a:spcPts val="1600"/>
              </a:spcBef>
              <a:spcAft>
                <a:spcPts val="1600"/>
              </a:spcAft>
              <a:buSzPts val="13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400"/>
              <a:buNone/>
            </a:pPr>
            <a:r>
              <a:rPr lang="en-GB" sz="3600" b="1" i="1" u="sng"/>
              <a:t>Expression Cloning:</a:t>
            </a:r>
            <a:endParaRPr sz="3600" b="1" i="1" u="sng"/>
          </a:p>
        </p:txBody>
      </p:sp>
      <p:sp>
        <p:nvSpPr>
          <p:cNvPr id="193" name="Google Shape;193;p12"/>
          <p:cNvSpPr txBox="1">
            <a:spLocks noGrp="1"/>
          </p:cNvSpPr>
          <p:nvPr>
            <p:ph type="body" idx="1"/>
          </p:nvPr>
        </p:nvSpPr>
        <p:spPr>
          <a:xfrm>
            <a:off x="1297500" y="1307850"/>
            <a:ext cx="7038900" cy="33189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Font typeface="Times New Roman"/>
              <a:buChar char="●"/>
            </a:pPr>
            <a:r>
              <a:rPr lang="en-GB" sz="2600">
                <a:latin typeface="Times New Roman"/>
                <a:ea typeface="Times New Roman"/>
                <a:cs typeface="Times New Roman"/>
                <a:sym typeface="Times New Roman"/>
              </a:rPr>
              <a:t>One of the most basic techniques of molecular biology to study protein function is expression cloning.</a:t>
            </a:r>
            <a:endParaRPr sz="2600">
              <a:latin typeface="Times New Roman"/>
              <a:ea typeface="Times New Roman"/>
              <a:cs typeface="Times New Roman"/>
              <a:sym typeface="Times New Roman"/>
            </a:endParaRPr>
          </a:p>
          <a:p>
            <a:pPr marL="457200" lvl="0" indent="-393700" algn="l" rtl="0">
              <a:lnSpc>
                <a:spcPct val="115000"/>
              </a:lnSpc>
              <a:spcBef>
                <a:spcPts val="0"/>
              </a:spcBef>
              <a:spcAft>
                <a:spcPts val="0"/>
              </a:spcAft>
              <a:buSzPts val="2600"/>
              <a:buFont typeface="Times New Roman"/>
              <a:buChar char="●"/>
            </a:pPr>
            <a:r>
              <a:rPr lang="en-GB" sz="2600">
                <a:latin typeface="Times New Roman"/>
                <a:ea typeface="Times New Roman"/>
                <a:cs typeface="Times New Roman"/>
                <a:sym typeface="Times New Roman"/>
              </a:rPr>
              <a:t>In  this technique , DNA coding for a protein of interest is cloned into a plasmid.</a:t>
            </a:r>
            <a:endParaRPr sz="26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3"/>
          <p:cNvPicPr preferRelativeResize="0"/>
          <p:nvPr/>
        </p:nvPicPr>
        <p:blipFill rotWithShape="1">
          <a:blip r:embed="rId3">
            <a:alphaModFix/>
          </a:blip>
          <a:srcRect/>
          <a:stretch/>
        </p:blipFill>
        <p:spPr>
          <a:xfrm>
            <a:off x="219550" y="272375"/>
            <a:ext cx="8620650" cy="465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3400" b="1" i="1" u="sng"/>
              <a:t>Polymerase Chain Reaction (PCR):</a:t>
            </a:r>
            <a:endParaRPr sz="3400" b="1" i="1" u="sng"/>
          </a:p>
        </p:txBody>
      </p:sp>
      <p:sp>
        <p:nvSpPr>
          <p:cNvPr id="204" name="Google Shape;204;p14"/>
          <p:cNvSpPr txBox="1">
            <a:spLocks noGrp="1"/>
          </p:cNvSpPr>
          <p:nvPr>
            <p:ph type="body" idx="1"/>
          </p:nvPr>
        </p:nvSpPr>
        <p:spPr>
          <a:xfrm>
            <a:off x="1297500" y="1615425"/>
            <a:ext cx="7253100" cy="31152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Font typeface="Times New Roman"/>
              <a:buChar char="●"/>
            </a:pPr>
            <a:r>
              <a:rPr lang="en-GB" sz="2700">
                <a:latin typeface="Times New Roman"/>
                <a:ea typeface="Times New Roman"/>
                <a:cs typeface="Times New Roman"/>
                <a:sym typeface="Times New Roman"/>
              </a:rPr>
              <a:t>The  Polymerase Chain Reaction is an extremely versatile technique for copying DNA.</a:t>
            </a:r>
            <a:endParaRPr sz="2700">
              <a:latin typeface="Times New Roman"/>
              <a:ea typeface="Times New Roman"/>
              <a:cs typeface="Times New Roman"/>
              <a:sym typeface="Times New Roman"/>
            </a:endParaRPr>
          </a:p>
          <a:p>
            <a:pPr marL="457200" lvl="0" indent="-400050" algn="l" rtl="0">
              <a:lnSpc>
                <a:spcPct val="115000"/>
              </a:lnSpc>
              <a:spcBef>
                <a:spcPts val="0"/>
              </a:spcBef>
              <a:spcAft>
                <a:spcPts val="0"/>
              </a:spcAft>
              <a:buSzPts val="2700"/>
              <a:buFont typeface="Times New Roman"/>
              <a:buChar char="●"/>
            </a:pPr>
            <a:r>
              <a:rPr lang="en-GB" sz="2700">
                <a:latin typeface="Times New Roman"/>
                <a:ea typeface="Times New Roman"/>
                <a:cs typeface="Times New Roman"/>
                <a:sym typeface="Times New Roman"/>
              </a:rPr>
              <a:t>In brief, PCR allows a specific DNA sequence to be copied or modified  in predetermined ways.</a:t>
            </a:r>
            <a:endParaRPr sz="27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5"/>
          <p:cNvPicPr preferRelativeResize="0"/>
          <p:nvPr/>
        </p:nvPicPr>
        <p:blipFill rotWithShape="1">
          <a:blip r:embed="rId3">
            <a:alphaModFix/>
          </a:blip>
          <a:srcRect/>
          <a:stretch/>
        </p:blipFill>
        <p:spPr>
          <a:xfrm>
            <a:off x="262300" y="341600"/>
            <a:ext cx="8640150" cy="4596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4700" b="1" i="1" u="sng"/>
              <a:t>Gel Electrophoresis:</a:t>
            </a:r>
            <a:endParaRPr sz="4700" b="1" i="1" u="sng"/>
          </a:p>
        </p:txBody>
      </p:sp>
      <p:sp>
        <p:nvSpPr>
          <p:cNvPr id="215" name="Google Shape;215;p16"/>
          <p:cNvSpPr txBox="1">
            <a:spLocks noGrp="1"/>
          </p:cNvSpPr>
          <p:nvPr>
            <p:ph type="body" idx="1"/>
          </p:nvPr>
        </p:nvSpPr>
        <p:spPr>
          <a:xfrm>
            <a:off x="1297500" y="1307850"/>
            <a:ext cx="7038900" cy="38358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Font typeface="Times New Roman"/>
              <a:buChar char="●"/>
            </a:pPr>
            <a:r>
              <a:rPr lang="en-GB" sz="3000">
                <a:latin typeface="Times New Roman"/>
                <a:ea typeface="Times New Roman"/>
                <a:cs typeface="Times New Roman"/>
                <a:sym typeface="Times New Roman"/>
              </a:rPr>
              <a:t>Gel Electrophoresis  is one of the principal tops of molecular biology.</a:t>
            </a:r>
            <a:endParaRPr sz="3000">
              <a:latin typeface="Times New Roman"/>
              <a:ea typeface="Times New Roman"/>
              <a:cs typeface="Times New Roman"/>
              <a:sym typeface="Times New Roman"/>
            </a:endParaRPr>
          </a:p>
          <a:p>
            <a:pPr marL="457200" lvl="0" indent="-419100" algn="l" rtl="0">
              <a:lnSpc>
                <a:spcPct val="115000"/>
              </a:lnSpc>
              <a:spcBef>
                <a:spcPts val="0"/>
              </a:spcBef>
              <a:spcAft>
                <a:spcPts val="0"/>
              </a:spcAft>
              <a:buSzPts val="3000"/>
              <a:buFont typeface="Times New Roman"/>
              <a:buChar char="●"/>
            </a:pPr>
            <a:r>
              <a:rPr lang="en-GB" sz="3000">
                <a:latin typeface="Times New Roman"/>
                <a:ea typeface="Times New Roman"/>
                <a:cs typeface="Times New Roman"/>
                <a:sym typeface="Times New Roman"/>
              </a:rPr>
              <a:t>The basic principle is that DNA, RNA, and proteins can all be separated by means of an electric field and size.</a:t>
            </a:r>
            <a:endParaRPr sz="30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7"/>
          <p:cNvPicPr preferRelativeResize="0"/>
          <p:nvPr/>
        </p:nvPicPr>
        <p:blipFill rotWithShape="1">
          <a:blip r:embed="rId3">
            <a:alphaModFix/>
          </a:blip>
          <a:srcRect/>
          <a:stretch/>
        </p:blipFill>
        <p:spPr>
          <a:xfrm>
            <a:off x="220800" y="216975"/>
            <a:ext cx="8733400" cy="4693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3100" b="1" i="1" u="sng"/>
              <a:t>Macromolecule blotting and probing:</a:t>
            </a:r>
            <a:endParaRPr sz="3100" b="1" i="1" u="sng"/>
          </a:p>
        </p:txBody>
      </p:sp>
      <p:sp>
        <p:nvSpPr>
          <p:cNvPr id="226" name="Google Shape;226;p18"/>
          <p:cNvSpPr txBox="1">
            <a:spLocks noGrp="1"/>
          </p:cNvSpPr>
          <p:nvPr>
            <p:ph type="body" idx="1"/>
          </p:nvPr>
        </p:nvSpPr>
        <p:spPr>
          <a:xfrm>
            <a:off x="1297500" y="1515539"/>
            <a:ext cx="7038900" cy="337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GB" sz="2900" b="1" i="1" u="sng">
                <a:latin typeface="Comfortaa"/>
                <a:ea typeface="Comfortaa"/>
                <a:cs typeface="Comfortaa"/>
                <a:sym typeface="Comfortaa"/>
              </a:rPr>
              <a:t>Southern Blotting:</a:t>
            </a:r>
            <a:endParaRPr sz="2900" b="1" i="1" u="sng">
              <a:latin typeface="Comfortaa"/>
              <a:ea typeface="Comfortaa"/>
              <a:cs typeface="Comfortaa"/>
              <a:sym typeface="Comfortaa"/>
            </a:endParaRPr>
          </a:p>
          <a:p>
            <a:pPr marL="914400" lvl="0" indent="-400050" algn="l" rtl="0">
              <a:lnSpc>
                <a:spcPct val="115000"/>
              </a:lnSpc>
              <a:spcBef>
                <a:spcPts val="1600"/>
              </a:spcBef>
              <a:spcAft>
                <a:spcPts val="0"/>
              </a:spcAft>
              <a:buSzPts val="2700"/>
              <a:buFont typeface="Times New Roman"/>
              <a:buChar char="●"/>
            </a:pPr>
            <a:r>
              <a:rPr lang="en-GB" sz="2700">
                <a:latin typeface="Times New Roman"/>
                <a:ea typeface="Times New Roman"/>
                <a:cs typeface="Times New Roman"/>
                <a:sym typeface="Times New Roman"/>
              </a:rPr>
              <a:t>Named after it's inventor,  biologist Edwin Southern.</a:t>
            </a:r>
            <a:endParaRPr sz="2700">
              <a:latin typeface="Times New Roman"/>
              <a:ea typeface="Times New Roman"/>
              <a:cs typeface="Times New Roman"/>
              <a:sym typeface="Times New Roman"/>
            </a:endParaRPr>
          </a:p>
          <a:p>
            <a:pPr marL="914400" lvl="0" indent="-400050" algn="l" rtl="0">
              <a:lnSpc>
                <a:spcPct val="115000"/>
              </a:lnSpc>
              <a:spcBef>
                <a:spcPts val="0"/>
              </a:spcBef>
              <a:spcAft>
                <a:spcPts val="0"/>
              </a:spcAft>
              <a:buSzPts val="2700"/>
              <a:buFont typeface="Times New Roman"/>
              <a:buChar char="●"/>
            </a:pPr>
            <a:r>
              <a:rPr lang="en-GB" sz="2700">
                <a:latin typeface="Times New Roman"/>
                <a:ea typeface="Times New Roman"/>
                <a:cs typeface="Times New Roman"/>
                <a:sym typeface="Times New Roman"/>
              </a:rPr>
              <a:t>The southern blot is a  method for probing for the presence of a specific DNA sequence within a DNA sample.</a:t>
            </a:r>
            <a:endParaRPr sz="27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4700" b="1" i="1" u="sng"/>
              <a:t>Northern Blotting:</a:t>
            </a:r>
            <a:endParaRPr sz="4700" b="1" i="1" u="sng"/>
          </a:p>
        </p:txBody>
      </p:sp>
      <p:sp>
        <p:nvSpPr>
          <p:cNvPr id="232" name="Google Shape;232;p19"/>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p>
            <a:pPr marL="457200" lvl="0" indent="-412750" algn="l" rtl="0">
              <a:lnSpc>
                <a:spcPct val="115000"/>
              </a:lnSpc>
              <a:spcBef>
                <a:spcPts val="0"/>
              </a:spcBef>
              <a:spcAft>
                <a:spcPts val="0"/>
              </a:spcAft>
              <a:buSzPts val="2900"/>
              <a:buFont typeface="Times New Roman"/>
              <a:buChar char="●"/>
            </a:pPr>
            <a:r>
              <a:rPr lang="en-GB" sz="2900">
                <a:latin typeface="Times New Roman"/>
                <a:ea typeface="Times New Roman"/>
                <a:cs typeface="Times New Roman"/>
                <a:sym typeface="Times New Roman"/>
              </a:rPr>
              <a:t>The northern blot is used to study the expression patterns of a specific type of RNA molecule as relative comparison among a set of different samples of RNA.</a:t>
            </a:r>
            <a:endParaRPr sz="29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flipH="1">
            <a:off x="1297500" y="217050"/>
            <a:ext cx="7038900" cy="8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4200" b="1" i="1" u="sng"/>
              <a:t>Western Blotting:</a:t>
            </a:r>
            <a:endParaRPr sz="4200" b="1" i="1" u="sng"/>
          </a:p>
        </p:txBody>
      </p:sp>
      <p:sp>
        <p:nvSpPr>
          <p:cNvPr id="238" name="Google Shape;238;p20"/>
          <p:cNvSpPr txBox="1">
            <a:spLocks noGrp="1"/>
          </p:cNvSpPr>
          <p:nvPr>
            <p:ph type="body" idx="1"/>
          </p:nvPr>
        </p:nvSpPr>
        <p:spPr>
          <a:xfrm>
            <a:off x="1297500" y="1081950"/>
            <a:ext cx="7431900" cy="38427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Times New Roman"/>
              <a:buChar char="●"/>
            </a:pPr>
            <a:r>
              <a:rPr lang="en-GB" sz="2400">
                <a:latin typeface="Times New Roman"/>
                <a:ea typeface="Times New Roman"/>
                <a:cs typeface="Times New Roman"/>
                <a:sym typeface="Times New Roman"/>
              </a:rPr>
              <a:t>In western blotting, proteins are first separated by size, in a thin gel sandwiched between two glass plates in a technique known as SDS- PAGE (sodium dodecyl sulfate polyacrylamide gel electrophoresis).</a:t>
            </a:r>
            <a:endParaRPr sz="24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Char char="●"/>
            </a:pPr>
            <a:r>
              <a:rPr lang="en-GB" sz="2400">
                <a:latin typeface="Times New Roman"/>
                <a:ea typeface="Times New Roman"/>
                <a:cs typeface="Times New Roman"/>
                <a:sym typeface="Times New Roman"/>
              </a:rPr>
              <a:t>The proteins in the gel are then transferred to a polyvinyl dene fluoride (PVDF) , nitrocellulose, nylon, or other support membrane</a:t>
            </a:r>
            <a:r>
              <a:rPr lang="en-GB" sz="2400"/>
              <a: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1297500" y="203125"/>
            <a:ext cx="7038900" cy="88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sz="5000" b="1" i="1" u="sng">
                <a:solidFill>
                  <a:srgbClr val="D9D2E9"/>
                </a:solidFill>
              </a:rPr>
              <a:t>Molecular Biology</a:t>
            </a:r>
            <a:endParaRPr sz="5000" b="1" i="1" u="sng">
              <a:solidFill>
                <a:srgbClr val="D9D2E9"/>
              </a:solidFill>
            </a:endParaRPr>
          </a:p>
        </p:txBody>
      </p:sp>
      <p:sp>
        <p:nvSpPr>
          <p:cNvPr id="140" name="Google Shape;140;p3"/>
          <p:cNvSpPr txBox="1">
            <a:spLocks noGrp="1"/>
          </p:cNvSpPr>
          <p:nvPr>
            <p:ph type="body" idx="1"/>
          </p:nvPr>
        </p:nvSpPr>
        <p:spPr>
          <a:xfrm>
            <a:off x="1297500" y="1375051"/>
            <a:ext cx="7038900" cy="34959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Char char="❖"/>
            </a:pPr>
            <a:r>
              <a:rPr lang="en-GB" sz="2700" b="1">
                <a:latin typeface="Times New Roman"/>
                <a:ea typeface="Times New Roman"/>
                <a:cs typeface="Times New Roman"/>
                <a:sym typeface="Times New Roman"/>
              </a:rPr>
              <a:t>Molecular Biology</a:t>
            </a:r>
            <a:r>
              <a:rPr lang="en-GB" sz="2700">
                <a:latin typeface="Times New Roman"/>
                <a:ea typeface="Times New Roman"/>
                <a:cs typeface="Times New Roman"/>
                <a:sym typeface="Times New Roman"/>
              </a:rPr>
              <a:t> is the branch of biology that deals with the molecular basis of biological activity.</a:t>
            </a:r>
            <a:endParaRPr sz="2700">
              <a:latin typeface="Times New Roman"/>
              <a:ea typeface="Times New Roman"/>
              <a:cs typeface="Times New Roman"/>
              <a:sym typeface="Times New Roman"/>
            </a:endParaRPr>
          </a:p>
          <a:p>
            <a:pPr marL="457200" lvl="0" indent="-400050" algn="l" rtl="0">
              <a:lnSpc>
                <a:spcPct val="115000"/>
              </a:lnSpc>
              <a:spcBef>
                <a:spcPts val="0"/>
              </a:spcBef>
              <a:spcAft>
                <a:spcPts val="0"/>
              </a:spcAft>
              <a:buSzPts val="2700"/>
              <a:buFont typeface="Times New Roman"/>
              <a:buChar char="❖"/>
            </a:pPr>
            <a:r>
              <a:rPr lang="en-GB" sz="2700">
                <a:latin typeface="Times New Roman"/>
                <a:ea typeface="Times New Roman"/>
                <a:cs typeface="Times New Roman"/>
                <a:sym typeface="Times New Roman"/>
              </a:rPr>
              <a:t> This field also overlaps with other areas of biology and chemistry, particularly genetics and biochemistry.</a:t>
            </a:r>
            <a:endParaRPr sz="2700">
              <a:latin typeface="Times New Roman"/>
              <a:ea typeface="Times New Roman"/>
              <a:cs typeface="Times New Roman"/>
              <a:sym typeface="Times New Roman"/>
            </a:endParaRPr>
          </a:p>
          <a:p>
            <a:pPr marL="0" lvl="0" indent="0" algn="l" rtl="0">
              <a:lnSpc>
                <a:spcPct val="115000"/>
              </a:lnSpc>
              <a:spcBef>
                <a:spcPts val="1600"/>
              </a:spcBef>
              <a:spcAft>
                <a:spcPts val="1600"/>
              </a:spcAft>
              <a:buSzPts val="13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1"/>
          <p:cNvPicPr preferRelativeResize="0"/>
          <p:nvPr/>
        </p:nvPicPr>
        <p:blipFill rotWithShape="1">
          <a:blip r:embed="rId3">
            <a:alphaModFix/>
          </a:blip>
          <a:srcRect/>
          <a:stretch/>
        </p:blipFill>
        <p:spPr>
          <a:xfrm>
            <a:off x="552825" y="507750"/>
            <a:ext cx="8162850" cy="4209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4200" b="1" i="1" u="sng"/>
              <a:t>Eastern Blotting:</a:t>
            </a:r>
            <a:endParaRPr sz="4200" b="1" i="1" u="sng"/>
          </a:p>
        </p:txBody>
      </p:sp>
      <p:sp>
        <p:nvSpPr>
          <p:cNvPr id="249" name="Google Shape;249;p22"/>
          <p:cNvSpPr txBox="1">
            <a:spLocks noGrp="1"/>
          </p:cNvSpPr>
          <p:nvPr>
            <p:ph type="body" idx="1"/>
          </p:nvPr>
        </p:nvSpPr>
        <p:spPr>
          <a:xfrm>
            <a:off x="1118850" y="1307851"/>
            <a:ext cx="7396200" cy="35613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Eastern  blotting techniques is to detect post-translational modification of proteins.</a:t>
            </a:r>
            <a:endParaRPr sz="2800">
              <a:latin typeface="Times New Roman"/>
              <a:ea typeface="Times New Roman"/>
              <a:cs typeface="Times New Roman"/>
              <a:sym typeface="Times New Roman"/>
            </a:endParaRPr>
          </a:p>
          <a:p>
            <a:pPr marL="457200" lvl="0" indent="-406400" algn="l" rtl="0">
              <a:lnSpc>
                <a:spcPct val="115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Proteins  blotted on to the PVDF  or nitrocellulose membrane are probed for modifications using specific substrates.</a:t>
            </a:r>
            <a:endParaRPr sz="28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3"/>
          <p:cNvPicPr preferRelativeResize="0"/>
          <p:nvPr/>
        </p:nvPicPr>
        <p:blipFill rotWithShape="1">
          <a:blip r:embed="rId3">
            <a:alphaModFix/>
          </a:blip>
          <a:srcRect/>
          <a:stretch/>
        </p:blipFill>
        <p:spPr>
          <a:xfrm>
            <a:off x="462900" y="376200"/>
            <a:ext cx="8218199" cy="4338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4300" b="1" i="1" u="sng"/>
              <a:t>Arrays:</a:t>
            </a:r>
            <a:endParaRPr sz="4300" b="1" i="1" u="sng"/>
          </a:p>
        </p:txBody>
      </p:sp>
      <p:sp>
        <p:nvSpPr>
          <p:cNvPr id="260" name="Google Shape;260;p24"/>
          <p:cNvSpPr txBox="1">
            <a:spLocks noGrp="1"/>
          </p:cNvSpPr>
          <p:nvPr>
            <p:ph type="body" idx="1"/>
          </p:nvPr>
        </p:nvSpPr>
        <p:spPr>
          <a:xfrm>
            <a:off x="403800" y="1307850"/>
            <a:ext cx="8336400" cy="3835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A   DNA array  is a collection of spots attached to a solid support where each spot contains one or more single  stranded DNA oligonucleotide fragment.</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In this technique, RNA Ina tissue is isolated and converted to labeled  cDNA. This cDNA is then  hybridized  to the fragment on the array and visualization of the hybridization can be done.</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This is particularly useful for comparing gene expression of two different tissues.</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Arrays  can be  made with molecules other than DNA.</a:t>
            </a:r>
            <a:endParaRPr sz="20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3200" b="1" i="1" u="sng"/>
              <a:t>Allele Specific Oligonucleotide</a:t>
            </a:r>
            <a:r>
              <a:rPr lang="en-GB" sz="3300" b="1" i="1" u="sng"/>
              <a:t>:</a:t>
            </a:r>
            <a:endParaRPr sz="3300" b="1" i="1" u="sng"/>
          </a:p>
        </p:txBody>
      </p:sp>
      <p:sp>
        <p:nvSpPr>
          <p:cNvPr id="266" name="Google Shape;266;p25"/>
          <p:cNvSpPr txBox="1">
            <a:spLocks noGrp="1"/>
          </p:cNvSpPr>
          <p:nvPr>
            <p:ph type="body" idx="1"/>
          </p:nvPr>
        </p:nvSpPr>
        <p:spPr>
          <a:xfrm>
            <a:off x="1052550" y="1061575"/>
            <a:ext cx="7649400" cy="4081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It is a technique that allows detection of single base mutations without the need for PCR or gel electrophoresis.</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Short, labeled probes are exposed to the non-fragmented target DNA.</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Hybridization occurs with high specificity. The target DNA is then washed and the labeled probes are then removed. The target DNA is then analyzed for the presence of the probe.</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GB" sz="2000">
                <a:latin typeface="Times New Roman"/>
                <a:ea typeface="Times New Roman"/>
                <a:cs typeface="Times New Roman"/>
                <a:sym typeface="Times New Roman"/>
              </a:rPr>
              <a:t>In  this technique, a control must be used to ensure successful experimentation.</a:t>
            </a:r>
            <a:endParaRPr sz="20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GB" sz="3900" b="1" i="1" u="sng"/>
              <a:t>Antiquated Technologies:</a:t>
            </a:r>
            <a:endParaRPr sz="3900" b="1" i="1" u="sng"/>
          </a:p>
        </p:txBody>
      </p:sp>
      <p:sp>
        <p:nvSpPr>
          <p:cNvPr id="272" name="Google Shape;272;p26"/>
          <p:cNvSpPr txBox="1">
            <a:spLocks noGrp="1"/>
          </p:cNvSpPr>
          <p:nvPr>
            <p:ph type="body" idx="1"/>
          </p:nvPr>
        </p:nvSpPr>
        <p:spPr>
          <a:xfrm>
            <a:off x="1297500" y="1307850"/>
            <a:ext cx="7038900" cy="38355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In molecular biology, procedures and technologies  are continually being developed and   other technologies abandoned.</a:t>
            </a:r>
            <a:endParaRPr sz="2300">
              <a:latin typeface="Times New Roman"/>
              <a:ea typeface="Times New Roman"/>
              <a:cs typeface="Times New Roman"/>
              <a:sym typeface="Times New Roman"/>
            </a:endParaRPr>
          </a:p>
          <a:p>
            <a:pPr marL="457200" lvl="0" indent="-374650" algn="l" rtl="0">
              <a:lnSpc>
                <a:spcPct val="115000"/>
              </a:lnSpc>
              <a:spcBef>
                <a:spcPts val="0"/>
              </a:spcBef>
              <a:spcAft>
                <a:spcPts val="0"/>
              </a:spcAft>
              <a:buSzPts val="2300"/>
              <a:buFont typeface="Times New Roman"/>
              <a:buChar char="●"/>
            </a:pPr>
            <a:r>
              <a:rPr lang="en-GB" sz="2300">
                <a:latin typeface="Times New Roman"/>
                <a:ea typeface="Times New Roman"/>
                <a:cs typeface="Times New Roman"/>
                <a:sym typeface="Times New Roman"/>
              </a:rPr>
              <a:t>Aside from their historical interest, it is often worth  knowing  about older technology, as it is occasionally useful to solve another new problem for which the newer technique is inappropriate.</a:t>
            </a:r>
            <a:endParaRPr sz="23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823850" y="2053000"/>
            <a:ext cx="4587000" cy="1148700"/>
          </a:xfrm>
          <a:prstGeom prst="rect">
            <a:avLst/>
          </a:prstGeom>
          <a:noFill/>
          <a:ln>
            <a:noFill/>
          </a:ln>
          <a:effectLst>
            <a:outerShdw blurRad="142875" dist="542925" dir="17712000" algn="bl" rotWithShape="0">
              <a:srgbClr val="B7B7B7">
                <a:alpha val="74901"/>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GB" sz="9000" b="1" i="1" u="sng">
                <a:solidFill>
                  <a:srgbClr val="999999"/>
                </a:solidFill>
                <a:latin typeface="Caveat"/>
                <a:ea typeface="Caveat"/>
                <a:cs typeface="Caveat"/>
                <a:sym typeface="Caveat"/>
              </a:rPr>
              <a:t>The End</a:t>
            </a:r>
            <a:endParaRPr sz="9000" b="1" i="1" u="sng">
              <a:solidFill>
                <a:srgbClr val="999999"/>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body" idx="1"/>
          </p:nvPr>
        </p:nvSpPr>
        <p:spPr>
          <a:xfrm>
            <a:off x="1297500" y="902350"/>
            <a:ext cx="7038900" cy="33507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Font typeface="Times New Roman"/>
              <a:buChar char="❖"/>
            </a:pPr>
            <a:r>
              <a:rPr lang="en-GB" sz="2500">
                <a:latin typeface="Times New Roman"/>
                <a:ea typeface="Times New Roman"/>
                <a:cs typeface="Times New Roman"/>
                <a:sym typeface="Times New Roman"/>
              </a:rPr>
              <a:t>Molecular biology concerns itself with the understanding of the interactions between the various systems of a cell, including the interactions between the different types of DNA, RNA and protein biosynthesis as well as learning how these interactions are regulated.</a:t>
            </a:r>
            <a:endParaRPr sz="2500">
              <a:latin typeface="Times New Roman"/>
              <a:ea typeface="Times New Roman"/>
              <a:cs typeface="Times New Roman"/>
              <a:sym typeface="Times New Roman"/>
            </a:endParaRPr>
          </a:p>
          <a:p>
            <a:pPr marL="0" lvl="0" indent="0" algn="l" rtl="0">
              <a:lnSpc>
                <a:spcPct val="115000"/>
              </a:lnSpc>
              <a:spcBef>
                <a:spcPts val="1600"/>
              </a:spcBef>
              <a:spcAft>
                <a:spcPts val="1600"/>
              </a:spcAft>
              <a:buSzPts val="13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3400" b="1">
                <a:solidFill>
                  <a:srgbClr val="D9D9D9"/>
                </a:solidFill>
                <a:latin typeface="Playfair Display"/>
                <a:ea typeface="Playfair Display"/>
                <a:cs typeface="Playfair Display"/>
                <a:sym typeface="Playfair Display"/>
              </a:rPr>
              <a:t>Relationship to other biological sciences</a:t>
            </a:r>
            <a:endParaRPr b="1" u="sng">
              <a:latin typeface="Playfair Display"/>
              <a:ea typeface="Playfair Display"/>
              <a:cs typeface="Playfair Display"/>
              <a:sym typeface="Playfair Display"/>
            </a:endParaRPr>
          </a:p>
        </p:txBody>
      </p:sp>
      <p:sp>
        <p:nvSpPr>
          <p:cNvPr id="151" name="Google Shape;151;p5"/>
          <p:cNvSpPr txBox="1">
            <a:spLocks noGrp="1"/>
          </p:cNvSpPr>
          <p:nvPr>
            <p:ph type="body" idx="1"/>
          </p:nvPr>
        </p:nvSpPr>
        <p:spPr>
          <a:xfrm>
            <a:off x="1297500" y="1567550"/>
            <a:ext cx="7038900" cy="35760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Font typeface="Times New Roman"/>
              <a:buChar char="❖"/>
            </a:pPr>
            <a:r>
              <a:rPr lang="en-GB" sz="2500">
                <a:latin typeface="Times New Roman"/>
                <a:ea typeface="Times New Roman"/>
                <a:cs typeface="Times New Roman"/>
                <a:sym typeface="Times New Roman"/>
              </a:rPr>
              <a:t>Researchers in molecular biology use specific techniques native to molecular biology but increasingly combine these with techniques and ideas from genetics and biochemistry.</a:t>
            </a:r>
            <a:endParaRPr sz="2500">
              <a:latin typeface="Times New Roman"/>
              <a:ea typeface="Times New Roman"/>
              <a:cs typeface="Times New Roman"/>
              <a:sym typeface="Times New Roman"/>
            </a:endParaRPr>
          </a:p>
          <a:p>
            <a:pPr marL="457200" lvl="0" indent="-387350" algn="l" rtl="0">
              <a:lnSpc>
                <a:spcPct val="115000"/>
              </a:lnSpc>
              <a:spcBef>
                <a:spcPts val="0"/>
              </a:spcBef>
              <a:spcAft>
                <a:spcPts val="0"/>
              </a:spcAft>
              <a:buSzPts val="2500"/>
              <a:buFont typeface="Times New Roman"/>
              <a:buChar char="❖"/>
            </a:pPr>
            <a:r>
              <a:rPr lang="en-GB" sz="2500">
                <a:latin typeface="Times New Roman"/>
                <a:ea typeface="Times New Roman"/>
                <a:cs typeface="Times New Roman"/>
                <a:sym typeface="Times New Roman"/>
              </a:rPr>
              <a:t> There is not a defined line between these disciplines.</a:t>
            </a:r>
            <a:endParaRPr sz="25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6"/>
          <p:cNvPicPr preferRelativeResize="0"/>
          <p:nvPr/>
        </p:nvPicPr>
        <p:blipFill rotWithShape="1">
          <a:blip r:embed="rId3">
            <a:alphaModFix/>
          </a:blip>
          <a:srcRect/>
          <a:stretch/>
        </p:blipFill>
        <p:spPr>
          <a:xfrm>
            <a:off x="2014525" y="1033800"/>
            <a:ext cx="5114925" cy="3835400"/>
          </a:xfrm>
          <a:prstGeom prst="rect">
            <a:avLst/>
          </a:prstGeom>
          <a:noFill/>
          <a:ln>
            <a:noFill/>
          </a:ln>
        </p:spPr>
      </p:pic>
      <p:sp>
        <p:nvSpPr>
          <p:cNvPr id="157" name="Google Shape;157;p6"/>
          <p:cNvSpPr txBox="1"/>
          <p:nvPr/>
        </p:nvSpPr>
        <p:spPr>
          <a:xfrm>
            <a:off x="914400" y="64492"/>
            <a:ext cx="7315200" cy="96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GB" sz="3400" b="1" i="0" u="none" strike="noStrike" cap="none">
                <a:solidFill>
                  <a:srgbClr val="D9D9D9"/>
                </a:solidFill>
                <a:latin typeface="Lobster"/>
                <a:ea typeface="Lobster"/>
                <a:cs typeface="Lobster"/>
                <a:sym typeface="Lobster"/>
              </a:rPr>
              <a:t>Relationship to other biological sciences:</a:t>
            </a:r>
            <a:endParaRPr sz="3400" b="1" i="0" u="sng" strike="noStrike" cap="none">
              <a:solidFill>
                <a:srgbClr val="D9D9D9"/>
              </a:solidFill>
              <a:latin typeface="Lobster"/>
              <a:ea typeface="Lobster"/>
              <a:cs typeface="Lobster"/>
              <a:sym typeface="Lobs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5600" u="sng">
                <a:latin typeface="Comfortaa"/>
                <a:ea typeface="Comfortaa"/>
                <a:cs typeface="Comfortaa"/>
                <a:sym typeface="Comfortaa"/>
              </a:rPr>
              <a:t>Biochemistry</a:t>
            </a:r>
            <a:r>
              <a:rPr lang="en-GB"/>
              <a:t>:</a:t>
            </a:r>
            <a:endParaRPr/>
          </a:p>
        </p:txBody>
      </p:sp>
      <p:sp>
        <p:nvSpPr>
          <p:cNvPr id="163" name="Google Shape;163;p7"/>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It is the study of the chemical substances and vital processes occuring in the living organisms.</a:t>
            </a:r>
            <a:endParaRPr sz="2800">
              <a:latin typeface="Times New Roman"/>
              <a:ea typeface="Times New Roman"/>
              <a:cs typeface="Times New Roman"/>
              <a:sym typeface="Times New Roman"/>
            </a:endParaRPr>
          </a:p>
          <a:p>
            <a:pPr marL="457200" lvl="0" indent="-406400" algn="l" rtl="0">
              <a:lnSpc>
                <a:spcPct val="115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Biochemists focus heavly on the role, function, and structure of biomolecules.</a:t>
            </a:r>
            <a:endParaRPr sz="2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5600" u="sng">
                <a:latin typeface="Comfortaa"/>
                <a:ea typeface="Comfortaa"/>
                <a:cs typeface="Comfortaa"/>
                <a:sym typeface="Comfortaa"/>
              </a:rPr>
              <a:t>Genetics:</a:t>
            </a:r>
            <a:endParaRPr sz="5600" u="sng">
              <a:latin typeface="Comfortaa"/>
              <a:ea typeface="Comfortaa"/>
              <a:cs typeface="Comfortaa"/>
              <a:sym typeface="Comfortaa"/>
            </a:endParaRPr>
          </a:p>
        </p:txBody>
      </p:sp>
      <p:sp>
        <p:nvSpPr>
          <p:cNvPr id="169" name="Google Shape;169;p8"/>
          <p:cNvSpPr txBox="1">
            <a:spLocks noGrp="1"/>
          </p:cNvSpPr>
          <p:nvPr>
            <p:ph type="body" idx="1"/>
          </p:nvPr>
        </p:nvSpPr>
        <p:spPr>
          <a:xfrm>
            <a:off x="1297500" y="1307850"/>
            <a:ext cx="7038900" cy="36669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Font typeface="Times New Roman"/>
              <a:buChar char="❖"/>
            </a:pPr>
            <a:r>
              <a:rPr lang="en-GB" sz="2700">
                <a:latin typeface="Times New Roman"/>
                <a:ea typeface="Times New Roman"/>
                <a:cs typeface="Times New Roman"/>
                <a:sym typeface="Times New Roman"/>
              </a:rPr>
              <a:t>It is the study of effect of genetic differences on organisms.</a:t>
            </a:r>
            <a:endParaRPr sz="2700">
              <a:latin typeface="Times New Roman"/>
              <a:ea typeface="Times New Roman"/>
              <a:cs typeface="Times New Roman"/>
              <a:sym typeface="Times New Roman"/>
            </a:endParaRPr>
          </a:p>
          <a:p>
            <a:pPr marL="457200" lvl="0" indent="-400050" algn="l" rtl="0">
              <a:lnSpc>
                <a:spcPct val="115000"/>
              </a:lnSpc>
              <a:spcBef>
                <a:spcPts val="0"/>
              </a:spcBef>
              <a:spcAft>
                <a:spcPts val="0"/>
              </a:spcAft>
              <a:buSzPts val="2700"/>
              <a:buFont typeface="Times New Roman"/>
              <a:buChar char="❖"/>
            </a:pPr>
            <a:r>
              <a:rPr lang="en-GB" sz="2700">
                <a:latin typeface="Times New Roman"/>
                <a:ea typeface="Times New Roman"/>
                <a:cs typeface="Times New Roman"/>
                <a:sym typeface="Times New Roman"/>
              </a:rPr>
              <a:t>The study of “mutants” organisms which lack one or more functional components with respect to the so called “wild type” or normal phenotype.</a:t>
            </a:r>
            <a:endParaRPr sz="27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1297500" y="0"/>
            <a:ext cx="7038900" cy="156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5400" u="sng"/>
              <a:t>Molecular Biology:</a:t>
            </a:r>
            <a:endParaRPr sz="5400" u="sng"/>
          </a:p>
        </p:txBody>
      </p:sp>
      <p:sp>
        <p:nvSpPr>
          <p:cNvPr id="175" name="Google Shape;175;p9"/>
          <p:cNvSpPr txBox="1">
            <a:spLocks noGrp="1"/>
          </p:cNvSpPr>
          <p:nvPr>
            <p:ph type="body" idx="1"/>
          </p:nvPr>
        </p:nvSpPr>
        <p:spPr>
          <a:xfrm>
            <a:off x="1297500" y="1172350"/>
            <a:ext cx="7038900" cy="3738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Times New Roman"/>
              <a:buChar char="❖"/>
            </a:pPr>
            <a:r>
              <a:rPr lang="en-GB" sz="2400">
                <a:latin typeface="Times New Roman"/>
                <a:ea typeface="Times New Roman"/>
                <a:cs typeface="Times New Roman"/>
                <a:sym typeface="Times New Roman"/>
              </a:rPr>
              <a:t>It is the study of molecular process of replication, transcription, translation and cell function.</a:t>
            </a:r>
            <a:endParaRPr sz="24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en-GB" sz="2400">
                <a:latin typeface="Times New Roman"/>
                <a:ea typeface="Times New Roman"/>
                <a:cs typeface="Times New Roman"/>
                <a:sym typeface="Times New Roman"/>
              </a:rPr>
              <a:t>The central dogma of molecular biology where genetic material is transcribed into RNA and then translated into proteins despite being an oversimplified picture of molecular biology, still provides a good starting point for understanding the field.</a:t>
            </a:r>
            <a:endParaRPr sz="2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3700" b="1" u="sng">
                <a:latin typeface="Comfortaa"/>
                <a:ea typeface="Comfortaa"/>
                <a:cs typeface="Comfortaa"/>
                <a:sym typeface="Comfortaa"/>
              </a:rPr>
              <a:t>Molecular Biology Methods:</a:t>
            </a:r>
            <a:endParaRPr sz="3700" b="1" u="sng">
              <a:latin typeface="Comfortaa"/>
              <a:ea typeface="Comfortaa"/>
              <a:cs typeface="Comfortaa"/>
              <a:sym typeface="Comfortaa"/>
            </a:endParaRPr>
          </a:p>
        </p:txBody>
      </p:sp>
      <p:sp>
        <p:nvSpPr>
          <p:cNvPr id="181" name="Google Shape;181;p10"/>
          <p:cNvSpPr txBox="1">
            <a:spLocks noGrp="1"/>
          </p:cNvSpPr>
          <p:nvPr>
            <p:ph type="body" idx="1"/>
          </p:nvPr>
        </p:nvSpPr>
        <p:spPr>
          <a:xfrm>
            <a:off x="1297500" y="1307850"/>
            <a:ext cx="7038900" cy="3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300"/>
              <a:buNone/>
            </a:pPr>
            <a:r>
              <a:rPr lang="en-GB" sz="3400">
                <a:latin typeface="Times New Roman"/>
                <a:ea typeface="Times New Roman"/>
                <a:cs typeface="Times New Roman"/>
                <a:sym typeface="Times New Roman"/>
              </a:rPr>
              <a:t>Molecular Biology techniques or methods utilize DNA, RNA and enzymes that interact with nucleic acids to understand biology at a molecular level.</a:t>
            </a:r>
            <a:endParaRPr sz="3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Focus</vt:lpstr>
      <vt:lpstr>Methods in Molecular Biology</vt:lpstr>
      <vt:lpstr>Molecular Biology</vt:lpstr>
      <vt:lpstr>PowerPoint Presentation</vt:lpstr>
      <vt:lpstr>Relationship to other biological sciences</vt:lpstr>
      <vt:lpstr>PowerPoint Presentation</vt:lpstr>
      <vt:lpstr>Biochemistry:</vt:lpstr>
      <vt:lpstr>Genetics:</vt:lpstr>
      <vt:lpstr>Molecular Biology:</vt:lpstr>
      <vt:lpstr>Molecular Biology Methods:</vt:lpstr>
      <vt:lpstr>Techniques of Molecular Biology:</vt:lpstr>
      <vt:lpstr>Expression Cloning:</vt:lpstr>
      <vt:lpstr>PowerPoint Presentation</vt:lpstr>
      <vt:lpstr>Polymerase Chain Reaction (PCR):</vt:lpstr>
      <vt:lpstr>PowerPoint Presentation</vt:lpstr>
      <vt:lpstr>Gel Electrophoresis:</vt:lpstr>
      <vt:lpstr>PowerPoint Presentation</vt:lpstr>
      <vt:lpstr>Macromolecule blotting and probing:</vt:lpstr>
      <vt:lpstr>Northern Blotting:</vt:lpstr>
      <vt:lpstr>Western Blotting:</vt:lpstr>
      <vt:lpstr>PowerPoint Presentation</vt:lpstr>
      <vt:lpstr>Eastern Blotting:</vt:lpstr>
      <vt:lpstr>PowerPoint Presentation</vt:lpstr>
      <vt:lpstr>Arrays:</vt:lpstr>
      <vt:lpstr>Allele Specific Oligonucleotide:</vt:lpstr>
      <vt:lpstr>Antiquated Technologies: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in Molecular Biology</dc:title>
  <cp:lastModifiedBy>ranahammad7242@gmail.com</cp:lastModifiedBy>
  <cp:revision>1</cp:revision>
  <dcterms:modified xsi:type="dcterms:W3CDTF">2020-11-21T09:49:00Z</dcterms:modified>
</cp:coreProperties>
</file>