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6" r:id="rId3"/>
  </p:sldMasterIdLst>
  <p:sldIdLst>
    <p:sldId id="257" r:id="rId4"/>
    <p:sldId id="258" r:id="rId5"/>
    <p:sldId id="259" r:id="rId6"/>
    <p:sldId id="260" r:id="rId7"/>
    <p:sldId id="261" r:id="rId8"/>
    <p:sldId id="265" r:id="rId9"/>
    <p:sldId id="301" r:id="rId10"/>
    <p:sldId id="302" r:id="rId11"/>
    <p:sldId id="303" r:id="rId12"/>
    <p:sldId id="304" r:id="rId13"/>
    <p:sldId id="305" r:id="rId14"/>
    <p:sldId id="306" r:id="rId15"/>
    <p:sldId id="321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22" r:id="rId24"/>
    <p:sldId id="314" r:id="rId25"/>
    <p:sldId id="315" r:id="rId26"/>
    <p:sldId id="316" r:id="rId27"/>
    <p:sldId id="317" r:id="rId28"/>
    <p:sldId id="318" r:id="rId29"/>
    <p:sldId id="319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5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8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25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86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694" y="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74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-1694" y="5461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74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-1694" y="1092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-1694" y="1651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85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-1694" y="2197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85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-1694" y="2755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95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-1694" y="3314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95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-1694" y="3860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A5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-1694" y="44195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A5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-1694" y="49656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B5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-1694" y="5524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B5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-1694" y="6070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C5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-1694" y="6629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C5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-1694" y="71881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D5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-1694" y="77343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D5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-1694" y="82931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E5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-1694" y="88391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E5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-1694" y="9398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F5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-1694" y="99441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F6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-1694" y="105028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06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-1694" y="110616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06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-1694" y="116078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16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-1694" y="121666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16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-1694" y="127126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-1694" y="13271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-1694" y="138176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36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-1694" y="143763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36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-1694" y="149351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46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-1694" y="154813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46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-1694" y="160401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56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-1694" y="16586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56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-1694" y="17145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66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-1694" y="176911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66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-1694" y="182498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76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-1694" y="18796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77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-1694" y="19354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87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-1694" y="199136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87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-1694" y="204597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97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-1694" y="21018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97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-1694" y="215646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A7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-1694" y="221233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A7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-1694" y="22669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B7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-1694" y="23228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B7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-1694" y="237743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C7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-1694" y="24333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C7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-1694" y="24892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D7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-1694" y="254381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D7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-1694" y="259968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E7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-1694" y="26543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E7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-1694" y="27101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F7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-1694" y="276478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F8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-1694" y="28206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08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-1694" y="28752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408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-1694" y="293116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18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-1694" y="298703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18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-1694" y="30416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28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-1694" y="30975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28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-1694" y="315213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-1694" y="32080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38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-1694" y="326262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448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-1694" y="331850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48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-1694" y="33731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58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-1694" y="34290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58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-1694" y="34848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68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-1694" y="35394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68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-1694" y="35953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78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-1694" y="36499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79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-1694" y="370585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89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-1694" y="376047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89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-1694" y="38163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99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-1694" y="38709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99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-1694" y="39268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A9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-1694" y="39827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A9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-1694" y="403732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B9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-1694" y="409320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B9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-1694" y="41478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C9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-1694" y="42037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C9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-1694" y="42583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D9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-1694" y="43141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D9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-1694" y="43688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4E9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-1694" y="44246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E9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-1694" y="448055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F9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-1694" y="453517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FA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-1694" y="45910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0A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-1694" y="46456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0A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-1694" y="470154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1A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-1694" y="47561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1A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-1694" y="48120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2A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-1694" y="48666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2A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-1694" y="49225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3A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-1694" y="49784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3A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-1694" y="50330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4A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-1694" y="50888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4A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-1694" y="51435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5A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-1694" y="51993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5A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-1694" y="52539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6A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-1694" y="53098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6A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-1694" y="53644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7A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-1694" y="54203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7B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-1694" y="547624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8B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-1694" y="55308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8B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-1694" y="55867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9B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-1694" y="56413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9B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-1694" y="56972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AB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-1694" y="575182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AB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-1694" y="58077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BB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-1694" y="58635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BB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-1694" y="59182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CB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-1694" y="59740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CB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-1694" y="60286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DB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-1694" y="60845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DB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-1694" y="61391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EB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-1694" y="61950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EB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-1694" y="625094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FB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-1694" y="63055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FC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-1694" y="63614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60C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2" name="bk object 132"/>
          <p:cNvSpPr/>
          <p:nvPr/>
        </p:nvSpPr>
        <p:spPr>
          <a:xfrm>
            <a:off x="-1694" y="64160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60C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3" name="bk object 133"/>
          <p:cNvSpPr/>
          <p:nvPr/>
        </p:nvSpPr>
        <p:spPr>
          <a:xfrm>
            <a:off x="-1694" y="64719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61C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4" name="bk object 134"/>
          <p:cNvSpPr/>
          <p:nvPr/>
        </p:nvSpPr>
        <p:spPr>
          <a:xfrm>
            <a:off x="-1694" y="652653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61C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5" name="bk object 135"/>
          <p:cNvSpPr/>
          <p:nvPr/>
        </p:nvSpPr>
        <p:spPr>
          <a:xfrm>
            <a:off x="-1694" y="65824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62C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6" name="bk object 136"/>
          <p:cNvSpPr/>
          <p:nvPr/>
        </p:nvSpPr>
        <p:spPr>
          <a:xfrm>
            <a:off x="-1694" y="66382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62C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7" name="bk object 137"/>
          <p:cNvSpPr/>
          <p:nvPr/>
        </p:nvSpPr>
        <p:spPr>
          <a:xfrm>
            <a:off x="-1694" y="66929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63C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8" name="bk object 138"/>
          <p:cNvSpPr/>
          <p:nvPr/>
        </p:nvSpPr>
        <p:spPr>
          <a:xfrm>
            <a:off x="-1694" y="674878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63C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9" name="bk object 139"/>
          <p:cNvSpPr/>
          <p:nvPr/>
        </p:nvSpPr>
        <p:spPr>
          <a:xfrm>
            <a:off x="0" y="6803390"/>
            <a:ext cx="12192000" cy="54610"/>
          </a:xfrm>
          <a:custGeom>
            <a:avLst/>
            <a:gdLst/>
            <a:ahLst/>
            <a:cxnLst/>
            <a:rect l="l" t="t" r="r" b="b"/>
            <a:pathLst>
              <a:path w="9144000" h="54609">
                <a:moveTo>
                  <a:pt x="0" y="54609"/>
                </a:moveTo>
                <a:lnTo>
                  <a:pt x="9144000" y="54609"/>
                </a:lnTo>
                <a:lnTo>
                  <a:pt x="914400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64C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0" name="bk object 140"/>
          <p:cNvSpPr/>
          <p:nvPr/>
        </p:nvSpPr>
        <p:spPr>
          <a:xfrm>
            <a:off x="5916671" y="0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220"/>
                </a:lnTo>
              </a:path>
            </a:pathLst>
          </a:custGeom>
          <a:ln w="20568">
            <a:solidFill>
              <a:srgbClr val="00438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1" name="bk object 141"/>
          <p:cNvSpPr/>
          <p:nvPr/>
        </p:nvSpPr>
        <p:spPr>
          <a:xfrm>
            <a:off x="5918543" y="10033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38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2" name="bk object 142"/>
          <p:cNvSpPr/>
          <p:nvPr/>
        </p:nvSpPr>
        <p:spPr>
          <a:xfrm>
            <a:off x="5920401" y="2006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38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3" name="bk object 143"/>
          <p:cNvSpPr/>
          <p:nvPr/>
        </p:nvSpPr>
        <p:spPr>
          <a:xfrm>
            <a:off x="5922261" y="3009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48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4" name="bk object 144"/>
          <p:cNvSpPr/>
          <p:nvPr/>
        </p:nvSpPr>
        <p:spPr>
          <a:xfrm>
            <a:off x="5924144" y="4025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48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5" name="bk object 145"/>
          <p:cNvSpPr/>
          <p:nvPr/>
        </p:nvSpPr>
        <p:spPr>
          <a:xfrm>
            <a:off x="5926004" y="50292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58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6" name="bk object 146"/>
          <p:cNvSpPr/>
          <p:nvPr/>
        </p:nvSpPr>
        <p:spPr>
          <a:xfrm>
            <a:off x="5927863" y="6032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58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7" name="bk object 147"/>
          <p:cNvSpPr/>
          <p:nvPr/>
        </p:nvSpPr>
        <p:spPr>
          <a:xfrm>
            <a:off x="5929745" y="7048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68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8" name="bk object 148"/>
          <p:cNvSpPr/>
          <p:nvPr/>
        </p:nvSpPr>
        <p:spPr>
          <a:xfrm>
            <a:off x="5931605" y="80518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68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9" name="bk object 149"/>
          <p:cNvSpPr/>
          <p:nvPr/>
        </p:nvSpPr>
        <p:spPr>
          <a:xfrm>
            <a:off x="5933476" y="90551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20603">
            <a:solidFill>
              <a:srgbClr val="00478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0" name="bk object 150"/>
          <p:cNvSpPr/>
          <p:nvPr/>
        </p:nvSpPr>
        <p:spPr>
          <a:xfrm>
            <a:off x="5935347" y="10071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79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1" name="bk object 151"/>
          <p:cNvSpPr/>
          <p:nvPr/>
        </p:nvSpPr>
        <p:spPr>
          <a:xfrm>
            <a:off x="5937207" y="11074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89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2" name="bk object 152"/>
          <p:cNvSpPr/>
          <p:nvPr/>
        </p:nvSpPr>
        <p:spPr>
          <a:xfrm>
            <a:off x="5939089" y="12090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89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3" name="bk object 153"/>
          <p:cNvSpPr/>
          <p:nvPr/>
        </p:nvSpPr>
        <p:spPr>
          <a:xfrm>
            <a:off x="5940949" y="1309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99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4" name="bk object 154"/>
          <p:cNvSpPr/>
          <p:nvPr/>
        </p:nvSpPr>
        <p:spPr>
          <a:xfrm>
            <a:off x="5942808" y="14097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99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5" name="bk object 155"/>
          <p:cNvSpPr/>
          <p:nvPr/>
        </p:nvSpPr>
        <p:spPr>
          <a:xfrm>
            <a:off x="5944691" y="15113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A9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6" name="bk object 156"/>
          <p:cNvSpPr/>
          <p:nvPr/>
        </p:nvSpPr>
        <p:spPr>
          <a:xfrm>
            <a:off x="5946551" y="161163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A9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7" name="bk object 157"/>
          <p:cNvSpPr/>
          <p:nvPr/>
        </p:nvSpPr>
        <p:spPr>
          <a:xfrm>
            <a:off x="5948409" y="17119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B9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8" name="bk object 158"/>
          <p:cNvSpPr/>
          <p:nvPr/>
        </p:nvSpPr>
        <p:spPr>
          <a:xfrm>
            <a:off x="5950292" y="18135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B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9" name="bk object 159"/>
          <p:cNvSpPr/>
          <p:nvPr/>
        </p:nvSpPr>
        <p:spPr>
          <a:xfrm>
            <a:off x="5952152" y="19138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C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0" name="bk object 160"/>
          <p:cNvSpPr/>
          <p:nvPr/>
        </p:nvSpPr>
        <p:spPr>
          <a:xfrm>
            <a:off x="5954035" y="20154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C9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1" name="bk object 161"/>
          <p:cNvSpPr/>
          <p:nvPr/>
        </p:nvSpPr>
        <p:spPr>
          <a:xfrm>
            <a:off x="5955895" y="21158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D9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2" name="bk object 162"/>
          <p:cNvSpPr/>
          <p:nvPr/>
        </p:nvSpPr>
        <p:spPr>
          <a:xfrm>
            <a:off x="5957753" y="22161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D9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3" name="bk object 163"/>
          <p:cNvSpPr/>
          <p:nvPr/>
        </p:nvSpPr>
        <p:spPr>
          <a:xfrm>
            <a:off x="5959636" y="23177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E9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4" name="bk object 164"/>
          <p:cNvSpPr/>
          <p:nvPr/>
        </p:nvSpPr>
        <p:spPr>
          <a:xfrm>
            <a:off x="5961496" y="24180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E9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5" name="bk object 165"/>
          <p:cNvSpPr/>
          <p:nvPr/>
        </p:nvSpPr>
        <p:spPr>
          <a:xfrm>
            <a:off x="5963355" y="25184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F9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6" name="bk object 166"/>
          <p:cNvSpPr/>
          <p:nvPr/>
        </p:nvSpPr>
        <p:spPr>
          <a:xfrm>
            <a:off x="5965237" y="26200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FA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7" name="bk object 167"/>
          <p:cNvSpPr/>
          <p:nvPr/>
        </p:nvSpPr>
        <p:spPr>
          <a:xfrm>
            <a:off x="5967097" y="27203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0A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8" name="bk object 168"/>
          <p:cNvSpPr/>
          <p:nvPr/>
        </p:nvSpPr>
        <p:spPr>
          <a:xfrm>
            <a:off x="5968980" y="28219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0A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9" name="bk object 169"/>
          <p:cNvSpPr/>
          <p:nvPr/>
        </p:nvSpPr>
        <p:spPr>
          <a:xfrm>
            <a:off x="5970840" y="29222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1A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0" name="bk object 170"/>
          <p:cNvSpPr/>
          <p:nvPr/>
        </p:nvSpPr>
        <p:spPr>
          <a:xfrm>
            <a:off x="5972699" y="30226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1A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1" name="bk object 171"/>
          <p:cNvSpPr/>
          <p:nvPr/>
        </p:nvSpPr>
        <p:spPr>
          <a:xfrm>
            <a:off x="5974581" y="31242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2A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2" name="bk object 172"/>
          <p:cNvSpPr/>
          <p:nvPr/>
        </p:nvSpPr>
        <p:spPr>
          <a:xfrm>
            <a:off x="5976441" y="32245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2A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3" name="bk object 173"/>
          <p:cNvSpPr/>
          <p:nvPr/>
        </p:nvSpPr>
        <p:spPr>
          <a:xfrm>
            <a:off x="5978300" y="33248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3A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4" name="bk object 174"/>
          <p:cNvSpPr/>
          <p:nvPr/>
        </p:nvSpPr>
        <p:spPr>
          <a:xfrm>
            <a:off x="5980160" y="3425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3A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5" name="bk object 175"/>
          <p:cNvSpPr/>
          <p:nvPr/>
        </p:nvSpPr>
        <p:spPr>
          <a:xfrm>
            <a:off x="5982043" y="35267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4A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6" name="bk object 176"/>
          <p:cNvSpPr/>
          <p:nvPr/>
        </p:nvSpPr>
        <p:spPr>
          <a:xfrm>
            <a:off x="5983901" y="36271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4A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7" name="bk object 177"/>
          <p:cNvSpPr/>
          <p:nvPr/>
        </p:nvSpPr>
        <p:spPr>
          <a:xfrm>
            <a:off x="5985785" y="37287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5A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8" name="bk object 178"/>
          <p:cNvSpPr/>
          <p:nvPr/>
        </p:nvSpPr>
        <p:spPr>
          <a:xfrm>
            <a:off x="5987644" y="38290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5A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9" name="bk object 179"/>
          <p:cNvSpPr/>
          <p:nvPr/>
        </p:nvSpPr>
        <p:spPr>
          <a:xfrm>
            <a:off x="5989504" y="39293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6A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0" name="bk object 180"/>
          <p:cNvSpPr/>
          <p:nvPr/>
        </p:nvSpPr>
        <p:spPr>
          <a:xfrm>
            <a:off x="5991387" y="40309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6A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1" name="bk object 181"/>
          <p:cNvSpPr/>
          <p:nvPr/>
        </p:nvSpPr>
        <p:spPr>
          <a:xfrm>
            <a:off x="5993245" y="41313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7A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2" name="bk object 182"/>
          <p:cNvSpPr/>
          <p:nvPr/>
        </p:nvSpPr>
        <p:spPr>
          <a:xfrm>
            <a:off x="5995105" y="42316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7B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3" name="bk object 183"/>
          <p:cNvSpPr/>
          <p:nvPr/>
        </p:nvSpPr>
        <p:spPr>
          <a:xfrm>
            <a:off x="5996988" y="43332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8B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4" name="bk object 184"/>
          <p:cNvSpPr/>
          <p:nvPr/>
        </p:nvSpPr>
        <p:spPr>
          <a:xfrm>
            <a:off x="5998847" y="44335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8B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5" name="bk object 185"/>
          <p:cNvSpPr/>
          <p:nvPr/>
        </p:nvSpPr>
        <p:spPr>
          <a:xfrm>
            <a:off x="6000731" y="45351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9B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6" name="bk object 186"/>
          <p:cNvSpPr/>
          <p:nvPr/>
        </p:nvSpPr>
        <p:spPr>
          <a:xfrm>
            <a:off x="6002589" y="46355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9B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7" name="bk object 187"/>
          <p:cNvSpPr/>
          <p:nvPr/>
        </p:nvSpPr>
        <p:spPr>
          <a:xfrm>
            <a:off x="6004449" y="47358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AB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8" name="bk object 188"/>
          <p:cNvSpPr/>
          <p:nvPr/>
        </p:nvSpPr>
        <p:spPr>
          <a:xfrm>
            <a:off x="6006332" y="48374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AB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9" name="bk object 189"/>
          <p:cNvSpPr/>
          <p:nvPr/>
        </p:nvSpPr>
        <p:spPr>
          <a:xfrm>
            <a:off x="6008191" y="49377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BB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0" name="bk object 190"/>
          <p:cNvSpPr/>
          <p:nvPr/>
        </p:nvSpPr>
        <p:spPr>
          <a:xfrm>
            <a:off x="6010051" y="50380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BB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1" name="bk object 191"/>
          <p:cNvSpPr/>
          <p:nvPr/>
        </p:nvSpPr>
        <p:spPr>
          <a:xfrm>
            <a:off x="6011933" y="51396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CB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2" name="bk object 192"/>
          <p:cNvSpPr/>
          <p:nvPr/>
        </p:nvSpPr>
        <p:spPr>
          <a:xfrm>
            <a:off x="6013792" y="52400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CB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3" name="bk object 193"/>
          <p:cNvSpPr/>
          <p:nvPr/>
        </p:nvSpPr>
        <p:spPr>
          <a:xfrm>
            <a:off x="6015664" y="534035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759"/>
                </a:lnTo>
              </a:path>
            </a:pathLst>
          </a:custGeom>
          <a:ln w="20603">
            <a:solidFill>
              <a:srgbClr val="005DB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4" name="bk object 194"/>
          <p:cNvSpPr/>
          <p:nvPr/>
        </p:nvSpPr>
        <p:spPr>
          <a:xfrm>
            <a:off x="6017535" y="54419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DB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5" name="bk object 195"/>
          <p:cNvSpPr/>
          <p:nvPr/>
        </p:nvSpPr>
        <p:spPr>
          <a:xfrm>
            <a:off x="6019395" y="55422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EB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6" name="bk object 196"/>
          <p:cNvSpPr/>
          <p:nvPr/>
        </p:nvSpPr>
        <p:spPr>
          <a:xfrm>
            <a:off x="6021277" y="56438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EB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7" name="bk object 197"/>
          <p:cNvSpPr/>
          <p:nvPr/>
        </p:nvSpPr>
        <p:spPr>
          <a:xfrm>
            <a:off x="6023136" y="57442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FB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8" name="bk object 198"/>
          <p:cNvSpPr/>
          <p:nvPr/>
        </p:nvSpPr>
        <p:spPr>
          <a:xfrm>
            <a:off x="6024996" y="58445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FC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9" name="bk object 199"/>
          <p:cNvSpPr/>
          <p:nvPr/>
        </p:nvSpPr>
        <p:spPr>
          <a:xfrm>
            <a:off x="6026879" y="59461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0C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0" name="bk object 200"/>
          <p:cNvSpPr/>
          <p:nvPr/>
        </p:nvSpPr>
        <p:spPr>
          <a:xfrm>
            <a:off x="6028737" y="60464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60C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1" name="bk object 201"/>
          <p:cNvSpPr/>
          <p:nvPr/>
        </p:nvSpPr>
        <p:spPr>
          <a:xfrm>
            <a:off x="6030597" y="61468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1C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2" name="bk object 202"/>
          <p:cNvSpPr/>
          <p:nvPr/>
        </p:nvSpPr>
        <p:spPr>
          <a:xfrm>
            <a:off x="6032480" y="62484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1C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3" name="bk object 203"/>
          <p:cNvSpPr/>
          <p:nvPr/>
        </p:nvSpPr>
        <p:spPr>
          <a:xfrm>
            <a:off x="6034340" y="63487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2C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4" name="bk object 204"/>
          <p:cNvSpPr/>
          <p:nvPr/>
        </p:nvSpPr>
        <p:spPr>
          <a:xfrm>
            <a:off x="6036223" y="64503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2C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5" name="bk object 205"/>
          <p:cNvSpPr/>
          <p:nvPr/>
        </p:nvSpPr>
        <p:spPr>
          <a:xfrm>
            <a:off x="6038081" y="65506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3C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6" name="bk object 206"/>
          <p:cNvSpPr/>
          <p:nvPr/>
        </p:nvSpPr>
        <p:spPr>
          <a:xfrm>
            <a:off x="6039941" y="66509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63C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7" name="bk object 207"/>
          <p:cNvSpPr/>
          <p:nvPr/>
        </p:nvSpPr>
        <p:spPr>
          <a:xfrm>
            <a:off x="6041729" y="6752590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329"/>
                </a:lnTo>
              </a:path>
            </a:pathLst>
          </a:custGeom>
          <a:ln w="20444">
            <a:solidFill>
              <a:srgbClr val="0064C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8" name="bk object 208"/>
          <p:cNvSpPr/>
          <p:nvPr/>
        </p:nvSpPr>
        <p:spPr>
          <a:xfrm>
            <a:off x="6561667" y="0"/>
            <a:ext cx="46567" cy="109220"/>
          </a:xfrm>
          <a:custGeom>
            <a:avLst/>
            <a:gdLst/>
            <a:ahLst/>
            <a:cxnLst/>
            <a:rect l="l" t="t" r="r" b="b"/>
            <a:pathLst>
              <a:path w="34925" h="109220">
                <a:moveTo>
                  <a:pt x="19050" y="0"/>
                </a:moveTo>
                <a:lnTo>
                  <a:pt x="0" y="0"/>
                </a:lnTo>
                <a:lnTo>
                  <a:pt x="15371" y="109220"/>
                </a:lnTo>
                <a:lnTo>
                  <a:pt x="34421" y="109220"/>
                </a:lnTo>
                <a:lnTo>
                  <a:pt x="19050" y="0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9" name="bk object 209"/>
          <p:cNvSpPr/>
          <p:nvPr/>
        </p:nvSpPr>
        <p:spPr>
          <a:xfrm>
            <a:off x="6580494" y="100331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89">
                <a:moveTo>
                  <a:pt x="19050" y="0"/>
                </a:moveTo>
                <a:lnTo>
                  <a:pt x="0" y="0"/>
                </a:lnTo>
                <a:lnTo>
                  <a:pt x="15550" y="110490"/>
                </a:lnTo>
                <a:lnTo>
                  <a:pt x="34600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0" name="bk object 210"/>
          <p:cNvSpPr/>
          <p:nvPr/>
        </p:nvSpPr>
        <p:spPr>
          <a:xfrm>
            <a:off x="6599320" y="200661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89">
                <a:moveTo>
                  <a:pt x="19050" y="0"/>
                </a:moveTo>
                <a:lnTo>
                  <a:pt x="0" y="0"/>
                </a:lnTo>
                <a:lnTo>
                  <a:pt x="15550" y="110490"/>
                </a:lnTo>
                <a:lnTo>
                  <a:pt x="34600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438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1" name="bk object 211"/>
          <p:cNvSpPr/>
          <p:nvPr/>
        </p:nvSpPr>
        <p:spPr>
          <a:xfrm>
            <a:off x="6618148" y="300991"/>
            <a:ext cx="45720" cy="110489"/>
          </a:xfrm>
          <a:custGeom>
            <a:avLst/>
            <a:gdLst/>
            <a:ahLst/>
            <a:cxnLst/>
            <a:rect l="l" t="t" r="r" b="b"/>
            <a:pathLst>
              <a:path w="34289" h="110490">
                <a:moveTo>
                  <a:pt x="19050" y="0"/>
                </a:moveTo>
                <a:lnTo>
                  <a:pt x="0" y="0"/>
                </a:lnTo>
                <a:lnTo>
                  <a:pt x="5898" y="41909"/>
                </a:lnTo>
                <a:lnTo>
                  <a:pt x="14801" y="110489"/>
                </a:lnTo>
                <a:lnTo>
                  <a:pt x="33851" y="110489"/>
                </a:lnTo>
                <a:lnTo>
                  <a:pt x="24948" y="41909"/>
                </a:lnTo>
                <a:lnTo>
                  <a:pt x="19050" y="0"/>
                </a:lnTo>
                <a:close/>
              </a:path>
            </a:pathLst>
          </a:custGeom>
          <a:solidFill>
            <a:srgbClr val="00448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2" name="bk object 212"/>
          <p:cNvSpPr/>
          <p:nvPr/>
        </p:nvSpPr>
        <p:spPr>
          <a:xfrm>
            <a:off x="6636346" y="402590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90">
                <a:moveTo>
                  <a:pt x="19050" y="0"/>
                </a:moveTo>
                <a:lnTo>
                  <a:pt x="0" y="0"/>
                </a:lnTo>
                <a:lnTo>
                  <a:pt x="14344" y="110489"/>
                </a:lnTo>
                <a:lnTo>
                  <a:pt x="33394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448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3" name="bk object 213"/>
          <p:cNvSpPr/>
          <p:nvPr/>
        </p:nvSpPr>
        <p:spPr>
          <a:xfrm>
            <a:off x="6653713" y="502920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90">
                <a:moveTo>
                  <a:pt x="19050" y="0"/>
                </a:moveTo>
                <a:lnTo>
                  <a:pt x="0" y="0"/>
                </a:lnTo>
                <a:lnTo>
                  <a:pt x="14344" y="110489"/>
                </a:lnTo>
                <a:lnTo>
                  <a:pt x="33394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458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4" name="bk object 214"/>
          <p:cNvSpPr/>
          <p:nvPr/>
        </p:nvSpPr>
        <p:spPr>
          <a:xfrm>
            <a:off x="6671080" y="603251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90">
                <a:moveTo>
                  <a:pt x="19050" y="0"/>
                </a:moveTo>
                <a:lnTo>
                  <a:pt x="0" y="0"/>
                </a:lnTo>
                <a:lnTo>
                  <a:pt x="13190" y="101600"/>
                </a:lnTo>
                <a:lnTo>
                  <a:pt x="14058" y="110489"/>
                </a:lnTo>
                <a:lnTo>
                  <a:pt x="33137" y="110489"/>
                </a:lnTo>
                <a:lnTo>
                  <a:pt x="32240" y="101600"/>
                </a:lnTo>
                <a:lnTo>
                  <a:pt x="19050" y="0"/>
                </a:lnTo>
                <a:close/>
              </a:path>
            </a:pathLst>
          </a:custGeom>
          <a:solidFill>
            <a:srgbClr val="00458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5" name="bk object 215"/>
          <p:cNvSpPr/>
          <p:nvPr/>
        </p:nvSpPr>
        <p:spPr>
          <a:xfrm>
            <a:off x="6708804" y="7048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206">
            <a:solidFill>
              <a:srgbClr val="00468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6" name="bk object 216"/>
          <p:cNvSpPr/>
          <p:nvPr/>
        </p:nvSpPr>
        <p:spPr>
          <a:xfrm>
            <a:off x="6722093" y="80518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0533">
            <a:solidFill>
              <a:srgbClr val="00468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7" name="bk object 217"/>
          <p:cNvSpPr/>
          <p:nvPr/>
        </p:nvSpPr>
        <p:spPr>
          <a:xfrm>
            <a:off x="6735469" y="90551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30988">
            <a:solidFill>
              <a:srgbClr val="00478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8" name="bk object 218"/>
          <p:cNvSpPr/>
          <p:nvPr/>
        </p:nvSpPr>
        <p:spPr>
          <a:xfrm>
            <a:off x="6728049" y="1007111"/>
            <a:ext cx="41487" cy="110489"/>
          </a:xfrm>
          <a:custGeom>
            <a:avLst/>
            <a:gdLst/>
            <a:ahLst/>
            <a:cxnLst/>
            <a:rect l="l" t="t" r="r" b="b"/>
            <a:pathLst>
              <a:path w="31114" h="110490">
                <a:moveTo>
                  <a:pt x="20034" y="0"/>
                </a:moveTo>
                <a:lnTo>
                  <a:pt x="0" y="0"/>
                </a:lnTo>
                <a:lnTo>
                  <a:pt x="8563" y="87629"/>
                </a:lnTo>
                <a:lnTo>
                  <a:pt x="10763" y="110489"/>
                </a:lnTo>
                <a:lnTo>
                  <a:pt x="31060" y="110489"/>
                </a:lnTo>
                <a:lnTo>
                  <a:pt x="28883" y="87629"/>
                </a:lnTo>
                <a:lnTo>
                  <a:pt x="20034" y="0"/>
                </a:lnTo>
                <a:close/>
              </a:path>
            </a:pathLst>
          </a:custGeom>
          <a:solidFill>
            <a:srgbClr val="00479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9" name="bk object 219"/>
          <p:cNvSpPr/>
          <p:nvPr/>
        </p:nvSpPr>
        <p:spPr>
          <a:xfrm>
            <a:off x="6761649" y="11074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829">
            <a:solidFill>
              <a:srgbClr val="00489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0" name="bk object 220"/>
          <p:cNvSpPr/>
          <p:nvPr/>
        </p:nvSpPr>
        <p:spPr>
          <a:xfrm>
            <a:off x="6774621" y="12090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724">
            <a:solidFill>
              <a:srgbClr val="00489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1" name="bk object 221"/>
          <p:cNvSpPr/>
          <p:nvPr/>
        </p:nvSpPr>
        <p:spPr>
          <a:xfrm>
            <a:off x="6787431" y="1309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620">
            <a:solidFill>
              <a:srgbClr val="00499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2" name="bk object 222"/>
          <p:cNvSpPr/>
          <p:nvPr/>
        </p:nvSpPr>
        <p:spPr>
          <a:xfrm>
            <a:off x="6779897" y="1409701"/>
            <a:ext cx="39793" cy="110489"/>
          </a:xfrm>
          <a:custGeom>
            <a:avLst/>
            <a:gdLst/>
            <a:ahLst/>
            <a:cxnLst/>
            <a:rect l="l" t="t" r="r" b="b"/>
            <a:pathLst>
              <a:path w="29845" h="110490">
                <a:moveTo>
                  <a:pt x="19993" y="0"/>
                </a:moveTo>
                <a:lnTo>
                  <a:pt x="0" y="0"/>
                </a:lnTo>
                <a:lnTo>
                  <a:pt x="9047" y="93979"/>
                </a:lnTo>
                <a:lnTo>
                  <a:pt x="9798" y="110489"/>
                </a:lnTo>
                <a:lnTo>
                  <a:pt x="29228" y="110489"/>
                </a:lnTo>
                <a:lnTo>
                  <a:pt x="28097" y="85089"/>
                </a:lnTo>
                <a:lnTo>
                  <a:pt x="19993" y="0"/>
                </a:lnTo>
                <a:close/>
              </a:path>
            </a:pathLst>
          </a:custGeom>
          <a:solidFill>
            <a:srgbClr val="00499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3" name="bk object 223"/>
          <p:cNvSpPr/>
          <p:nvPr/>
        </p:nvSpPr>
        <p:spPr>
          <a:xfrm>
            <a:off x="6808659" y="15113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56">
            <a:solidFill>
              <a:srgbClr val="004A9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4" name="bk object 224"/>
          <p:cNvSpPr/>
          <p:nvPr/>
        </p:nvSpPr>
        <p:spPr>
          <a:xfrm>
            <a:off x="6814676" y="161163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261">
            <a:solidFill>
              <a:srgbClr val="004A9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5" name="bk object 225"/>
          <p:cNvSpPr/>
          <p:nvPr/>
        </p:nvSpPr>
        <p:spPr>
          <a:xfrm>
            <a:off x="6820693" y="17119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167">
            <a:solidFill>
              <a:srgbClr val="004B9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6" name="bk object 226"/>
          <p:cNvSpPr/>
          <p:nvPr/>
        </p:nvSpPr>
        <p:spPr>
          <a:xfrm>
            <a:off x="6826804" y="18135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095">
            <a:solidFill>
              <a:srgbClr val="004B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7" name="bk object 227"/>
          <p:cNvSpPr/>
          <p:nvPr/>
        </p:nvSpPr>
        <p:spPr>
          <a:xfrm>
            <a:off x="6834109" y="19138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932">
            <a:solidFill>
              <a:srgbClr val="004C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8" name="bk object 228"/>
          <p:cNvSpPr/>
          <p:nvPr/>
        </p:nvSpPr>
        <p:spPr>
          <a:xfrm>
            <a:off x="6842639" y="20154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095">
            <a:solidFill>
              <a:srgbClr val="004C9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9" name="bk object 229"/>
          <p:cNvSpPr/>
          <p:nvPr/>
        </p:nvSpPr>
        <p:spPr>
          <a:xfrm>
            <a:off x="6851169" y="21158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095">
            <a:solidFill>
              <a:srgbClr val="004D9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0" name="bk object 230"/>
          <p:cNvSpPr/>
          <p:nvPr/>
        </p:nvSpPr>
        <p:spPr>
          <a:xfrm>
            <a:off x="6859700" y="22161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095">
            <a:solidFill>
              <a:srgbClr val="004D9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1" name="bk object 231"/>
          <p:cNvSpPr/>
          <p:nvPr/>
        </p:nvSpPr>
        <p:spPr>
          <a:xfrm>
            <a:off x="6850942" y="2317751"/>
            <a:ext cx="31327" cy="110489"/>
          </a:xfrm>
          <a:custGeom>
            <a:avLst/>
            <a:gdLst/>
            <a:ahLst/>
            <a:cxnLst/>
            <a:rect l="l" t="t" r="r" b="b"/>
            <a:pathLst>
              <a:path w="23495" h="110489">
                <a:moveTo>
                  <a:pt x="19050" y="0"/>
                </a:moveTo>
                <a:lnTo>
                  <a:pt x="0" y="0"/>
                </a:lnTo>
                <a:lnTo>
                  <a:pt x="2753" y="43179"/>
                </a:lnTo>
                <a:lnTo>
                  <a:pt x="4287" y="110489"/>
                </a:lnTo>
                <a:lnTo>
                  <a:pt x="23337" y="110489"/>
                </a:lnTo>
                <a:lnTo>
                  <a:pt x="21803" y="43179"/>
                </a:lnTo>
                <a:lnTo>
                  <a:pt x="19050" y="0"/>
                </a:lnTo>
                <a:close/>
              </a:path>
            </a:pathLst>
          </a:custGeom>
          <a:solidFill>
            <a:srgbClr val="004E9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2" name="bk object 232"/>
          <p:cNvSpPr/>
          <p:nvPr/>
        </p:nvSpPr>
        <p:spPr>
          <a:xfrm>
            <a:off x="6870728" y="24180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1568">
            <a:solidFill>
              <a:srgbClr val="004E9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3" name="bk object 233"/>
          <p:cNvSpPr/>
          <p:nvPr/>
        </p:nvSpPr>
        <p:spPr>
          <a:xfrm>
            <a:off x="6873777" y="25184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568">
            <a:solidFill>
              <a:srgbClr val="004F9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4" name="bk object 234"/>
          <p:cNvSpPr/>
          <p:nvPr/>
        </p:nvSpPr>
        <p:spPr>
          <a:xfrm>
            <a:off x="6876865" y="26200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568">
            <a:solidFill>
              <a:srgbClr val="004FA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5" name="bk object 235"/>
          <p:cNvSpPr/>
          <p:nvPr/>
        </p:nvSpPr>
        <p:spPr>
          <a:xfrm>
            <a:off x="6865535" y="2720340"/>
            <a:ext cx="28787" cy="110489"/>
          </a:xfrm>
          <a:custGeom>
            <a:avLst/>
            <a:gdLst/>
            <a:ahLst/>
            <a:cxnLst/>
            <a:rect l="l" t="t" r="r" b="b"/>
            <a:pathLst>
              <a:path w="21589" h="110489">
                <a:moveTo>
                  <a:pt x="19050" y="0"/>
                </a:moveTo>
                <a:lnTo>
                  <a:pt x="0" y="0"/>
                </a:lnTo>
                <a:lnTo>
                  <a:pt x="1968" y="86360"/>
                </a:lnTo>
                <a:lnTo>
                  <a:pt x="2427" y="110489"/>
                </a:lnTo>
                <a:lnTo>
                  <a:pt x="21487" y="110489"/>
                </a:lnTo>
                <a:lnTo>
                  <a:pt x="21018" y="86360"/>
                </a:lnTo>
                <a:lnTo>
                  <a:pt x="19050" y="0"/>
                </a:lnTo>
                <a:close/>
              </a:path>
            </a:pathLst>
          </a:custGeom>
          <a:solidFill>
            <a:srgbClr val="0050A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6" name="bk object 236"/>
          <p:cNvSpPr/>
          <p:nvPr/>
        </p:nvSpPr>
        <p:spPr>
          <a:xfrm>
            <a:off x="6882683" y="28219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04">
            <a:solidFill>
              <a:srgbClr val="0050A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7" name="bk object 237"/>
          <p:cNvSpPr/>
          <p:nvPr/>
        </p:nvSpPr>
        <p:spPr>
          <a:xfrm>
            <a:off x="6885256" y="29222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47">
            <a:solidFill>
              <a:srgbClr val="0051A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8" name="bk object 238"/>
          <p:cNvSpPr/>
          <p:nvPr/>
        </p:nvSpPr>
        <p:spPr>
          <a:xfrm>
            <a:off x="6887828" y="30226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89">
            <a:solidFill>
              <a:srgbClr val="0051A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9" name="bk object 239"/>
          <p:cNvSpPr/>
          <p:nvPr/>
        </p:nvSpPr>
        <p:spPr>
          <a:xfrm>
            <a:off x="6890433" y="31242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332">
            <a:solidFill>
              <a:srgbClr val="0052A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0" name="bk object 240"/>
          <p:cNvSpPr/>
          <p:nvPr/>
        </p:nvSpPr>
        <p:spPr>
          <a:xfrm>
            <a:off x="6878758" y="3224530"/>
            <a:ext cx="27093" cy="110489"/>
          </a:xfrm>
          <a:custGeom>
            <a:avLst/>
            <a:gdLst/>
            <a:ahLst/>
            <a:cxnLst/>
            <a:rect l="l" t="t" r="r" b="b"/>
            <a:pathLst>
              <a:path w="20320" h="110489">
                <a:moveTo>
                  <a:pt x="19226" y="0"/>
                </a:moveTo>
                <a:lnTo>
                  <a:pt x="0" y="0"/>
                </a:lnTo>
                <a:lnTo>
                  <a:pt x="942" y="49530"/>
                </a:lnTo>
                <a:lnTo>
                  <a:pt x="355" y="110490"/>
                </a:lnTo>
                <a:lnTo>
                  <a:pt x="19308" y="110490"/>
                </a:lnTo>
                <a:lnTo>
                  <a:pt x="19992" y="39370"/>
                </a:lnTo>
                <a:lnTo>
                  <a:pt x="19226" y="0"/>
                </a:lnTo>
                <a:close/>
              </a:path>
            </a:pathLst>
          </a:custGeom>
          <a:solidFill>
            <a:srgbClr val="0052A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1" name="bk object 241"/>
          <p:cNvSpPr/>
          <p:nvPr/>
        </p:nvSpPr>
        <p:spPr>
          <a:xfrm>
            <a:off x="6891287" y="33248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16">
            <a:solidFill>
              <a:srgbClr val="0053A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2" name="bk object 242"/>
          <p:cNvSpPr/>
          <p:nvPr/>
        </p:nvSpPr>
        <p:spPr>
          <a:xfrm>
            <a:off x="6890000" y="3425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18">
            <a:solidFill>
              <a:srgbClr val="0053A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3" name="bk object 243"/>
          <p:cNvSpPr/>
          <p:nvPr/>
        </p:nvSpPr>
        <p:spPr>
          <a:xfrm>
            <a:off x="6888696" y="35267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019">
            <a:solidFill>
              <a:srgbClr val="0054A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4" name="bk object 244"/>
          <p:cNvSpPr/>
          <p:nvPr/>
        </p:nvSpPr>
        <p:spPr>
          <a:xfrm>
            <a:off x="6887409" y="36271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20">
            <a:solidFill>
              <a:srgbClr val="0054A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5" name="bk object 245"/>
          <p:cNvSpPr/>
          <p:nvPr/>
        </p:nvSpPr>
        <p:spPr>
          <a:xfrm>
            <a:off x="6886105" y="37287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22">
            <a:solidFill>
              <a:srgbClr val="0055A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6" name="bk object 246"/>
          <p:cNvSpPr/>
          <p:nvPr/>
        </p:nvSpPr>
        <p:spPr>
          <a:xfrm>
            <a:off x="6884819" y="38290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23">
            <a:solidFill>
              <a:srgbClr val="0055A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7" name="bk object 247"/>
          <p:cNvSpPr/>
          <p:nvPr/>
        </p:nvSpPr>
        <p:spPr>
          <a:xfrm>
            <a:off x="6883531" y="39293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024">
            <a:solidFill>
              <a:srgbClr val="0056A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8" name="bk object 248"/>
          <p:cNvSpPr/>
          <p:nvPr/>
        </p:nvSpPr>
        <p:spPr>
          <a:xfrm>
            <a:off x="6882227" y="40309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026">
            <a:solidFill>
              <a:srgbClr val="0056A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9" name="bk object 249"/>
          <p:cNvSpPr/>
          <p:nvPr/>
        </p:nvSpPr>
        <p:spPr>
          <a:xfrm>
            <a:off x="6865062" y="4131310"/>
            <a:ext cx="29633" cy="110489"/>
          </a:xfrm>
          <a:custGeom>
            <a:avLst/>
            <a:gdLst/>
            <a:ahLst/>
            <a:cxnLst/>
            <a:rect l="l" t="t" r="r" b="b"/>
            <a:pathLst>
              <a:path w="22225" h="110489">
                <a:moveTo>
                  <a:pt x="21922" y="0"/>
                </a:moveTo>
                <a:lnTo>
                  <a:pt x="2959" y="0"/>
                </a:lnTo>
                <a:lnTo>
                  <a:pt x="2323" y="66039"/>
                </a:lnTo>
                <a:lnTo>
                  <a:pt x="0" y="110489"/>
                </a:lnTo>
                <a:lnTo>
                  <a:pt x="18581" y="110489"/>
                </a:lnTo>
                <a:lnTo>
                  <a:pt x="21373" y="57150"/>
                </a:lnTo>
                <a:lnTo>
                  <a:pt x="21922" y="0"/>
                </a:lnTo>
                <a:close/>
              </a:path>
            </a:pathLst>
          </a:custGeom>
          <a:solidFill>
            <a:srgbClr val="0057A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0" name="bk object 250"/>
          <p:cNvSpPr/>
          <p:nvPr/>
        </p:nvSpPr>
        <p:spPr>
          <a:xfrm>
            <a:off x="6874308" y="42316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57">
            <a:solidFill>
              <a:srgbClr val="0057B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1" name="bk object 251"/>
          <p:cNvSpPr/>
          <p:nvPr/>
        </p:nvSpPr>
        <p:spPr>
          <a:xfrm>
            <a:off x="6867223" y="43332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50">
            <a:solidFill>
              <a:srgbClr val="0058B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2" name="bk object 252"/>
          <p:cNvSpPr/>
          <p:nvPr/>
        </p:nvSpPr>
        <p:spPr>
          <a:xfrm>
            <a:off x="6860224" y="44335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42">
            <a:solidFill>
              <a:srgbClr val="0058B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3" name="bk object 253"/>
          <p:cNvSpPr/>
          <p:nvPr/>
        </p:nvSpPr>
        <p:spPr>
          <a:xfrm>
            <a:off x="6853139" y="45351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35">
            <a:solidFill>
              <a:srgbClr val="0059B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4" name="bk object 254"/>
          <p:cNvSpPr/>
          <p:nvPr/>
        </p:nvSpPr>
        <p:spPr>
          <a:xfrm>
            <a:off x="6846143" y="46355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28">
            <a:solidFill>
              <a:srgbClr val="0059B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5" name="bk object 255"/>
          <p:cNvSpPr/>
          <p:nvPr/>
        </p:nvSpPr>
        <p:spPr>
          <a:xfrm>
            <a:off x="6839145" y="47358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21">
            <a:solidFill>
              <a:srgbClr val="005AB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6" name="bk object 256"/>
          <p:cNvSpPr/>
          <p:nvPr/>
        </p:nvSpPr>
        <p:spPr>
          <a:xfrm>
            <a:off x="6832059" y="48374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13">
            <a:solidFill>
              <a:srgbClr val="005AB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7" name="bk object 257"/>
          <p:cNvSpPr/>
          <p:nvPr/>
        </p:nvSpPr>
        <p:spPr>
          <a:xfrm>
            <a:off x="6825063" y="49377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06">
            <a:solidFill>
              <a:srgbClr val="005BB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8" name="bk object 258"/>
          <p:cNvSpPr/>
          <p:nvPr/>
        </p:nvSpPr>
        <p:spPr>
          <a:xfrm>
            <a:off x="6801485" y="5038091"/>
            <a:ext cx="33020" cy="110489"/>
          </a:xfrm>
          <a:custGeom>
            <a:avLst/>
            <a:gdLst/>
            <a:ahLst/>
            <a:cxnLst/>
            <a:rect l="l" t="t" r="r" b="b"/>
            <a:pathLst>
              <a:path w="24764" h="110489">
                <a:moveTo>
                  <a:pt x="24585" y="0"/>
                </a:moveTo>
                <a:lnTo>
                  <a:pt x="6061" y="0"/>
                </a:lnTo>
                <a:lnTo>
                  <a:pt x="1746" y="82550"/>
                </a:lnTo>
                <a:lnTo>
                  <a:pt x="0" y="110490"/>
                </a:lnTo>
                <a:lnTo>
                  <a:pt x="18467" y="110490"/>
                </a:lnTo>
                <a:lnTo>
                  <a:pt x="20796" y="72390"/>
                </a:lnTo>
                <a:lnTo>
                  <a:pt x="24585" y="0"/>
                </a:lnTo>
                <a:close/>
              </a:path>
            </a:pathLst>
          </a:custGeom>
          <a:solidFill>
            <a:srgbClr val="005BB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9" name="bk object 259"/>
          <p:cNvSpPr/>
          <p:nvPr/>
        </p:nvSpPr>
        <p:spPr>
          <a:xfrm>
            <a:off x="6809925" y="51396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5361">
            <a:solidFill>
              <a:srgbClr val="005CB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0" name="bk object 260"/>
          <p:cNvSpPr/>
          <p:nvPr/>
        </p:nvSpPr>
        <p:spPr>
          <a:xfrm>
            <a:off x="6801657" y="52400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500">
            <a:solidFill>
              <a:srgbClr val="005CB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1" name="bk object 261"/>
          <p:cNvSpPr/>
          <p:nvPr/>
        </p:nvSpPr>
        <p:spPr>
          <a:xfrm>
            <a:off x="6793336" y="534035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759"/>
                </a:lnTo>
              </a:path>
            </a:pathLst>
          </a:custGeom>
          <a:ln w="25719">
            <a:solidFill>
              <a:srgbClr val="005DB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2" name="bk object 262"/>
          <p:cNvSpPr/>
          <p:nvPr/>
        </p:nvSpPr>
        <p:spPr>
          <a:xfrm>
            <a:off x="6785017" y="54419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5781">
            <a:solidFill>
              <a:srgbClr val="005DB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3" name="bk object 263"/>
          <p:cNvSpPr/>
          <p:nvPr/>
        </p:nvSpPr>
        <p:spPr>
          <a:xfrm>
            <a:off x="6774153" y="55422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9814">
            <a:solidFill>
              <a:srgbClr val="005EB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4" name="bk object 264"/>
          <p:cNvSpPr/>
          <p:nvPr/>
        </p:nvSpPr>
        <p:spPr>
          <a:xfrm>
            <a:off x="6760173" y="56438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0844">
            <a:solidFill>
              <a:srgbClr val="005EB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5" name="bk object 265"/>
          <p:cNvSpPr/>
          <p:nvPr/>
        </p:nvSpPr>
        <p:spPr>
          <a:xfrm>
            <a:off x="6745544" y="57442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622">
            <a:solidFill>
              <a:srgbClr val="005FB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6" name="bk object 266"/>
          <p:cNvSpPr/>
          <p:nvPr/>
        </p:nvSpPr>
        <p:spPr>
          <a:xfrm>
            <a:off x="6730913" y="58445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0401">
            <a:solidFill>
              <a:srgbClr val="005FC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7" name="bk object 267"/>
          <p:cNvSpPr/>
          <p:nvPr/>
        </p:nvSpPr>
        <p:spPr>
          <a:xfrm>
            <a:off x="6715383" y="59461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1252">
            <a:solidFill>
              <a:srgbClr val="0060C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8" name="bk object 268"/>
          <p:cNvSpPr/>
          <p:nvPr/>
        </p:nvSpPr>
        <p:spPr>
          <a:xfrm>
            <a:off x="6676737" y="6046471"/>
            <a:ext cx="44027" cy="110489"/>
          </a:xfrm>
          <a:custGeom>
            <a:avLst/>
            <a:gdLst/>
            <a:ahLst/>
            <a:cxnLst/>
            <a:rect l="l" t="t" r="r" b="b"/>
            <a:pathLst>
              <a:path w="33020" h="110489">
                <a:moveTo>
                  <a:pt x="32689" y="0"/>
                </a:moveTo>
                <a:lnTo>
                  <a:pt x="14710" y="0"/>
                </a:lnTo>
                <a:lnTo>
                  <a:pt x="0" y="110489"/>
                </a:lnTo>
                <a:lnTo>
                  <a:pt x="18278" y="110489"/>
                </a:lnTo>
                <a:lnTo>
                  <a:pt x="32689" y="0"/>
                </a:lnTo>
                <a:close/>
              </a:path>
            </a:pathLst>
          </a:custGeom>
          <a:solidFill>
            <a:srgbClr val="0060C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9" name="bk object 269"/>
          <p:cNvSpPr/>
          <p:nvPr/>
        </p:nvSpPr>
        <p:spPr>
          <a:xfrm>
            <a:off x="6658927" y="6146801"/>
            <a:ext cx="44027" cy="110489"/>
          </a:xfrm>
          <a:custGeom>
            <a:avLst/>
            <a:gdLst/>
            <a:ahLst/>
            <a:cxnLst/>
            <a:rect l="l" t="t" r="r" b="b"/>
            <a:pathLst>
              <a:path w="33020" h="110489">
                <a:moveTo>
                  <a:pt x="32960" y="0"/>
                </a:moveTo>
                <a:lnTo>
                  <a:pt x="14710" y="0"/>
                </a:lnTo>
                <a:lnTo>
                  <a:pt x="0" y="110490"/>
                </a:lnTo>
                <a:lnTo>
                  <a:pt x="18549" y="110490"/>
                </a:lnTo>
                <a:lnTo>
                  <a:pt x="32960" y="0"/>
                </a:lnTo>
                <a:close/>
              </a:path>
            </a:pathLst>
          </a:custGeom>
          <a:solidFill>
            <a:srgbClr val="0061C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0" name="bk object 270"/>
          <p:cNvSpPr/>
          <p:nvPr/>
        </p:nvSpPr>
        <p:spPr>
          <a:xfrm>
            <a:off x="6640893" y="6248401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89">
                <a:moveTo>
                  <a:pt x="33235" y="0"/>
                </a:moveTo>
                <a:lnTo>
                  <a:pt x="14710" y="0"/>
                </a:lnTo>
                <a:lnTo>
                  <a:pt x="0" y="110490"/>
                </a:lnTo>
                <a:lnTo>
                  <a:pt x="18823" y="110490"/>
                </a:lnTo>
                <a:lnTo>
                  <a:pt x="33235" y="0"/>
                </a:lnTo>
                <a:close/>
              </a:path>
            </a:pathLst>
          </a:custGeom>
          <a:solidFill>
            <a:srgbClr val="0061C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1" name="bk object 271"/>
          <p:cNvSpPr/>
          <p:nvPr/>
        </p:nvSpPr>
        <p:spPr>
          <a:xfrm>
            <a:off x="6622468" y="6348730"/>
            <a:ext cx="45720" cy="110489"/>
          </a:xfrm>
          <a:custGeom>
            <a:avLst/>
            <a:gdLst/>
            <a:ahLst/>
            <a:cxnLst/>
            <a:rect l="l" t="t" r="r" b="b"/>
            <a:pathLst>
              <a:path w="34289" h="110489">
                <a:moveTo>
                  <a:pt x="33966" y="0"/>
                </a:moveTo>
                <a:lnTo>
                  <a:pt x="15170" y="0"/>
                </a:lnTo>
                <a:lnTo>
                  <a:pt x="2657" y="93980"/>
                </a:lnTo>
                <a:lnTo>
                  <a:pt x="0" y="110490"/>
                </a:lnTo>
                <a:lnTo>
                  <a:pt x="18998" y="110490"/>
                </a:lnTo>
                <a:lnTo>
                  <a:pt x="21707" y="93980"/>
                </a:lnTo>
                <a:lnTo>
                  <a:pt x="33966" y="0"/>
                </a:lnTo>
                <a:close/>
              </a:path>
            </a:pathLst>
          </a:custGeom>
          <a:solidFill>
            <a:srgbClr val="0062C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2" name="bk object 272"/>
          <p:cNvSpPr/>
          <p:nvPr/>
        </p:nvSpPr>
        <p:spPr>
          <a:xfrm>
            <a:off x="6600660" y="6450330"/>
            <a:ext cx="49107" cy="110489"/>
          </a:xfrm>
          <a:custGeom>
            <a:avLst/>
            <a:gdLst/>
            <a:ahLst/>
            <a:cxnLst/>
            <a:rect l="l" t="t" r="r" b="b"/>
            <a:pathLst>
              <a:path w="36829" h="110490">
                <a:moveTo>
                  <a:pt x="36814" y="0"/>
                </a:moveTo>
                <a:lnTo>
                  <a:pt x="17787" y="0"/>
                </a:lnTo>
                <a:lnTo>
                  <a:pt x="0" y="110490"/>
                </a:lnTo>
                <a:lnTo>
                  <a:pt x="18684" y="110490"/>
                </a:lnTo>
                <a:lnTo>
                  <a:pt x="36814" y="0"/>
                </a:lnTo>
                <a:close/>
              </a:path>
            </a:pathLst>
          </a:custGeom>
          <a:solidFill>
            <a:srgbClr val="0062C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3" name="bk object 273"/>
          <p:cNvSpPr/>
          <p:nvPr/>
        </p:nvSpPr>
        <p:spPr>
          <a:xfrm>
            <a:off x="6579123" y="6550660"/>
            <a:ext cx="49107" cy="110489"/>
          </a:xfrm>
          <a:custGeom>
            <a:avLst/>
            <a:gdLst/>
            <a:ahLst/>
            <a:cxnLst/>
            <a:rect l="l" t="t" r="r" b="b"/>
            <a:pathLst>
              <a:path w="36829" h="110490">
                <a:moveTo>
                  <a:pt x="36503" y="0"/>
                </a:moveTo>
                <a:lnTo>
                  <a:pt x="17787" y="0"/>
                </a:lnTo>
                <a:lnTo>
                  <a:pt x="0" y="110490"/>
                </a:lnTo>
                <a:lnTo>
                  <a:pt x="18373" y="110490"/>
                </a:lnTo>
                <a:lnTo>
                  <a:pt x="36503" y="0"/>
                </a:lnTo>
                <a:close/>
              </a:path>
            </a:pathLst>
          </a:custGeom>
          <a:solidFill>
            <a:srgbClr val="0063C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4" name="bk object 274"/>
          <p:cNvSpPr/>
          <p:nvPr/>
        </p:nvSpPr>
        <p:spPr>
          <a:xfrm>
            <a:off x="6557587" y="6650991"/>
            <a:ext cx="48260" cy="110489"/>
          </a:xfrm>
          <a:custGeom>
            <a:avLst/>
            <a:gdLst/>
            <a:ahLst/>
            <a:cxnLst/>
            <a:rect l="l" t="t" r="r" b="b"/>
            <a:pathLst>
              <a:path w="36195" h="110490">
                <a:moveTo>
                  <a:pt x="36193" y="0"/>
                </a:moveTo>
                <a:lnTo>
                  <a:pt x="17787" y="0"/>
                </a:lnTo>
                <a:lnTo>
                  <a:pt x="0" y="110489"/>
                </a:lnTo>
                <a:lnTo>
                  <a:pt x="18063" y="110489"/>
                </a:lnTo>
                <a:lnTo>
                  <a:pt x="36193" y="0"/>
                </a:lnTo>
                <a:close/>
              </a:path>
            </a:pathLst>
          </a:custGeom>
          <a:solidFill>
            <a:srgbClr val="0063C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5" name="bk object 275"/>
          <p:cNvSpPr/>
          <p:nvPr/>
        </p:nvSpPr>
        <p:spPr>
          <a:xfrm>
            <a:off x="6537960" y="6752590"/>
            <a:ext cx="45720" cy="100330"/>
          </a:xfrm>
          <a:custGeom>
            <a:avLst/>
            <a:gdLst/>
            <a:ahLst/>
            <a:cxnLst/>
            <a:rect l="l" t="t" r="r" b="b"/>
            <a:pathLst>
              <a:path w="34289" h="100329">
                <a:moveTo>
                  <a:pt x="34242" y="0"/>
                </a:moveTo>
                <a:lnTo>
                  <a:pt x="16152" y="0"/>
                </a:lnTo>
                <a:lnTo>
                  <a:pt x="0" y="100329"/>
                </a:lnTo>
                <a:lnTo>
                  <a:pt x="17779" y="100329"/>
                </a:lnTo>
                <a:lnTo>
                  <a:pt x="34242" y="0"/>
                </a:lnTo>
                <a:close/>
              </a:path>
            </a:pathLst>
          </a:custGeom>
          <a:solidFill>
            <a:srgbClr val="0064C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6" name="bk object 276"/>
          <p:cNvSpPr/>
          <p:nvPr/>
        </p:nvSpPr>
        <p:spPr>
          <a:xfrm>
            <a:off x="5374903" y="0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220"/>
                </a:lnTo>
              </a:path>
            </a:pathLst>
          </a:custGeom>
          <a:ln w="27544">
            <a:solidFill>
              <a:srgbClr val="00438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7" name="bk object 277"/>
          <p:cNvSpPr/>
          <p:nvPr/>
        </p:nvSpPr>
        <p:spPr>
          <a:xfrm>
            <a:off x="5337628" y="100331"/>
            <a:ext cx="45720" cy="110489"/>
          </a:xfrm>
          <a:custGeom>
            <a:avLst/>
            <a:gdLst/>
            <a:ahLst/>
            <a:cxnLst/>
            <a:rect l="l" t="t" r="r" b="b"/>
            <a:pathLst>
              <a:path w="34289" h="110489">
                <a:moveTo>
                  <a:pt x="33925" y="0"/>
                </a:moveTo>
                <a:lnTo>
                  <a:pt x="14875" y="0"/>
                </a:lnTo>
                <a:lnTo>
                  <a:pt x="13788" y="13970"/>
                </a:lnTo>
                <a:lnTo>
                  <a:pt x="0" y="110490"/>
                </a:lnTo>
                <a:lnTo>
                  <a:pt x="19050" y="110490"/>
                </a:lnTo>
                <a:lnTo>
                  <a:pt x="32838" y="13970"/>
                </a:lnTo>
                <a:lnTo>
                  <a:pt x="33925" y="0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8" name="bk object 278"/>
          <p:cNvSpPr/>
          <p:nvPr/>
        </p:nvSpPr>
        <p:spPr>
          <a:xfrm>
            <a:off x="5324619" y="200661"/>
            <a:ext cx="40640" cy="110489"/>
          </a:xfrm>
          <a:custGeom>
            <a:avLst/>
            <a:gdLst/>
            <a:ahLst/>
            <a:cxnLst/>
            <a:rect l="l" t="t" r="r" b="b"/>
            <a:pathLst>
              <a:path w="30479" h="110489">
                <a:moveTo>
                  <a:pt x="30258" y="0"/>
                </a:moveTo>
                <a:lnTo>
                  <a:pt x="11208" y="0"/>
                </a:lnTo>
                <a:lnTo>
                  <a:pt x="4495" y="46990"/>
                </a:lnTo>
                <a:lnTo>
                  <a:pt x="0" y="110490"/>
                </a:lnTo>
                <a:lnTo>
                  <a:pt x="19050" y="110490"/>
                </a:lnTo>
                <a:lnTo>
                  <a:pt x="23545" y="46990"/>
                </a:lnTo>
                <a:lnTo>
                  <a:pt x="30258" y="0"/>
                </a:lnTo>
                <a:close/>
              </a:path>
            </a:pathLst>
          </a:custGeom>
          <a:solidFill>
            <a:srgbClr val="00438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9" name="bk object 279"/>
          <p:cNvSpPr/>
          <p:nvPr/>
        </p:nvSpPr>
        <p:spPr>
          <a:xfrm>
            <a:off x="5313679" y="300991"/>
            <a:ext cx="38100" cy="110489"/>
          </a:xfrm>
          <a:custGeom>
            <a:avLst/>
            <a:gdLst/>
            <a:ahLst/>
            <a:cxnLst/>
            <a:rect l="l" t="t" r="r" b="b"/>
            <a:pathLst>
              <a:path w="28575" h="110490">
                <a:moveTo>
                  <a:pt x="27973" y="0"/>
                </a:moveTo>
                <a:lnTo>
                  <a:pt x="8923" y="0"/>
                </a:lnTo>
                <a:lnTo>
                  <a:pt x="2539" y="90169"/>
                </a:lnTo>
                <a:lnTo>
                  <a:pt x="0" y="110489"/>
                </a:lnTo>
                <a:lnTo>
                  <a:pt x="19050" y="110489"/>
                </a:lnTo>
                <a:lnTo>
                  <a:pt x="21589" y="90169"/>
                </a:lnTo>
                <a:lnTo>
                  <a:pt x="27973" y="0"/>
                </a:lnTo>
                <a:close/>
              </a:path>
            </a:pathLst>
          </a:custGeom>
          <a:solidFill>
            <a:srgbClr val="00448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0" name="bk object 280"/>
          <p:cNvSpPr/>
          <p:nvPr/>
        </p:nvSpPr>
        <p:spPr>
          <a:xfrm>
            <a:off x="5296745" y="402590"/>
            <a:ext cx="44027" cy="110489"/>
          </a:xfrm>
          <a:custGeom>
            <a:avLst/>
            <a:gdLst/>
            <a:ahLst/>
            <a:cxnLst/>
            <a:rect l="l" t="t" r="r" b="b"/>
            <a:pathLst>
              <a:path w="33020" h="110490">
                <a:moveTo>
                  <a:pt x="32861" y="0"/>
                </a:moveTo>
                <a:lnTo>
                  <a:pt x="13811" y="0"/>
                </a:lnTo>
                <a:lnTo>
                  <a:pt x="0" y="110489"/>
                </a:lnTo>
                <a:lnTo>
                  <a:pt x="19050" y="110489"/>
                </a:lnTo>
                <a:lnTo>
                  <a:pt x="32861" y="0"/>
                </a:lnTo>
                <a:close/>
              </a:path>
            </a:pathLst>
          </a:custGeom>
          <a:solidFill>
            <a:srgbClr val="00448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1" name="bk object 281"/>
          <p:cNvSpPr/>
          <p:nvPr/>
        </p:nvSpPr>
        <p:spPr>
          <a:xfrm>
            <a:off x="5286533" y="502920"/>
            <a:ext cx="38100" cy="110489"/>
          </a:xfrm>
          <a:custGeom>
            <a:avLst/>
            <a:gdLst/>
            <a:ahLst/>
            <a:cxnLst/>
            <a:rect l="l" t="t" r="r" b="b"/>
            <a:pathLst>
              <a:path w="28575" h="110490">
                <a:moveTo>
                  <a:pt x="27979" y="0"/>
                </a:moveTo>
                <a:lnTo>
                  <a:pt x="8929" y="0"/>
                </a:lnTo>
                <a:lnTo>
                  <a:pt x="3849" y="40639"/>
                </a:lnTo>
                <a:lnTo>
                  <a:pt x="0" y="110489"/>
                </a:lnTo>
                <a:lnTo>
                  <a:pt x="19050" y="110489"/>
                </a:lnTo>
                <a:lnTo>
                  <a:pt x="22899" y="40639"/>
                </a:lnTo>
                <a:lnTo>
                  <a:pt x="27979" y="0"/>
                </a:lnTo>
                <a:close/>
              </a:path>
            </a:pathLst>
          </a:custGeom>
          <a:solidFill>
            <a:srgbClr val="00458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2" name="bk object 282"/>
          <p:cNvSpPr/>
          <p:nvPr/>
        </p:nvSpPr>
        <p:spPr>
          <a:xfrm>
            <a:off x="5295579" y="6032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651">
            <a:solidFill>
              <a:srgbClr val="00458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3" name="bk object 283"/>
          <p:cNvSpPr/>
          <p:nvPr/>
        </p:nvSpPr>
        <p:spPr>
          <a:xfrm>
            <a:off x="5284213" y="7048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1499">
            <a:solidFill>
              <a:srgbClr val="00468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4" name="bk object 284"/>
          <p:cNvSpPr/>
          <p:nvPr/>
        </p:nvSpPr>
        <p:spPr>
          <a:xfrm>
            <a:off x="5248427" y="80518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90">
                <a:moveTo>
                  <a:pt x="31991" y="0"/>
                </a:moveTo>
                <a:lnTo>
                  <a:pt x="12234" y="0"/>
                </a:lnTo>
                <a:lnTo>
                  <a:pt x="3219" y="80010"/>
                </a:lnTo>
                <a:lnTo>
                  <a:pt x="0" y="110490"/>
                </a:lnTo>
                <a:lnTo>
                  <a:pt x="20105" y="110490"/>
                </a:lnTo>
                <a:lnTo>
                  <a:pt x="23539" y="80010"/>
                </a:lnTo>
                <a:lnTo>
                  <a:pt x="31991" y="0"/>
                </a:lnTo>
                <a:close/>
              </a:path>
            </a:pathLst>
          </a:custGeom>
          <a:solidFill>
            <a:srgbClr val="00468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5" name="bk object 285"/>
          <p:cNvSpPr/>
          <p:nvPr/>
        </p:nvSpPr>
        <p:spPr>
          <a:xfrm>
            <a:off x="5255439" y="90551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31982">
            <a:solidFill>
              <a:srgbClr val="00478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6" name="bk object 286"/>
          <p:cNvSpPr/>
          <p:nvPr/>
        </p:nvSpPr>
        <p:spPr>
          <a:xfrm>
            <a:off x="5224081" y="1007111"/>
            <a:ext cx="38100" cy="110489"/>
          </a:xfrm>
          <a:custGeom>
            <a:avLst/>
            <a:gdLst/>
            <a:ahLst/>
            <a:cxnLst/>
            <a:rect l="l" t="t" r="r" b="b"/>
            <a:pathLst>
              <a:path w="28575" h="110490">
                <a:moveTo>
                  <a:pt x="28062" y="0"/>
                </a:moveTo>
                <a:lnTo>
                  <a:pt x="8601" y="0"/>
                </a:lnTo>
                <a:lnTo>
                  <a:pt x="2429" y="58419"/>
                </a:lnTo>
                <a:lnTo>
                  <a:pt x="0" y="110489"/>
                </a:lnTo>
                <a:lnTo>
                  <a:pt x="19050" y="110489"/>
                </a:lnTo>
                <a:lnTo>
                  <a:pt x="21479" y="58419"/>
                </a:lnTo>
                <a:lnTo>
                  <a:pt x="28062" y="0"/>
                </a:lnTo>
                <a:close/>
              </a:path>
            </a:pathLst>
          </a:custGeom>
          <a:solidFill>
            <a:srgbClr val="00479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7" name="bk object 287"/>
          <p:cNvSpPr/>
          <p:nvPr/>
        </p:nvSpPr>
        <p:spPr>
          <a:xfrm>
            <a:off x="5233973" y="11074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206">
            <a:solidFill>
              <a:srgbClr val="00489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8" name="bk object 288"/>
          <p:cNvSpPr/>
          <p:nvPr/>
        </p:nvSpPr>
        <p:spPr>
          <a:xfrm>
            <a:off x="5209821" y="1209040"/>
            <a:ext cx="34712" cy="110489"/>
          </a:xfrm>
          <a:custGeom>
            <a:avLst/>
            <a:gdLst/>
            <a:ahLst/>
            <a:cxnLst/>
            <a:rect l="l" t="t" r="r" b="b"/>
            <a:pathLst>
              <a:path w="26035" h="110490">
                <a:moveTo>
                  <a:pt x="25476" y="0"/>
                </a:moveTo>
                <a:lnTo>
                  <a:pt x="6426" y="0"/>
                </a:lnTo>
                <a:lnTo>
                  <a:pt x="4233" y="46989"/>
                </a:lnTo>
                <a:lnTo>
                  <a:pt x="0" y="110489"/>
                </a:lnTo>
                <a:lnTo>
                  <a:pt x="18857" y="110489"/>
                </a:lnTo>
                <a:lnTo>
                  <a:pt x="23283" y="46989"/>
                </a:lnTo>
                <a:lnTo>
                  <a:pt x="25476" y="0"/>
                </a:lnTo>
                <a:close/>
              </a:path>
            </a:pathLst>
          </a:custGeom>
          <a:solidFill>
            <a:srgbClr val="00489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9" name="bk object 289"/>
          <p:cNvSpPr/>
          <p:nvPr/>
        </p:nvSpPr>
        <p:spPr>
          <a:xfrm>
            <a:off x="5218407" y="1309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254">
            <a:solidFill>
              <a:srgbClr val="00499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0" name="bk object 290"/>
          <p:cNvSpPr/>
          <p:nvPr/>
        </p:nvSpPr>
        <p:spPr>
          <a:xfrm>
            <a:off x="5209285" y="14097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950">
            <a:solidFill>
              <a:srgbClr val="00499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1" name="bk object 291"/>
          <p:cNvSpPr/>
          <p:nvPr/>
        </p:nvSpPr>
        <p:spPr>
          <a:xfrm>
            <a:off x="5200049" y="15113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642">
            <a:solidFill>
              <a:srgbClr val="004A9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2" name="bk object 292"/>
          <p:cNvSpPr/>
          <p:nvPr/>
        </p:nvSpPr>
        <p:spPr>
          <a:xfrm>
            <a:off x="5174217" y="1611631"/>
            <a:ext cx="33867" cy="110489"/>
          </a:xfrm>
          <a:custGeom>
            <a:avLst/>
            <a:gdLst/>
            <a:ahLst/>
            <a:cxnLst/>
            <a:rect l="l" t="t" r="r" b="b"/>
            <a:pathLst>
              <a:path w="25400" h="110489">
                <a:moveTo>
                  <a:pt x="25202" y="0"/>
                </a:moveTo>
                <a:lnTo>
                  <a:pt x="7229" y="0"/>
                </a:lnTo>
                <a:lnTo>
                  <a:pt x="2996" y="63500"/>
                </a:lnTo>
                <a:lnTo>
                  <a:pt x="0" y="110490"/>
                </a:lnTo>
                <a:lnTo>
                  <a:pt x="17916" y="110490"/>
                </a:lnTo>
                <a:lnTo>
                  <a:pt x="20776" y="63500"/>
                </a:lnTo>
                <a:lnTo>
                  <a:pt x="25202" y="0"/>
                </a:lnTo>
                <a:close/>
              </a:path>
            </a:pathLst>
          </a:custGeom>
          <a:solidFill>
            <a:srgbClr val="004A9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3" name="bk object 293"/>
          <p:cNvSpPr/>
          <p:nvPr/>
        </p:nvSpPr>
        <p:spPr>
          <a:xfrm>
            <a:off x="5182308" y="17119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932">
            <a:solidFill>
              <a:srgbClr val="004B9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4" name="bk object 294"/>
          <p:cNvSpPr/>
          <p:nvPr/>
        </p:nvSpPr>
        <p:spPr>
          <a:xfrm>
            <a:off x="5173867" y="18135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226">
            <a:solidFill>
              <a:srgbClr val="004B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5" name="bk object 295"/>
          <p:cNvSpPr/>
          <p:nvPr/>
        </p:nvSpPr>
        <p:spPr>
          <a:xfrm>
            <a:off x="5165531" y="19138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517">
            <a:solidFill>
              <a:srgbClr val="004C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6" name="bk object 296"/>
          <p:cNvSpPr/>
          <p:nvPr/>
        </p:nvSpPr>
        <p:spPr>
          <a:xfrm>
            <a:off x="5157265" y="20154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545">
            <a:solidFill>
              <a:srgbClr val="004C9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7" name="bk object 297"/>
          <p:cNvSpPr/>
          <p:nvPr/>
        </p:nvSpPr>
        <p:spPr>
          <a:xfrm>
            <a:off x="5150368" y="21158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783">
            <a:solidFill>
              <a:srgbClr val="004D9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8" name="bk object 298"/>
          <p:cNvSpPr/>
          <p:nvPr/>
        </p:nvSpPr>
        <p:spPr>
          <a:xfrm>
            <a:off x="5144824" y="22161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051">
            <a:solidFill>
              <a:srgbClr val="004D9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9" name="bk object 299"/>
          <p:cNvSpPr/>
          <p:nvPr/>
        </p:nvSpPr>
        <p:spPr>
          <a:xfrm>
            <a:off x="5139209" y="23177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23">
            <a:solidFill>
              <a:srgbClr val="004E9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0" name="bk object 300"/>
          <p:cNvSpPr/>
          <p:nvPr/>
        </p:nvSpPr>
        <p:spPr>
          <a:xfrm>
            <a:off x="5133665" y="24180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591">
            <a:solidFill>
              <a:srgbClr val="004E9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1" name="bk object 301"/>
          <p:cNvSpPr/>
          <p:nvPr/>
        </p:nvSpPr>
        <p:spPr>
          <a:xfrm>
            <a:off x="5111782" y="2518411"/>
            <a:ext cx="33020" cy="110489"/>
          </a:xfrm>
          <a:custGeom>
            <a:avLst/>
            <a:gdLst/>
            <a:ahLst/>
            <a:cxnLst/>
            <a:rect l="l" t="t" r="r" b="b"/>
            <a:pathLst>
              <a:path w="24764" h="110489">
                <a:moveTo>
                  <a:pt x="24684" y="0"/>
                </a:moveTo>
                <a:lnTo>
                  <a:pt x="4551" y="0"/>
                </a:lnTo>
                <a:lnTo>
                  <a:pt x="1563" y="69850"/>
                </a:lnTo>
                <a:lnTo>
                  <a:pt x="0" y="110489"/>
                </a:lnTo>
                <a:lnTo>
                  <a:pt x="20215" y="110489"/>
                </a:lnTo>
                <a:lnTo>
                  <a:pt x="21883" y="69850"/>
                </a:lnTo>
                <a:lnTo>
                  <a:pt x="24684" y="0"/>
                </a:lnTo>
                <a:close/>
              </a:path>
            </a:pathLst>
          </a:custGeom>
          <a:solidFill>
            <a:srgbClr val="004F9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2" name="bk object 302"/>
          <p:cNvSpPr/>
          <p:nvPr/>
        </p:nvSpPr>
        <p:spPr>
          <a:xfrm>
            <a:off x="5122897" y="26200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488">
            <a:solidFill>
              <a:srgbClr val="004FA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3" name="bk object 303"/>
          <p:cNvSpPr/>
          <p:nvPr/>
        </p:nvSpPr>
        <p:spPr>
          <a:xfrm>
            <a:off x="5117580" y="27203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230">
            <a:solidFill>
              <a:srgbClr val="0050A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4" name="bk object 304"/>
          <p:cNvSpPr/>
          <p:nvPr/>
        </p:nvSpPr>
        <p:spPr>
          <a:xfrm>
            <a:off x="5112196" y="28219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970">
            <a:solidFill>
              <a:srgbClr val="0050A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5" name="bk object 305"/>
          <p:cNvSpPr/>
          <p:nvPr/>
        </p:nvSpPr>
        <p:spPr>
          <a:xfrm>
            <a:off x="5106880" y="29222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713">
            <a:solidFill>
              <a:srgbClr val="0051A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6" name="bk object 306"/>
          <p:cNvSpPr/>
          <p:nvPr/>
        </p:nvSpPr>
        <p:spPr>
          <a:xfrm>
            <a:off x="5087365" y="3022601"/>
            <a:ext cx="30480" cy="110489"/>
          </a:xfrm>
          <a:custGeom>
            <a:avLst/>
            <a:gdLst/>
            <a:ahLst/>
            <a:cxnLst/>
            <a:rect l="l" t="t" r="r" b="b"/>
            <a:pathLst>
              <a:path w="22860" h="110489">
                <a:moveTo>
                  <a:pt x="22376" y="0"/>
                </a:moveTo>
                <a:lnTo>
                  <a:pt x="3170" y="0"/>
                </a:lnTo>
                <a:lnTo>
                  <a:pt x="825" y="60960"/>
                </a:lnTo>
                <a:lnTo>
                  <a:pt x="0" y="110489"/>
                </a:lnTo>
                <a:lnTo>
                  <a:pt x="19050" y="110489"/>
                </a:lnTo>
                <a:lnTo>
                  <a:pt x="19875" y="60960"/>
                </a:lnTo>
                <a:lnTo>
                  <a:pt x="22376" y="0"/>
                </a:lnTo>
                <a:close/>
              </a:path>
            </a:pathLst>
          </a:custGeom>
          <a:solidFill>
            <a:srgbClr val="0051A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7" name="bk object 307"/>
          <p:cNvSpPr/>
          <p:nvPr/>
        </p:nvSpPr>
        <p:spPr>
          <a:xfrm>
            <a:off x="5099036" y="31242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1">
            <a:solidFill>
              <a:srgbClr val="0052A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8" name="bk object 308"/>
          <p:cNvSpPr/>
          <p:nvPr/>
        </p:nvSpPr>
        <p:spPr>
          <a:xfrm>
            <a:off x="5096805" y="32245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891">
            <a:solidFill>
              <a:srgbClr val="0052A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9" name="bk object 309"/>
          <p:cNvSpPr/>
          <p:nvPr/>
        </p:nvSpPr>
        <p:spPr>
          <a:xfrm>
            <a:off x="5094576" y="33248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1">
            <a:solidFill>
              <a:srgbClr val="0053A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0" name="bk object 310"/>
          <p:cNvSpPr/>
          <p:nvPr/>
        </p:nvSpPr>
        <p:spPr>
          <a:xfrm>
            <a:off x="5092347" y="3425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1">
            <a:solidFill>
              <a:srgbClr val="0053A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1" name="bk object 311"/>
          <p:cNvSpPr/>
          <p:nvPr/>
        </p:nvSpPr>
        <p:spPr>
          <a:xfrm>
            <a:off x="5089931" y="35267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19625">
            <a:solidFill>
              <a:srgbClr val="0054A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2" name="bk object 312"/>
          <p:cNvSpPr/>
          <p:nvPr/>
        </p:nvSpPr>
        <p:spPr>
          <a:xfrm>
            <a:off x="5090796" y="36271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924">
            <a:solidFill>
              <a:srgbClr val="0054A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3" name="bk object 313"/>
          <p:cNvSpPr/>
          <p:nvPr/>
        </p:nvSpPr>
        <p:spPr>
          <a:xfrm>
            <a:off x="5093117" y="37287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4">
            <a:solidFill>
              <a:srgbClr val="0055A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4" name="bk object 314"/>
          <p:cNvSpPr/>
          <p:nvPr/>
        </p:nvSpPr>
        <p:spPr>
          <a:xfrm>
            <a:off x="5095411" y="38290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64">
            <a:solidFill>
              <a:srgbClr val="0055A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5" name="bk object 315"/>
          <p:cNvSpPr/>
          <p:nvPr/>
        </p:nvSpPr>
        <p:spPr>
          <a:xfrm>
            <a:off x="5097703" y="39293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835">
            <a:solidFill>
              <a:srgbClr val="0056A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6" name="bk object 316"/>
          <p:cNvSpPr/>
          <p:nvPr/>
        </p:nvSpPr>
        <p:spPr>
          <a:xfrm>
            <a:off x="5100028" y="40309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810">
            <a:solidFill>
              <a:srgbClr val="0056A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7" name="bk object 317"/>
          <p:cNvSpPr/>
          <p:nvPr/>
        </p:nvSpPr>
        <p:spPr>
          <a:xfrm>
            <a:off x="5102559" y="41313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139">
            <a:solidFill>
              <a:srgbClr val="0057A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8" name="bk object 318"/>
          <p:cNvSpPr/>
          <p:nvPr/>
        </p:nvSpPr>
        <p:spPr>
          <a:xfrm>
            <a:off x="5105285" y="42316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1175">
            <a:solidFill>
              <a:srgbClr val="0057B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9" name="bk object 319"/>
          <p:cNvSpPr/>
          <p:nvPr/>
        </p:nvSpPr>
        <p:spPr>
          <a:xfrm>
            <a:off x="5108047" y="43332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1212">
            <a:solidFill>
              <a:srgbClr val="0058B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0" name="bk object 320"/>
          <p:cNvSpPr/>
          <p:nvPr/>
        </p:nvSpPr>
        <p:spPr>
          <a:xfrm>
            <a:off x="5110773" y="44335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49">
            <a:solidFill>
              <a:srgbClr val="0058B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1" name="bk object 321"/>
          <p:cNvSpPr/>
          <p:nvPr/>
        </p:nvSpPr>
        <p:spPr>
          <a:xfrm>
            <a:off x="5113677" y="45351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498">
            <a:solidFill>
              <a:srgbClr val="0059B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2" name="bk object 322"/>
          <p:cNvSpPr/>
          <p:nvPr/>
        </p:nvSpPr>
        <p:spPr>
          <a:xfrm>
            <a:off x="5117665" y="46355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376">
            <a:solidFill>
              <a:srgbClr val="0059B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3" name="bk object 323"/>
          <p:cNvSpPr/>
          <p:nvPr/>
        </p:nvSpPr>
        <p:spPr>
          <a:xfrm>
            <a:off x="5122960" y="47358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292">
            <a:solidFill>
              <a:srgbClr val="005AB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4" name="bk object 324"/>
          <p:cNvSpPr/>
          <p:nvPr/>
        </p:nvSpPr>
        <p:spPr>
          <a:xfrm>
            <a:off x="5128321" y="48374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207">
            <a:solidFill>
              <a:srgbClr val="005AB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5" name="bk object 325"/>
          <p:cNvSpPr/>
          <p:nvPr/>
        </p:nvSpPr>
        <p:spPr>
          <a:xfrm>
            <a:off x="5133617" y="49377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123">
            <a:solidFill>
              <a:srgbClr val="005BB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6" name="bk object 326"/>
          <p:cNvSpPr/>
          <p:nvPr/>
        </p:nvSpPr>
        <p:spPr>
          <a:xfrm>
            <a:off x="5123553" y="5038091"/>
            <a:ext cx="31327" cy="110489"/>
          </a:xfrm>
          <a:custGeom>
            <a:avLst/>
            <a:gdLst/>
            <a:ahLst/>
            <a:cxnLst/>
            <a:rect l="l" t="t" r="r" b="b"/>
            <a:pathLst>
              <a:path w="23495" h="110489">
                <a:moveTo>
                  <a:pt x="18712" y="0"/>
                </a:moveTo>
                <a:lnTo>
                  <a:pt x="0" y="0"/>
                </a:lnTo>
                <a:lnTo>
                  <a:pt x="2895" y="72390"/>
                </a:lnTo>
                <a:lnTo>
                  <a:pt x="4448" y="110490"/>
                </a:lnTo>
                <a:lnTo>
                  <a:pt x="23109" y="110490"/>
                </a:lnTo>
                <a:lnTo>
                  <a:pt x="21945" y="82550"/>
                </a:lnTo>
                <a:lnTo>
                  <a:pt x="18712" y="0"/>
                </a:lnTo>
                <a:close/>
              </a:path>
            </a:pathLst>
          </a:custGeom>
          <a:solidFill>
            <a:srgbClr val="005BB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7" name="bk object 327"/>
          <p:cNvSpPr/>
          <p:nvPr/>
        </p:nvSpPr>
        <p:spPr>
          <a:xfrm>
            <a:off x="5144505" y="51396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256">
            <a:solidFill>
              <a:srgbClr val="005CB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8" name="bk object 328"/>
          <p:cNvSpPr/>
          <p:nvPr/>
        </p:nvSpPr>
        <p:spPr>
          <a:xfrm>
            <a:off x="5150017" y="52400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347">
            <a:solidFill>
              <a:srgbClr val="005CB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9" name="bk object 329"/>
          <p:cNvSpPr/>
          <p:nvPr/>
        </p:nvSpPr>
        <p:spPr>
          <a:xfrm>
            <a:off x="5155567" y="534035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759"/>
                </a:lnTo>
              </a:path>
            </a:pathLst>
          </a:custGeom>
          <a:ln w="23491">
            <a:solidFill>
              <a:srgbClr val="005DB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0" name="bk object 330"/>
          <p:cNvSpPr/>
          <p:nvPr/>
        </p:nvSpPr>
        <p:spPr>
          <a:xfrm>
            <a:off x="5161115" y="54419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530">
            <a:solidFill>
              <a:srgbClr val="005DB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1" name="bk object 331"/>
          <p:cNvSpPr/>
          <p:nvPr/>
        </p:nvSpPr>
        <p:spPr>
          <a:xfrm>
            <a:off x="5150881" y="5542280"/>
            <a:ext cx="36407" cy="110489"/>
          </a:xfrm>
          <a:custGeom>
            <a:avLst/>
            <a:gdLst/>
            <a:ahLst/>
            <a:cxnLst/>
            <a:rect l="l" t="t" r="r" b="b"/>
            <a:pathLst>
              <a:path w="27304" h="110489">
                <a:moveTo>
                  <a:pt x="19017" y="0"/>
                </a:moveTo>
                <a:lnTo>
                  <a:pt x="0" y="0"/>
                </a:lnTo>
                <a:lnTo>
                  <a:pt x="1449" y="35560"/>
                </a:lnTo>
                <a:lnTo>
                  <a:pt x="7640" y="110490"/>
                </a:lnTo>
                <a:lnTo>
                  <a:pt x="26690" y="110490"/>
                </a:lnTo>
                <a:lnTo>
                  <a:pt x="20499" y="35560"/>
                </a:lnTo>
                <a:lnTo>
                  <a:pt x="19017" y="0"/>
                </a:lnTo>
                <a:close/>
              </a:path>
            </a:pathLst>
          </a:custGeom>
          <a:solidFill>
            <a:srgbClr val="005EB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2" name="bk object 332"/>
          <p:cNvSpPr/>
          <p:nvPr/>
        </p:nvSpPr>
        <p:spPr>
          <a:xfrm>
            <a:off x="5178873" y="56438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8178">
            <a:solidFill>
              <a:srgbClr val="005EB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3" name="bk object 333"/>
          <p:cNvSpPr/>
          <p:nvPr/>
        </p:nvSpPr>
        <p:spPr>
          <a:xfrm>
            <a:off x="5189925" y="57442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8178">
            <a:solidFill>
              <a:srgbClr val="005FB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4" name="bk object 334"/>
          <p:cNvSpPr/>
          <p:nvPr/>
        </p:nvSpPr>
        <p:spPr>
          <a:xfrm>
            <a:off x="5200979" y="58445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8178">
            <a:solidFill>
              <a:srgbClr val="005FC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5" name="bk object 335"/>
          <p:cNvSpPr/>
          <p:nvPr/>
        </p:nvSpPr>
        <p:spPr>
          <a:xfrm>
            <a:off x="5193386" y="5946141"/>
            <a:ext cx="39793" cy="110489"/>
          </a:xfrm>
          <a:custGeom>
            <a:avLst/>
            <a:gdLst/>
            <a:ahLst/>
            <a:cxnLst/>
            <a:rect l="l" t="t" r="r" b="b"/>
            <a:pathLst>
              <a:path w="29845" h="110489">
                <a:moveTo>
                  <a:pt x="19050" y="0"/>
                </a:moveTo>
                <a:lnTo>
                  <a:pt x="0" y="0"/>
                </a:lnTo>
                <a:lnTo>
                  <a:pt x="6400" y="77470"/>
                </a:lnTo>
                <a:lnTo>
                  <a:pt x="10202" y="110490"/>
                </a:lnTo>
                <a:lnTo>
                  <a:pt x="29252" y="110490"/>
                </a:lnTo>
                <a:lnTo>
                  <a:pt x="25450" y="77470"/>
                </a:lnTo>
                <a:lnTo>
                  <a:pt x="19050" y="0"/>
                </a:lnTo>
                <a:close/>
              </a:path>
            </a:pathLst>
          </a:custGeom>
          <a:solidFill>
            <a:srgbClr val="0060C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6" name="bk object 336"/>
          <p:cNvSpPr/>
          <p:nvPr/>
        </p:nvSpPr>
        <p:spPr>
          <a:xfrm>
            <a:off x="5205429" y="604647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2723" y="110489"/>
                </a:lnTo>
                <a:lnTo>
                  <a:pt x="31773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60C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7" name="bk object 337"/>
          <p:cNvSpPr/>
          <p:nvPr/>
        </p:nvSpPr>
        <p:spPr>
          <a:xfrm>
            <a:off x="5220833" y="614680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2723" y="110490"/>
                </a:lnTo>
                <a:lnTo>
                  <a:pt x="3177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1C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8" name="bk object 338"/>
          <p:cNvSpPr/>
          <p:nvPr/>
        </p:nvSpPr>
        <p:spPr>
          <a:xfrm>
            <a:off x="5236433" y="624840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2723" y="110490"/>
                </a:lnTo>
                <a:lnTo>
                  <a:pt x="3177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1C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9" name="bk object 339"/>
          <p:cNvSpPr/>
          <p:nvPr/>
        </p:nvSpPr>
        <p:spPr>
          <a:xfrm>
            <a:off x="5251837" y="6348730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0821" y="93980"/>
                </a:lnTo>
                <a:lnTo>
                  <a:pt x="13122" y="110490"/>
                </a:lnTo>
                <a:lnTo>
                  <a:pt x="32172" y="110490"/>
                </a:lnTo>
                <a:lnTo>
                  <a:pt x="29871" y="93980"/>
                </a:lnTo>
                <a:lnTo>
                  <a:pt x="19050" y="0"/>
                </a:lnTo>
                <a:close/>
              </a:path>
            </a:pathLst>
          </a:custGeom>
          <a:solidFill>
            <a:srgbClr val="0062C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0" name="bk object 340"/>
          <p:cNvSpPr/>
          <p:nvPr/>
        </p:nvSpPr>
        <p:spPr>
          <a:xfrm>
            <a:off x="5267682" y="6450330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90">
                <a:moveTo>
                  <a:pt x="19050" y="0"/>
                </a:moveTo>
                <a:lnTo>
                  <a:pt x="0" y="0"/>
                </a:lnTo>
                <a:lnTo>
                  <a:pt x="15393" y="110490"/>
                </a:lnTo>
                <a:lnTo>
                  <a:pt x="3444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2C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1" name="bk object 341"/>
          <p:cNvSpPr/>
          <p:nvPr/>
        </p:nvSpPr>
        <p:spPr>
          <a:xfrm>
            <a:off x="5286319" y="6550660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90">
                <a:moveTo>
                  <a:pt x="19050" y="0"/>
                </a:moveTo>
                <a:lnTo>
                  <a:pt x="0" y="0"/>
                </a:lnTo>
                <a:lnTo>
                  <a:pt x="15393" y="110490"/>
                </a:lnTo>
                <a:lnTo>
                  <a:pt x="3444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3C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2" name="bk object 342"/>
          <p:cNvSpPr/>
          <p:nvPr/>
        </p:nvSpPr>
        <p:spPr>
          <a:xfrm>
            <a:off x="5304957" y="6650991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90">
                <a:moveTo>
                  <a:pt x="19050" y="0"/>
                </a:moveTo>
                <a:lnTo>
                  <a:pt x="0" y="0"/>
                </a:lnTo>
                <a:lnTo>
                  <a:pt x="15393" y="110489"/>
                </a:lnTo>
                <a:lnTo>
                  <a:pt x="34443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63C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3" name="bk object 343"/>
          <p:cNvSpPr/>
          <p:nvPr/>
        </p:nvSpPr>
        <p:spPr>
          <a:xfrm>
            <a:off x="5323830" y="6752590"/>
            <a:ext cx="44873" cy="100330"/>
          </a:xfrm>
          <a:custGeom>
            <a:avLst/>
            <a:gdLst/>
            <a:ahLst/>
            <a:cxnLst/>
            <a:rect l="l" t="t" r="r" b="b"/>
            <a:pathLst>
              <a:path w="33654" h="100329">
                <a:moveTo>
                  <a:pt x="19050" y="0"/>
                </a:moveTo>
                <a:lnTo>
                  <a:pt x="0" y="0"/>
                </a:lnTo>
                <a:lnTo>
                  <a:pt x="13977" y="100329"/>
                </a:lnTo>
                <a:lnTo>
                  <a:pt x="33027" y="100329"/>
                </a:lnTo>
                <a:lnTo>
                  <a:pt x="19050" y="0"/>
                </a:lnTo>
                <a:close/>
              </a:path>
            </a:pathLst>
          </a:custGeom>
          <a:solidFill>
            <a:srgbClr val="0064C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4" name="bk object 344"/>
          <p:cNvSpPr/>
          <p:nvPr/>
        </p:nvSpPr>
        <p:spPr>
          <a:xfrm>
            <a:off x="7106920" y="0"/>
            <a:ext cx="5085080" cy="6852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5" name="bk object 345"/>
          <p:cNvSpPr/>
          <p:nvPr/>
        </p:nvSpPr>
        <p:spPr>
          <a:xfrm>
            <a:off x="11852" y="0"/>
            <a:ext cx="4785360" cy="6852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6" name="bk object 346"/>
          <p:cNvSpPr/>
          <p:nvPr/>
        </p:nvSpPr>
        <p:spPr>
          <a:xfrm>
            <a:off x="1694" y="436372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7" name="bk object 347"/>
          <p:cNvSpPr/>
          <p:nvPr/>
        </p:nvSpPr>
        <p:spPr>
          <a:xfrm>
            <a:off x="1694" y="374015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8" name="bk object 348"/>
          <p:cNvSpPr/>
          <p:nvPr/>
        </p:nvSpPr>
        <p:spPr>
          <a:xfrm>
            <a:off x="1694" y="498729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3A7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9" name="bk object 349"/>
          <p:cNvSpPr/>
          <p:nvPr/>
        </p:nvSpPr>
        <p:spPr>
          <a:xfrm>
            <a:off x="1694" y="124460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0" name="bk object 350"/>
          <p:cNvSpPr/>
          <p:nvPr/>
        </p:nvSpPr>
        <p:spPr>
          <a:xfrm>
            <a:off x="1694" y="3116579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1" name="bk object 351"/>
          <p:cNvSpPr/>
          <p:nvPr/>
        </p:nvSpPr>
        <p:spPr>
          <a:xfrm>
            <a:off x="1694" y="2491739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2" name="bk object 352"/>
          <p:cNvSpPr/>
          <p:nvPr/>
        </p:nvSpPr>
        <p:spPr>
          <a:xfrm>
            <a:off x="1694" y="186817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3" name="bk object 353"/>
          <p:cNvSpPr/>
          <p:nvPr/>
        </p:nvSpPr>
        <p:spPr>
          <a:xfrm>
            <a:off x="1694" y="62230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4" name="bk object 354"/>
          <p:cNvSpPr/>
          <p:nvPr/>
        </p:nvSpPr>
        <p:spPr>
          <a:xfrm>
            <a:off x="1694" y="623570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3A7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5" name="bk object 355"/>
          <p:cNvSpPr/>
          <p:nvPr/>
        </p:nvSpPr>
        <p:spPr>
          <a:xfrm>
            <a:off x="1694" y="5612129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3A7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CEB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00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CEB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892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694" y="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74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-1694" y="5461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74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-1694" y="1092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-1694" y="1651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85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-1694" y="2197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85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-1694" y="2755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95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-1694" y="3314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95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-1694" y="3860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A5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-1694" y="44195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A5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-1694" y="49656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B5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-1694" y="5524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B5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-1694" y="6070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C5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-1694" y="6629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C5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-1694" y="71881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D5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-1694" y="77343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D5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-1694" y="82931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E5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-1694" y="88391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E5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-1694" y="9398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F5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-1694" y="99441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F6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-1694" y="105028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06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-1694" y="110616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06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-1694" y="116078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16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-1694" y="121666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16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-1694" y="127126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-1694" y="13271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-1694" y="138176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36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-1694" y="143763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36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-1694" y="149351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46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-1694" y="154813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46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-1694" y="160401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56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-1694" y="16586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56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-1694" y="17145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66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-1694" y="176911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66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-1694" y="182498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76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-1694" y="18796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77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-1694" y="19354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87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-1694" y="199136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87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-1694" y="204597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97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-1694" y="21018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97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-1694" y="215646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A7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-1694" y="221233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A7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-1694" y="22669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B7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-1694" y="23228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B7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-1694" y="237743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C7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-1694" y="24333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C7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-1694" y="24892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D7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-1694" y="254381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D7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-1694" y="259968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E7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-1694" y="26543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E7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-1694" y="27101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F7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-1694" y="276478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F8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-1694" y="28206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08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-1694" y="28752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408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-1694" y="293116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18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-1694" y="298703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18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-1694" y="30416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28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-1694" y="30975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28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-1694" y="315213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-1694" y="32080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38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-1694" y="326262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448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-1694" y="331850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48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-1694" y="33731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58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-1694" y="34290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58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-1694" y="34848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68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-1694" y="35394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68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-1694" y="35953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78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-1694" y="36499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79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-1694" y="370585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89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-1694" y="376047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89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-1694" y="38163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99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-1694" y="38709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99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-1694" y="39268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A9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-1694" y="39827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A9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-1694" y="403732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B9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-1694" y="409320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B9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-1694" y="41478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C9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-1694" y="42037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C9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-1694" y="42583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D9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-1694" y="43141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D9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-1694" y="43688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4E9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-1694" y="44246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E9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-1694" y="448055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F9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-1694" y="453517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FA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-1694" y="45910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0A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-1694" y="46456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0A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-1694" y="470154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1A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-1694" y="47561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1A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-1694" y="48120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2A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-1694" y="48666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2A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-1694" y="49225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3A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-1694" y="49784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3A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-1694" y="50330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4A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-1694" y="50888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4A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-1694" y="51435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5A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-1694" y="51993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5A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-1694" y="52539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6A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-1694" y="53098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6A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-1694" y="53644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7A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-1694" y="54203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7B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-1694" y="547624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8B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-1694" y="55308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8B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-1694" y="55867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9B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-1694" y="56413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9B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-1694" y="56972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AB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-1694" y="575182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AB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-1694" y="58077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BB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-1694" y="58635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BB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-1694" y="59182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CB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-1694" y="59740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CB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-1694" y="60286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DB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-1694" y="60845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DB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-1694" y="61391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EB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-1694" y="61950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EB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-1694" y="625094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FB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-1694" y="63055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FC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-1694" y="63614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60C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2" name="bk object 132"/>
          <p:cNvSpPr/>
          <p:nvPr/>
        </p:nvSpPr>
        <p:spPr>
          <a:xfrm>
            <a:off x="-1694" y="64160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60C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3" name="bk object 133"/>
          <p:cNvSpPr/>
          <p:nvPr/>
        </p:nvSpPr>
        <p:spPr>
          <a:xfrm>
            <a:off x="-1694" y="64719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61C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4" name="bk object 134"/>
          <p:cNvSpPr/>
          <p:nvPr/>
        </p:nvSpPr>
        <p:spPr>
          <a:xfrm>
            <a:off x="-1694" y="652653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61C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5" name="bk object 135"/>
          <p:cNvSpPr/>
          <p:nvPr/>
        </p:nvSpPr>
        <p:spPr>
          <a:xfrm>
            <a:off x="-1694" y="65824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62C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6" name="bk object 136"/>
          <p:cNvSpPr/>
          <p:nvPr/>
        </p:nvSpPr>
        <p:spPr>
          <a:xfrm>
            <a:off x="-1694" y="66382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62C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7" name="bk object 137"/>
          <p:cNvSpPr/>
          <p:nvPr/>
        </p:nvSpPr>
        <p:spPr>
          <a:xfrm>
            <a:off x="-1694" y="66929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63C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8" name="bk object 138"/>
          <p:cNvSpPr/>
          <p:nvPr/>
        </p:nvSpPr>
        <p:spPr>
          <a:xfrm>
            <a:off x="-1694" y="674878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63C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9" name="bk object 139"/>
          <p:cNvSpPr/>
          <p:nvPr/>
        </p:nvSpPr>
        <p:spPr>
          <a:xfrm>
            <a:off x="0" y="6803390"/>
            <a:ext cx="12192000" cy="54610"/>
          </a:xfrm>
          <a:custGeom>
            <a:avLst/>
            <a:gdLst/>
            <a:ahLst/>
            <a:cxnLst/>
            <a:rect l="l" t="t" r="r" b="b"/>
            <a:pathLst>
              <a:path w="9144000" h="54609">
                <a:moveTo>
                  <a:pt x="0" y="54609"/>
                </a:moveTo>
                <a:lnTo>
                  <a:pt x="9144000" y="54609"/>
                </a:lnTo>
                <a:lnTo>
                  <a:pt x="914400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64C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0" name="bk object 140"/>
          <p:cNvSpPr/>
          <p:nvPr/>
        </p:nvSpPr>
        <p:spPr>
          <a:xfrm>
            <a:off x="5916671" y="0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220"/>
                </a:lnTo>
              </a:path>
            </a:pathLst>
          </a:custGeom>
          <a:ln w="20568">
            <a:solidFill>
              <a:srgbClr val="00438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1" name="bk object 141"/>
          <p:cNvSpPr/>
          <p:nvPr/>
        </p:nvSpPr>
        <p:spPr>
          <a:xfrm>
            <a:off x="5918543" y="10033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38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2" name="bk object 142"/>
          <p:cNvSpPr/>
          <p:nvPr/>
        </p:nvSpPr>
        <p:spPr>
          <a:xfrm>
            <a:off x="5920401" y="2006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38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3" name="bk object 143"/>
          <p:cNvSpPr/>
          <p:nvPr/>
        </p:nvSpPr>
        <p:spPr>
          <a:xfrm>
            <a:off x="5922261" y="3009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48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4" name="bk object 144"/>
          <p:cNvSpPr/>
          <p:nvPr/>
        </p:nvSpPr>
        <p:spPr>
          <a:xfrm>
            <a:off x="5924144" y="4025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48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5" name="bk object 145"/>
          <p:cNvSpPr/>
          <p:nvPr/>
        </p:nvSpPr>
        <p:spPr>
          <a:xfrm>
            <a:off x="5926004" y="50292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58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6" name="bk object 146"/>
          <p:cNvSpPr/>
          <p:nvPr/>
        </p:nvSpPr>
        <p:spPr>
          <a:xfrm>
            <a:off x="5927863" y="6032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58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7" name="bk object 147"/>
          <p:cNvSpPr/>
          <p:nvPr/>
        </p:nvSpPr>
        <p:spPr>
          <a:xfrm>
            <a:off x="5929745" y="7048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68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8" name="bk object 148"/>
          <p:cNvSpPr/>
          <p:nvPr/>
        </p:nvSpPr>
        <p:spPr>
          <a:xfrm>
            <a:off x="5931605" y="80518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68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9" name="bk object 149"/>
          <p:cNvSpPr/>
          <p:nvPr/>
        </p:nvSpPr>
        <p:spPr>
          <a:xfrm>
            <a:off x="5933476" y="90551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20603">
            <a:solidFill>
              <a:srgbClr val="00478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0" name="bk object 150"/>
          <p:cNvSpPr/>
          <p:nvPr/>
        </p:nvSpPr>
        <p:spPr>
          <a:xfrm>
            <a:off x="5935347" y="10071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79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1" name="bk object 151"/>
          <p:cNvSpPr/>
          <p:nvPr/>
        </p:nvSpPr>
        <p:spPr>
          <a:xfrm>
            <a:off x="5937207" y="11074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89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2" name="bk object 152"/>
          <p:cNvSpPr/>
          <p:nvPr/>
        </p:nvSpPr>
        <p:spPr>
          <a:xfrm>
            <a:off x="5939089" y="12090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89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3" name="bk object 153"/>
          <p:cNvSpPr/>
          <p:nvPr/>
        </p:nvSpPr>
        <p:spPr>
          <a:xfrm>
            <a:off x="5940949" y="1309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99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4" name="bk object 154"/>
          <p:cNvSpPr/>
          <p:nvPr/>
        </p:nvSpPr>
        <p:spPr>
          <a:xfrm>
            <a:off x="5942808" y="14097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99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5" name="bk object 155"/>
          <p:cNvSpPr/>
          <p:nvPr/>
        </p:nvSpPr>
        <p:spPr>
          <a:xfrm>
            <a:off x="5944691" y="15113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A9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6" name="bk object 156"/>
          <p:cNvSpPr/>
          <p:nvPr/>
        </p:nvSpPr>
        <p:spPr>
          <a:xfrm>
            <a:off x="5946551" y="161163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A9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7" name="bk object 157"/>
          <p:cNvSpPr/>
          <p:nvPr/>
        </p:nvSpPr>
        <p:spPr>
          <a:xfrm>
            <a:off x="5948409" y="17119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B9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8" name="bk object 158"/>
          <p:cNvSpPr/>
          <p:nvPr/>
        </p:nvSpPr>
        <p:spPr>
          <a:xfrm>
            <a:off x="5950292" y="18135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B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9" name="bk object 159"/>
          <p:cNvSpPr/>
          <p:nvPr/>
        </p:nvSpPr>
        <p:spPr>
          <a:xfrm>
            <a:off x="5952152" y="19138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C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0" name="bk object 160"/>
          <p:cNvSpPr/>
          <p:nvPr/>
        </p:nvSpPr>
        <p:spPr>
          <a:xfrm>
            <a:off x="5954035" y="20154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C9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1" name="bk object 161"/>
          <p:cNvSpPr/>
          <p:nvPr/>
        </p:nvSpPr>
        <p:spPr>
          <a:xfrm>
            <a:off x="5955895" y="21158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D9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2" name="bk object 162"/>
          <p:cNvSpPr/>
          <p:nvPr/>
        </p:nvSpPr>
        <p:spPr>
          <a:xfrm>
            <a:off x="5957753" y="22161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D9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3" name="bk object 163"/>
          <p:cNvSpPr/>
          <p:nvPr/>
        </p:nvSpPr>
        <p:spPr>
          <a:xfrm>
            <a:off x="5959636" y="23177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E9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4" name="bk object 164"/>
          <p:cNvSpPr/>
          <p:nvPr/>
        </p:nvSpPr>
        <p:spPr>
          <a:xfrm>
            <a:off x="5961496" y="24180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E9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5" name="bk object 165"/>
          <p:cNvSpPr/>
          <p:nvPr/>
        </p:nvSpPr>
        <p:spPr>
          <a:xfrm>
            <a:off x="5963355" y="25184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F9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6" name="bk object 166"/>
          <p:cNvSpPr/>
          <p:nvPr/>
        </p:nvSpPr>
        <p:spPr>
          <a:xfrm>
            <a:off x="5965237" y="26200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FA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7" name="bk object 167"/>
          <p:cNvSpPr/>
          <p:nvPr/>
        </p:nvSpPr>
        <p:spPr>
          <a:xfrm>
            <a:off x="5967097" y="27203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0A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8" name="bk object 168"/>
          <p:cNvSpPr/>
          <p:nvPr/>
        </p:nvSpPr>
        <p:spPr>
          <a:xfrm>
            <a:off x="5968980" y="28219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0A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9" name="bk object 169"/>
          <p:cNvSpPr/>
          <p:nvPr/>
        </p:nvSpPr>
        <p:spPr>
          <a:xfrm>
            <a:off x="5970840" y="29222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1A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0" name="bk object 170"/>
          <p:cNvSpPr/>
          <p:nvPr/>
        </p:nvSpPr>
        <p:spPr>
          <a:xfrm>
            <a:off x="5972699" y="30226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1A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1" name="bk object 171"/>
          <p:cNvSpPr/>
          <p:nvPr/>
        </p:nvSpPr>
        <p:spPr>
          <a:xfrm>
            <a:off x="5974581" y="31242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2A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2" name="bk object 172"/>
          <p:cNvSpPr/>
          <p:nvPr/>
        </p:nvSpPr>
        <p:spPr>
          <a:xfrm>
            <a:off x="5976441" y="32245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2A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3" name="bk object 173"/>
          <p:cNvSpPr/>
          <p:nvPr/>
        </p:nvSpPr>
        <p:spPr>
          <a:xfrm>
            <a:off x="5978300" y="33248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3A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4" name="bk object 174"/>
          <p:cNvSpPr/>
          <p:nvPr/>
        </p:nvSpPr>
        <p:spPr>
          <a:xfrm>
            <a:off x="5980160" y="3425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3A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5" name="bk object 175"/>
          <p:cNvSpPr/>
          <p:nvPr/>
        </p:nvSpPr>
        <p:spPr>
          <a:xfrm>
            <a:off x="5982043" y="35267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4A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6" name="bk object 176"/>
          <p:cNvSpPr/>
          <p:nvPr/>
        </p:nvSpPr>
        <p:spPr>
          <a:xfrm>
            <a:off x="5983901" y="36271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4A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7" name="bk object 177"/>
          <p:cNvSpPr/>
          <p:nvPr/>
        </p:nvSpPr>
        <p:spPr>
          <a:xfrm>
            <a:off x="5985785" y="37287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5A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8" name="bk object 178"/>
          <p:cNvSpPr/>
          <p:nvPr/>
        </p:nvSpPr>
        <p:spPr>
          <a:xfrm>
            <a:off x="5987644" y="38290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5A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9" name="bk object 179"/>
          <p:cNvSpPr/>
          <p:nvPr/>
        </p:nvSpPr>
        <p:spPr>
          <a:xfrm>
            <a:off x="5989504" y="39293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6A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0" name="bk object 180"/>
          <p:cNvSpPr/>
          <p:nvPr/>
        </p:nvSpPr>
        <p:spPr>
          <a:xfrm>
            <a:off x="5991387" y="40309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6A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1" name="bk object 181"/>
          <p:cNvSpPr/>
          <p:nvPr/>
        </p:nvSpPr>
        <p:spPr>
          <a:xfrm>
            <a:off x="5993245" y="41313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7A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2" name="bk object 182"/>
          <p:cNvSpPr/>
          <p:nvPr/>
        </p:nvSpPr>
        <p:spPr>
          <a:xfrm>
            <a:off x="5995105" y="42316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7B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3" name="bk object 183"/>
          <p:cNvSpPr/>
          <p:nvPr/>
        </p:nvSpPr>
        <p:spPr>
          <a:xfrm>
            <a:off x="5996988" y="43332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8B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4" name="bk object 184"/>
          <p:cNvSpPr/>
          <p:nvPr/>
        </p:nvSpPr>
        <p:spPr>
          <a:xfrm>
            <a:off x="5998847" y="44335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8B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5" name="bk object 185"/>
          <p:cNvSpPr/>
          <p:nvPr/>
        </p:nvSpPr>
        <p:spPr>
          <a:xfrm>
            <a:off x="6000731" y="45351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9B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6" name="bk object 186"/>
          <p:cNvSpPr/>
          <p:nvPr/>
        </p:nvSpPr>
        <p:spPr>
          <a:xfrm>
            <a:off x="6002589" y="46355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9B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7" name="bk object 187"/>
          <p:cNvSpPr/>
          <p:nvPr/>
        </p:nvSpPr>
        <p:spPr>
          <a:xfrm>
            <a:off x="6004449" y="47358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AB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8" name="bk object 188"/>
          <p:cNvSpPr/>
          <p:nvPr/>
        </p:nvSpPr>
        <p:spPr>
          <a:xfrm>
            <a:off x="6006332" y="48374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AB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9" name="bk object 189"/>
          <p:cNvSpPr/>
          <p:nvPr/>
        </p:nvSpPr>
        <p:spPr>
          <a:xfrm>
            <a:off x="6008191" y="49377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BB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0" name="bk object 190"/>
          <p:cNvSpPr/>
          <p:nvPr/>
        </p:nvSpPr>
        <p:spPr>
          <a:xfrm>
            <a:off x="6010051" y="50380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BB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1" name="bk object 191"/>
          <p:cNvSpPr/>
          <p:nvPr/>
        </p:nvSpPr>
        <p:spPr>
          <a:xfrm>
            <a:off x="6011933" y="51396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CB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2" name="bk object 192"/>
          <p:cNvSpPr/>
          <p:nvPr/>
        </p:nvSpPr>
        <p:spPr>
          <a:xfrm>
            <a:off x="6013792" y="52400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CB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3" name="bk object 193"/>
          <p:cNvSpPr/>
          <p:nvPr/>
        </p:nvSpPr>
        <p:spPr>
          <a:xfrm>
            <a:off x="6015664" y="534035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759"/>
                </a:lnTo>
              </a:path>
            </a:pathLst>
          </a:custGeom>
          <a:ln w="20603">
            <a:solidFill>
              <a:srgbClr val="005DB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4" name="bk object 194"/>
          <p:cNvSpPr/>
          <p:nvPr/>
        </p:nvSpPr>
        <p:spPr>
          <a:xfrm>
            <a:off x="6017535" y="54419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DB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5" name="bk object 195"/>
          <p:cNvSpPr/>
          <p:nvPr/>
        </p:nvSpPr>
        <p:spPr>
          <a:xfrm>
            <a:off x="6019395" y="55422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EB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6" name="bk object 196"/>
          <p:cNvSpPr/>
          <p:nvPr/>
        </p:nvSpPr>
        <p:spPr>
          <a:xfrm>
            <a:off x="6021277" y="56438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EB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7" name="bk object 197"/>
          <p:cNvSpPr/>
          <p:nvPr/>
        </p:nvSpPr>
        <p:spPr>
          <a:xfrm>
            <a:off x="6023136" y="57442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FB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8" name="bk object 198"/>
          <p:cNvSpPr/>
          <p:nvPr/>
        </p:nvSpPr>
        <p:spPr>
          <a:xfrm>
            <a:off x="6024996" y="58445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FC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9" name="bk object 199"/>
          <p:cNvSpPr/>
          <p:nvPr/>
        </p:nvSpPr>
        <p:spPr>
          <a:xfrm>
            <a:off x="6026879" y="59461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0C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0" name="bk object 200"/>
          <p:cNvSpPr/>
          <p:nvPr/>
        </p:nvSpPr>
        <p:spPr>
          <a:xfrm>
            <a:off x="6028737" y="60464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60C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1" name="bk object 201"/>
          <p:cNvSpPr/>
          <p:nvPr/>
        </p:nvSpPr>
        <p:spPr>
          <a:xfrm>
            <a:off x="6030597" y="61468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1C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2" name="bk object 202"/>
          <p:cNvSpPr/>
          <p:nvPr/>
        </p:nvSpPr>
        <p:spPr>
          <a:xfrm>
            <a:off x="6032480" y="62484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1C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3" name="bk object 203"/>
          <p:cNvSpPr/>
          <p:nvPr/>
        </p:nvSpPr>
        <p:spPr>
          <a:xfrm>
            <a:off x="6034340" y="63487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2C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4" name="bk object 204"/>
          <p:cNvSpPr/>
          <p:nvPr/>
        </p:nvSpPr>
        <p:spPr>
          <a:xfrm>
            <a:off x="6036223" y="64503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2C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5" name="bk object 205"/>
          <p:cNvSpPr/>
          <p:nvPr/>
        </p:nvSpPr>
        <p:spPr>
          <a:xfrm>
            <a:off x="6038081" y="65506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3C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6" name="bk object 206"/>
          <p:cNvSpPr/>
          <p:nvPr/>
        </p:nvSpPr>
        <p:spPr>
          <a:xfrm>
            <a:off x="6039941" y="66509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63C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7" name="bk object 207"/>
          <p:cNvSpPr/>
          <p:nvPr/>
        </p:nvSpPr>
        <p:spPr>
          <a:xfrm>
            <a:off x="6041729" y="6752590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329"/>
                </a:lnTo>
              </a:path>
            </a:pathLst>
          </a:custGeom>
          <a:ln w="20444">
            <a:solidFill>
              <a:srgbClr val="0064C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8" name="bk object 208"/>
          <p:cNvSpPr/>
          <p:nvPr/>
        </p:nvSpPr>
        <p:spPr>
          <a:xfrm>
            <a:off x="6561667" y="0"/>
            <a:ext cx="46567" cy="109220"/>
          </a:xfrm>
          <a:custGeom>
            <a:avLst/>
            <a:gdLst/>
            <a:ahLst/>
            <a:cxnLst/>
            <a:rect l="l" t="t" r="r" b="b"/>
            <a:pathLst>
              <a:path w="34925" h="109220">
                <a:moveTo>
                  <a:pt x="19050" y="0"/>
                </a:moveTo>
                <a:lnTo>
                  <a:pt x="0" y="0"/>
                </a:lnTo>
                <a:lnTo>
                  <a:pt x="15371" y="109220"/>
                </a:lnTo>
                <a:lnTo>
                  <a:pt x="34421" y="109220"/>
                </a:lnTo>
                <a:lnTo>
                  <a:pt x="19050" y="0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9" name="bk object 209"/>
          <p:cNvSpPr/>
          <p:nvPr/>
        </p:nvSpPr>
        <p:spPr>
          <a:xfrm>
            <a:off x="6580494" y="100331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89">
                <a:moveTo>
                  <a:pt x="19050" y="0"/>
                </a:moveTo>
                <a:lnTo>
                  <a:pt x="0" y="0"/>
                </a:lnTo>
                <a:lnTo>
                  <a:pt x="15550" y="110490"/>
                </a:lnTo>
                <a:lnTo>
                  <a:pt x="34600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0" name="bk object 210"/>
          <p:cNvSpPr/>
          <p:nvPr/>
        </p:nvSpPr>
        <p:spPr>
          <a:xfrm>
            <a:off x="6599320" y="200661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89">
                <a:moveTo>
                  <a:pt x="19050" y="0"/>
                </a:moveTo>
                <a:lnTo>
                  <a:pt x="0" y="0"/>
                </a:lnTo>
                <a:lnTo>
                  <a:pt x="15550" y="110490"/>
                </a:lnTo>
                <a:lnTo>
                  <a:pt x="34600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438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1" name="bk object 211"/>
          <p:cNvSpPr/>
          <p:nvPr/>
        </p:nvSpPr>
        <p:spPr>
          <a:xfrm>
            <a:off x="6618148" y="300991"/>
            <a:ext cx="45720" cy="110489"/>
          </a:xfrm>
          <a:custGeom>
            <a:avLst/>
            <a:gdLst/>
            <a:ahLst/>
            <a:cxnLst/>
            <a:rect l="l" t="t" r="r" b="b"/>
            <a:pathLst>
              <a:path w="34289" h="110490">
                <a:moveTo>
                  <a:pt x="19050" y="0"/>
                </a:moveTo>
                <a:lnTo>
                  <a:pt x="0" y="0"/>
                </a:lnTo>
                <a:lnTo>
                  <a:pt x="5898" y="41909"/>
                </a:lnTo>
                <a:lnTo>
                  <a:pt x="14801" y="110489"/>
                </a:lnTo>
                <a:lnTo>
                  <a:pt x="33851" y="110489"/>
                </a:lnTo>
                <a:lnTo>
                  <a:pt x="24948" y="41909"/>
                </a:lnTo>
                <a:lnTo>
                  <a:pt x="19050" y="0"/>
                </a:lnTo>
                <a:close/>
              </a:path>
            </a:pathLst>
          </a:custGeom>
          <a:solidFill>
            <a:srgbClr val="00448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2" name="bk object 212"/>
          <p:cNvSpPr/>
          <p:nvPr/>
        </p:nvSpPr>
        <p:spPr>
          <a:xfrm>
            <a:off x="6636346" y="402590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90">
                <a:moveTo>
                  <a:pt x="19050" y="0"/>
                </a:moveTo>
                <a:lnTo>
                  <a:pt x="0" y="0"/>
                </a:lnTo>
                <a:lnTo>
                  <a:pt x="14344" y="110489"/>
                </a:lnTo>
                <a:lnTo>
                  <a:pt x="33394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448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3" name="bk object 213"/>
          <p:cNvSpPr/>
          <p:nvPr/>
        </p:nvSpPr>
        <p:spPr>
          <a:xfrm>
            <a:off x="6653713" y="502920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90">
                <a:moveTo>
                  <a:pt x="19050" y="0"/>
                </a:moveTo>
                <a:lnTo>
                  <a:pt x="0" y="0"/>
                </a:lnTo>
                <a:lnTo>
                  <a:pt x="14344" y="110489"/>
                </a:lnTo>
                <a:lnTo>
                  <a:pt x="33394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458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4" name="bk object 214"/>
          <p:cNvSpPr/>
          <p:nvPr/>
        </p:nvSpPr>
        <p:spPr>
          <a:xfrm>
            <a:off x="6671080" y="603251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90">
                <a:moveTo>
                  <a:pt x="19050" y="0"/>
                </a:moveTo>
                <a:lnTo>
                  <a:pt x="0" y="0"/>
                </a:lnTo>
                <a:lnTo>
                  <a:pt x="13190" y="101600"/>
                </a:lnTo>
                <a:lnTo>
                  <a:pt x="14058" y="110489"/>
                </a:lnTo>
                <a:lnTo>
                  <a:pt x="33137" y="110489"/>
                </a:lnTo>
                <a:lnTo>
                  <a:pt x="32240" y="101600"/>
                </a:lnTo>
                <a:lnTo>
                  <a:pt x="19050" y="0"/>
                </a:lnTo>
                <a:close/>
              </a:path>
            </a:pathLst>
          </a:custGeom>
          <a:solidFill>
            <a:srgbClr val="00458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5" name="bk object 215"/>
          <p:cNvSpPr/>
          <p:nvPr/>
        </p:nvSpPr>
        <p:spPr>
          <a:xfrm>
            <a:off x="6708804" y="7048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206">
            <a:solidFill>
              <a:srgbClr val="00468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6" name="bk object 216"/>
          <p:cNvSpPr/>
          <p:nvPr/>
        </p:nvSpPr>
        <p:spPr>
          <a:xfrm>
            <a:off x="6722093" y="80518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0533">
            <a:solidFill>
              <a:srgbClr val="00468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7" name="bk object 217"/>
          <p:cNvSpPr/>
          <p:nvPr/>
        </p:nvSpPr>
        <p:spPr>
          <a:xfrm>
            <a:off x="6735469" y="90551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30988">
            <a:solidFill>
              <a:srgbClr val="00478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8" name="bk object 218"/>
          <p:cNvSpPr/>
          <p:nvPr/>
        </p:nvSpPr>
        <p:spPr>
          <a:xfrm>
            <a:off x="6728049" y="1007111"/>
            <a:ext cx="41487" cy="110489"/>
          </a:xfrm>
          <a:custGeom>
            <a:avLst/>
            <a:gdLst/>
            <a:ahLst/>
            <a:cxnLst/>
            <a:rect l="l" t="t" r="r" b="b"/>
            <a:pathLst>
              <a:path w="31114" h="110490">
                <a:moveTo>
                  <a:pt x="20034" y="0"/>
                </a:moveTo>
                <a:lnTo>
                  <a:pt x="0" y="0"/>
                </a:lnTo>
                <a:lnTo>
                  <a:pt x="8563" y="87629"/>
                </a:lnTo>
                <a:lnTo>
                  <a:pt x="10763" y="110489"/>
                </a:lnTo>
                <a:lnTo>
                  <a:pt x="31060" y="110489"/>
                </a:lnTo>
                <a:lnTo>
                  <a:pt x="28883" y="87629"/>
                </a:lnTo>
                <a:lnTo>
                  <a:pt x="20034" y="0"/>
                </a:lnTo>
                <a:close/>
              </a:path>
            </a:pathLst>
          </a:custGeom>
          <a:solidFill>
            <a:srgbClr val="00479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9" name="bk object 219"/>
          <p:cNvSpPr/>
          <p:nvPr/>
        </p:nvSpPr>
        <p:spPr>
          <a:xfrm>
            <a:off x="6761649" y="11074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829">
            <a:solidFill>
              <a:srgbClr val="00489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0" name="bk object 220"/>
          <p:cNvSpPr/>
          <p:nvPr/>
        </p:nvSpPr>
        <p:spPr>
          <a:xfrm>
            <a:off x="6774621" y="12090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724">
            <a:solidFill>
              <a:srgbClr val="00489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1" name="bk object 221"/>
          <p:cNvSpPr/>
          <p:nvPr/>
        </p:nvSpPr>
        <p:spPr>
          <a:xfrm>
            <a:off x="6787431" y="1309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620">
            <a:solidFill>
              <a:srgbClr val="00499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2" name="bk object 222"/>
          <p:cNvSpPr/>
          <p:nvPr/>
        </p:nvSpPr>
        <p:spPr>
          <a:xfrm>
            <a:off x="6779897" y="1409701"/>
            <a:ext cx="39793" cy="110489"/>
          </a:xfrm>
          <a:custGeom>
            <a:avLst/>
            <a:gdLst/>
            <a:ahLst/>
            <a:cxnLst/>
            <a:rect l="l" t="t" r="r" b="b"/>
            <a:pathLst>
              <a:path w="29845" h="110490">
                <a:moveTo>
                  <a:pt x="19993" y="0"/>
                </a:moveTo>
                <a:lnTo>
                  <a:pt x="0" y="0"/>
                </a:lnTo>
                <a:lnTo>
                  <a:pt x="9047" y="93979"/>
                </a:lnTo>
                <a:lnTo>
                  <a:pt x="9798" y="110489"/>
                </a:lnTo>
                <a:lnTo>
                  <a:pt x="29228" y="110489"/>
                </a:lnTo>
                <a:lnTo>
                  <a:pt x="28097" y="85089"/>
                </a:lnTo>
                <a:lnTo>
                  <a:pt x="19993" y="0"/>
                </a:lnTo>
                <a:close/>
              </a:path>
            </a:pathLst>
          </a:custGeom>
          <a:solidFill>
            <a:srgbClr val="00499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3" name="bk object 223"/>
          <p:cNvSpPr/>
          <p:nvPr/>
        </p:nvSpPr>
        <p:spPr>
          <a:xfrm>
            <a:off x="6808659" y="15113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56">
            <a:solidFill>
              <a:srgbClr val="004A9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4" name="bk object 224"/>
          <p:cNvSpPr/>
          <p:nvPr/>
        </p:nvSpPr>
        <p:spPr>
          <a:xfrm>
            <a:off x="6814676" y="161163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261">
            <a:solidFill>
              <a:srgbClr val="004A9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5" name="bk object 225"/>
          <p:cNvSpPr/>
          <p:nvPr/>
        </p:nvSpPr>
        <p:spPr>
          <a:xfrm>
            <a:off x="6820693" y="17119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167">
            <a:solidFill>
              <a:srgbClr val="004B9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6" name="bk object 226"/>
          <p:cNvSpPr/>
          <p:nvPr/>
        </p:nvSpPr>
        <p:spPr>
          <a:xfrm>
            <a:off x="6826804" y="18135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095">
            <a:solidFill>
              <a:srgbClr val="004B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7" name="bk object 227"/>
          <p:cNvSpPr/>
          <p:nvPr/>
        </p:nvSpPr>
        <p:spPr>
          <a:xfrm>
            <a:off x="6834109" y="19138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932">
            <a:solidFill>
              <a:srgbClr val="004C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8" name="bk object 228"/>
          <p:cNvSpPr/>
          <p:nvPr/>
        </p:nvSpPr>
        <p:spPr>
          <a:xfrm>
            <a:off x="6842639" y="20154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095">
            <a:solidFill>
              <a:srgbClr val="004C9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9" name="bk object 229"/>
          <p:cNvSpPr/>
          <p:nvPr/>
        </p:nvSpPr>
        <p:spPr>
          <a:xfrm>
            <a:off x="6851169" y="21158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095">
            <a:solidFill>
              <a:srgbClr val="004D9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0" name="bk object 230"/>
          <p:cNvSpPr/>
          <p:nvPr/>
        </p:nvSpPr>
        <p:spPr>
          <a:xfrm>
            <a:off x="6859700" y="22161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095">
            <a:solidFill>
              <a:srgbClr val="004D9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1" name="bk object 231"/>
          <p:cNvSpPr/>
          <p:nvPr/>
        </p:nvSpPr>
        <p:spPr>
          <a:xfrm>
            <a:off x="6850942" y="2317751"/>
            <a:ext cx="31327" cy="110489"/>
          </a:xfrm>
          <a:custGeom>
            <a:avLst/>
            <a:gdLst/>
            <a:ahLst/>
            <a:cxnLst/>
            <a:rect l="l" t="t" r="r" b="b"/>
            <a:pathLst>
              <a:path w="23495" h="110489">
                <a:moveTo>
                  <a:pt x="19050" y="0"/>
                </a:moveTo>
                <a:lnTo>
                  <a:pt x="0" y="0"/>
                </a:lnTo>
                <a:lnTo>
                  <a:pt x="2753" y="43179"/>
                </a:lnTo>
                <a:lnTo>
                  <a:pt x="4287" y="110489"/>
                </a:lnTo>
                <a:lnTo>
                  <a:pt x="23337" y="110489"/>
                </a:lnTo>
                <a:lnTo>
                  <a:pt x="21803" y="43179"/>
                </a:lnTo>
                <a:lnTo>
                  <a:pt x="19050" y="0"/>
                </a:lnTo>
                <a:close/>
              </a:path>
            </a:pathLst>
          </a:custGeom>
          <a:solidFill>
            <a:srgbClr val="004E9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2" name="bk object 232"/>
          <p:cNvSpPr/>
          <p:nvPr/>
        </p:nvSpPr>
        <p:spPr>
          <a:xfrm>
            <a:off x="6870728" y="24180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1568">
            <a:solidFill>
              <a:srgbClr val="004E9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3" name="bk object 233"/>
          <p:cNvSpPr/>
          <p:nvPr/>
        </p:nvSpPr>
        <p:spPr>
          <a:xfrm>
            <a:off x="6873777" y="25184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568">
            <a:solidFill>
              <a:srgbClr val="004F9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4" name="bk object 234"/>
          <p:cNvSpPr/>
          <p:nvPr/>
        </p:nvSpPr>
        <p:spPr>
          <a:xfrm>
            <a:off x="6876865" y="26200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568">
            <a:solidFill>
              <a:srgbClr val="004FA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5" name="bk object 235"/>
          <p:cNvSpPr/>
          <p:nvPr/>
        </p:nvSpPr>
        <p:spPr>
          <a:xfrm>
            <a:off x="6865535" y="2720340"/>
            <a:ext cx="28787" cy="110489"/>
          </a:xfrm>
          <a:custGeom>
            <a:avLst/>
            <a:gdLst/>
            <a:ahLst/>
            <a:cxnLst/>
            <a:rect l="l" t="t" r="r" b="b"/>
            <a:pathLst>
              <a:path w="21589" h="110489">
                <a:moveTo>
                  <a:pt x="19050" y="0"/>
                </a:moveTo>
                <a:lnTo>
                  <a:pt x="0" y="0"/>
                </a:lnTo>
                <a:lnTo>
                  <a:pt x="1968" y="86360"/>
                </a:lnTo>
                <a:lnTo>
                  <a:pt x="2427" y="110489"/>
                </a:lnTo>
                <a:lnTo>
                  <a:pt x="21487" y="110489"/>
                </a:lnTo>
                <a:lnTo>
                  <a:pt x="21018" y="86360"/>
                </a:lnTo>
                <a:lnTo>
                  <a:pt x="19050" y="0"/>
                </a:lnTo>
                <a:close/>
              </a:path>
            </a:pathLst>
          </a:custGeom>
          <a:solidFill>
            <a:srgbClr val="0050A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6" name="bk object 236"/>
          <p:cNvSpPr/>
          <p:nvPr/>
        </p:nvSpPr>
        <p:spPr>
          <a:xfrm>
            <a:off x="6882683" y="28219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04">
            <a:solidFill>
              <a:srgbClr val="0050A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7" name="bk object 237"/>
          <p:cNvSpPr/>
          <p:nvPr/>
        </p:nvSpPr>
        <p:spPr>
          <a:xfrm>
            <a:off x="6885256" y="29222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47">
            <a:solidFill>
              <a:srgbClr val="0051A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8" name="bk object 238"/>
          <p:cNvSpPr/>
          <p:nvPr/>
        </p:nvSpPr>
        <p:spPr>
          <a:xfrm>
            <a:off x="6887828" y="30226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89">
            <a:solidFill>
              <a:srgbClr val="0051A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9" name="bk object 239"/>
          <p:cNvSpPr/>
          <p:nvPr/>
        </p:nvSpPr>
        <p:spPr>
          <a:xfrm>
            <a:off x="6890433" y="31242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332">
            <a:solidFill>
              <a:srgbClr val="0052A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0" name="bk object 240"/>
          <p:cNvSpPr/>
          <p:nvPr/>
        </p:nvSpPr>
        <p:spPr>
          <a:xfrm>
            <a:off x="6878758" y="3224530"/>
            <a:ext cx="27093" cy="110489"/>
          </a:xfrm>
          <a:custGeom>
            <a:avLst/>
            <a:gdLst/>
            <a:ahLst/>
            <a:cxnLst/>
            <a:rect l="l" t="t" r="r" b="b"/>
            <a:pathLst>
              <a:path w="20320" h="110489">
                <a:moveTo>
                  <a:pt x="19226" y="0"/>
                </a:moveTo>
                <a:lnTo>
                  <a:pt x="0" y="0"/>
                </a:lnTo>
                <a:lnTo>
                  <a:pt x="942" y="49530"/>
                </a:lnTo>
                <a:lnTo>
                  <a:pt x="355" y="110490"/>
                </a:lnTo>
                <a:lnTo>
                  <a:pt x="19308" y="110490"/>
                </a:lnTo>
                <a:lnTo>
                  <a:pt x="19992" y="39370"/>
                </a:lnTo>
                <a:lnTo>
                  <a:pt x="19226" y="0"/>
                </a:lnTo>
                <a:close/>
              </a:path>
            </a:pathLst>
          </a:custGeom>
          <a:solidFill>
            <a:srgbClr val="0052A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1" name="bk object 241"/>
          <p:cNvSpPr/>
          <p:nvPr/>
        </p:nvSpPr>
        <p:spPr>
          <a:xfrm>
            <a:off x="6891287" y="33248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16">
            <a:solidFill>
              <a:srgbClr val="0053A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2" name="bk object 242"/>
          <p:cNvSpPr/>
          <p:nvPr/>
        </p:nvSpPr>
        <p:spPr>
          <a:xfrm>
            <a:off x="6890000" y="3425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18">
            <a:solidFill>
              <a:srgbClr val="0053A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3" name="bk object 243"/>
          <p:cNvSpPr/>
          <p:nvPr/>
        </p:nvSpPr>
        <p:spPr>
          <a:xfrm>
            <a:off x="6888696" y="35267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019">
            <a:solidFill>
              <a:srgbClr val="0054A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4" name="bk object 244"/>
          <p:cNvSpPr/>
          <p:nvPr/>
        </p:nvSpPr>
        <p:spPr>
          <a:xfrm>
            <a:off x="6887409" y="36271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20">
            <a:solidFill>
              <a:srgbClr val="0054A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5" name="bk object 245"/>
          <p:cNvSpPr/>
          <p:nvPr/>
        </p:nvSpPr>
        <p:spPr>
          <a:xfrm>
            <a:off x="6886105" y="37287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22">
            <a:solidFill>
              <a:srgbClr val="0055A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6" name="bk object 246"/>
          <p:cNvSpPr/>
          <p:nvPr/>
        </p:nvSpPr>
        <p:spPr>
          <a:xfrm>
            <a:off x="6884819" y="38290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23">
            <a:solidFill>
              <a:srgbClr val="0055A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7" name="bk object 247"/>
          <p:cNvSpPr/>
          <p:nvPr/>
        </p:nvSpPr>
        <p:spPr>
          <a:xfrm>
            <a:off x="6883531" y="39293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024">
            <a:solidFill>
              <a:srgbClr val="0056A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8" name="bk object 248"/>
          <p:cNvSpPr/>
          <p:nvPr/>
        </p:nvSpPr>
        <p:spPr>
          <a:xfrm>
            <a:off x="6882227" y="40309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026">
            <a:solidFill>
              <a:srgbClr val="0056A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9" name="bk object 249"/>
          <p:cNvSpPr/>
          <p:nvPr/>
        </p:nvSpPr>
        <p:spPr>
          <a:xfrm>
            <a:off x="6865062" y="4131310"/>
            <a:ext cx="29633" cy="110489"/>
          </a:xfrm>
          <a:custGeom>
            <a:avLst/>
            <a:gdLst/>
            <a:ahLst/>
            <a:cxnLst/>
            <a:rect l="l" t="t" r="r" b="b"/>
            <a:pathLst>
              <a:path w="22225" h="110489">
                <a:moveTo>
                  <a:pt x="21922" y="0"/>
                </a:moveTo>
                <a:lnTo>
                  <a:pt x="2959" y="0"/>
                </a:lnTo>
                <a:lnTo>
                  <a:pt x="2323" y="66039"/>
                </a:lnTo>
                <a:lnTo>
                  <a:pt x="0" y="110489"/>
                </a:lnTo>
                <a:lnTo>
                  <a:pt x="18581" y="110489"/>
                </a:lnTo>
                <a:lnTo>
                  <a:pt x="21373" y="57150"/>
                </a:lnTo>
                <a:lnTo>
                  <a:pt x="21922" y="0"/>
                </a:lnTo>
                <a:close/>
              </a:path>
            </a:pathLst>
          </a:custGeom>
          <a:solidFill>
            <a:srgbClr val="0057A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0" name="bk object 250"/>
          <p:cNvSpPr/>
          <p:nvPr/>
        </p:nvSpPr>
        <p:spPr>
          <a:xfrm>
            <a:off x="6874308" y="42316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57">
            <a:solidFill>
              <a:srgbClr val="0057B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1" name="bk object 251"/>
          <p:cNvSpPr/>
          <p:nvPr/>
        </p:nvSpPr>
        <p:spPr>
          <a:xfrm>
            <a:off x="6867223" y="43332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50">
            <a:solidFill>
              <a:srgbClr val="0058B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2" name="bk object 252"/>
          <p:cNvSpPr/>
          <p:nvPr/>
        </p:nvSpPr>
        <p:spPr>
          <a:xfrm>
            <a:off x="6860224" y="44335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42">
            <a:solidFill>
              <a:srgbClr val="0058B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3" name="bk object 253"/>
          <p:cNvSpPr/>
          <p:nvPr/>
        </p:nvSpPr>
        <p:spPr>
          <a:xfrm>
            <a:off x="6853139" y="45351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35">
            <a:solidFill>
              <a:srgbClr val="0059B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4" name="bk object 254"/>
          <p:cNvSpPr/>
          <p:nvPr/>
        </p:nvSpPr>
        <p:spPr>
          <a:xfrm>
            <a:off x="6846143" y="46355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28">
            <a:solidFill>
              <a:srgbClr val="0059B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5" name="bk object 255"/>
          <p:cNvSpPr/>
          <p:nvPr/>
        </p:nvSpPr>
        <p:spPr>
          <a:xfrm>
            <a:off x="6839145" y="47358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21">
            <a:solidFill>
              <a:srgbClr val="005AB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6" name="bk object 256"/>
          <p:cNvSpPr/>
          <p:nvPr/>
        </p:nvSpPr>
        <p:spPr>
          <a:xfrm>
            <a:off x="6832059" y="48374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13">
            <a:solidFill>
              <a:srgbClr val="005AB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7" name="bk object 257"/>
          <p:cNvSpPr/>
          <p:nvPr/>
        </p:nvSpPr>
        <p:spPr>
          <a:xfrm>
            <a:off x="6825063" y="49377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06">
            <a:solidFill>
              <a:srgbClr val="005BB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8" name="bk object 258"/>
          <p:cNvSpPr/>
          <p:nvPr/>
        </p:nvSpPr>
        <p:spPr>
          <a:xfrm>
            <a:off x="6801485" y="5038091"/>
            <a:ext cx="33020" cy="110489"/>
          </a:xfrm>
          <a:custGeom>
            <a:avLst/>
            <a:gdLst/>
            <a:ahLst/>
            <a:cxnLst/>
            <a:rect l="l" t="t" r="r" b="b"/>
            <a:pathLst>
              <a:path w="24764" h="110489">
                <a:moveTo>
                  <a:pt x="24585" y="0"/>
                </a:moveTo>
                <a:lnTo>
                  <a:pt x="6061" y="0"/>
                </a:lnTo>
                <a:lnTo>
                  <a:pt x="1746" y="82550"/>
                </a:lnTo>
                <a:lnTo>
                  <a:pt x="0" y="110490"/>
                </a:lnTo>
                <a:lnTo>
                  <a:pt x="18467" y="110490"/>
                </a:lnTo>
                <a:lnTo>
                  <a:pt x="20796" y="72390"/>
                </a:lnTo>
                <a:lnTo>
                  <a:pt x="24585" y="0"/>
                </a:lnTo>
                <a:close/>
              </a:path>
            </a:pathLst>
          </a:custGeom>
          <a:solidFill>
            <a:srgbClr val="005BB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9" name="bk object 259"/>
          <p:cNvSpPr/>
          <p:nvPr/>
        </p:nvSpPr>
        <p:spPr>
          <a:xfrm>
            <a:off x="6809925" y="51396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5361">
            <a:solidFill>
              <a:srgbClr val="005CB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0" name="bk object 260"/>
          <p:cNvSpPr/>
          <p:nvPr/>
        </p:nvSpPr>
        <p:spPr>
          <a:xfrm>
            <a:off x="6801657" y="52400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500">
            <a:solidFill>
              <a:srgbClr val="005CB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1" name="bk object 261"/>
          <p:cNvSpPr/>
          <p:nvPr/>
        </p:nvSpPr>
        <p:spPr>
          <a:xfrm>
            <a:off x="6793336" y="534035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759"/>
                </a:lnTo>
              </a:path>
            </a:pathLst>
          </a:custGeom>
          <a:ln w="25719">
            <a:solidFill>
              <a:srgbClr val="005DB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2" name="bk object 262"/>
          <p:cNvSpPr/>
          <p:nvPr/>
        </p:nvSpPr>
        <p:spPr>
          <a:xfrm>
            <a:off x="6785017" y="54419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5781">
            <a:solidFill>
              <a:srgbClr val="005DB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3" name="bk object 263"/>
          <p:cNvSpPr/>
          <p:nvPr/>
        </p:nvSpPr>
        <p:spPr>
          <a:xfrm>
            <a:off x="6774153" y="55422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9814">
            <a:solidFill>
              <a:srgbClr val="005EB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4" name="bk object 264"/>
          <p:cNvSpPr/>
          <p:nvPr/>
        </p:nvSpPr>
        <p:spPr>
          <a:xfrm>
            <a:off x="6760173" y="56438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0844">
            <a:solidFill>
              <a:srgbClr val="005EB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5" name="bk object 265"/>
          <p:cNvSpPr/>
          <p:nvPr/>
        </p:nvSpPr>
        <p:spPr>
          <a:xfrm>
            <a:off x="6745544" y="57442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622">
            <a:solidFill>
              <a:srgbClr val="005FB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6" name="bk object 266"/>
          <p:cNvSpPr/>
          <p:nvPr/>
        </p:nvSpPr>
        <p:spPr>
          <a:xfrm>
            <a:off x="6730913" y="58445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0401">
            <a:solidFill>
              <a:srgbClr val="005FC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7" name="bk object 267"/>
          <p:cNvSpPr/>
          <p:nvPr/>
        </p:nvSpPr>
        <p:spPr>
          <a:xfrm>
            <a:off x="6715383" y="59461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1252">
            <a:solidFill>
              <a:srgbClr val="0060C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8" name="bk object 268"/>
          <p:cNvSpPr/>
          <p:nvPr/>
        </p:nvSpPr>
        <p:spPr>
          <a:xfrm>
            <a:off x="6676737" y="6046471"/>
            <a:ext cx="44027" cy="110489"/>
          </a:xfrm>
          <a:custGeom>
            <a:avLst/>
            <a:gdLst/>
            <a:ahLst/>
            <a:cxnLst/>
            <a:rect l="l" t="t" r="r" b="b"/>
            <a:pathLst>
              <a:path w="33020" h="110489">
                <a:moveTo>
                  <a:pt x="32689" y="0"/>
                </a:moveTo>
                <a:lnTo>
                  <a:pt x="14710" y="0"/>
                </a:lnTo>
                <a:lnTo>
                  <a:pt x="0" y="110489"/>
                </a:lnTo>
                <a:lnTo>
                  <a:pt x="18278" y="110489"/>
                </a:lnTo>
                <a:lnTo>
                  <a:pt x="32689" y="0"/>
                </a:lnTo>
                <a:close/>
              </a:path>
            </a:pathLst>
          </a:custGeom>
          <a:solidFill>
            <a:srgbClr val="0060C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9" name="bk object 269"/>
          <p:cNvSpPr/>
          <p:nvPr/>
        </p:nvSpPr>
        <p:spPr>
          <a:xfrm>
            <a:off x="6658927" y="6146801"/>
            <a:ext cx="44027" cy="110489"/>
          </a:xfrm>
          <a:custGeom>
            <a:avLst/>
            <a:gdLst/>
            <a:ahLst/>
            <a:cxnLst/>
            <a:rect l="l" t="t" r="r" b="b"/>
            <a:pathLst>
              <a:path w="33020" h="110489">
                <a:moveTo>
                  <a:pt x="32960" y="0"/>
                </a:moveTo>
                <a:lnTo>
                  <a:pt x="14710" y="0"/>
                </a:lnTo>
                <a:lnTo>
                  <a:pt x="0" y="110490"/>
                </a:lnTo>
                <a:lnTo>
                  <a:pt x="18549" y="110490"/>
                </a:lnTo>
                <a:lnTo>
                  <a:pt x="32960" y="0"/>
                </a:lnTo>
                <a:close/>
              </a:path>
            </a:pathLst>
          </a:custGeom>
          <a:solidFill>
            <a:srgbClr val="0061C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0" name="bk object 270"/>
          <p:cNvSpPr/>
          <p:nvPr/>
        </p:nvSpPr>
        <p:spPr>
          <a:xfrm>
            <a:off x="6640893" y="6248401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89">
                <a:moveTo>
                  <a:pt x="33235" y="0"/>
                </a:moveTo>
                <a:lnTo>
                  <a:pt x="14710" y="0"/>
                </a:lnTo>
                <a:lnTo>
                  <a:pt x="0" y="110490"/>
                </a:lnTo>
                <a:lnTo>
                  <a:pt x="18823" y="110490"/>
                </a:lnTo>
                <a:lnTo>
                  <a:pt x="33235" y="0"/>
                </a:lnTo>
                <a:close/>
              </a:path>
            </a:pathLst>
          </a:custGeom>
          <a:solidFill>
            <a:srgbClr val="0061C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1" name="bk object 271"/>
          <p:cNvSpPr/>
          <p:nvPr/>
        </p:nvSpPr>
        <p:spPr>
          <a:xfrm>
            <a:off x="6622468" y="6348730"/>
            <a:ext cx="45720" cy="110489"/>
          </a:xfrm>
          <a:custGeom>
            <a:avLst/>
            <a:gdLst/>
            <a:ahLst/>
            <a:cxnLst/>
            <a:rect l="l" t="t" r="r" b="b"/>
            <a:pathLst>
              <a:path w="34289" h="110489">
                <a:moveTo>
                  <a:pt x="33966" y="0"/>
                </a:moveTo>
                <a:lnTo>
                  <a:pt x="15170" y="0"/>
                </a:lnTo>
                <a:lnTo>
                  <a:pt x="2657" y="93980"/>
                </a:lnTo>
                <a:lnTo>
                  <a:pt x="0" y="110490"/>
                </a:lnTo>
                <a:lnTo>
                  <a:pt x="18998" y="110490"/>
                </a:lnTo>
                <a:lnTo>
                  <a:pt x="21707" y="93980"/>
                </a:lnTo>
                <a:lnTo>
                  <a:pt x="33966" y="0"/>
                </a:lnTo>
                <a:close/>
              </a:path>
            </a:pathLst>
          </a:custGeom>
          <a:solidFill>
            <a:srgbClr val="0062C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2" name="bk object 272"/>
          <p:cNvSpPr/>
          <p:nvPr/>
        </p:nvSpPr>
        <p:spPr>
          <a:xfrm>
            <a:off x="6600660" y="6450330"/>
            <a:ext cx="49107" cy="110489"/>
          </a:xfrm>
          <a:custGeom>
            <a:avLst/>
            <a:gdLst/>
            <a:ahLst/>
            <a:cxnLst/>
            <a:rect l="l" t="t" r="r" b="b"/>
            <a:pathLst>
              <a:path w="36829" h="110490">
                <a:moveTo>
                  <a:pt x="36814" y="0"/>
                </a:moveTo>
                <a:lnTo>
                  <a:pt x="17787" y="0"/>
                </a:lnTo>
                <a:lnTo>
                  <a:pt x="0" y="110490"/>
                </a:lnTo>
                <a:lnTo>
                  <a:pt x="18684" y="110490"/>
                </a:lnTo>
                <a:lnTo>
                  <a:pt x="36814" y="0"/>
                </a:lnTo>
                <a:close/>
              </a:path>
            </a:pathLst>
          </a:custGeom>
          <a:solidFill>
            <a:srgbClr val="0062C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3" name="bk object 273"/>
          <p:cNvSpPr/>
          <p:nvPr/>
        </p:nvSpPr>
        <p:spPr>
          <a:xfrm>
            <a:off x="6579123" y="6550660"/>
            <a:ext cx="49107" cy="110489"/>
          </a:xfrm>
          <a:custGeom>
            <a:avLst/>
            <a:gdLst/>
            <a:ahLst/>
            <a:cxnLst/>
            <a:rect l="l" t="t" r="r" b="b"/>
            <a:pathLst>
              <a:path w="36829" h="110490">
                <a:moveTo>
                  <a:pt x="36503" y="0"/>
                </a:moveTo>
                <a:lnTo>
                  <a:pt x="17787" y="0"/>
                </a:lnTo>
                <a:lnTo>
                  <a:pt x="0" y="110490"/>
                </a:lnTo>
                <a:lnTo>
                  <a:pt x="18373" y="110490"/>
                </a:lnTo>
                <a:lnTo>
                  <a:pt x="36503" y="0"/>
                </a:lnTo>
                <a:close/>
              </a:path>
            </a:pathLst>
          </a:custGeom>
          <a:solidFill>
            <a:srgbClr val="0063C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4" name="bk object 274"/>
          <p:cNvSpPr/>
          <p:nvPr/>
        </p:nvSpPr>
        <p:spPr>
          <a:xfrm>
            <a:off x="6557587" y="6650991"/>
            <a:ext cx="48260" cy="110489"/>
          </a:xfrm>
          <a:custGeom>
            <a:avLst/>
            <a:gdLst/>
            <a:ahLst/>
            <a:cxnLst/>
            <a:rect l="l" t="t" r="r" b="b"/>
            <a:pathLst>
              <a:path w="36195" h="110490">
                <a:moveTo>
                  <a:pt x="36193" y="0"/>
                </a:moveTo>
                <a:lnTo>
                  <a:pt x="17787" y="0"/>
                </a:lnTo>
                <a:lnTo>
                  <a:pt x="0" y="110489"/>
                </a:lnTo>
                <a:lnTo>
                  <a:pt x="18063" y="110489"/>
                </a:lnTo>
                <a:lnTo>
                  <a:pt x="36193" y="0"/>
                </a:lnTo>
                <a:close/>
              </a:path>
            </a:pathLst>
          </a:custGeom>
          <a:solidFill>
            <a:srgbClr val="0063C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5" name="bk object 275"/>
          <p:cNvSpPr/>
          <p:nvPr/>
        </p:nvSpPr>
        <p:spPr>
          <a:xfrm>
            <a:off x="6537960" y="6752590"/>
            <a:ext cx="45720" cy="100330"/>
          </a:xfrm>
          <a:custGeom>
            <a:avLst/>
            <a:gdLst/>
            <a:ahLst/>
            <a:cxnLst/>
            <a:rect l="l" t="t" r="r" b="b"/>
            <a:pathLst>
              <a:path w="34289" h="100329">
                <a:moveTo>
                  <a:pt x="34242" y="0"/>
                </a:moveTo>
                <a:lnTo>
                  <a:pt x="16152" y="0"/>
                </a:lnTo>
                <a:lnTo>
                  <a:pt x="0" y="100329"/>
                </a:lnTo>
                <a:lnTo>
                  <a:pt x="17779" y="100329"/>
                </a:lnTo>
                <a:lnTo>
                  <a:pt x="34242" y="0"/>
                </a:lnTo>
                <a:close/>
              </a:path>
            </a:pathLst>
          </a:custGeom>
          <a:solidFill>
            <a:srgbClr val="0064C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6" name="bk object 276"/>
          <p:cNvSpPr/>
          <p:nvPr/>
        </p:nvSpPr>
        <p:spPr>
          <a:xfrm>
            <a:off x="5374903" y="0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220"/>
                </a:lnTo>
              </a:path>
            </a:pathLst>
          </a:custGeom>
          <a:ln w="27544">
            <a:solidFill>
              <a:srgbClr val="00438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7" name="bk object 277"/>
          <p:cNvSpPr/>
          <p:nvPr/>
        </p:nvSpPr>
        <p:spPr>
          <a:xfrm>
            <a:off x="5337628" y="100331"/>
            <a:ext cx="45720" cy="110489"/>
          </a:xfrm>
          <a:custGeom>
            <a:avLst/>
            <a:gdLst/>
            <a:ahLst/>
            <a:cxnLst/>
            <a:rect l="l" t="t" r="r" b="b"/>
            <a:pathLst>
              <a:path w="34289" h="110489">
                <a:moveTo>
                  <a:pt x="33925" y="0"/>
                </a:moveTo>
                <a:lnTo>
                  <a:pt x="14875" y="0"/>
                </a:lnTo>
                <a:lnTo>
                  <a:pt x="13788" y="13970"/>
                </a:lnTo>
                <a:lnTo>
                  <a:pt x="0" y="110490"/>
                </a:lnTo>
                <a:lnTo>
                  <a:pt x="19050" y="110490"/>
                </a:lnTo>
                <a:lnTo>
                  <a:pt x="32838" y="13970"/>
                </a:lnTo>
                <a:lnTo>
                  <a:pt x="33925" y="0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8" name="bk object 278"/>
          <p:cNvSpPr/>
          <p:nvPr/>
        </p:nvSpPr>
        <p:spPr>
          <a:xfrm>
            <a:off x="5324619" y="200661"/>
            <a:ext cx="40640" cy="110489"/>
          </a:xfrm>
          <a:custGeom>
            <a:avLst/>
            <a:gdLst/>
            <a:ahLst/>
            <a:cxnLst/>
            <a:rect l="l" t="t" r="r" b="b"/>
            <a:pathLst>
              <a:path w="30479" h="110489">
                <a:moveTo>
                  <a:pt x="30258" y="0"/>
                </a:moveTo>
                <a:lnTo>
                  <a:pt x="11208" y="0"/>
                </a:lnTo>
                <a:lnTo>
                  <a:pt x="4495" y="46990"/>
                </a:lnTo>
                <a:lnTo>
                  <a:pt x="0" y="110490"/>
                </a:lnTo>
                <a:lnTo>
                  <a:pt x="19050" y="110490"/>
                </a:lnTo>
                <a:lnTo>
                  <a:pt x="23545" y="46990"/>
                </a:lnTo>
                <a:lnTo>
                  <a:pt x="30258" y="0"/>
                </a:lnTo>
                <a:close/>
              </a:path>
            </a:pathLst>
          </a:custGeom>
          <a:solidFill>
            <a:srgbClr val="00438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9" name="bk object 279"/>
          <p:cNvSpPr/>
          <p:nvPr/>
        </p:nvSpPr>
        <p:spPr>
          <a:xfrm>
            <a:off x="5313679" y="300991"/>
            <a:ext cx="38100" cy="110489"/>
          </a:xfrm>
          <a:custGeom>
            <a:avLst/>
            <a:gdLst/>
            <a:ahLst/>
            <a:cxnLst/>
            <a:rect l="l" t="t" r="r" b="b"/>
            <a:pathLst>
              <a:path w="28575" h="110490">
                <a:moveTo>
                  <a:pt x="27973" y="0"/>
                </a:moveTo>
                <a:lnTo>
                  <a:pt x="8923" y="0"/>
                </a:lnTo>
                <a:lnTo>
                  <a:pt x="2539" y="90169"/>
                </a:lnTo>
                <a:lnTo>
                  <a:pt x="0" y="110489"/>
                </a:lnTo>
                <a:lnTo>
                  <a:pt x="19050" y="110489"/>
                </a:lnTo>
                <a:lnTo>
                  <a:pt x="21589" y="90169"/>
                </a:lnTo>
                <a:lnTo>
                  <a:pt x="27973" y="0"/>
                </a:lnTo>
                <a:close/>
              </a:path>
            </a:pathLst>
          </a:custGeom>
          <a:solidFill>
            <a:srgbClr val="00448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0" name="bk object 280"/>
          <p:cNvSpPr/>
          <p:nvPr/>
        </p:nvSpPr>
        <p:spPr>
          <a:xfrm>
            <a:off x="5296745" y="402590"/>
            <a:ext cx="44027" cy="110489"/>
          </a:xfrm>
          <a:custGeom>
            <a:avLst/>
            <a:gdLst/>
            <a:ahLst/>
            <a:cxnLst/>
            <a:rect l="l" t="t" r="r" b="b"/>
            <a:pathLst>
              <a:path w="33020" h="110490">
                <a:moveTo>
                  <a:pt x="32861" y="0"/>
                </a:moveTo>
                <a:lnTo>
                  <a:pt x="13811" y="0"/>
                </a:lnTo>
                <a:lnTo>
                  <a:pt x="0" y="110489"/>
                </a:lnTo>
                <a:lnTo>
                  <a:pt x="19050" y="110489"/>
                </a:lnTo>
                <a:lnTo>
                  <a:pt x="32861" y="0"/>
                </a:lnTo>
                <a:close/>
              </a:path>
            </a:pathLst>
          </a:custGeom>
          <a:solidFill>
            <a:srgbClr val="00448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1" name="bk object 281"/>
          <p:cNvSpPr/>
          <p:nvPr/>
        </p:nvSpPr>
        <p:spPr>
          <a:xfrm>
            <a:off x="5286533" y="502920"/>
            <a:ext cx="38100" cy="110489"/>
          </a:xfrm>
          <a:custGeom>
            <a:avLst/>
            <a:gdLst/>
            <a:ahLst/>
            <a:cxnLst/>
            <a:rect l="l" t="t" r="r" b="b"/>
            <a:pathLst>
              <a:path w="28575" h="110490">
                <a:moveTo>
                  <a:pt x="27979" y="0"/>
                </a:moveTo>
                <a:lnTo>
                  <a:pt x="8929" y="0"/>
                </a:lnTo>
                <a:lnTo>
                  <a:pt x="3849" y="40639"/>
                </a:lnTo>
                <a:lnTo>
                  <a:pt x="0" y="110489"/>
                </a:lnTo>
                <a:lnTo>
                  <a:pt x="19050" y="110489"/>
                </a:lnTo>
                <a:lnTo>
                  <a:pt x="22899" y="40639"/>
                </a:lnTo>
                <a:lnTo>
                  <a:pt x="27979" y="0"/>
                </a:lnTo>
                <a:close/>
              </a:path>
            </a:pathLst>
          </a:custGeom>
          <a:solidFill>
            <a:srgbClr val="00458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2" name="bk object 282"/>
          <p:cNvSpPr/>
          <p:nvPr/>
        </p:nvSpPr>
        <p:spPr>
          <a:xfrm>
            <a:off x="5295579" y="6032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651">
            <a:solidFill>
              <a:srgbClr val="00458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3" name="bk object 283"/>
          <p:cNvSpPr/>
          <p:nvPr/>
        </p:nvSpPr>
        <p:spPr>
          <a:xfrm>
            <a:off x="5284213" y="7048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1499">
            <a:solidFill>
              <a:srgbClr val="00468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4" name="bk object 284"/>
          <p:cNvSpPr/>
          <p:nvPr/>
        </p:nvSpPr>
        <p:spPr>
          <a:xfrm>
            <a:off x="5248427" y="80518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90">
                <a:moveTo>
                  <a:pt x="31991" y="0"/>
                </a:moveTo>
                <a:lnTo>
                  <a:pt x="12234" y="0"/>
                </a:lnTo>
                <a:lnTo>
                  <a:pt x="3219" y="80010"/>
                </a:lnTo>
                <a:lnTo>
                  <a:pt x="0" y="110490"/>
                </a:lnTo>
                <a:lnTo>
                  <a:pt x="20105" y="110490"/>
                </a:lnTo>
                <a:lnTo>
                  <a:pt x="23539" y="80010"/>
                </a:lnTo>
                <a:lnTo>
                  <a:pt x="31991" y="0"/>
                </a:lnTo>
                <a:close/>
              </a:path>
            </a:pathLst>
          </a:custGeom>
          <a:solidFill>
            <a:srgbClr val="00468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5" name="bk object 285"/>
          <p:cNvSpPr/>
          <p:nvPr/>
        </p:nvSpPr>
        <p:spPr>
          <a:xfrm>
            <a:off x="5255439" y="90551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31982">
            <a:solidFill>
              <a:srgbClr val="00478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6" name="bk object 286"/>
          <p:cNvSpPr/>
          <p:nvPr/>
        </p:nvSpPr>
        <p:spPr>
          <a:xfrm>
            <a:off x="5224081" y="1007111"/>
            <a:ext cx="38100" cy="110489"/>
          </a:xfrm>
          <a:custGeom>
            <a:avLst/>
            <a:gdLst/>
            <a:ahLst/>
            <a:cxnLst/>
            <a:rect l="l" t="t" r="r" b="b"/>
            <a:pathLst>
              <a:path w="28575" h="110490">
                <a:moveTo>
                  <a:pt x="28062" y="0"/>
                </a:moveTo>
                <a:lnTo>
                  <a:pt x="8601" y="0"/>
                </a:lnTo>
                <a:lnTo>
                  <a:pt x="2429" y="58419"/>
                </a:lnTo>
                <a:lnTo>
                  <a:pt x="0" y="110489"/>
                </a:lnTo>
                <a:lnTo>
                  <a:pt x="19050" y="110489"/>
                </a:lnTo>
                <a:lnTo>
                  <a:pt x="21479" y="58419"/>
                </a:lnTo>
                <a:lnTo>
                  <a:pt x="28062" y="0"/>
                </a:lnTo>
                <a:close/>
              </a:path>
            </a:pathLst>
          </a:custGeom>
          <a:solidFill>
            <a:srgbClr val="00479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7" name="bk object 287"/>
          <p:cNvSpPr/>
          <p:nvPr/>
        </p:nvSpPr>
        <p:spPr>
          <a:xfrm>
            <a:off x="5233973" y="11074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206">
            <a:solidFill>
              <a:srgbClr val="00489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8" name="bk object 288"/>
          <p:cNvSpPr/>
          <p:nvPr/>
        </p:nvSpPr>
        <p:spPr>
          <a:xfrm>
            <a:off x="5209821" y="1209040"/>
            <a:ext cx="34712" cy="110489"/>
          </a:xfrm>
          <a:custGeom>
            <a:avLst/>
            <a:gdLst/>
            <a:ahLst/>
            <a:cxnLst/>
            <a:rect l="l" t="t" r="r" b="b"/>
            <a:pathLst>
              <a:path w="26035" h="110490">
                <a:moveTo>
                  <a:pt x="25476" y="0"/>
                </a:moveTo>
                <a:lnTo>
                  <a:pt x="6426" y="0"/>
                </a:lnTo>
                <a:lnTo>
                  <a:pt x="4233" y="46989"/>
                </a:lnTo>
                <a:lnTo>
                  <a:pt x="0" y="110489"/>
                </a:lnTo>
                <a:lnTo>
                  <a:pt x="18857" y="110489"/>
                </a:lnTo>
                <a:lnTo>
                  <a:pt x="23283" y="46989"/>
                </a:lnTo>
                <a:lnTo>
                  <a:pt x="25476" y="0"/>
                </a:lnTo>
                <a:close/>
              </a:path>
            </a:pathLst>
          </a:custGeom>
          <a:solidFill>
            <a:srgbClr val="00489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9" name="bk object 289"/>
          <p:cNvSpPr/>
          <p:nvPr/>
        </p:nvSpPr>
        <p:spPr>
          <a:xfrm>
            <a:off x="5218407" y="1309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254">
            <a:solidFill>
              <a:srgbClr val="00499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0" name="bk object 290"/>
          <p:cNvSpPr/>
          <p:nvPr/>
        </p:nvSpPr>
        <p:spPr>
          <a:xfrm>
            <a:off x="5209285" y="14097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950">
            <a:solidFill>
              <a:srgbClr val="00499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1" name="bk object 291"/>
          <p:cNvSpPr/>
          <p:nvPr/>
        </p:nvSpPr>
        <p:spPr>
          <a:xfrm>
            <a:off x="5200049" y="15113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642">
            <a:solidFill>
              <a:srgbClr val="004A9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2" name="bk object 292"/>
          <p:cNvSpPr/>
          <p:nvPr/>
        </p:nvSpPr>
        <p:spPr>
          <a:xfrm>
            <a:off x="5174217" y="1611631"/>
            <a:ext cx="33867" cy="110489"/>
          </a:xfrm>
          <a:custGeom>
            <a:avLst/>
            <a:gdLst/>
            <a:ahLst/>
            <a:cxnLst/>
            <a:rect l="l" t="t" r="r" b="b"/>
            <a:pathLst>
              <a:path w="25400" h="110489">
                <a:moveTo>
                  <a:pt x="25202" y="0"/>
                </a:moveTo>
                <a:lnTo>
                  <a:pt x="7229" y="0"/>
                </a:lnTo>
                <a:lnTo>
                  <a:pt x="2996" y="63500"/>
                </a:lnTo>
                <a:lnTo>
                  <a:pt x="0" y="110490"/>
                </a:lnTo>
                <a:lnTo>
                  <a:pt x="17916" y="110490"/>
                </a:lnTo>
                <a:lnTo>
                  <a:pt x="20776" y="63500"/>
                </a:lnTo>
                <a:lnTo>
                  <a:pt x="25202" y="0"/>
                </a:lnTo>
                <a:close/>
              </a:path>
            </a:pathLst>
          </a:custGeom>
          <a:solidFill>
            <a:srgbClr val="004A9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3" name="bk object 293"/>
          <p:cNvSpPr/>
          <p:nvPr/>
        </p:nvSpPr>
        <p:spPr>
          <a:xfrm>
            <a:off x="5182308" y="17119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932">
            <a:solidFill>
              <a:srgbClr val="004B9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4" name="bk object 294"/>
          <p:cNvSpPr/>
          <p:nvPr/>
        </p:nvSpPr>
        <p:spPr>
          <a:xfrm>
            <a:off x="5173867" y="18135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226">
            <a:solidFill>
              <a:srgbClr val="004B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5" name="bk object 295"/>
          <p:cNvSpPr/>
          <p:nvPr/>
        </p:nvSpPr>
        <p:spPr>
          <a:xfrm>
            <a:off x="5165531" y="19138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517">
            <a:solidFill>
              <a:srgbClr val="004C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6" name="bk object 296"/>
          <p:cNvSpPr/>
          <p:nvPr/>
        </p:nvSpPr>
        <p:spPr>
          <a:xfrm>
            <a:off x="5157265" y="20154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545">
            <a:solidFill>
              <a:srgbClr val="004C9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7" name="bk object 297"/>
          <p:cNvSpPr/>
          <p:nvPr/>
        </p:nvSpPr>
        <p:spPr>
          <a:xfrm>
            <a:off x="5150368" y="21158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783">
            <a:solidFill>
              <a:srgbClr val="004D9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8" name="bk object 298"/>
          <p:cNvSpPr/>
          <p:nvPr/>
        </p:nvSpPr>
        <p:spPr>
          <a:xfrm>
            <a:off x="5144824" y="22161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051">
            <a:solidFill>
              <a:srgbClr val="004D9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9" name="bk object 299"/>
          <p:cNvSpPr/>
          <p:nvPr/>
        </p:nvSpPr>
        <p:spPr>
          <a:xfrm>
            <a:off x="5139209" y="23177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23">
            <a:solidFill>
              <a:srgbClr val="004E9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0" name="bk object 300"/>
          <p:cNvSpPr/>
          <p:nvPr/>
        </p:nvSpPr>
        <p:spPr>
          <a:xfrm>
            <a:off x="5133665" y="24180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591">
            <a:solidFill>
              <a:srgbClr val="004E9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1" name="bk object 301"/>
          <p:cNvSpPr/>
          <p:nvPr/>
        </p:nvSpPr>
        <p:spPr>
          <a:xfrm>
            <a:off x="5111782" y="2518411"/>
            <a:ext cx="33020" cy="110489"/>
          </a:xfrm>
          <a:custGeom>
            <a:avLst/>
            <a:gdLst/>
            <a:ahLst/>
            <a:cxnLst/>
            <a:rect l="l" t="t" r="r" b="b"/>
            <a:pathLst>
              <a:path w="24764" h="110489">
                <a:moveTo>
                  <a:pt x="24684" y="0"/>
                </a:moveTo>
                <a:lnTo>
                  <a:pt x="4551" y="0"/>
                </a:lnTo>
                <a:lnTo>
                  <a:pt x="1563" y="69850"/>
                </a:lnTo>
                <a:lnTo>
                  <a:pt x="0" y="110489"/>
                </a:lnTo>
                <a:lnTo>
                  <a:pt x="20215" y="110489"/>
                </a:lnTo>
                <a:lnTo>
                  <a:pt x="21883" y="69850"/>
                </a:lnTo>
                <a:lnTo>
                  <a:pt x="24684" y="0"/>
                </a:lnTo>
                <a:close/>
              </a:path>
            </a:pathLst>
          </a:custGeom>
          <a:solidFill>
            <a:srgbClr val="004F9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2" name="bk object 302"/>
          <p:cNvSpPr/>
          <p:nvPr/>
        </p:nvSpPr>
        <p:spPr>
          <a:xfrm>
            <a:off x="5122897" y="26200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488">
            <a:solidFill>
              <a:srgbClr val="004FA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3" name="bk object 303"/>
          <p:cNvSpPr/>
          <p:nvPr/>
        </p:nvSpPr>
        <p:spPr>
          <a:xfrm>
            <a:off x="5117580" y="27203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230">
            <a:solidFill>
              <a:srgbClr val="0050A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4" name="bk object 304"/>
          <p:cNvSpPr/>
          <p:nvPr/>
        </p:nvSpPr>
        <p:spPr>
          <a:xfrm>
            <a:off x="5112196" y="28219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970">
            <a:solidFill>
              <a:srgbClr val="0050A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5" name="bk object 305"/>
          <p:cNvSpPr/>
          <p:nvPr/>
        </p:nvSpPr>
        <p:spPr>
          <a:xfrm>
            <a:off x="5106880" y="29222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713">
            <a:solidFill>
              <a:srgbClr val="0051A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6" name="bk object 306"/>
          <p:cNvSpPr/>
          <p:nvPr/>
        </p:nvSpPr>
        <p:spPr>
          <a:xfrm>
            <a:off x="5087365" y="3022601"/>
            <a:ext cx="30480" cy="110489"/>
          </a:xfrm>
          <a:custGeom>
            <a:avLst/>
            <a:gdLst/>
            <a:ahLst/>
            <a:cxnLst/>
            <a:rect l="l" t="t" r="r" b="b"/>
            <a:pathLst>
              <a:path w="22860" h="110489">
                <a:moveTo>
                  <a:pt x="22376" y="0"/>
                </a:moveTo>
                <a:lnTo>
                  <a:pt x="3170" y="0"/>
                </a:lnTo>
                <a:lnTo>
                  <a:pt x="825" y="60960"/>
                </a:lnTo>
                <a:lnTo>
                  <a:pt x="0" y="110489"/>
                </a:lnTo>
                <a:lnTo>
                  <a:pt x="19050" y="110489"/>
                </a:lnTo>
                <a:lnTo>
                  <a:pt x="19875" y="60960"/>
                </a:lnTo>
                <a:lnTo>
                  <a:pt x="22376" y="0"/>
                </a:lnTo>
                <a:close/>
              </a:path>
            </a:pathLst>
          </a:custGeom>
          <a:solidFill>
            <a:srgbClr val="0051A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7" name="bk object 307"/>
          <p:cNvSpPr/>
          <p:nvPr/>
        </p:nvSpPr>
        <p:spPr>
          <a:xfrm>
            <a:off x="5099036" y="31242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1">
            <a:solidFill>
              <a:srgbClr val="0052A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8" name="bk object 308"/>
          <p:cNvSpPr/>
          <p:nvPr/>
        </p:nvSpPr>
        <p:spPr>
          <a:xfrm>
            <a:off x="5096805" y="32245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891">
            <a:solidFill>
              <a:srgbClr val="0052A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9" name="bk object 309"/>
          <p:cNvSpPr/>
          <p:nvPr/>
        </p:nvSpPr>
        <p:spPr>
          <a:xfrm>
            <a:off x="5094576" y="33248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1">
            <a:solidFill>
              <a:srgbClr val="0053A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0" name="bk object 310"/>
          <p:cNvSpPr/>
          <p:nvPr/>
        </p:nvSpPr>
        <p:spPr>
          <a:xfrm>
            <a:off x="5092347" y="3425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1">
            <a:solidFill>
              <a:srgbClr val="0053A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1" name="bk object 311"/>
          <p:cNvSpPr/>
          <p:nvPr/>
        </p:nvSpPr>
        <p:spPr>
          <a:xfrm>
            <a:off x="5089931" y="35267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19625">
            <a:solidFill>
              <a:srgbClr val="0054A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2" name="bk object 312"/>
          <p:cNvSpPr/>
          <p:nvPr/>
        </p:nvSpPr>
        <p:spPr>
          <a:xfrm>
            <a:off x="5090796" y="36271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924">
            <a:solidFill>
              <a:srgbClr val="0054A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3" name="bk object 313"/>
          <p:cNvSpPr/>
          <p:nvPr/>
        </p:nvSpPr>
        <p:spPr>
          <a:xfrm>
            <a:off x="5093117" y="37287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4">
            <a:solidFill>
              <a:srgbClr val="0055A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4" name="bk object 314"/>
          <p:cNvSpPr/>
          <p:nvPr/>
        </p:nvSpPr>
        <p:spPr>
          <a:xfrm>
            <a:off x="5095411" y="38290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64">
            <a:solidFill>
              <a:srgbClr val="0055A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5" name="bk object 315"/>
          <p:cNvSpPr/>
          <p:nvPr/>
        </p:nvSpPr>
        <p:spPr>
          <a:xfrm>
            <a:off x="5097703" y="39293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835">
            <a:solidFill>
              <a:srgbClr val="0056A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6" name="bk object 316"/>
          <p:cNvSpPr/>
          <p:nvPr/>
        </p:nvSpPr>
        <p:spPr>
          <a:xfrm>
            <a:off x="5100028" y="40309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810">
            <a:solidFill>
              <a:srgbClr val="0056A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7" name="bk object 317"/>
          <p:cNvSpPr/>
          <p:nvPr/>
        </p:nvSpPr>
        <p:spPr>
          <a:xfrm>
            <a:off x="5102559" y="41313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139">
            <a:solidFill>
              <a:srgbClr val="0057A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8" name="bk object 318"/>
          <p:cNvSpPr/>
          <p:nvPr/>
        </p:nvSpPr>
        <p:spPr>
          <a:xfrm>
            <a:off x="5105285" y="42316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1175">
            <a:solidFill>
              <a:srgbClr val="0057B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9" name="bk object 319"/>
          <p:cNvSpPr/>
          <p:nvPr/>
        </p:nvSpPr>
        <p:spPr>
          <a:xfrm>
            <a:off x="5108047" y="43332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1212">
            <a:solidFill>
              <a:srgbClr val="0058B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0" name="bk object 320"/>
          <p:cNvSpPr/>
          <p:nvPr/>
        </p:nvSpPr>
        <p:spPr>
          <a:xfrm>
            <a:off x="5110773" y="44335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49">
            <a:solidFill>
              <a:srgbClr val="0058B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1" name="bk object 321"/>
          <p:cNvSpPr/>
          <p:nvPr/>
        </p:nvSpPr>
        <p:spPr>
          <a:xfrm>
            <a:off x="5113677" y="45351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498">
            <a:solidFill>
              <a:srgbClr val="0059B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2" name="bk object 322"/>
          <p:cNvSpPr/>
          <p:nvPr/>
        </p:nvSpPr>
        <p:spPr>
          <a:xfrm>
            <a:off x="5117665" y="46355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376">
            <a:solidFill>
              <a:srgbClr val="0059B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3" name="bk object 323"/>
          <p:cNvSpPr/>
          <p:nvPr/>
        </p:nvSpPr>
        <p:spPr>
          <a:xfrm>
            <a:off x="5122960" y="47358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292">
            <a:solidFill>
              <a:srgbClr val="005AB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4" name="bk object 324"/>
          <p:cNvSpPr/>
          <p:nvPr/>
        </p:nvSpPr>
        <p:spPr>
          <a:xfrm>
            <a:off x="5128321" y="48374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207">
            <a:solidFill>
              <a:srgbClr val="005AB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5" name="bk object 325"/>
          <p:cNvSpPr/>
          <p:nvPr/>
        </p:nvSpPr>
        <p:spPr>
          <a:xfrm>
            <a:off x="5133617" y="49377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123">
            <a:solidFill>
              <a:srgbClr val="005BB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6" name="bk object 326"/>
          <p:cNvSpPr/>
          <p:nvPr/>
        </p:nvSpPr>
        <p:spPr>
          <a:xfrm>
            <a:off x="5123553" y="5038091"/>
            <a:ext cx="31327" cy="110489"/>
          </a:xfrm>
          <a:custGeom>
            <a:avLst/>
            <a:gdLst/>
            <a:ahLst/>
            <a:cxnLst/>
            <a:rect l="l" t="t" r="r" b="b"/>
            <a:pathLst>
              <a:path w="23495" h="110489">
                <a:moveTo>
                  <a:pt x="18712" y="0"/>
                </a:moveTo>
                <a:lnTo>
                  <a:pt x="0" y="0"/>
                </a:lnTo>
                <a:lnTo>
                  <a:pt x="2895" y="72390"/>
                </a:lnTo>
                <a:lnTo>
                  <a:pt x="4448" y="110490"/>
                </a:lnTo>
                <a:lnTo>
                  <a:pt x="23109" y="110490"/>
                </a:lnTo>
                <a:lnTo>
                  <a:pt x="21945" y="82550"/>
                </a:lnTo>
                <a:lnTo>
                  <a:pt x="18712" y="0"/>
                </a:lnTo>
                <a:close/>
              </a:path>
            </a:pathLst>
          </a:custGeom>
          <a:solidFill>
            <a:srgbClr val="005BB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7" name="bk object 327"/>
          <p:cNvSpPr/>
          <p:nvPr/>
        </p:nvSpPr>
        <p:spPr>
          <a:xfrm>
            <a:off x="5144505" y="51396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256">
            <a:solidFill>
              <a:srgbClr val="005CB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8" name="bk object 328"/>
          <p:cNvSpPr/>
          <p:nvPr/>
        </p:nvSpPr>
        <p:spPr>
          <a:xfrm>
            <a:off x="5150017" y="52400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347">
            <a:solidFill>
              <a:srgbClr val="005CB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9" name="bk object 329"/>
          <p:cNvSpPr/>
          <p:nvPr/>
        </p:nvSpPr>
        <p:spPr>
          <a:xfrm>
            <a:off x="5155567" y="534035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759"/>
                </a:lnTo>
              </a:path>
            </a:pathLst>
          </a:custGeom>
          <a:ln w="23491">
            <a:solidFill>
              <a:srgbClr val="005DB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0" name="bk object 330"/>
          <p:cNvSpPr/>
          <p:nvPr/>
        </p:nvSpPr>
        <p:spPr>
          <a:xfrm>
            <a:off x="5161115" y="54419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530">
            <a:solidFill>
              <a:srgbClr val="005DB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1" name="bk object 331"/>
          <p:cNvSpPr/>
          <p:nvPr/>
        </p:nvSpPr>
        <p:spPr>
          <a:xfrm>
            <a:off x="5150881" y="5542280"/>
            <a:ext cx="36407" cy="110489"/>
          </a:xfrm>
          <a:custGeom>
            <a:avLst/>
            <a:gdLst/>
            <a:ahLst/>
            <a:cxnLst/>
            <a:rect l="l" t="t" r="r" b="b"/>
            <a:pathLst>
              <a:path w="27304" h="110489">
                <a:moveTo>
                  <a:pt x="19017" y="0"/>
                </a:moveTo>
                <a:lnTo>
                  <a:pt x="0" y="0"/>
                </a:lnTo>
                <a:lnTo>
                  <a:pt x="1449" y="35560"/>
                </a:lnTo>
                <a:lnTo>
                  <a:pt x="7640" y="110490"/>
                </a:lnTo>
                <a:lnTo>
                  <a:pt x="26690" y="110490"/>
                </a:lnTo>
                <a:lnTo>
                  <a:pt x="20499" y="35560"/>
                </a:lnTo>
                <a:lnTo>
                  <a:pt x="19017" y="0"/>
                </a:lnTo>
                <a:close/>
              </a:path>
            </a:pathLst>
          </a:custGeom>
          <a:solidFill>
            <a:srgbClr val="005EB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2" name="bk object 332"/>
          <p:cNvSpPr/>
          <p:nvPr/>
        </p:nvSpPr>
        <p:spPr>
          <a:xfrm>
            <a:off x="5178873" y="56438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8178">
            <a:solidFill>
              <a:srgbClr val="005EB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3" name="bk object 333"/>
          <p:cNvSpPr/>
          <p:nvPr/>
        </p:nvSpPr>
        <p:spPr>
          <a:xfrm>
            <a:off x="5189925" y="57442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8178">
            <a:solidFill>
              <a:srgbClr val="005FB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4" name="bk object 334"/>
          <p:cNvSpPr/>
          <p:nvPr/>
        </p:nvSpPr>
        <p:spPr>
          <a:xfrm>
            <a:off x="5200979" y="58445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8178">
            <a:solidFill>
              <a:srgbClr val="005FC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5" name="bk object 335"/>
          <p:cNvSpPr/>
          <p:nvPr/>
        </p:nvSpPr>
        <p:spPr>
          <a:xfrm>
            <a:off x="5193386" y="5946141"/>
            <a:ext cx="39793" cy="110489"/>
          </a:xfrm>
          <a:custGeom>
            <a:avLst/>
            <a:gdLst/>
            <a:ahLst/>
            <a:cxnLst/>
            <a:rect l="l" t="t" r="r" b="b"/>
            <a:pathLst>
              <a:path w="29845" h="110489">
                <a:moveTo>
                  <a:pt x="19050" y="0"/>
                </a:moveTo>
                <a:lnTo>
                  <a:pt x="0" y="0"/>
                </a:lnTo>
                <a:lnTo>
                  <a:pt x="6400" y="77470"/>
                </a:lnTo>
                <a:lnTo>
                  <a:pt x="10202" y="110490"/>
                </a:lnTo>
                <a:lnTo>
                  <a:pt x="29252" y="110490"/>
                </a:lnTo>
                <a:lnTo>
                  <a:pt x="25450" y="77470"/>
                </a:lnTo>
                <a:lnTo>
                  <a:pt x="19050" y="0"/>
                </a:lnTo>
                <a:close/>
              </a:path>
            </a:pathLst>
          </a:custGeom>
          <a:solidFill>
            <a:srgbClr val="0060C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6" name="bk object 336"/>
          <p:cNvSpPr/>
          <p:nvPr/>
        </p:nvSpPr>
        <p:spPr>
          <a:xfrm>
            <a:off x="5205429" y="604647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2723" y="110489"/>
                </a:lnTo>
                <a:lnTo>
                  <a:pt x="31773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60C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7" name="bk object 337"/>
          <p:cNvSpPr/>
          <p:nvPr/>
        </p:nvSpPr>
        <p:spPr>
          <a:xfrm>
            <a:off x="5220833" y="614680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2723" y="110490"/>
                </a:lnTo>
                <a:lnTo>
                  <a:pt x="3177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1C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8" name="bk object 338"/>
          <p:cNvSpPr/>
          <p:nvPr/>
        </p:nvSpPr>
        <p:spPr>
          <a:xfrm>
            <a:off x="5236433" y="624840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2723" y="110490"/>
                </a:lnTo>
                <a:lnTo>
                  <a:pt x="3177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1C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9" name="bk object 339"/>
          <p:cNvSpPr/>
          <p:nvPr/>
        </p:nvSpPr>
        <p:spPr>
          <a:xfrm>
            <a:off x="5251837" y="6348730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0821" y="93980"/>
                </a:lnTo>
                <a:lnTo>
                  <a:pt x="13122" y="110490"/>
                </a:lnTo>
                <a:lnTo>
                  <a:pt x="32172" y="110490"/>
                </a:lnTo>
                <a:lnTo>
                  <a:pt x="29871" y="93980"/>
                </a:lnTo>
                <a:lnTo>
                  <a:pt x="19050" y="0"/>
                </a:lnTo>
                <a:close/>
              </a:path>
            </a:pathLst>
          </a:custGeom>
          <a:solidFill>
            <a:srgbClr val="0062C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0" name="bk object 340"/>
          <p:cNvSpPr/>
          <p:nvPr/>
        </p:nvSpPr>
        <p:spPr>
          <a:xfrm>
            <a:off x="5267682" y="6450330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90">
                <a:moveTo>
                  <a:pt x="19050" y="0"/>
                </a:moveTo>
                <a:lnTo>
                  <a:pt x="0" y="0"/>
                </a:lnTo>
                <a:lnTo>
                  <a:pt x="15393" y="110490"/>
                </a:lnTo>
                <a:lnTo>
                  <a:pt x="3444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2C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1" name="bk object 341"/>
          <p:cNvSpPr/>
          <p:nvPr/>
        </p:nvSpPr>
        <p:spPr>
          <a:xfrm>
            <a:off x="5286319" y="6550660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90">
                <a:moveTo>
                  <a:pt x="19050" y="0"/>
                </a:moveTo>
                <a:lnTo>
                  <a:pt x="0" y="0"/>
                </a:lnTo>
                <a:lnTo>
                  <a:pt x="15393" y="110490"/>
                </a:lnTo>
                <a:lnTo>
                  <a:pt x="3444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3C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2" name="bk object 342"/>
          <p:cNvSpPr/>
          <p:nvPr/>
        </p:nvSpPr>
        <p:spPr>
          <a:xfrm>
            <a:off x="5304957" y="6650991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90">
                <a:moveTo>
                  <a:pt x="19050" y="0"/>
                </a:moveTo>
                <a:lnTo>
                  <a:pt x="0" y="0"/>
                </a:lnTo>
                <a:lnTo>
                  <a:pt x="15393" y="110489"/>
                </a:lnTo>
                <a:lnTo>
                  <a:pt x="34443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63C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3" name="bk object 343"/>
          <p:cNvSpPr/>
          <p:nvPr/>
        </p:nvSpPr>
        <p:spPr>
          <a:xfrm>
            <a:off x="5323830" y="6752590"/>
            <a:ext cx="44873" cy="100330"/>
          </a:xfrm>
          <a:custGeom>
            <a:avLst/>
            <a:gdLst/>
            <a:ahLst/>
            <a:cxnLst/>
            <a:rect l="l" t="t" r="r" b="b"/>
            <a:pathLst>
              <a:path w="33654" h="100329">
                <a:moveTo>
                  <a:pt x="19050" y="0"/>
                </a:moveTo>
                <a:lnTo>
                  <a:pt x="0" y="0"/>
                </a:lnTo>
                <a:lnTo>
                  <a:pt x="13977" y="100329"/>
                </a:lnTo>
                <a:lnTo>
                  <a:pt x="33027" y="100329"/>
                </a:lnTo>
                <a:lnTo>
                  <a:pt x="19050" y="0"/>
                </a:lnTo>
                <a:close/>
              </a:path>
            </a:pathLst>
          </a:custGeom>
          <a:solidFill>
            <a:srgbClr val="0064C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4" name="bk object 344"/>
          <p:cNvSpPr/>
          <p:nvPr/>
        </p:nvSpPr>
        <p:spPr>
          <a:xfrm>
            <a:off x="7106920" y="0"/>
            <a:ext cx="5085080" cy="6852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5" name="bk object 345"/>
          <p:cNvSpPr/>
          <p:nvPr/>
        </p:nvSpPr>
        <p:spPr>
          <a:xfrm>
            <a:off x="11852" y="0"/>
            <a:ext cx="4785360" cy="6852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6" name="bk object 346"/>
          <p:cNvSpPr/>
          <p:nvPr/>
        </p:nvSpPr>
        <p:spPr>
          <a:xfrm>
            <a:off x="1694" y="436372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7" name="bk object 347"/>
          <p:cNvSpPr/>
          <p:nvPr/>
        </p:nvSpPr>
        <p:spPr>
          <a:xfrm>
            <a:off x="1694" y="374015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8" name="bk object 348"/>
          <p:cNvSpPr/>
          <p:nvPr/>
        </p:nvSpPr>
        <p:spPr>
          <a:xfrm>
            <a:off x="1694" y="498729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3A7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9" name="bk object 349"/>
          <p:cNvSpPr/>
          <p:nvPr/>
        </p:nvSpPr>
        <p:spPr>
          <a:xfrm>
            <a:off x="1694" y="124460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0" name="bk object 350"/>
          <p:cNvSpPr/>
          <p:nvPr/>
        </p:nvSpPr>
        <p:spPr>
          <a:xfrm>
            <a:off x="1694" y="3116579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1" name="bk object 351"/>
          <p:cNvSpPr/>
          <p:nvPr/>
        </p:nvSpPr>
        <p:spPr>
          <a:xfrm>
            <a:off x="1694" y="2491739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2" name="bk object 352"/>
          <p:cNvSpPr/>
          <p:nvPr/>
        </p:nvSpPr>
        <p:spPr>
          <a:xfrm>
            <a:off x="1694" y="186817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3" name="bk object 353"/>
          <p:cNvSpPr/>
          <p:nvPr/>
        </p:nvSpPr>
        <p:spPr>
          <a:xfrm>
            <a:off x="1694" y="62230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4" name="bk object 354"/>
          <p:cNvSpPr/>
          <p:nvPr/>
        </p:nvSpPr>
        <p:spPr>
          <a:xfrm>
            <a:off x="1694" y="6235700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3A7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5" name="bk object 355"/>
          <p:cNvSpPr/>
          <p:nvPr/>
        </p:nvSpPr>
        <p:spPr>
          <a:xfrm>
            <a:off x="1694" y="5612129"/>
            <a:ext cx="12188613" cy="0"/>
          </a:xfrm>
          <a:custGeom>
            <a:avLst/>
            <a:gdLst/>
            <a:ahLst/>
            <a:cxnLst/>
            <a:rect l="l" t="t" r="r" b="b"/>
            <a:pathLst>
              <a:path w="9141460">
                <a:moveTo>
                  <a:pt x="0" y="0"/>
                </a:moveTo>
                <a:lnTo>
                  <a:pt x="9141460" y="0"/>
                </a:lnTo>
              </a:path>
            </a:pathLst>
          </a:custGeom>
          <a:ln w="15813">
            <a:solidFill>
              <a:srgbClr val="003A7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CEB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120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177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678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82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37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80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000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580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590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2398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1133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0886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28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5245-D29E-4527-926F-B7CDC01A3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5520-CA24-4198-B091-25A9F0DC4E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0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9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0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3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8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7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0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0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354E7-792C-4220-93E7-79B47B71CE9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F3FA5-17C5-4E2A-99A5-24D7B15A1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2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694" y="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74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-1694" y="5461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74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-1694" y="1092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-1694" y="1651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85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-1694" y="2197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85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-1694" y="2755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95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-1694" y="3314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95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-1694" y="3860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2A5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-1694" y="44195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A5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-1694" y="49656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B5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-1694" y="5524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B5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-1694" y="6070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C5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-1694" y="6629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C5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-1694" y="71881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2D5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-1694" y="77343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D5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-1694" y="82931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E5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-1694" y="88391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E5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-1694" y="9398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2F5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-1694" y="99441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2F6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-1694" y="105028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06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-1694" y="110616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06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-1694" y="116078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16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-1694" y="121666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16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-1694" y="127126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-1694" y="13271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-1694" y="138176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36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-1694" y="143763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36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-1694" y="149351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46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-1694" y="154813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46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-1694" y="160401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56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-1694" y="16586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56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-1694" y="17145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66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-1694" y="176911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66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-1694" y="182498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76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-1694" y="18796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77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-1694" y="19354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87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-1694" y="199136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87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-1694" y="204597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97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-1694" y="21018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97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-1694" y="215646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A7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-1694" y="221233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A7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-1694" y="22669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B7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-1694" y="23228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B7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-1694" y="237743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C7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-1694" y="24333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C7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-1694" y="24892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D7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-1694" y="254381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D7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-1694" y="259968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3E7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-1694" y="26543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E7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-1694" y="27101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3F7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-1694" y="276478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3F8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-1694" y="28206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08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-1694" y="28752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408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-1694" y="293116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18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-1694" y="298703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18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-1694" y="30416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28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-1694" y="30975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28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-1694" y="315213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80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-1694" y="32080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38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-1694" y="326262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448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-1694" y="331850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48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-1694" y="33731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58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-1694" y="34290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58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-1694" y="34848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68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-1694" y="35394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68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-1694" y="35953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78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-1694" y="36499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79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-1694" y="370585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89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-1694" y="376047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89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-1694" y="38163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99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-1694" y="38709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99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-1694" y="39268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A9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-1694" y="39827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A9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-1694" y="403732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B9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-1694" y="409320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B9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-1694" y="41478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C9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-1694" y="42037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C9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-1694" y="42583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D9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-1694" y="43141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4D9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-1694" y="43688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4E9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-1694" y="44246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E9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-1694" y="448055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4F9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-1694" y="453517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4FA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-1694" y="459105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0A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-1694" y="46456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0A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-1694" y="470154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1A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-1694" y="47561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1A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-1694" y="48120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2A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-1694" y="48666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2A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-1694" y="492252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3A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-1694" y="497840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3A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-1694" y="50330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4A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-1694" y="50888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4A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-1694" y="51435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5A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-1694" y="51993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5A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-1694" y="52539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6A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-1694" y="53098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6A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-1694" y="53644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7A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-1694" y="54203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7B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-1694" y="547624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8B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-1694" y="55308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8B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-1694" y="55867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9B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-1694" y="56413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9B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-1694" y="56972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AB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-1694" y="575182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AB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-1694" y="58077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BB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-1694" y="58635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BB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-1694" y="59182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CB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-1694" y="597407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CB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-1694" y="602869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DB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-1694" y="608457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5DB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-1694" y="613917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EB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-1694" y="619505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5EB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-1694" y="625094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5FB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-1694" y="630555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5FC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-1694" y="6361429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10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60C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2" name="bk object 132"/>
          <p:cNvSpPr/>
          <p:nvPr/>
        </p:nvSpPr>
        <p:spPr>
          <a:xfrm>
            <a:off x="-1694" y="641604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60C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3" name="bk object 133"/>
          <p:cNvSpPr/>
          <p:nvPr/>
        </p:nvSpPr>
        <p:spPr>
          <a:xfrm>
            <a:off x="-1694" y="647192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61C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4" name="bk object 134"/>
          <p:cNvSpPr/>
          <p:nvPr/>
        </p:nvSpPr>
        <p:spPr>
          <a:xfrm>
            <a:off x="-1694" y="652653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61C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5" name="bk object 135"/>
          <p:cNvSpPr/>
          <p:nvPr/>
        </p:nvSpPr>
        <p:spPr>
          <a:xfrm>
            <a:off x="-1694" y="6582409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80"/>
                </a:moveTo>
                <a:lnTo>
                  <a:pt x="9146540" y="55880"/>
                </a:lnTo>
                <a:lnTo>
                  <a:pt x="9146540" y="0"/>
                </a:lnTo>
                <a:lnTo>
                  <a:pt x="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0062C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6" name="bk object 136"/>
          <p:cNvSpPr/>
          <p:nvPr/>
        </p:nvSpPr>
        <p:spPr>
          <a:xfrm>
            <a:off x="-1694" y="663829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09"/>
                </a:moveTo>
                <a:lnTo>
                  <a:pt x="9146540" y="54609"/>
                </a:lnTo>
                <a:lnTo>
                  <a:pt x="914654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62C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7" name="bk object 137"/>
          <p:cNvSpPr/>
          <p:nvPr/>
        </p:nvSpPr>
        <p:spPr>
          <a:xfrm>
            <a:off x="-1694" y="6692900"/>
            <a:ext cx="12195387" cy="55880"/>
          </a:xfrm>
          <a:custGeom>
            <a:avLst/>
            <a:gdLst/>
            <a:ahLst/>
            <a:cxnLst/>
            <a:rect l="l" t="t" r="r" b="b"/>
            <a:pathLst>
              <a:path w="9146540" h="55879">
                <a:moveTo>
                  <a:pt x="0" y="55879"/>
                </a:moveTo>
                <a:lnTo>
                  <a:pt x="9146540" y="55879"/>
                </a:lnTo>
                <a:lnTo>
                  <a:pt x="914654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0063C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8" name="bk object 138"/>
          <p:cNvSpPr/>
          <p:nvPr/>
        </p:nvSpPr>
        <p:spPr>
          <a:xfrm>
            <a:off x="-1694" y="6748780"/>
            <a:ext cx="12195387" cy="54610"/>
          </a:xfrm>
          <a:custGeom>
            <a:avLst/>
            <a:gdLst/>
            <a:ahLst/>
            <a:cxnLst/>
            <a:rect l="l" t="t" r="r" b="b"/>
            <a:pathLst>
              <a:path w="9146540" h="54609">
                <a:moveTo>
                  <a:pt x="0" y="54610"/>
                </a:moveTo>
                <a:lnTo>
                  <a:pt x="9146540" y="54610"/>
                </a:lnTo>
                <a:lnTo>
                  <a:pt x="9146540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0063C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39" name="bk object 139"/>
          <p:cNvSpPr/>
          <p:nvPr/>
        </p:nvSpPr>
        <p:spPr>
          <a:xfrm>
            <a:off x="0" y="6803390"/>
            <a:ext cx="12192000" cy="54610"/>
          </a:xfrm>
          <a:custGeom>
            <a:avLst/>
            <a:gdLst/>
            <a:ahLst/>
            <a:cxnLst/>
            <a:rect l="l" t="t" r="r" b="b"/>
            <a:pathLst>
              <a:path w="9144000" h="54609">
                <a:moveTo>
                  <a:pt x="0" y="54609"/>
                </a:moveTo>
                <a:lnTo>
                  <a:pt x="9144000" y="54609"/>
                </a:lnTo>
                <a:lnTo>
                  <a:pt x="9144000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0064C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0" name="bk object 140"/>
          <p:cNvSpPr/>
          <p:nvPr/>
        </p:nvSpPr>
        <p:spPr>
          <a:xfrm>
            <a:off x="5916671" y="0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220"/>
                </a:lnTo>
              </a:path>
            </a:pathLst>
          </a:custGeom>
          <a:ln w="20568">
            <a:solidFill>
              <a:srgbClr val="00438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1" name="bk object 141"/>
          <p:cNvSpPr/>
          <p:nvPr/>
        </p:nvSpPr>
        <p:spPr>
          <a:xfrm>
            <a:off x="5918543" y="10033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38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2" name="bk object 142"/>
          <p:cNvSpPr/>
          <p:nvPr/>
        </p:nvSpPr>
        <p:spPr>
          <a:xfrm>
            <a:off x="5920401" y="2006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38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3" name="bk object 143"/>
          <p:cNvSpPr/>
          <p:nvPr/>
        </p:nvSpPr>
        <p:spPr>
          <a:xfrm>
            <a:off x="5922261" y="3009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48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4" name="bk object 144"/>
          <p:cNvSpPr/>
          <p:nvPr/>
        </p:nvSpPr>
        <p:spPr>
          <a:xfrm>
            <a:off x="5924144" y="4025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48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5" name="bk object 145"/>
          <p:cNvSpPr/>
          <p:nvPr/>
        </p:nvSpPr>
        <p:spPr>
          <a:xfrm>
            <a:off x="5926004" y="50292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58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6" name="bk object 146"/>
          <p:cNvSpPr/>
          <p:nvPr/>
        </p:nvSpPr>
        <p:spPr>
          <a:xfrm>
            <a:off x="5927863" y="6032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58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7" name="bk object 147"/>
          <p:cNvSpPr/>
          <p:nvPr/>
        </p:nvSpPr>
        <p:spPr>
          <a:xfrm>
            <a:off x="5929745" y="7048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68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8" name="bk object 148"/>
          <p:cNvSpPr/>
          <p:nvPr/>
        </p:nvSpPr>
        <p:spPr>
          <a:xfrm>
            <a:off x="5931605" y="80518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68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49" name="bk object 149"/>
          <p:cNvSpPr/>
          <p:nvPr/>
        </p:nvSpPr>
        <p:spPr>
          <a:xfrm>
            <a:off x="5933476" y="90551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20603">
            <a:solidFill>
              <a:srgbClr val="00478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0" name="bk object 150"/>
          <p:cNvSpPr/>
          <p:nvPr/>
        </p:nvSpPr>
        <p:spPr>
          <a:xfrm>
            <a:off x="5935347" y="10071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79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1" name="bk object 151"/>
          <p:cNvSpPr/>
          <p:nvPr/>
        </p:nvSpPr>
        <p:spPr>
          <a:xfrm>
            <a:off x="5937207" y="11074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89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2" name="bk object 152"/>
          <p:cNvSpPr/>
          <p:nvPr/>
        </p:nvSpPr>
        <p:spPr>
          <a:xfrm>
            <a:off x="5939089" y="12090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89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3" name="bk object 153"/>
          <p:cNvSpPr/>
          <p:nvPr/>
        </p:nvSpPr>
        <p:spPr>
          <a:xfrm>
            <a:off x="5940949" y="1309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99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4" name="bk object 154"/>
          <p:cNvSpPr/>
          <p:nvPr/>
        </p:nvSpPr>
        <p:spPr>
          <a:xfrm>
            <a:off x="5942808" y="14097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99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5" name="bk object 155"/>
          <p:cNvSpPr/>
          <p:nvPr/>
        </p:nvSpPr>
        <p:spPr>
          <a:xfrm>
            <a:off x="5944691" y="15113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A9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6" name="bk object 156"/>
          <p:cNvSpPr/>
          <p:nvPr/>
        </p:nvSpPr>
        <p:spPr>
          <a:xfrm>
            <a:off x="5946551" y="161163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A9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7" name="bk object 157"/>
          <p:cNvSpPr/>
          <p:nvPr/>
        </p:nvSpPr>
        <p:spPr>
          <a:xfrm>
            <a:off x="5948409" y="17119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B9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8" name="bk object 158"/>
          <p:cNvSpPr/>
          <p:nvPr/>
        </p:nvSpPr>
        <p:spPr>
          <a:xfrm>
            <a:off x="5950292" y="18135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B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59" name="bk object 159"/>
          <p:cNvSpPr/>
          <p:nvPr/>
        </p:nvSpPr>
        <p:spPr>
          <a:xfrm>
            <a:off x="5952152" y="19138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C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0" name="bk object 160"/>
          <p:cNvSpPr/>
          <p:nvPr/>
        </p:nvSpPr>
        <p:spPr>
          <a:xfrm>
            <a:off x="5954035" y="20154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C9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1" name="bk object 161"/>
          <p:cNvSpPr/>
          <p:nvPr/>
        </p:nvSpPr>
        <p:spPr>
          <a:xfrm>
            <a:off x="5955895" y="21158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D9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2" name="bk object 162"/>
          <p:cNvSpPr/>
          <p:nvPr/>
        </p:nvSpPr>
        <p:spPr>
          <a:xfrm>
            <a:off x="5957753" y="22161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D9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3" name="bk object 163"/>
          <p:cNvSpPr/>
          <p:nvPr/>
        </p:nvSpPr>
        <p:spPr>
          <a:xfrm>
            <a:off x="5959636" y="23177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E9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4" name="bk object 164"/>
          <p:cNvSpPr/>
          <p:nvPr/>
        </p:nvSpPr>
        <p:spPr>
          <a:xfrm>
            <a:off x="5961496" y="24180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4E9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5" name="bk object 165"/>
          <p:cNvSpPr/>
          <p:nvPr/>
        </p:nvSpPr>
        <p:spPr>
          <a:xfrm>
            <a:off x="5963355" y="25184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F9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6" name="bk object 166"/>
          <p:cNvSpPr/>
          <p:nvPr/>
        </p:nvSpPr>
        <p:spPr>
          <a:xfrm>
            <a:off x="5965237" y="26200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4FA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7" name="bk object 167"/>
          <p:cNvSpPr/>
          <p:nvPr/>
        </p:nvSpPr>
        <p:spPr>
          <a:xfrm>
            <a:off x="5967097" y="27203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0A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8" name="bk object 168"/>
          <p:cNvSpPr/>
          <p:nvPr/>
        </p:nvSpPr>
        <p:spPr>
          <a:xfrm>
            <a:off x="5968980" y="28219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0A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69" name="bk object 169"/>
          <p:cNvSpPr/>
          <p:nvPr/>
        </p:nvSpPr>
        <p:spPr>
          <a:xfrm>
            <a:off x="5970840" y="29222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1A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0" name="bk object 170"/>
          <p:cNvSpPr/>
          <p:nvPr/>
        </p:nvSpPr>
        <p:spPr>
          <a:xfrm>
            <a:off x="5972699" y="30226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1A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1" name="bk object 171"/>
          <p:cNvSpPr/>
          <p:nvPr/>
        </p:nvSpPr>
        <p:spPr>
          <a:xfrm>
            <a:off x="5974581" y="31242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2A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2" name="bk object 172"/>
          <p:cNvSpPr/>
          <p:nvPr/>
        </p:nvSpPr>
        <p:spPr>
          <a:xfrm>
            <a:off x="5976441" y="32245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2A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3" name="bk object 173"/>
          <p:cNvSpPr/>
          <p:nvPr/>
        </p:nvSpPr>
        <p:spPr>
          <a:xfrm>
            <a:off x="5978300" y="33248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3A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4" name="bk object 174"/>
          <p:cNvSpPr/>
          <p:nvPr/>
        </p:nvSpPr>
        <p:spPr>
          <a:xfrm>
            <a:off x="5980160" y="3425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3A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5" name="bk object 175"/>
          <p:cNvSpPr/>
          <p:nvPr/>
        </p:nvSpPr>
        <p:spPr>
          <a:xfrm>
            <a:off x="5982043" y="35267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4A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6" name="bk object 176"/>
          <p:cNvSpPr/>
          <p:nvPr/>
        </p:nvSpPr>
        <p:spPr>
          <a:xfrm>
            <a:off x="5983901" y="36271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4A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7" name="bk object 177"/>
          <p:cNvSpPr/>
          <p:nvPr/>
        </p:nvSpPr>
        <p:spPr>
          <a:xfrm>
            <a:off x="5985785" y="37287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5A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8" name="bk object 178"/>
          <p:cNvSpPr/>
          <p:nvPr/>
        </p:nvSpPr>
        <p:spPr>
          <a:xfrm>
            <a:off x="5987644" y="38290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5A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9" name="bk object 179"/>
          <p:cNvSpPr/>
          <p:nvPr/>
        </p:nvSpPr>
        <p:spPr>
          <a:xfrm>
            <a:off x="5989504" y="39293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6A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0" name="bk object 180"/>
          <p:cNvSpPr/>
          <p:nvPr/>
        </p:nvSpPr>
        <p:spPr>
          <a:xfrm>
            <a:off x="5991387" y="40309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6A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1" name="bk object 181"/>
          <p:cNvSpPr/>
          <p:nvPr/>
        </p:nvSpPr>
        <p:spPr>
          <a:xfrm>
            <a:off x="5993245" y="41313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7A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2" name="bk object 182"/>
          <p:cNvSpPr/>
          <p:nvPr/>
        </p:nvSpPr>
        <p:spPr>
          <a:xfrm>
            <a:off x="5995105" y="42316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7B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3" name="bk object 183"/>
          <p:cNvSpPr/>
          <p:nvPr/>
        </p:nvSpPr>
        <p:spPr>
          <a:xfrm>
            <a:off x="5996988" y="43332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8B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4" name="bk object 184"/>
          <p:cNvSpPr/>
          <p:nvPr/>
        </p:nvSpPr>
        <p:spPr>
          <a:xfrm>
            <a:off x="5998847" y="44335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8B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5" name="bk object 185"/>
          <p:cNvSpPr/>
          <p:nvPr/>
        </p:nvSpPr>
        <p:spPr>
          <a:xfrm>
            <a:off x="6000731" y="45351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9B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6" name="bk object 186"/>
          <p:cNvSpPr/>
          <p:nvPr/>
        </p:nvSpPr>
        <p:spPr>
          <a:xfrm>
            <a:off x="6002589" y="46355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9B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7" name="bk object 187"/>
          <p:cNvSpPr/>
          <p:nvPr/>
        </p:nvSpPr>
        <p:spPr>
          <a:xfrm>
            <a:off x="6004449" y="47358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AB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8" name="bk object 188"/>
          <p:cNvSpPr/>
          <p:nvPr/>
        </p:nvSpPr>
        <p:spPr>
          <a:xfrm>
            <a:off x="6006332" y="48374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AB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9" name="bk object 189"/>
          <p:cNvSpPr/>
          <p:nvPr/>
        </p:nvSpPr>
        <p:spPr>
          <a:xfrm>
            <a:off x="6008191" y="49377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BB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0" name="bk object 190"/>
          <p:cNvSpPr/>
          <p:nvPr/>
        </p:nvSpPr>
        <p:spPr>
          <a:xfrm>
            <a:off x="6010051" y="50380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BB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1" name="bk object 191"/>
          <p:cNvSpPr/>
          <p:nvPr/>
        </p:nvSpPr>
        <p:spPr>
          <a:xfrm>
            <a:off x="6011933" y="51396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CB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2" name="bk object 192"/>
          <p:cNvSpPr/>
          <p:nvPr/>
        </p:nvSpPr>
        <p:spPr>
          <a:xfrm>
            <a:off x="6013792" y="52400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CB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3" name="bk object 193"/>
          <p:cNvSpPr/>
          <p:nvPr/>
        </p:nvSpPr>
        <p:spPr>
          <a:xfrm>
            <a:off x="6015664" y="534035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759"/>
                </a:lnTo>
              </a:path>
            </a:pathLst>
          </a:custGeom>
          <a:ln w="20603">
            <a:solidFill>
              <a:srgbClr val="005DB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4" name="bk object 194"/>
          <p:cNvSpPr/>
          <p:nvPr/>
        </p:nvSpPr>
        <p:spPr>
          <a:xfrm>
            <a:off x="6017535" y="54419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DB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5" name="bk object 195"/>
          <p:cNvSpPr/>
          <p:nvPr/>
        </p:nvSpPr>
        <p:spPr>
          <a:xfrm>
            <a:off x="6019395" y="55422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EB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6" name="bk object 196"/>
          <p:cNvSpPr/>
          <p:nvPr/>
        </p:nvSpPr>
        <p:spPr>
          <a:xfrm>
            <a:off x="6021277" y="56438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EB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7" name="bk object 197"/>
          <p:cNvSpPr/>
          <p:nvPr/>
        </p:nvSpPr>
        <p:spPr>
          <a:xfrm>
            <a:off x="6023136" y="57442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5FB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8" name="bk object 198"/>
          <p:cNvSpPr/>
          <p:nvPr/>
        </p:nvSpPr>
        <p:spPr>
          <a:xfrm>
            <a:off x="6024996" y="58445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5FC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9" name="bk object 199"/>
          <p:cNvSpPr/>
          <p:nvPr/>
        </p:nvSpPr>
        <p:spPr>
          <a:xfrm>
            <a:off x="6026879" y="59461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0C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0" name="bk object 200"/>
          <p:cNvSpPr/>
          <p:nvPr/>
        </p:nvSpPr>
        <p:spPr>
          <a:xfrm>
            <a:off x="6028737" y="60464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60C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1" name="bk object 201"/>
          <p:cNvSpPr/>
          <p:nvPr/>
        </p:nvSpPr>
        <p:spPr>
          <a:xfrm>
            <a:off x="6030597" y="61468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1C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2" name="bk object 202"/>
          <p:cNvSpPr/>
          <p:nvPr/>
        </p:nvSpPr>
        <p:spPr>
          <a:xfrm>
            <a:off x="6032480" y="62484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1C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3" name="bk object 203"/>
          <p:cNvSpPr/>
          <p:nvPr/>
        </p:nvSpPr>
        <p:spPr>
          <a:xfrm>
            <a:off x="6034340" y="63487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2C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4" name="bk object 204"/>
          <p:cNvSpPr/>
          <p:nvPr/>
        </p:nvSpPr>
        <p:spPr>
          <a:xfrm>
            <a:off x="6036223" y="64503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2C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5" name="bk object 205"/>
          <p:cNvSpPr/>
          <p:nvPr/>
        </p:nvSpPr>
        <p:spPr>
          <a:xfrm>
            <a:off x="6038081" y="65506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585">
            <a:solidFill>
              <a:srgbClr val="0063C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6" name="bk object 206"/>
          <p:cNvSpPr/>
          <p:nvPr/>
        </p:nvSpPr>
        <p:spPr>
          <a:xfrm>
            <a:off x="6039941" y="66509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585">
            <a:solidFill>
              <a:srgbClr val="0063C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7" name="bk object 207"/>
          <p:cNvSpPr/>
          <p:nvPr/>
        </p:nvSpPr>
        <p:spPr>
          <a:xfrm>
            <a:off x="6041729" y="6752590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329"/>
                </a:lnTo>
              </a:path>
            </a:pathLst>
          </a:custGeom>
          <a:ln w="20444">
            <a:solidFill>
              <a:srgbClr val="0064C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8" name="bk object 208"/>
          <p:cNvSpPr/>
          <p:nvPr/>
        </p:nvSpPr>
        <p:spPr>
          <a:xfrm>
            <a:off x="6561667" y="0"/>
            <a:ext cx="46567" cy="109220"/>
          </a:xfrm>
          <a:custGeom>
            <a:avLst/>
            <a:gdLst/>
            <a:ahLst/>
            <a:cxnLst/>
            <a:rect l="l" t="t" r="r" b="b"/>
            <a:pathLst>
              <a:path w="34925" h="109220">
                <a:moveTo>
                  <a:pt x="19050" y="0"/>
                </a:moveTo>
                <a:lnTo>
                  <a:pt x="0" y="0"/>
                </a:lnTo>
                <a:lnTo>
                  <a:pt x="15371" y="109220"/>
                </a:lnTo>
                <a:lnTo>
                  <a:pt x="34421" y="109220"/>
                </a:lnTo>
                <a:lnTo>
                  <a:pt x="19050" y="0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9" name="bk object 209"/>
          <p:cNvSpPr/>
          <p:nvPr/>
        </p:nvSpPr>
        <p:spPr>
          <a:xfrm>
            <a:off x="6580494" y="100331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89">
                <a:moveTo>
                  <a:pt x="19050" y="0"/>
                </a:moveTo>
                <a:lnTo>
                  <a:pt x="0" y="0"/>
                </a:lnTo>
                <a:lnTo>
                  <a:pt x="15550" y="110490"/>
                </a:lnTo>
                <a:lnTo>
                  <a:pt x="34600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0" name="bk object 210"/>
          <p:cNvSpPr/>
          <p:nvPr/>
        </p:nvSpPr>
        <p:spPr>
          <a:xfrm>
            <a:off x="6599320" y="200661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89">
                <a:moveTo>
                  <a:pt x="19050" y="0"/>
                </a:moveTo>
                <a:lnTo>
                  <a:pt x="0" y="0"/>
                </a:lnTo>
                <a:lnTo>
                  <a:pt x="15550" y="110490"/>
                </a:lnTo>
                <a:lnTo>
                  <a:pt x="34600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438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1" name="bk object 211"/>
          <p:cNvSpPr/>
          <p:nvPr/>
        </p:nvSpPr>
        <p:spPr>
          <a:xfrm>
            <a:off x="6618148" y="300991"/>
            <a:ext cx="45720" cy="110489"/>
          </a:xfrm>
          <a:custGeom>
            <a:avLst/>
            <a:gdLst/>
            <a:ahLst/>
            <a:cxnLst/>
            <a:rect l="l" t="t" r="r" b="b"/>
            <a:pathLst>
              <a:path w="34289" h="110490">
                <a:moveTo>
                  <a:pt x="19050" y="0"/>
                </a:moveTo>
                <a:lnTo>
                  <a:pt x="0" y="0"/>
                </a:lnTo>
                <a:lnTo>
                  <a:pt x="5898" y="41909"/>
                </a:lnTo>
                <a:lnTo>
                  <a:pt x="14801" y="110489"/>
                </a:lnTo>
                <a:lnTo>
                  <a:pt x="33851" y="110489"/>
                </a:lnTo>
                <a:lnTo>
                  <a:pt x="24948" y="41909"/>
                </a:lnTo>
                <a:lnTo>
                  <a:pt x="19050" y="0"/>
                </a:lnTo>
                <a:close/>
              </a:path>
            </a:pathLst>
          </a:custGeom>
          <a:solidFill>
            <a:srgbClr val="00448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2" name="bk object 212"/>
          <p:cNvSpPr/>
          <p:nvPr/>
        </p:nvSpPr>
        <p:spPr>
          <a:xfrm>
            <a:off x="6636346" y="402590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90">
                <a:moveTo>
                  <a:pt x="19050" y="0"/>
                </a:moveTo>
                <a:lnTo>
                  <a:pt x="0" y="0"/>
                </a:lnTo>
                <a:lnTo>
                  <a:pt x="14344" y="110489"/>
                </a:lnTo>
                <a:lnTo>
                  <a:pt x="33394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448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3" name="bk object 213"/>
          <p:cNvSpPr/>
          <p:nvPr/>
        </p:nvSpPr>
        <p:spPr>
          <a:xfrm>
            <a:off x="6653713" y="502920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90">
                <a:moveTo>
                  <a:pt x="19050" y="0"/>
                </a:moveTo>
                <a:lnTo>
                  <a:pt x="0" y="0"/>
                </a:lnTo>
                <a:lnTo>
                  <a:pt x="14344" y="110489"/>
                </a:lnTo>
                <a:lnTo>
                  <a:pt x="33394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458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4" name="bk object 214"/>
          <p:cNvSpPr/>
          <p:nvPr/>
        </p:nvSpPr>
        <p:spPr>
          <a:xfrm>
            <a:off x="6671080" y="603251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90">
                <a:moveTo>
                  <a:pt x="19050" y="0"/>
                </a:moveTo>
                <a:lnTo>
                  <a:pt x="0" y="0"/>
                </a:lnTo>
                <a:lnTo>
                  <a:pt x="13190" y="101600"/>
                </a:lnTo>
                <a:lnTo>
                  <a:pt x="14058" y="110489"/>
                </a:lnTo>
                <a:lnTo>
                  <a:pt x="33137" y="110489"/>
                </a:lnTo>
                <a:lnTo>
                  <a:pt x="32240" y="101600"/>
                </a:lnTo>
                <a:lnTo>
                  <a:pt x="19050" y="0"/>
                </a:lnTo>
                <a:close/>
              </a:path>
            </a:pathLst>
          </a:custGeom>
          <a:solidFill>
            <a:srgbClr val="00458C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5" name="bk object 215"/>
          <p:cNvSpPr/>
          <p:nvPr/>
        </p:nvSpPr>
        <p:spPr>
          <a:xfrm>
            <a:off x="6708804" y="7048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206">
            <a:solidFill>
              <a:srgbClr val="00468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6" name="bk object 216"/>
          <p:cNvSpPr/>
          <p:nvPr/>
        </p:nvSpPr>
        <p:spPr>
          <a:xfrm>
            <a:off x="6722093" y="80518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0533">
            <a:solidFill>
              <a:srgbClr val="00468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7" name="bk object 217"/>
          <p:cNvSpPr/>
          <p:nvPr/>
        </p:nvSpPr>
        <p:spPr>
          <a:xfrm>
            <a:off x="6735469" y="90551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30988">
            <a:solidFill>
              <a:srgbClr val="00478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8" name="bk object 218"/>
          <p:cNvSpPr/>
          <p:nvPr/>
        </p:nvSpPr>
        <p:spPr>
          <a:xfrm>
            <a:off x="6728049" y="1007111"/>
            <a:ext cx="41487" cy="110489"/>
          </a:xfrm>
          <a:custGeom>
            <a:avLst/>
            <a:gdLst/>
            <a:ahLst/>
            <a:cxnLst/>
            <a:rect l="l" t="t" r="r" b="b"/>
            <a:pathLst>
              <a:path w="31114" h="110490">
                <a:moveTo>
                  <a:pt x="20034" y="0"/>
                </a:moveTo>
                <a:lnTo>
                  <a:pt x="0" y="0"/>
                </a:lnTo>
                <a:lnTo>
                  <a:pt x="8563" y="87629"/>
                </a:lnTo>
                <a:lnTo>
                  <a:pt x="10763" y="110489"/>
                </a:lnTo>
                <a:lnTo>
                  <a:pt x="31060" y="110489"/>
                </a:lnTo>
                <a:lnTo>
                  <a:pt x="28883" y="87629"/>
                </a:lnTo>
                <a:lnTo>
                  <a:pt x="20034" y="0"/>
                </a:lnTo>
                <a:close/>
              </a:path>
            </a:pathLst>
          </a:custGeom>
          <a:solidFill>
            <a:srgbClr val="00479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9" name="bk object 219"/>
          <p:cNvSpPr/>
          <p:nvPr/>
        </p:nvSpPr>
        <p:spPr>
          <a:xfrm>
            <a:off x="6761649" y="11074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829">
            <a:solidFill>
              <a:srgbClr val="00489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0" name="bk object 220"/>
          <p:cNvSpPr/>
          <p:nvPr/>
        </p:nvSpPr>
        <p:spPr>
          <a:xfrm>
            <a:off x="6774621" y="12090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724">
            <a:solidFill>
              <a:srgbClr val="00489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1" name="bk object 221"/>
          <p:cNvSpPr/>
          <p:nvPr/>
        </p:nvSpPr>
        <p:spPr>
          <a:xfrm>
            <a:off x="6787431" y="1309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620">
            <a:solidFill>
              <a:srgbClr val="00499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2" name="bk object 222"/>
          <p:cNvSpPr/>
          <p:nvPr/>
        </p:nvSpPr>
        <p:spPr>
          <a:xfrm>
            <a:off x="6779897" y="1409701"/>
            <a:ext cx="39793" cy="110489"/>
          </a:xfrm>
          <a:custGeom>
            <a:avLst/>
            <a:gdLst/>
            <a:ahLst/>
            <a:cxnLst/>
            <a:rect l="l" t="t" r="r" b="b"/>
            <a:pathLst>
              <a:path w="29845" h="110490">
                <a:moveTo>
                  <a:pt x="19993" y="0"/>
                </a:moveTo>
                <a:lnTo>
                  <a:pt x="0" y="0"/>
                </a:lnTo>
                <a:lnTo>
                  <a:pt x="9047" y="93979"/>
                </a:lnTo>
                <a:lnTo>
                  <a:pt x="9798" y="110489"/>
                </a:lnTo>
                <a:lnTo>
                  <a:pt x="29228" y="110489"/>
                </a:lnTo>
                <a:lnTo>
                  <a:pt x="28097" y="85089"/>
                </a:lnTo>
                <a:lnTo>
                  <a:pt x="19993" y="0"/>
                </a:lnTo>
                <a:close/>
              </a:path>
            </a:pathLst>
          </a:custGeom>
          <a:solidFill>
            <a:srgbClr val="00499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3" name="bk object 223"/>
          <p:cNvSpPr/>
          <p:nvPr/>
        </p:nvSpPr>
        <p:spPr>
          <a:xfrm>
            <a:off x="6808659" y="15113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56">
            <a:solidFill>
              <a:srgbClr val="004A9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4" name="bk object 224"/>
          <p:cNvSpPr/>
          <p:nvPr/>
        </p:nvSpPr>
        <p:spPr>
          <a:xfrm>
            <a:off x="6814676" y="161163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261">
            <a:solidFill>
              <a:srgbClr val="004A9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5" name="bk object 225"/>
          <p:cNvSpPr/>
          <p:nvPr/>
        </p:nvSpPr>
        <p:spPr>
          <a:xfrm>
            <a:off x="6820693" y="17119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167">
            <a:solidFill>
              <a:srgbClr val="004B9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6" name="bk object 226"/>
          <p:cNvSpPr/>
          <p:nvPr/>
        </p:nvSpPr>
        <p:spPr>
          <a:xfrm>
            <a:off x="6826804" y="18135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095">
            <a:solidFill>
              <a:srgbClr val="004B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7" name="bk object 227"/>
          <p:cNvSpPr/>
          <p:nvPr/>
        </p:nvSpPr>
        <p:spPr>
          <a:xfrm>
            <a:off x="6834109" y="19138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932">
            <a:solidFill>
              <a:srgbClr val="004C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8" name="bk object 228"/>
          <p:cNvSpPr/>
          <p:nvPr/>
        </p:nvSpPr>
        <p:spPr>
          <a:xfrm>
            <a:off x="6842639" y="20154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095">
            <a:solidFill>
              <a:srgbClr val="004C9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9" name="bk object 229"/>
          <p:cNvSpPr/>
          <p:nvPr/>
        </p:nvSpPr>
        <p:spPr>
          <a:xfrm>
            <a:off x="6851169" y="21158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095">
            <a:solidFill>
              <a:srgbClr val="004D9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0" name="bk object 230"/>
          <p:cNvSpPr/>
          <p:nvPr/>
        </p:nvSpPr>
        <p:spPr>
          <a:xfrm>
            <a:off x="6859700" y="22161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095">
            <a:solidFill>
              <a:srgbClr val="004D9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1" name="bk object 231"/>
          <p:cNvSpPr/>
          <p:nvPr/>
        </p:nvSpPr>
        <p:spPr>
          <a:xfrm>
            <a:off x="6850942" y="2317751"/>
            <a:ext cx="31327" cy="110489"/>
          </a:xfrm>
          <a:custGeom>
            <a:avLst/>
            <a:gdLst/>
            <a:ahLst/>
            <a:cxnLst/>
            <a:rect l="l" t="t" r="r" b="b"/>
            <a:pathLst>
              <a:path w="23495" h="110489">
                <a:moveTo>
                  <a:pt x="19050" y="0"/>
                </a:moveTo>
                <a:lnTo>
                  <a:pt x="0" y="0"/>
                </a:lnTo>
                <a:lnTo>
                  <a:pt x="2753" y="43179"/>
                </a:lnTo>
                <a:lnTo>
                  <a:pt x="4287" y="110489"/>
                </a:lnTo>
                <a:lnTo>
                  <a:pt x="23337" y="110489"/>
                </a:lnTo>
                <a:lnTo>
                  <a:pt x="21803" y="43179"/>
                </a:lnTo>
                <a:lnTo>
                  <a:pt x="19050" y="0"/>
                </a:lnTo>
                <a:close/>
              </a:path>
            </a:pathLst>
          </a:custGeom>
          <a:solidFill>
            <a:srgbClr val="004E9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2" name="bk object 232"/>
          <p:cNvSpPr/>
          <p:nvPr/>
        </p:nvSpPr>
        <p:spPr>
          <a:xfrm>
            <a:off x="6870728" y="24180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1568">
            <a:solidFill>
              <a:srgbClr val="004E9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3" name="bk object 233"/>
          <p:cNvSpPr/>
          <p:nvPr/>
        </p:nvSpPr>
        <p:spPr>
          <a:xfrm>
            <a:off x="6873777" y="25184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568">
            <a:solidFill>
              <a:srgbClr val="004F9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4" name="bk object 234"/>
          <p:cNvSpPr/>
          <p:nvPr/>
        </p:nvSpPr>
        <p:spPr>
          <a:xfrm>
            <a:off x="6876865" y="26200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568">
            <a:solidFill>
              <a:srgbClr val="004FA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5" name="bk object 235"/>
          <p:cNvSpPr/>
          <p:nvPr/>
        </p:nvSpPr>
        <p:spPr>
          <a:xfrm>
            <a:off x="6865535" y="2720340"/>
            <a:ext cx="28787" cy="110489"/>
          </a:xfrm>
          <a:custGeom>
            <a:avLst/>
            <a:gdLst/>
            <a:ahLst/>
            <a:cxnLst/>
            <a:rect l="l" t="t" r="r" b="b"/>
            <a:pathLst>
              <a:path w="21589" h="110489">
                <a:moveTo>
                  <a:pt x="19050" y="0"/>
                </a:moveTo>
                <a:lnTo>
                  <a:pt x="0" y="0"/>
                </a:lnTo>
                <a:lnTo>
                  <a:pt x="1968" y="86360"/>
                </a:lnTo>
                <a:lnTo>
                  <a:pt x="2427" y="110489"/>
                </a:lnTo>
                <a:lnTo>
                  <a:pt x="21487" y="110489"/>
                </a:lnTo>
                <a:lnTo>
                  <a:pt x="21018" y="86360"/>
                </a:lnTo>
                <a:lnTo>
                  <a:pt x="19050" y="0"/>
                </a:lnTo>
                <a:close/>
              </a:path>
            </a:pathLst>
          </a:custGeom>
          <a:solidFill>
            <a:srgbClr val="0050A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6" name="bk object 236"/>
          <p:cNvSpPr/>
          <p:nvPr/>
        </p:nvSpPr>
        <p:spPr>
          <a:xfrm>
            <a:off x="6882683" y="28219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04">
            <a:solidFill>
              <a:srgbClr val="0050A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7" name="bk object 237"/>
          <p:cNvSpPr/>
          <p:nvPr/>
        </p:nvSpPr>
        <p:spPr>
          <a:xfrm>
            <a:off x="6885256" y="29222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47">
            <a:solidFill>
              <a:srgbClr val="0051A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8" name="bk object 238"/>
          <p:cNvSpPr/>
          <p:nvPr/>
        </p:nvSpPr>
        <p:spPr>
          <a:xfrm>
            <a:off x="6887828" y="30226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89">
            <a:solidFill>
              <a:srgbClr val="0051A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9" name="bk object 239"/>
          <p:cNvSpPr/>
          <p:nvPr/>
        </p:nvSpPr>
        <p:spPr>
          <a:xfrm>
            <a:off x="6890433" y="31242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332">
            <a:solidFill>
              <a:srgbClr val="0052A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0" name="bk object 240"/>
          <p:cNvSpPr/>
          <p:nvPr/>
        </p:nvSpPr>
        <p:spPr>
          <a:xfrm>
            <a:off x="6878758" y="3224530"/>
            <a:ext cx="27093" cy="110489"/>
          </a:xfrm>
          <a:custGeom>
            <a:avLst/>
            <a:gdLst/>
            <a:ahLst/>
            <a:cxnLst/>
            <a:rect l="l" t="t" r="r" b="b"/>
            <a:pathLst>
              <a:path w="20320" h="110489">
                <a:moveTo>
                  <a:pt x="19226" y="0"/>
                </a:moveTo>
                <a:lnTo>
                  <a:pt x="0" y="0"/>
                </a:lnTo>
                <a:lnTo>
                  <a:pt x="942" y="49530"/>
                </a:lnTo>
                <a:lnTo>
                  <a:pt x="355" y="110490"/>
                </a:lnTo>
                <a:lnTo>
                  <a:pt x="19308" y="110490"/>
                </a:lnTo>
                <a:lnTo>
                  <a:pt x="19992" y="39370"/>
                </a:lnTo>
                <a:lnTo>
                  <a:pt x="19226" y="0"/>
                </a:lnTo>
                <a:close/>
              </a:path>
            </a:pathLst>
          </a:custGeom>
          <a:solidFill>
            <a:srgbClr val="0052A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1" name="bk object 241"/>
          <p:cNvSpPr/>
          <p:nvPr/>
        </p:nvSpPr>
        <p:spPr>
          <a:xfrm>
            <a:off x="6891287" y="33248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16">
            <a:solidFill>
              <a:srgbClr val="0053A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2" name="bk object 242"/>
          <p:cNvSpPr/>
          <p:nvPr/>
        </p:nvSpPr>
        <p:spPr>
          <a:xfrm>
            <a:off x="6890000" y="3425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18">
            <a:solidFill>
              <a:srgbClr val="0053A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3" name="bk object 243"/>
          <p:cNvSpPr/>
          <p:nvPr/>
        </p:nvSpPr>
        <p:spPr>
          <a:xfrm>
            <a:off x="6888696" y="35267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019">
            <a:solidFill>
              <a:srgbClr val="0054A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4" name="bk object 244"/>
          <p:cNvSpPr/>
          <p:nvPr/>
        </p:nvSpPr>
        <p:spPr>
          <a:xfrm>
            <a:off x="6887409" y="36271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20">
            <a:solidFill>
              <a:srgbClr val="0054A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5" name="bk object 245"/>
          <p:cNvSpPr/>
          <p:nvPr/>
        </p:nvSpPr>
        <p:spPr>
          <a:xfrm>
            <a:off x="6886105" y="37287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22">
            <a:solidFill>
              <a:srgbClr val="0055A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6" name="bk object 246"/>
          <p:cNvSpPr/>
          <p:nvPr/>
        </p:nvSpPr>
        <p:spPr>
          <a:xfrm>
            <a:off x="6884819" y="38290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023">
            <a:solidFill>
              <a:srgbClr val="0055A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7" name="bk object 247"/>
          <p:cNvSpPr/>
          <p:nvPr/>
        </p:nvSpPr>
        <p:spPr>
          <a:xfrm>
            <a:off x="6883531" y="39293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024">
            <a:solidFill>
              <a:srgbClr val="0056A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8" name="bk object 248"/>
          <p:cNvSpPr/>
          <p:nvPr/>
        </p:nvSpPr>
        <p:spPr>
          <a:xfrm>
            <a:off x="6882227" y="40309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026">
            <a:solidFill>
              <a:srgbClr val="0056A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9" name="bk object 249"/>
          <p:cNvSpPr/>
          <p:nvPr/>
        </p:nvSpPr>
        <p:spPr>
          <a:xfrm>
            <a:off x="6865062" y="4131310"/>
            <a:ext cx="29633" cy="110489"/>
          </a:xfrm>
          <a:custGeom>
            <a:avLst/>
            <a:gdLst/>
            <a:ahLst/>
            <a:cxnLst/>
            <a:rect l="l" t="t" r="r" b="b"/>
            <a:pathLst>
              <a:path w="22225" h="110489">
                <a:moveTo>
                  <a:pt x="21922" y="0"/>
                </a:moveTo>
                <a:lnTo>
                  <a:pt x="2959" y="0"/>
                </a:lnTo>
                <a:lnTo>
                  <a:pt x="2323" y="66039"/>
                </a:lnTo>
                <a:lnTo>
                  <a:pt x="0" y="110489"/>
                </a:lnTo>
                <a:lnTo>
                  <a:pt x="18581" y="110489"/>
                </a:lnTo>
                <a:lnTo>
                  <a:pt x="21373" y="57150"/>
                </a:lnTo>
                <a:lnTo>
                  <a:pt x="21922" y="0"/>
                </a:lnTo>
                <a:close/>
              </a:path>
            </a:pathLst>
          </a:custGeom>
          <a:solidFill>
            <a:srgbClr val="0057A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0" name="bk object 250"/>
          <p:cNvSpPr/>
          <p:nvPr/>
        </p:nvSpPr>
        <p:spPr>
          <a:xfrm>
            <a:off x="6874308" y="42316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57">
            <a:solidFill>
              <a:srgbClr val="0057B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1" name="bk object 251"/>
          <p:cNvSpPr/>
          <p:nvPr/>
        </p:nvSpPr>
        <p:spPr>
          <a:xfrm>
            <a:off x="6867223" y="43332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50">
            <a:solidFill>
              <a:srgbClr val="0058B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2" name="bk object 252"/>
          <p:cNvSpPr/>
          <p:nvPr/>
        </p:nvSpPr>
        <p:spPr>
          <a:xfrm>
            <a:off x="6860224" y="44335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42">
            <a:solidFill>
              <a:srgbClr val="0058B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3" name="bk object 253"/>
          <p:cNvSpPr/>
          <p:nvPr/>
        </p:nvSpPr>
        <p:spPr>
          <a:xfrm>
            <a:off x="6853139" y="45351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35">
            <a:solidFill>
              <a:srgbClr val="0059B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4" name="bk object 254"/>
          <p:cNvSpPr/>
          <p:nvPr/>
        </p:nvSpPr>
        <p:spPr>
          <a:xfrm>
            <a:off x="6846143" y="46355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28">
            <a:solidFill>
              <a:srgbClr val="0059B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5" name="bk object 255"/>
          <p:cNvSpPr/>
          <p:nvPr/>
        </p:nvSpPr>
        <p:spPr>
          <a:xfrm>
            <a:off x="6839145" y="47358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21">
            <a:solidFill>
              <a:srgbClr val="005AB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6" name="bk object 256"/>
          <p:cNvSpPr/>
          <p:nvPr/>
        </p:nvSpPr>
        <p:spPr>
          <a:xfrm>
            <a:off x="6832059" y="48374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313">
            <a:solidFill>
              <a:srgbClr val="005AB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7" name="bk object 257"/>
          <p:cNvSpPr/>
          <p:nvPr/>
        </p:nvSpPr>
        <p:spPr>
          <a:xfrm>
            <a:off x="6825063" y="49377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06">
            <a:solidFill>
              <a:srgbClr val="005BB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8" name="bk object 258"/>
          <p:cNvSpPr/>
          <p:nvPr/>
        </p:nvSpPr>
        <p:spPr>
          <a:xfrm>
            <a:off x="6801485" y="5038091"/>
            <a:ext cx="33020" cy="110489"/>
          </a:xfrm>
          <a:custGeom>
            <a:avLst/>
            <a:gdLst/>
            <a:ahLst/>
            <a:cxnLst/>
            <a:rect l="l" t="t" r="r" b="b"/>
            <a:pathLst>
              <a:path w="24764" h="110489">
                <a:moveTo>
                  <a:pt x="24585" y="0"/>
                </a:moveTo>
                <a:lnTo>
                  <a:pt x="6061" y="0"/>
                </a:lnTo>
                <a:lnTo>
                  <a:pt x="1746" y="82550"/>
                </a:lnTo>
                <a:lnTo>
                  <a:pt x="0" y="110490"/>
                </a:lnTo>
                <a:lnTo>
                  <a:pt x="18467" y="110490"/>
                </a:lnTo>
                <a:lnTo>
                  <a:pt x="20796" y="72390"/>
                </a:lnTo>
                <a:lnTo>
                  <a:pt x="24585" y="0"/>
                </a:lnTo>
                <a:close/>
              </a:path>
            </a:pathLst>
          </a:custGeom>
          <a:solidFill>
            <a:srgbClr val="005BB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59" name="bk object 259"/>
          <p:cNvSpPr/>
          <p:nvPr/>
        </p:nvSpPr>
        <p:spPr>
          <a:xfrm>
            <a:off x="6809925" y="51396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5361">
            <a:solidFill>
              <a:srgbClr val="005CB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0" name="bk object 260"/>
          <p:cNvSpPr/>
          <p:nvPr/>
        </p:nvSpPr>
        <p:spPr>
          <a:xfrm>
            <a:off x="6801657" y="52400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500">
            <a:solidFill>
              <a:srgbClr val="005CB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1" name="bk object 261"/>
          <p:cNvSpPr/>
          <p:nvPr/>
        </p:nvSpPr>
        <p:spPr>
          <a:xfrm>
            <a:off x="6793336" y="534035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759"/>
                </a:lnTo>
              </a:path>
            </a:pathLst>
          </a:custGeom>
          <a:ln w="25719">
            <a:solidFill>
              <a:srgbClr val="005DB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2" name="bk object 262"/>
          <p:cNvSpPr/>
          <p:nvPr/>
        </p:nvSpPr>
        <p:spPr>
          <a:xfrm>
            <a:off x="6785017" y="54419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5781">
            <a:solidFill>
              <a:srgbClr val="005DB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3" name="bk object 263"/>
          <p:cNvSpPr/>
          <p:nvPr/>
        </p:nvSpPr>
        <p:spPr>
          <a:xfrm>
            <a:off x="6774153" y="55422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9814">
            <a:solidFill>
              <a:srgbClr val="005EB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4" name="bk object 264"/>
          <p:cNvSpPr/>
          <p:nvPr/>
        </p:nvSpPr>
        <p:spPr>
          <a:xfrm>
            <a:off x="6760173" y="56438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0844">
            <a:solidFill>
              <a:srgbClr val="005EB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5" name="bk object 265"/>
          <p:cNvSpPr/>
          <p:nvPr/>
        </p:nvSpPr>
        <p:spPr>
          <a:xfrm>
            <a:off x="6745544" y="57442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0622">
            <a:solidFill>
              <a:srgbClr val="005FB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6" name="bk object 266"/>
          <p:cNvSpPr/>
          <p:nvPr/>
        </p:nvSpPr>
        <p:spPr>
          <a:xfrm>
            <a:off x="6730913" y="58445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0401">
            <a:solidFill>
              <a:srgbClr val="005FC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7" name="bk object 267"/>
          <p:cNvSpPr/>
          <p:nvPr/>
        </p:nvSpPr>
        <p:spPr>
          <a:xfrm>
            <a:off x="6715383" y="59461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31252">
            <a:solidFill>
              <a:srgbClr val="0060C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8" name="bk object 268"/>
          <p:cNvSpPr/>
          <p:nvPr/>
        </p:nvSpPr>
        <p:spPr>
          <a:xfrm>
            <a:off x="6676737" y="6046471"/>
            <a:ext cx="44027" cy="110489"/>
          </a:xfrm>
          <a:custGeom>
            <a:avLst/>
            <a:gdLst/>
            <a:ahLst/>
            <a:cxnLst/>
            <a:rect l="l" t="t" r="r" b="b"/>
            <a:pathLst>
              <a:path w="33020" h="110489">
                <a:moveTo>
                  <a:pt x="32689" y="0"/>
                </a:moveTo>
                <a:lnTo>
                  <a:pt x="14710" y="0"/>
                </a:lnTo>
                <a:lnTo>
                  <a:pt x="0" y="110489"/>
                </a:lnTo>
                <a:lnTo>
                  <a:pt x="18278" y="110489"/>
                </a:lnTo>
                <a:lnTo>
                  <a:pt x="32689" y="0"/>
                </a:lnTo>
                <a:close/>
              </a:path>
            </a:pathLst>
          </a:custGeom>
          <a:solidFill>
            <a:srgbClr val="0060C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69" name="bk object 269"/>
          <p:cNvSpPr/>
          <p:nvPr/>
        </p:nvSpPr>
        <p:spPr>
          <a:xfrm>
            <a:off x="6658927" y="6146801"/>
            <a:ext cx="44027" cy="110489"/>
          </a:xfrm>
          <a:custGeom>
            <a:avLst/>
            <a:gdLst/>
            <a:ahLst/>
            <a:cxnLst/>
            <a:rect l="l" t="t" r="r" b="b"/>
            <a:pathLst>
              <a:path w="33020" h="110489">
                <a:moveTo>
                  <a:pt x="32960" y="0"/>
                </a:moveTo>
                <a:lnTo>
                  <a:pt x="14710" y="0"/>
                </a:lnTo>
                <a:lnTo>
                  <a:pt x="0" y="110490"/>
                </a:lnTo>
                <a:lnTo>
                  <a:pt x="18549" y="110490"/>
                </a:lnTo>
                <a:lnTo>
                  <a:pt x="32960" y="0"/>
                </a:lnTo>
                <a:close/>
              </a:path>
            </a:pathLst>
          </a:custGeom>
          <a:solidFill>
            <a:srgbClr val="0061C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0" name="bk object 270"/>
          <p:cNvSpPr/>
          <p:nvPr/>
        </p:nvSpPr>
        <p:spPr>
          <a:xfrm>
            <a:off x="6640893" y="6248401"/>
            <a:ext cx="44873" cy="110489"/>
          </a:xfrm>
          <a:custGeom>
            <a:avLst/>
            <a:gdLst/>
            <a:ahLst/>
            <a:cxnLst/>
            <a:rect l="l" t="t" r="r" b="b"/>
            <a:pathLst>
              <a:path w="33654" h="110489">
                <a:moveTo>
                  <a:pt x="33235" y="0"/>
                </a:moveTo>
                <a:lnTo>
                  <a:pt x="14710" y="0"/>
                </a:lnTo>
                <a:lnTo>
                  <a:pt x="0" y="110490"/>
                </a:lnTo>
                <a:lnTo>
                  <a:pt x="18823" y="110490"/>
                </a:lnTo>
                <a:lnTo>
                  <a:pt x="33235" y="0"/>
                </a:lnTo>
                <a:close/>
              </a:path>
            </a:pathLst>
          </a:custGeom>
          <a:solidFill>
            <a:srgbClr val="0061C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1" name="bk object 271"/>
          <p:cNvSpPr/>
          <p:nvPr/>
        </p:nvSpPr>
        <p:spPr>
          <a:xfrm>
            <a:off x="6622468" y="6348730"/>
            <a:ext cx="45720" cy="110489"/>
          </a:xfrm>
          <a:custGeom>
            <a:avLst/>
            <a:gdLst/>
            <a:ahLst/>
            <a:cxnLst/>
            <a:rect l="l" t="t" r="r" b="b"/>
            <a:pathLst>
              <a:path w="34289" h="110489">
                <a:moveTo>
                  <a:pt x="33966" y="0"/>
                </a:moveTo>
                <a:lnTo>
                  <a:pt x="15170" y="0"/>
                </a:lnTo>
                <a:lnTo>
                  <a:pt x="2657" y="93980"/>
                </a:lnTo>
                <a:lnTo>
                  <a:pt x="0" y="110490"/>
                </a:lnTo>
                <a:lnTo>
                  <a:pt x="18998" y="110490"/>
                </a:lnTo>
                <a:lnTo>
                  <a:pt x="21707" y="93980"/>
                </a:lnTo>
                <a:lnTo>
                  <a:pt x="33966" y="0"/>
                </a:lnTo>
                <a:close/>
              </a:path>
            </a:pathLst>
          </a:custGeom>
          <a:solidFill>
            <a:srgbClr val="0062C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2" name="bk object 272"/>
          <p:cNvSpPr/>
          <p:nvPr/>
        </p:nvSpPr>
        <p:spPr>
          <a:xfrm>
            <a:off x="6600660" y="6450330"/>
            <a:ext cx="49107" cy="110489"/>
          </a:xfrm>
          <a:custGeom>
            <a:avLst/>
            <a:gdLst/>
            <a:ahLst/>
            <a:cxnLst/>
            <a:rect l="l" t="t" r="r" b="b"/>
            <a:pathLst>
              <a:path w="36829" h="110490">
                <a:moveTo>
                  <a:pt x="36814" y="0"/>
                </a:moveTo>
                <a:lnTo>
                  <a:pt x="17787" y="0"/>
                </a:lnTo>
                <a:lnTo>
                  <a:pt x="0" y="110490"/>
                </a:lnTo>
                <a:lnTo>
                  <a:pt x="18684" y="110490"/>
                </a:lnTo>
                <a:lnTo>
                  <a:pt x="36814" y="0"/>
                </a:lnTo>
                <a:close/>
              </a:path>
            </a:pathLst>
          </a:custGeom>
          <a:solidFill>
            <a:srgbClr val="0062C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3" name="bk object 273"/>
          <p:cNvSpPr/>
          <p:nvPr/>
        </p:nvSpPr>
        <p:spPr>
          <a:xfrm>
            <a:off x="6579123" y="6550660"/>
            <a:ext cx="49107" cy="110489"/>
          </a:xfrm>
          <a:custGeom>
            <a:avLst/>
            <a:gdLst/>
            <a:ahLst/>
            <a:cxnLst/>
            <a:rect l="l" t="t" r="r" b="b"/>
            <a:pathLst>
              <a:path w="36829" h="110490">
                <a:moveTo>
                  <a:pt x="36503" y="0"/>
                </a:moveTo>
                <a:lnTo>
                  <a:pt x="17787" y="0"/>
                </a:lnTo>
                <a:lnTo>
                  <a:pt x="0" y="110490"/>
                </a:lnTo>
                <a:lnTo>
                  <a:pt x="18373" y="110490"/>
                </a:lnTo>
                <a:lnTo>
                  <a:pt x="36503" y="0"/>
                </a:lnTo>
                <a:close/>
              </a:path>
            </a:pathLst>
          </a:custGeom>
          <a:solidFill>
            <a:srgbClr val="0063C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4" name="bk object 274"/>
          <p:cNvSpPr/>
          <p:nvPr/>
        </p:nvSpPr>
        <p:spPr>
          <a:xfrm>
            <a:off x="6557587" y="6650991"/>
            <a:ext cx="48260" cy="110489"/>
          </a:xfrm>
          <a:custGeom>
            <a:avLst/>
            <a:gdLst/>
            <a:ahLst/>
            <a:cxnLst/>
            <a:rect l="l" t="t" r="r" b="b"/>
            <a:pathLst>
              <a:path w="36195" h="110490">
                <a:moveTo>
                  <a:pt x="36193" y="0"/>
                </a:moveTo>
                <a:lnTo>
                  <a:pt x="17787" y="0"/>
                </a:lnTo>
                <a:lnTo>
                  <a:pt x="0" y="110489"/>
                </a:lnTo>
                <a:lnTo>
                  <a:pt x="18063" y="110489"/>
                </a:lnTo>
                <a:lnTo>
                  <a:pt x="36193" y="0"/>
                </a:lnTo>
                <a:close/>
              </a:path>
            </a:pathLst>
          </a:custGeom>
          <a:solidFill>
            <a:srgbClr val="0063C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5" name="bk object 275"/>
          <p:cNvSpPr/>
          <p:nvPr/>
        </p:nvSpPr>
        <p:spPr>
          <a:xfrm>
            <a:off x="6537960" y="6752590"/>
            <a:ext cx="45720" cy="100330"/>
          </a:xfrm>
          <a:custGeom>
            <a:avLst/>
            <a:gdLst/>
            <a:ahLst/>
            <a:cxnLst/>
            <a:rect l="l" t="t" r="r" b="b"/>
            <a:pathLst>
              <a:path w="34289" h="100329">
                <a:moveTo>
                  <a:pt x="34242" y="0"/>
                </a:moveTo>
                <a:lnTo>
                  <a:pt x="16152" y="0"/>
                </a:lnTo>
                <a:lnTo>
                  <a:pt x="0" y="100329"/>
                </a:lnTo>
                <a:lnTo>
                  <a:pt x="17779" y="100329"/>
                </a:lnTo>
                <a:lnTo>
                  <a:pt x="34242" y="0"/>
                </a:lnTo>
                <a:close/>
              </a:path>
            </a:pathLst>
          </a:custGeom>
          <a:solidFill>
            <a:srgbClr val="0064C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6" name="bk object 276"/>
          <p:cNvSpPr/>
          <p:nvPr/>
        </p:nvSpPr>
        <p:spPr>
          <a:xfrm>
            <a:off x="5374903" y="0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220"/>
                </a:lnTo>
              </a:path>
            </a:pathLst>
          </a:custGeom>
          <a:ln w="27544">
            <a:solidFill>
              <a:srgbClr val="00438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7" name="bk object 277"/>
          <p:cNvSpPr/>
          <p:nvPr/>
        </p:nvSpPr>
        <p:spPr>
          <a:xfrm>
            <a:off x="5337628" y="100331"/>
            <a:ext cx="45720" cy="110489"/>
          </a:xfrm>
          <a:custGeom>
            <a:avLst/>
            <a:gdLst/>
            <a:ahLst/>
            <a:cxnLst/>
            <a:rect l="l" t="t" r="r" b="b"/>
            <a:pathLst>
              <a:path w="34289" h="110489">
                <a:moveTo>
                  <a:pt x="33925" y="0"/>
                </a:moveTo>
                <a:lnTo>
                  <a:pt x="14875" y="0"/>
                </a:lnTo>
                <a:lnTo>
                  <a:pt x="13788" y="13970"/>
                </a:lnTo>
                <a:lnTo>
                  <a:pt x="0" y="110490"/>
                </a:lnTo>
                <a:lnTo>
                  <a:pt x="19050" y="110490"/>
                </a:lnTo>
                <a:lnTo>
                  <a:pt x="32838" y="13970"/>
                </a:lnTo>
                <a:lnTo>
                  <a:pt x="33925" y="0"/>
                </a:lnTo>
                <a:close/>
              </a:path>
            </a:pathLst>
          </a:custGeom>
          <a:solidFill>
            <a:srgbClr val="00438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8" name="bk object 278"/>
          <p:cNvSpPr/>
          <p:nvPr/>
        </p:nvSpPr>
        <p:spPr>
          <a:xfrm>
            <a:off x="5324619" y="200661"/>
            <a:ext cx="40640" cy="110489"/>
          </a:xfrm>
          <a:custGeom>
            <a:avLst/>
            <a:gdLst/>
            <a:ahLst/>
            <a:cxnLst/>
            <a:rect l="l" t="t" r="r" b="b"/>
            <a:pathLst>
              <a:path w="30479" h="110489">
                <a:moveTo>
                  <a:pt x="30258" y="0"/>
                </a:moveTo>
                <a:lnTo>
                  <a:pt x="11208" y="0"/>
                </a:lnTo>
                <a:lnTo>
                  <a:pt x="4495" y="46990"/>
                </a:lnTo>
                <a:lnTo>
                  <a:pt x="0" y="110490"/>
                </a:lnTo>
                <a:lnTo>
                  <a:pt x="19050" y="110490"/>
                </a:lnTo>
                <a:lnTo>
                  <a:pt x="23545" y="46990"/>
                </a:lnTo>
                <a:lnTo>
                  <a:pt x="30258" y="0"/>
                </a:lnTo>
                <a:close/>
              </a:path>
            </a:pathLst>
          </a:custGeom>
          <a:solidFill>
            <a:srgbClr val="00438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79" name="bk object 279"/>
          <p:cNvSpPr/>
          <p:nvPr/>
        </p:nvSpPr>
        <p:spPr>
          <a:xfrm>
            <a:off x="5313679" y="300991"/>
            <a:ext cx="38100" cy="110489"/>
          </a:xfrm>
          <a:custGeom>
            <a:avLst/>
            <a:gdLst/>
            <a:ahLst/>
            <a:cxnLst/>
            <a:rect l="l" t="t" r="r" b="b"/>
            <a:pathLst>
              <a:path w="28575" h="110490">
                <a:moveTo>
                  <a:pt x="27973" y="0"/>
                </a:moveTo>
                <a:lnTo>
                  <a:pt x="8923" y="0"/>
                </a:lnTo>
                <a:lnTo>
                  <a:pt x="2539" y="90169"/>
                </a:lnTo>
                <a:lnTo>
                  <a:pt x="0" y="110489"/>
                </a:lnTo>
                <a:lnTo>
                  <a:pt x="19050" y="110489"/>
                </a:lnTo>
                <a:lnTo>
                  <a:pt x="21589" y="90169"/>
                </a:lnTo>
                <a:lnTo>
                  <a:pt x="27973" y="0"/>
                </a:lnTo>
                <a:close/>
              </a:path>
            </a:pathLst>
          </a:custGeom>
          <a:solidFill>
            <a:srgbClr val="00448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0" name="bk object 280"/>
          <p:cNvSpPr/>
          <p:nvPr/>
        </p:nvSpPr>
        <p:spPr>
          <a:xfrm>
            <a:off x="5296745" y="402590"/>
            <a:ext cx="44027" cy="110489"/>
          </a:xfrm>
          <a:custGeom>
            <a:avLst/>
            <a:gdLst/>
            <a:ahLst/>
            <a:cxnLst/>
            <a:rect l="l" t="t" r="r" b="b"/>
            <a:pathLst>
              <a:path w="33020" h="110490">
                <a:moveTo>
                  <a:pt x="32861" y="0"/>
                </a:moveTo>
                <a:lnTo>
                  <a:pt x="13811" y="0"/>
                </a:lnTo>
                <a:lnTo>
                  <a:pt x="0" y="110489"/>
                </a:lnTo>
                <a:lnTo>
                  <a:pt x="19050" y="110489"/>
                </a:lnTo>
                <a:lnTo>
                  <a:pt x="32861" y="0"/>
                </a:lnTo>
                <a:close/>
              </a:path>
            </a:pathLst>
          </a:custGeom>
          <a:solidFill>
            <a:srgbClr val="00448A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1" name="bk object 281"/>
          <p:cNvSpPr/>
          <p:nvPr/>
        </p:nvSpPr>
        <p:spPr>
          <a:xfrm>
            <a:off x="5286533" y="502920"/>
            <a:ext cx="38100" cy="110489"/>
          </a:xfrm>
          <a:custGeom>
            <a:avLst/>
            <a:gdLst/>
            <a:ahLst/>
            <a:cxnLst/>
            <a:rect l="l" t="t" r="r" b="b"/>
            <a:pathLst>
              <a:path w="28575" h="110490">
                <a:moveTo>
                  <a:pt x="27979" y="0"/>
                </a:moveTo>
                <a:lnTo>
                  <a:pt x="8929" y="0"/>
                </a:lnTo>
                <a:lnTo>
                  <a:pt x="3849" y="40639"/>
                </a:lnTo>
                <a:lnTo>
                  <a:pt x="0" y="110489"/>
                </a:lnTo>
                <a:lnTo>
                  <a:pt x="19050" y="110489"/>
                </a:lnTo>
                <a:lnTo>
                  <a:pt x="22899" y="40639"/>
                </a:lnTo>
                <a:lnTo>
                  <a:pt x="27979" y="0"/>
                </a:lnTo>
                <a:close/>
              </a:path>
            </a:pathLst>
          </a:custGeom>
          <a:solidFill>
            <a:srgbClr val="00458B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2" name="bk object 282"/>
          <p:cNvSpPr/>
          <p:nvPr/>
        </p:nvSpPr>
        <p:spPr>
          <a:xfrm>
            <a:off x="5295579" y="6032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651">
            <a:solidFill>
              <a:srgbClr val="00458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3" name="bk object 283"/>
          <p:cNvSpPr/>
          <p:nvPr/>
        </p:nvSpPr>
        <p:spPr>
          <a:xfrm>
            <a:off x="5284213" y="7048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31499">
            <a:solidFill>
              <a:srgbClr val="00468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4" name="bk object 284"/>
          <p:cNvSpPr/>
          <p:nvPr/>
        </p:nvSpPr>
        <p:spPr>
          <a:xfrm>
            <a:off x="5248427" y="80518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90">
                <a:moveTo>
                  <a:pt x="31991" y="0"/>
                </a:moveTo>
                <a:lnTo>
                  <a:pt x="12234" y="0"/>
                </a:lnTo>
                <a:lnTo>
                  <a:pt x="3219" y="80010"/>
                </a:lnTo>
                <a:lnTo>
                  <a:pt x="0" y="110490"/>
                </a:lnTo>
                <a:lnTo>
                  <a:pt x="20105" y="110490"/>
                </a:lnTo>
                <a:lnTo>
                  <a:pt x="23539" y="80010"/>
                </a:lnTo>
                <a:lnTo>
                  <a:pt x="31991" y="0"/>
                </a:lnTo>
                <a:close/>
              </a:path>
            </a:pathLst>
          </a:custGeom>
          <a:solidFill>
            <a:srgbClr val="00468E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5" name="bk object 285"/>
          <p:cNvSpPr/>
          <p:nvPr/>
        </p:nvSpPr>
        <p:spPr>
          <a:xfrm>
            <a:off x="5255439" y="90551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31982">
            <a:solidFill>
              <a:srgbClr val="00478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6" name="bk object 286"/>
          <p:cNvSpPr/>
          <p:nvPr/>
        </p:nvSpPr>
        <p:spPr>
          <a:xfrm>
            <a:off x="5224081" y="1007111"/>
            <a:ext cx="38100" cy="110489"/>
          </a:xfrm>
          <a:custGeom>
            <a:avLst/>
            <a:gdLst/>
            <a:ahLst/>
            <a:cxnLst/>
            <a:rect l="l" t="t" r="r" b="b"/>
            <a:pathLst>
              <a:path w="28575" h="110490">
                <a:moveTo>
                  <a:pt x="28062" y="0"/>
                </a:moveTo>
                <a:lnTo>
                  <a:pt x="8601" y="0"/>
                </a:lnTo>
                <a:lnTo>
                  <a:pt x="2429" y="58419"/>
                </a:lnTo>
                <a:lnTo>
                  <a:pt x="0" y="110489"/>
                </a:lnTo>
                <a:lnTo>
                  <a:pt x="19050" y="110489"/>
                </a:lnTo>
                <a:lnTo>
                  <a:pt x="21479" y="58419"/>
                </a:lnTo>
                <a:lnTo>
                  <a:pt x="28062" y="0"/>
                </a:lnTo>
                <a:close/>
              </a:path>
            </a:pathLst>
          </a:custGeom>
          <a:solidFill>
            <a:srgbClr val="004790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7" name="bk object 287"/>
          <p:cNvSpPr/>
          <p:nvPr/>
        </p:nvSpPr>
        <p:spPr>
          <a:xfrm>
            <a:off x="5233973" y="11074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206">
            <a:solidFill>
              <a:srgbClr val="00489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8" name="bk object 288"/>
          <p:cNvSpPr/>
          <p:nvPr/>
        </p:nvSpPr>
        <p:spPr>
          <a:xfrm>
            <a:off x="5209821" y="1209040"/>
            <a:ext cx="34712" cy="110489"/>
          </a:xfrm>
          <a:custGeom>
            <a:avLst/>
            <a:gdLst/>
            <a:ahLst/>
            <a:cxnLst/>
            <a:rect l="l" t="t" r="r" b="b"/>
            <a:pathLst>
              <a:path w="26035" h="110490">
                <a:moveTo>
                  <a:pt x="25476" y="0"/>
                </a:moveTo>
                <a:lnTo>
                  <a:pt x="6426" y="0"/>
                </a:lnTo>
                <a:lnTo>
                  <a:pt x="4233" y="46989"/>
                </a:lnTo>
                <a:lnTo>
                  <a:pt x="0" y="110489"/>
                </a:lnTo>
                <a:lnTo>
                  <a:pt x="18857" y="110489"/>
                </a:lnTo>
                <a:lnTo>
                  <a:pt x="23283" y="46989"/>
                </a:lnTo>
                <a:lnTo>
                  <a:pt x="25476" y="0"/>
                </a:lnTo>
                <a:close/>
              </a:path>
            </a:pathLst>
          </a:custGeom>
          <a:solidFill>
            <a:srgbClr val="00489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89" name="bk object 289"/>
          <p:cNvSpPr/>
          <p:nvPr/>
        </p:nvSpPr>
        <p:spPr>
          <a:xfrm>
            <a:off x="5218407" y="1309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6254">
            <a:solidFill>
              <a:srgbClr val="00499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0" name="bk object 290"/>
          <p:cNvSpPr/>
          <p:nvPr/>
        </p:nvSpPr>
        <p:spPr>
          <a:xfrm>
            <a:off x="5209285" y="14097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950">
            <a:solidFill>
              <a:srgbClr val="00499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1" name="bk object 291"/>
          <p:cNvSpPr/>
          <p:nvPr/>
        </p:nvSpPr>
        <p:spPr>
          <a:xfrm>
            <a:off x="5200049" y="15113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642">
            <a:solidFill>
              <a:srgbClr val="004A9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2" name="bk object 292"/>
          <p:cNvSpPr/>
          <p:nvPr/>
        </p:nvSpPr>
        <p:spPr>
          <a:xfrm>
            <a:off x="5174217" y="1611631"/>
            <a:ext cx="33867" cy="110489"/>
          </a:xfrm>
          <a:custGeom>
            <a:avLst/>
            <a:gdLst/>
            <a:ahLst/>
            <a:cxnLst/>
            <a:rect l="l" t="t" r="r" b="b"/>
            <a:pathLst>
              <a:path w="25400" h="110489">
                <a:moveTo>
                  <a:pt x="25202" y="0"/>
                </a:moveTo>
                <a:lnTo>
                  <a:pt x="7229" y="0"/>
                </a:lnTo>
                <a:lnTo>
                  <a:pt x="2996" y="63500"/>
                </a:lnTo>
                <a:lnTo>
                  <a:pt x="0" y="110490"/>
                </a:lnTo>
                <a:lnTo>
                  <a:pt x="17916" y="110490"/>
                </a:lnTo>
                <a:lnTo>
                  <a:pt x="20776" y="63500"/>
                </a:lnTo>
                <a:lnTo>
                  <a:pt x="25202" y="0"/>
                </a:lnTo>
                <a:close/>
              </a:path>
            </a:pathLst>
          </a:custGeom>
          <a:solidFill>
            <a:srgbClr val="004A9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3" name="bk object 293"/>
          <p:cNvSpPr/>
          <p:nvPr/>
        </p:nvSpPr>
        <p:spPr>
          <a:xfrm>
            <a:off x="5182308" y="17119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932">
            <a:solidFill>
              <a:srgbClr val="004B9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4" name="bk object 294"/>
          <p:cNvSpPr/>
          <p:nvPr/>
        </p:nvSpPr>
        <p:spPr>
          <a:xfrm>
            <a:off x="5173867" y="181356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226">
            <a:solidFill>
              <a:srgbClr val="004B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5" name="bk object 295"/>
          <p:cNvSpPr/>
          <p:nvPr/>
        </p:nvSpPr>
        <p:spPr>
          <a:xfrm>
            <a:off x="5165531" y="19138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517">
            <a:solidFill>
              <a:srgbClr val="004C9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6" name="bk object 296"/>
          <p:cNvSpPr/>
          <p:nvPr/>
        </p:nvSpPr>
        <p:spPr>
          <a:xfrm>
            <a:off x="5157265" y="20154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545">
            <a:solidFill>
              <a:srgbClr val="004C9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7" name="bk object 297"/>
          <p:cNvSpPr/>
          <p:nvPr/>
        </p:nvSpPr>
        <p:spPr>
          <a:xfrm>
            <a:off x="5150368" y="21158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783">
            <a:solidFill>
              <a:srgbClr val="004D9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8" name="bk object 298"/>
          <p:cNvSpPr/>
          <p:nvPr/>
        </p:nvSpPr>
        <p:spPr>
          <a:xfrm>
            <a:off x="5144824" y="22161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051">
            <a:solidFill>
              <a:srgbClr val="004D9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99" name="bk object 299"/>
          <p:cNvSpPr/>
          <p:nvPr/>
        </p:nvSpPr>
        <p:spPr>
          <a:xfrm>
            <a:off x="5139209" y="23177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323">
            <a:solidFill>
              <a:srgbClr val="004E9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0" name="bk object 300"/>
          <p:cNvSpPr/>
          <p:nvPr/>
        </p:nvSpPr>
        <p:spPr>
          <a:xfrm>
            <a:off x="5133665" y="24180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4591">
            <a:solidFill>
              <a:srgbClr val="004E9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1" name="bk object 301"/>
          <p:cNvSpPr/>
          <p:nvPr/>
        </p:nvSpPr>
        <p:spPr>
          <a:xfrm>
            <a:off x="5111782" y="2518411"/>
            <a:ext cx="33020" cy="110489"/>
          </a:xfrm>
          <a:custGeom>
            <a:avLst/>
            <a:gdLst/>
            <a:ahLst/>
            <a:cxnLst/>
            <a:rect l="l" t="t" r="r" b="b"/>
            <a:pathLst>
              <a:path w="24764" h="110489">
                <a:moveTo>
                  <a:pt x="24684" y="0"/>
                </a:moveTo>
                <a:lnTo>
                  <a:pt x="4551" y="0"/>
                </a:lnTo>
                <a:lnTo>
                  <a:pt x="1563" y="69850"/>
                </a:lnTo>
                <a:lnTo>
                  <a:pt x="0" y="110489"/>
                </a:lnTo>
                <a:lnTo>
                  <a:pt x="20215" y="110489"/>
                </a:lnTo>
                <a:lnTo>
                  <a:pt x="21883" y="69850"/>
                </a:lnTo>
                <a:lnTo>
                  <a:pt x="24684" y="0"/>
                </a:lnTo>
                <a:close/>
              </a:path>
            </a:pathLst>
          </a:custGeom>
          <a:solidFill>
            <a:srgbClr val="004F9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2" name="bk object 302"/>
          <p:cNvSpPr/>
          <p:nvPr/>
        </p:nvSpPr>
        <p:spPr>
          <a:xfrm>
            <a:off x="5122897" y="262001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488">
            <a:solidFill>
              <a:srgbClr val="004FA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3" name="bk object 303"/>
          <p:cNvSpPr/>
          <p:nvPr/>
        </p:nvSpPr>
        <p:spPr>
          <a:xfrm>
            <a:off x="5117580" y="27203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4230">
            <a:solidFill>
              <a:srgbClr val="0050A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4" name="bk object 304"/>
          <p:cNvSpPr/>
          <p:nvPr/>
        </p:nvSpPr>
        <p:spPr>
          <a:xfrm>
            <a:off x="5112196" y="282194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970">
            <a:solidFill>
              <a:srgbClr val="0050A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5" name="bk object 305"/>
          <p:cNvSpPr/>
          <p:nvPr/>
        </p:nvSpPr>
        <p:spPr>
          <a:xfrm>
            <a:off x="5106880" y="29222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713">
            <a:solidFill>
              <a:srgbClr val="0051A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6" name="bk object 306"/>
          <p:cNvSpPr/>
          <p:nvPr/>
        </p:nvSpPr>
        <p:spPr>
          <a:xfrm>
            <a:off x="5087365" y="3022601"/>
            <a:ext cx="30480" cy="110489"/>
          </a:xfrm>
          <a:custGeom>
            <a:avLst/>
            <a:gdLst/>
            <a:ahLst/>
            <a:cxnLst/>
            <a:rect l="l" t="t" r="r" b="b"/>
            <a:pathLst>
              <a:path w="22860" h="110489">
                <a:moveTo>
                  <a:pt x="22376" y="0"/>
                </a:moveTo>
                <a:lnTo>
                  <a:pt x="3170" y="0"/>
                </a:lnTo>
                <a:lnTo>
                  <a:pt x="825" y="60960"/>
                </a:lnTo>
                <a:lnTo>
                  <a:pt x="0" y="110489"/>
                </a:lnTo>
                <a:lnTo>
                  <a:pt x="19050" y="110489"/>
                </a:lnTo>
                <a:lnTo>
                  <a:pt x="19875" y="60960"/>
                </a:lnTo>
                <a:lnTo>
                  <a:pt x="22376" y="0"/>
                </a:lnTo>
                <a:close/>
              </a:path>
            </a:pathLst>
          </a:custGeom>
          <a:solidFill>
            <a:srgbClr val="0051A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7" name="bk object 307"/>
          <p:cNvSpPr/>
          <p:nvPr/>
        </p:nvSpPr>
        <p:spPr>
          <a:xfrm>
            <a:off x="5099036" y="31242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1">
            <a:solidFill>
              <a:srgbClr val="0052A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8" name="bk object 308"/>
          <p:cNvSpPr/>
          <p:nvPr/>
        </p:nvSpPr>
        <p:spPr>
          <a:xfrm>
            <a:off x="5096805" y="32245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891">
            <a:solidFill>
              <a:srgbClr val="0052A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09" name="bk object 309"/>
          <p:cNvSpPr/>
          <p:nvPr/>
        </p:nvSpPr>
        <p:spPr>
          <a:xfrm>
            <a:off x="5094576" y="33248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1">
            <a:solidFill>
              <a:srgbClr val="0053A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0" name="bk object 310"/>
          <p:cNvSpPr/>
          <p:nvPr/>
        </p:nvSpPr>
        <p:spPr>
          <a:xfrm>
            <a:off x="5092347" y="3425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1">
            <a:solidFill>
              <a:srgbClr val="0053A8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1" name="bk object 311"/>
          <p:cNvSpPr/>
          <p:nvPr/>
        </p:nvSpPr>
        <p:spPr>
          <a:xfrm>
            <a:off x="5089931" y="35267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19625">
            <a:solidFill>
              <a:srgbClr val="0054A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2" name="bk object 312"/>
          <p:cNvSpPr/>
          <p:nvPr/>
        </p:nvSpPr>
        <p:spPr>
          <a:xfrm>
            <a:off x="5090796" y="36271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924">
            <a:solidFill>
              <a:srgbClr val="0054A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3" name="bk object 313"/>
          <p:cNvSpPr/>
          <p:nvPr/>
        </p:nvSpPr>
        <p:spPr>
          <a:xfrm>
            <a:off x="5093117" y="37287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94">
            <a:solidFill>
              <a:srgbClr val="0055A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4" name="bk object 314"/>
          <p:cNvSpPr/>
          <p:nvPr/>
        </p:nvSpPr>
        <p:spPr>
          <a:xfrm>
            <a:off x="5095411" y="38290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0864">
            <a:solidFill>
              <a:srgbClr val="0055A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5" name="bk object 315"/>
          <p:cNvSpPr/>
          <p:nvPr/>
        </p:nvSpPr>
        <p:spPr>
          <a:xfrm>
            <a:off x="5097703" y="39293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835">
            <a:solidFill>
              <a:srgbClr val="0056AD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6" name="bk object 316"/>
          <p:cNvSpPr/>
          <p:nvPr/>
        </p:nvSpPr>
        <p:spPr>
          <a:xfrm>
            <a:off x="5100028" y="40309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0810">
            <a:solidFill>
              <a:srgbClr val="0056A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7" name="bk object 317"/>
          <p:cNvSpPr/>
          <p:nvPr/>
        </p:nvSpPr>
        <p:spPr>
          <a:xfrm>
            <a:off x="5102559" y="41313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139">
            <a:solidFill>
              <a:srgbClr val="0057A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8" name="bk object 318"/>
          <p:cNvSpPr/>
          <p:nvPr/>
        </p:nvSpPr>
        <p:spPr>
          <a:xfrm>
            <a:off x="5105285" y="42316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1175">
            <a:solidFill>
              <a:srgbClr val="0057B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19" name="bk object 319"/>
          <p:cNvSpPr/>
          <p:nvPr/>
        </p:nvSpPr>
        <p:spPr>
          <a:xfrm>
            <a:off x="5108047" y="43332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1212">
            <a:solidFill>
              <a:srgbClr val="0058B1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0" name="bk object 320"/>
          <p:cNvSpPr/>
          <p:nvPr/>
        </p:nvSpPr>
        <p:spPr>
          <a:xfrm>
            <a:off x="5110773" y="44335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249">
            <a:solidFill>
              <a:srgbClr val="0058B2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1" name="bk object 321"/>
          <p:cNvSpPr/>
          <p:nvPr/>
        </p:nvSpPr>
        <p:spPr>
          <a:xfrm>
            <a:off x="5113677" y="453517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1498">
            <a:solidFill>
              <a:srgbClr val="0059B3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2" name="bk object 322"/>
          <p:cNvSpPr/>
          <p:nvPr/>
        </p:nvSpPr>
        <p:spPr>
          <a:xfrm>
            <a:off x="5117665" y="463550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376">
            <a:solidFill>
              <a:srgbClr val="0059B4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3" name="bk object 323"/>
          <p:cNvSpPr/>
          <p:nvPr/>
        </p:nvSpPr>
        <p:spPr>
          <a:xfrm>
            <a:off x="5122960" y="47358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292">
            <a:solidFill>
              <a:srgbClr val="005AB5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4" name="bk object 324"/>
          <p:cNvSpPr/>
          <p:nvPr/>
        </p:nvSpPr>
        <p:spPr>
          <a:xfrm>
            <a:off x="5128321" y="483743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207">
            <a:solidFill>
              <a:srgbClr val="005AB6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5" name="bk object 325"/>
          <p:cNvSpPr/>
          <p:nvPr/>
        </p:nvSpPr>
        <p:spPr>
          <a:xfrm>
            <a:off x="5133617" y="493776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123">
            <a:solidFill>
              <a:srgbClr val="005BB7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6" name="bk object 326"/>
          <p:cNvSpPr/>
          <p:nvPr/>
        </p:nvSpPr>
        <p:spPr>
          <a:xfrm>
            <a:off x="5123553" y="5038091"/>
            <a:ext cx="31327" cy="110489"/>
          </a:xfrm>
          <a:custGeom>
            <a:avLst/>
            <a:gdLst/>
            <a:ahLst/>
            <a:cxnLst/>
            <a:rect l="l" t="t" r="r" b="b"/>
            <a:pathLst>
              <a:path w="23495" h="110489">
                <a:moveTo>
                  <a:pt x="18712" y="0"/>
                </a:moveTo>
                <a:lnTo>
                  <a:pt x="0" y="0"/>
                </a:lnTo>
                <a:lnTo>
                  <a:pt x="2895" y="72390"/>
                </a:lnTo>
                <a:lnTo>
                  <a:pt x="4448" y="110490"/>
                </a:lnTo>
                <a:lnTo>
                  <a:pt x="23109" y="110490"/>
                </a:lnTo>
                <a:lnTo>
                  <a:pt x="21945" y="82550"/>
                </a:lnTo>
                <a:lnTo>
                  <a:pt x="18712" y="0"/>
                </a:lnTo>
                <a:close/>
              </a:path>
            </a:pathLst>
          </a:custGeom>
          <a:solidFill>
            <a:srgbClr val="005BB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7" name="bk object 327"/>
          <p:cNvSpPr/>
          <p:nvPr/>
        </p:nvSpPr>
        <p:spPr>
          <a:xfrm>
            <a:off x="5144505" y="513969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256">
            <a:solidFill>
              <a:srgbClr val="005CB9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8" name="bk object 328"/>
          <p:cNvSpPr/>
          <p:nvPr/>
        </p:nvSpPr>
        <p:spPr>
          <a:xfrm>
            <a:off x="5150017" y="524002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3347">
            <a:solidFill>
              <a:srgbClr val="005CBA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29" name="bk object 329"/>
          <p:cNvSpPr/>
          <p:nvPr/>
        </p:nvSpPr>
        <p:spPr>
          <a:xfrm>
            <a:off x="5155567" y="534035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759"/>
                </a:lnTo>
              </a:path>
            </a:pathLst>
          </a:custGeom>
          <a:ln w="23491">
            <a:solidFill>
              <a:srgbClr val="005DBB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0" name="bk object 330"/>
          <p:cNvSpPr/>
          <p:nvPr/>
        </p:nvSpPr>
        <p:spPr>
          <a:xfrm>
            <a:off x="5161115" y="544195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3530">
            <a:solidFill>
              <a:srgbClr val="005DBC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1" name="bk object 331"/>
          <p:cNvSpPr/>
          <p:nvPr/>
        </p:nvSpPr>
        <p:spPr>
          <a:xfrm>
            <a:off x="5150881" y="5542280"/>
            <a:ext cx="36407" cy="110489"/>
          </a:xfrm>
          <a:custGeom>
            <a:avLst/>
            <a:gdLst/>
            <a:ahLst/>
            <a:cxnLst/>
            <a:rect l="l" t="t" r="r" b="b"/>
            <a:pathLst>
              <a:path w="27304" h="110489">
                <a:moveTo>
                  <a:pt x="19017" y="0"/>
                </a:moveTo>
                <a:lnTo>
                  <a:pt x="0" y="0"/>
                </a:lnTo>
                <a:lnTo>
                  <a:pt x="1449" y="35560"/>
                </a:lnTo>
                <a:lnTo>
                  <a:pt x="7640" y="110490"/>
                </a:lnTo>
                <a:lnTo>
                  <a:pt x="26690" y="110490"/>
                </a:lnTo>
                <a:lnTo>
                  <a:pt x="20499" y="35560"/>
                </a:lnTo>
                <a:lnTo>
                  <a:pt x="19017" y="0"/>
                </a:lnTo>
                <a:close/>
              </a:path>
            </a:pathLst>
          </a:custGeom>
          <a:solidFill>
            <a:srgbClr val="005EBD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2" name="bk object 332"/>
          <p:cNvSpPr/>
          <p:nvPr/>
        </p:nvSpPr>
        <p:spPr>
          <a:xfrm>
            <a:off x="5178873" y="564388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8178">
            <a:solidFill>
              <a:srgbClr val="005EBE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3" name="bk object 333"/>
          <p:cNvSpPr/>
          <p:nvPr/>
        </p:nvSpPr>
        <p:spPr>
          <a:xfrm>
            <a:off x="5189925" y="574421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8178">
            <a:solidFill>
              <a:srgbClr val="005FBF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4" name="bk object 334"/>
          <p:cNvSpPr/>
          <p:nvPr/>
        </p:nvSpPr>
        <p:spPr>
          <a:xfrm>
            <a:off x="5200979" y="5844541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90"/>
                </a:lnTo>
              </a:path>
            </a:pathLst>
          </a:custGeom>
          <a:ln w="28178">
            <a:solidFill>
              <a:srgbClr val="005FC0"/>
            </a:solidFill>
          </a:ln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5" name="bk object 335"/>
          <p:cNvSpPr/>
          <p:nvPr/>
        </p:nvSpPr>
        <p:spPr>
          <a:xfrm>
            <a:off x="5193386" y="5946141"/>
            <a:ext cx="39793" cy="110489"/>
          </a:xfrm>
          <a:custGeom>
            <a:avLst/>
            <a:gdLst/>
            <a:ahLst/>
            <a:cxnLst/>
            <a:rect l="l" t="t" r="r" b="b"/>
            <a:pathLst>
              <a:path w="29845" h="110489">
                <a:moveTo>
                  <a:pt x="19050" y="0"/>
                </a:moveTo>
                <a:lnTo>
                  <a:pt x="0" y="0"/>
                </a:lnTo>
                <a:lnTo>
                  <a:pt x="6400" y="77470"/>
                </a:lnTo>
                <a:lnTo>
                  <a:pt x="10202" y="110490"/>
                </a:lnTo>
                <a:lnTo>
                  <a:pt x="29252" y="110490"/>
                </a:lnTo>
                <a:lnTo>
                  <a:pt x="25450" y="77470"/>
                </a:lnTo>
                <a:lnTo>
                  <a:pt x="19050" y="0"/>
                </a:lnTo>
                <a:close/>
              </a:path>
            </a:pathLst>
          </a:custGeom>
          <a:solidFill>
            <a:srgbClr val="0060C1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6" name="bk object 336"/>
          <p:cNvSpPr/>
          <p:nvPr/>
        </p:nvSpPr>
        <p:spPr>
          <a:xfrm>
            <a:off x="5205429" y="604647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2723" y="110489"/>
                </a:lnTo>
                <a:lnTo>
                  <a:pt x="31773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60C2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7" name="bk object 337"/>
          <p:cNvSpPr/>
          <p:nvPr/>
        </p:nvSpPr>
        <p:spPr>
          <a:xfrm>
            <a:off x="5220833" y="614680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2723" y="110490"/>
                </a:lnTo>
                <a:lnTo>
                  <a:pt x="3177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1C3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8" name="bk object 338"/>
          <p:cNvSpPr/>
          <p:nvPr/>
        </p:nvSpPr>
        <p:spPr>
          <a:xfrm>
            <a:off x="5236433" y="6248401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2723" y="110490"/>
                </a:lnTo>
                <a:lnTo>
                  <a:pt x="3177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1C4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39" name="bk object 339"/>
          <p:cNvSpPr/>
          <p:nvPr/>
        </p:nvSpPr>
        <p:spPr>
          <a:xfrm>
            <a:off x="5251837" y="6348730"/>
            <a:ext cx="43179" cy="110489"/>
          </a:xfrm>
          <a:custGeom>
            <a:avLst/>
            <a:gdLst/>
            <a:ahLst/>
            <a:cxnLst/>
            <a:rect l="l" t="t" r="r" b="b"/>
            <a:pathLst>
              <a:path w="32385" h="110489">
                <a:moveTo>
                  <a:pt x="19050" y="0"/>
                </a:moveTo>
                <a:lnTo>
                  <a:pt x="0" y="0"/>
                </a:lnTo>
                <a:lnTo>
                  <a:pt x="10821" y="93980"/>
                </a:lnTo>
                <a:lnTo>
                  <a:pt x="13122" y="110490"/>
                </a:lnTo>
                <a:lnTo>
                  <a:pt x="32172" y="110490"/>
                </a:lnTo>
                <a:lnTo>
                  <a:pt x="29871" y="93980"/>
                </a:lnTo>
                <a:lnTo>
                  <a:pt x="19050" y="0"/>
                </a:lnTo>
                <a:close/>
              </a:path>
            </a:pathLst>
          </a:custGeom>
          <a:solidFill>
            <a:srgbClr val="0062C5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0" name="bk object 340"/>
          <p:cNvSpPr/>
          <p:nvPr/>
        </p:nvSpPr>
        <p:spPr>
          <a:xfrm>
            <a:off x="5267682" y="6450330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90">
                <a:moveTo>
                  <a:pt x="19050" y="0"/>
                </a:moveTo>
                <a:lnTo>
                  <a:pt x="0" y="0"/>
                </a:lnTo>
                <a:lnTo>
                  <a:pt x="15393" y="110490"/>
                </a:lnTo>
                <a:lnTo>
                  <a:pt x="3444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2C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1" name="bk object 341"/>
          <p:cNvSpPr/>
          <p:nvPr/>
        </p:nvSpPr>
        <p:spPr>
          <a:xfrm>
            <a:off x="5286319" y="6550660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90">
                <a:moveTo>
                  <a:pt x="19050" y="0"/>
                </a:moveTo>
                <a:lnTo>
                  <a:pt x="0" y="0"/>
                </a:lnTo>
                <a:lnTo>
                  <a:pt x="15393" y="110490"/>
                </a:lnTo>
                <a:lnTo>
                  <a:pt x="34443" y="110490"/>
                </a:lnTo>
                <a:lnTo>
                  <a:pt x="19050" y="0"/>
                </a:lnTo>
                <a:close/>
              </a:path>
            </a:pathLst>
          </a:custGeom>
          <a:solidFill>
            <a:srgbClr val="0063C7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2" name="bk object 342"/>
          <p:cNvSpPr/>
          <p:nvPr/>
        </p:nvSpPr>
        <p:spPr>
          <a:xfrm>
            <a:off x="5304957" y="6650991"/>
            <a:ext cx="46567" cy="110489"/>
          </a:xfrm>
          <a:custGeom>
            <a:avLst/>
            <a:gdLst/>
            <a:ahLst/>
            <a:cxnLst/>
            <a:rect l="l" t="t" r="r" b="b"/>
            <a:pathLst>
              <a:path w="34925" h="110490">
                <a:moveTo>
                  <a:pt x="19050" y="0"/>
                </a:moveTo>
                <a:lnTo>
                  <a:pt x="0" y="0"/>
                </a:lnTo>
                <a:lnTo>
                  <a:pt x="15393" y="110489"/>
                </a:lnTo>
                <a:lnTo>
                  <a:pt x="34443" y="110489"/>
                </a:lnTo>
                <a:lnTo>
                  <a:pt x="19050" y="0"/>
                </a:lnTo>
                <a:close/>
              </a:path>
            </a:pathLst>
          </a:custGeom>
          <a:solidFill>
            <a:srgbClr val="0063C8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3" name="bk object 343"/>
          <p:cNvSpPr/>
          <p:nvPr/>
        </p:nvSpPr>
        <p:spPr>
          <a:xfrm>
            <a:off x="5323830" y="6752590"/>
            <a:ext cx="44873" cy="100330"/>
          </a:xfrm>
          <a:custGeom>
            <a:avLst/>
            <a:gdLst/>
            <a:ahLst/>
            <a:cxnLst/>
            <a:rect l="l" t="t" r="r" b="b"/>
            <a:pathLst>
              <a:path w="33654" h="100329">
                <a:moveTo>
                  <a:pt x="19050" y="0"/>
                </a:moveTo>
                <a:lnTo>
                  <a:pt x="0" y="0"/>
                </a:lnTo>
                <a:lnTo>
                  <a:pt x="13977" y="100329"/>
                </a:lnTo>
                <a:lnTo>
                  <a:pt x="33027" y="100329"/>
                </a:lnTo>
                <a:lnTo>
                  <a:pt x="19050" y="0"/>
                </a:lnTo>
                <a:close/>
              </a:path>
            </a:pathLst>
          </a:custGeom>
          <a:solidFill>
            <a:srgbClr val="0064C9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4" name="bk object 344"/>
          <p:cNvSpPr/>
          <p:nvPr/>
        </p:nvSpPr>
        <p:spPr>
          <a:xfrm>
            <a:off x="7106920" y="0"/>
            <a:ext cx="5085080" cy="68529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345" name="bk object 345"/>
          <p:cNvSpPr/>
          <p:nvPr/>
        </p:nvSpPr>
        <p:spPr>
          <a:xfrm>
            <a:off x="11852" y="0"/>
            <a:ext cx="4785360" cy="68529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3934" y="226059"/>
            <a:ext cx="93599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CCEB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0188" y="1974851"/>
            <a:ext cx="1075774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7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65245-D29E-4527-926F-B7CDC01A3B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5/21/2020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75520-CA24-4198-B091-25A9F0DC4E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7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1200" y="27432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8229600" y="0"/>
                </a:moveTo>
                <a:lnTo>
                  <a:pt x="0" y="0"/>
                </a:lnTo>
                <a:lnTo>
                  <a:pt x="0" y="1143000"/>
                </a:lnTo>
                <a:lnTo>
                  <a:pt x="8229600" y="1143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64940" y="330200"/>
            <a:ext cx="4258945" cy="10312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10" dirty="0"/>
              <a:t>TU</a:t>
            </a:r>
            <a:r>
              <a:rPr sz="6600" spc="-15" dirty="0"/>
              <a:t>M</a:t>
            </a:r>
            <a:r>
              <a:rPr sz="6600" dirty="0"/>
              <a:t>O</a:t>
            </a:r>
            <a:r>
              <a:rPr sz="6600" spc="-10" dirty="0"/>
              <a:t>U</a:t>
            </a:r>
            <a:r>
              <a:rPr sz="6600" spc="-5" dirty="0"/>
              <a:t>RS</a:t>
            </a:r>
            <a:endParaRPr sz="6600"/>
          </a:p>
        </p:txBody>
      </p:sp>
      <p:sp>
        <p:nvSpPr>
          <p:cNvPr id="4" name="object 4"/>
          <p:cNvSpPr/>
          <p:nvPr/>
        </p:nvSpPr>
        <p:spPr>
          <a:xfrm>
            <a:off x="1981200" y="1600200"/>
            <a:ext cx="8229600" cy="5029200"/>
          </a:xfrm>
          <a:custGeom>
            <a:avLst/>
            <a:gdLst/>
            <a:ahLst/>
            <a:cxnLst/>
            <a:rect l="l" t="t" r="r" b="b"/>
            <a:pathLst>
              <a:path w="8229600" h="5029200">
                <a:moveTo>
                  <a:pt x="8229600" y="0"/>
                </a:moveTo>
                <a:lnTo>
                  <a:pt x="0" y="0"/>
                </a:lnTo>
                <a:lnTo>
                  <a:pt x="0" y="5029200"/>
                </a:lnTo>
                <a:lnTo>
                  <a:pt x="8229600" y="5029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10000" y="1988820"/>
            <a:ext cx="4876800" cy="4488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2625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7769" y="223520"/>
            <a:ext cx="7231380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990033"/>
                </a:solidFill>
                <a:latin typeface="Arial"/>
                <a:cs typeface="Arial"/>
              </a:rPr>
              <a:t>III. </a:t>
            </a:r>
            <a:r>
              <a:rPr sz="4000" b="1" spc="-10" dirty="0">
                <a:solidFill>
                  <a:srgbClr val="990033"/>
                </a:solidFill>
                <a:latin typeface="Arial"/>
                <a:cs typeface="Arial"/>
              </a:rPr>
              <a:t>MICROSCOPIC</a:t>
            </a:r>
            <a:r>
              <a:rPr sz="4000" b="1" spc="-6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4000" b="1" spc="-15" dirty="0">
                <a:solidFill>
                  <a:srgbClr val="990033"/>
                </a:solidFill>
                <a:latin typeface="Arial"/>
                <a:cs typeface="Arial"/>
              </a:rPr>
              <a:t>FEATURES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0"/>
                </a:moveTo>
                <a:lnTo>
                  <a:pt x="0" y="0"/>
                </a:lnTo>
                <a:lnTo>
                  <a:pt x="0" y="4526280"/>
                </a:lnTo>
                <a:lnTo>
                  <a:pt x="8229600" y="4526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5E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69" y="1532890"/>
            <a:ext cx="7218680" cy="28689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1. Microscopic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pattern</a:t>
            </a:r>
            <a:endParaRPr sz="3200">
              <a:latin typeface="Arial"/>
              <a:cs typeface="Arial"/>
            </a:endParaRPr>
          </a:p>
          <a:p>
            <a:pPr marL="354965" marR="5080" indent="-342900">
              <a:lnSpc>
                <a:spcPts val="3829"/>
              </a:lnSpc>
              <a:spcBef>
                <a:spcPts val="935"/>
              </a:spcBef>
              <a:buFont typeface="Arial"/>
              <a:buChar char="•"/>
              <a:tabLst>
                <a:tab pos="466725" algn="l"/>
                <a:tab pos="467359" algn="l"/>
              </a:tabLst>
            </a:pPr>
            <a:r>
              <a:rPr dirty="0"/>
              <a:t>	</a:t>
            </a:r>
            <a:r>
              <a:rPr sz="3200" dirty="0">
                <a:latin typeface="Arial"/>
                <a:cs typeface="Arial"/>
              </a:rPr>
              <a:t>2. Cytomorphology of </a:t>
            </a:r>
            <a:r>
              <a:rPr sz="3200" spc="-5" dirty="0">
                <a:latin typeface="Arial"/>
                <a:cs typeface="Arial"/>
              </a:rPr>
              <a:t>neoplastic cells  (differentiation </a:t>
            </a:r>
            <a:r>
              <a:rPr sz="3200" dirty="0">
                <a:latin typeface="Arial"/>
                <a:cs typeface="Arial"/>
              </a:rPr>
              <a:t>and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anaplasia);</a:t>
            </a:r>
            <a:endParaRPr sz="3200">
              <a:latin typeface="Arial"/>
              <a:cs typeface="Arial"/>
            </a:endParaRPr>
          </a:p>
          <a:p>
            <a:pPr marL="467359" indent="-454659">
              <a:spcBef>
                <a:spcPts val="675"/>
              </a:spcBef>
              <a:buChar char="•"/>
              <a:tabLst>
                <a:tab pos="466725" algn="l"/>
                <a:tab pos="467359" algn="l"/>
              </a:tabLst>
            </a:pPr>
            <a:r>
              <a:rPr sz="3200" dirty="0">
                <a:latin typeface="Arial"/>
                <a:cs typeface="Arial"/>
              </a:rPr>
              <a:t>3. tumour angiogenesis and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stroma</a:t>
            </a:r>
            <a:endParaRPr sz="3200">
              <a:latin typeface="Arial"/>
              <a:cs typeface="Arial"/>
            </a:endParaRPr>
          </a:p>
          <a:p>
            <a:pPr marL="467359" indent="-454659">
              <a:spcBef>
                <a:spcPts val="800"/>
              </a:spcBef>
              <a:buChar char="•"/>
              <a:tabLst>
                <a:tab pos="466725" algn="l"/>
                <a:tab pos="467359" algn="l"/>
              </a:tabLst>
            </a:pPr>
            <a:r>
              <a:rPr sz="3200" dirty="0">
                <a:latin typeface="Arial"/>
                <a:cs typeface="Arial"/>
              </a:rPr>
              <a:t>4. Inflammatory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reaction.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757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2580" y="562409"/>
            <a:ext cx="9396140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5" dirty="0" smtClean="0">
                <a:solidFill>
                  <a:srgbClr val="990033"/>
                </a:solidFill>
              </a:rPr>
              <a:t>1. Microscopic </a:t>
            </a:r>
            <a:r>
              <a:rPr sz="3600" spc="-5" dirty="0" smtClean="0">
                <a:solidFill>
                  <a:srgbClr val="990033"/>
                </a:solidFill>
              </a:rPr>
              <a:t>Characteristics </a:t>
            </a:r>
            <a:r>
              <a:rPr sz="3600" spc="-5" dirty="0">
                <a:solidFill>
                  <a:srgbClr val="990033"/>
                </a:solidFill>
              </a:rPr>
              <a:t>of anaplstic</a:t>
            </a:r>
            <a:r>
              <a:rPr sz="3600" spc="-25" dirty="0">
                <a:solidFill>
                  <a:srgbClr val="990033"/>
                </a:solidFill>
              </a:rPr>
              <a:t> </a:t>
            </a:r>
            <a:r>
              <a:rPr sz="3600" spc="-5" dirty="0">
                <a:solidFill>
                  <a:srgbClr val="990033"/>
                </a:solidFill>
              </a:rPr>
              <a:t>cells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981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0"/>
                </a:moveTo>
                <a:lnTo>
                  <a:pt x="0" y="0"/>
                </a:lnTo>
                <a:lnTo>
                  <a:pt x="0" y="4526280"/>
                </a:lnTo>
                <a:lnTo>
                  <a:pt x="8229600" y="4526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5D7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70" y="1511301"/>
            <a:ext cx="168275" cy="1793239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8670" y="3867150"/>
            <a:ext cx="168275" cy="12039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48610" y="1532890"/>
            <a:ext cx="5882640" cy="355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925" marR="2701925">
              <a:lnSpc>
                <a:spcPct val="1208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333399"/>
                </a:solidFill>
                <a:latin typeface="Arial"/>
                <a:cs typeface="Arial"/>
              </a:rPr>
              <a:t>Loss </a:t>
            </a:r>
            <a:r>
              <a:rPr sz="3200" b="1" dirty="0">
                <a:solidFill>
                  <a:srgbClr val="333399"/>
                </a:solidFill>
                <a:latin typeface="Arial"/>
                <a:cs typeface="Arial"/>
              </a:rPr>
              <a:t>of</a:t>
            </a:r>
            <a:r>
              <a:rPr sz="3200" b="1" spc="-8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3399"/>
                </a:solidFill>
                <a:latin typeface="Arial"/>
                <a:cs typeface="Arial"/>
              </a:rPr>
              <a:t>polarity.  Plemorphism.</a:t>
            </a:r>
            <a:endParaRPr sz="3200">
              <a:latin typeface="Arial"/>
              <a:cs typeface="Arial"/>
            </a:endParaRPr>
          </a:p>
          <a:p>
            <a:pPr marL="34925">
              <a:spcBef>
                <a:spcPts val="790"/>
              </a:spcBef>
            </a:pPr>
            <a:r>
              <a:rPr sz="3200" b="1" spc="-5" dirty="0">
                <a:solidFill>
                  <a:srgbClr val="333399"/>
                </a:solidFill>
                <a:latin typeface="Arial"/>
                <a:cs typeface="Arial"/>
              </a:rPr>
              <a:t>N: </a:t>
            </a:r>
            <a:r>
              <a:rPr sz="3200" b="1" dirty="0">
                <a:solidFill>
                  <a:srgbClr val="333399"/>
                </a:solidFill>
                <a:latin typeface="Arial"/>
                <a:cs typeface="Arial"/>
              </a:rPr>
              <a:t>C</a:t>
            </a:r>
            <a:r>
              <a:rPr sz="3200" b="1" spc="-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3399"/>
                </a:solidFill>
                <a:latin typeface="Arial"/>
                <a:cs typeface="Arial"/>
              </a:rPr>
              <a:t>ratio: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increased </a:t>
            </a:r>
            <a:r>
              <a:rPr sz="3200" spc="-5" dirty="0">
                <a:latin typeface="Arial"/>
                <a:cs typeface="Arial"/>
              </a:rPr>
              <a:t>from </a:t>
            </a:r>
            <a:r>
              <a:rPr sz="3200" dirty="0">
                <a:latin typeface="Arial"/>
                <a:cs typeface="Arial"/>
              </a:rPr>
              <a:t>normal 1:5 </a:t>
            </a:r>
            <a:r>
              <a:rPr sz="3200" spc="-5" dirty="0">
                <a:latin typeface="Arial"/>
                <a:cs typeface="Arial"/>
              </a:rPr>
              <a:t>to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1:1</a:t>
            </a:r>
            <a:endParaRPr sz="3200">
              <a:latin typeface="Arial"/>
              <a:cs typeface="Arial"/>
            </a:endParaRPr>
          </a:p>
          <a:p>
            <a:pPr marL="34925" marR="2268855">
              <a:lnSpc>
                <a:spcPct val="120800"/>
              </a:lnSpc>
            </a:pPr>
            <a:r>
              <a:rPr sz="3200" b="1" spc="-5" dirty="0">
                <a:solidFill>
                  <a:srgbClr val="333399"/>
                </a:solidFill>
                <a:latin typeface="Arial"/>
                <a:cs typeface="Arial"/>
              </a:rPr>
              <a:t>Anisonucleosis.  Hy</a:t>
            </a:r>
            <a:r>
              <a:rPr sz="3200" b="1" spc="5" dirty="0">
                <a:solidFill>
                  <a:srgbClr val="333399"/>
                </a:solidFill>
                <a:latin typeface="Arial"/>
                <a:cs typeface="Arial"/>
              </a:rPr>
              <a:t>p</a:t>
            </a:r>
            <a:r>
              <a:rPr sz="3200" b="1" spc="-5" dirty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3200" b="1" dirty="0">
                <a:solidFill>
                  <a:srgbClr val="333399"/>
                </a:solidFill>
                <a:latin typeface="Arial"/>
                <a:cs typeface="Arial"/>
              </a:rPr>
              <a:t>r</a:t>
            </a:r>
            <a:r>
              <a:rPr sz="3200" b="1" spc="5" dirty="0">
                <a:solidFill>
                  <a:srgbClr val="333399"/>
                </a:solidFill>
                <a:latin typeface="Arial"/>
                <a:cs typeface="Arial"/>
              </a:rPr>
              <a:t>c</a:t>
            </a:r>
            <a:r>
              <a:rPr sz="3200" b="1" spc="-10" dirty="0">
                <a:solidFill>
                  <a:srgbClr val="333399"/>
                </a:solidFill>
                <a:latin typeface="Arial"/>
                <a:cs typeface="Arial"/>
              </a:rPr>
              <a:t>h</a:t>
            </a:r>
            <a:r>
              <a:rPr sz="3200" b="1" dirty="0">
                <a:solidFill>
                  <a:srgbClr val="333399"/>
                </a:solidFill>
                <a:latin typeface="Arial"/>
                <a:cs typeface="Arial"/>
              </a:rPr>
              <a:t>ro</a:t>
            </a:r>
            <a:r>
              <a:rPr sz="3200" b="1" spc="-10" dirty="0">
                <a:solidFill>
                  <a:srgbClr val="333399"/>
                </a:solidFill>
                <a:latin typeface="Arial"/>
                <a:cs typeface="Arial"/>
              </a:rPr>
              <a:t>m</a:t>
            </a:r>
            <a:r>
              <a:rPr sz="3200" b="1" spc="5" dirty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r>
              <a:rPr sz="3200" b="1" dirty="0">
                <a:solidFill>
                  <a:srgbClr val="333399"/>
                </a:solidFill>
                <a:latin typeface="Arial"/>
                <a:cs typeface="Arial"/>
              </a:rPr>
              <a:t>ti</a:t>
            </a:r>
            <a:r>
              <a:rPr sz="3200" b="1" spc="5" dirty="0">
                <a:solidFill>
                  <a:srgbClr val="333399"/>
                </a:solidFill>
                <a:latin typeface="Arial"/>
                <a:cs typeface="Arial"/>
              </a:rPr>
              <a:t>s</a:t>
            </a:r>
            <a:r>
              <a:rPr sz="3200" b="1" spc="-10" dirty="0">
                <a:solidFill>
                  <a:srgbClr val="333399"/>
                </a:solidFill>
                <a:latin typeface="Arial"/>
                <a:cs typeface="Arial"/>
              </a:rPr>
              <a:t>m</a:t>
            </a:r>
            <a:r>
              <a:rPr sz="3200" b="1" dirty="0">
                <a:solidFill>
                  <a:srgbClr val="333399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192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1200" y="381000"/>
            <a:ext cx="8229600" cy="6248400"/>
          </a:xfrm>
          <a:custGeom>
            <a:avLst/>
            <a:gdLst/>
            <a:ahLst/>
            <a:cxnLst/>
            <a:rect l="l" t="t" r="r" b="b"/>
            <a:pathLst>
              <a:path w="8229600" h="6248400">
                <a:moveTo>
                  <a:pt x="8229600" y="0"/>
                </a:moveTo>
                <a:lnTo>
                  <a:pt x="0" y="0"/>
                </a:lnTo>
                <a:lnTo>
                  <a:pt x="0" y="6248400"/>
                </a:lnTo>
                <a:lnTo>
                  <a:pt x="8229600" y="62484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6DA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58670" y="313690"/>
            <a:ext cx="141605" cy="134239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spcBef>
                <a:spcPts val="440"/>
              </a:spcBef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spcBef>
                <a:spcPts val="340"/>
              </a:spcBef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spcBef>
                <a:spcPts val="33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8670" y="274320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8670" y="3933190"/>
            <a:ext cx="141605" cy="90424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>
              <a:spcBef>
                <a:spcPts val="439"/>
              </a:spcBef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spcBef>
                <a:spcPts val="34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8670" y="5567679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1469" y="331469"/>
            <a:ext cx="7227570" cy="603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358005">
              <a:lnSpc>
                <a:spcPct val="110900"/>
              </a:lnSpc>
              <a:spcBef>
                <a:spcPts val="100"/>
              </a:spcBef>
            </a:pPr>
            <a:r>
              <a:rPr sz="2600" b="1" dirty="0">
                <a:solidFill>
                  <a:srgbClr val="333399"/>
                </a:solidFill>
                <a:latin typeface="Arial"/>
                <a:cs typeface="Arial"/>
              </a:rPr>
              <a:t>Nucleolar</a:t>
            </a:r>
            <a:r>
              <a:rPr sz="2600" b="1" spc="-9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99"/>
                </a:solidFill>
                <a:latin typeface="Arial"/>
                <a:cs typeface="Arial"/>
              </a:rPr>
              <a:t>change.  Mitotic</a:t>
            </a:r>
            <a:r>
              <a:rPr sz="2600" b="1" spc="-1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3399"/>
                </a:solidFill>
                <a:latin typeface="Arial"/>
                <a:cs typeface="Arial"/>
              </a:rPr>
              <a:t>figure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90000"/>
              </a:lnSpc>
              <a:spcBef>
                <a:spcPts val="640"/>
              </a:spcBef>
              <a:tabLst>
                <a:tab pos="3482975" algn="l"/>
              </a:tabLst>
            </a:pPr>
            <a:r>
              <a:rPr sz="2600" dirty="0">
                <a:latin typeface="Arial"/>
                <a:cs typeface="Arial"/>
              </a:rPr>
              <a:t>Abnormal or </a:t>
            </a:r>
            <a:r>
              <a:rPr sz="2600" spc="-5" dirty="0">
                <a:latin typeface="Arial"/>
                <a:cs typeface="Arial"/>
              </a:rPr>
              <a:t>atypical mitotic figures are </a:t>
            </a:r>
            <a:r>
              <a:rPr sz="2600" dirty="0">
                <a:latin typeface="Arial"/>
                <a:cs typeface="Arial"/>
              </a:rPr>
              <a:t>more  important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malignant tumors and are </a:t>
            </a:r>
            <a:r>
              <a:rPr sz="2600" spc="-5" dirty="0">
                <a:latin typeface="Arial"/>
                <a:cs typeface="Arial"/>
              </a:rPr>
              <a:t>identified  </a:t>
            </a:r>
            <a:r>
              <a:rPr sz="2600" dirty="0">
                <a:latin typeface="Arial"/>
                <a:cs typeface="Arial"/>
              </a:rPr>
              <a:t>as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tripolar,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quadripolar	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multipolar </a:t>
            </a:r>
            <a:r>
              <a:rPr sz="2600" dirty="0">
                <a:latin typeface="Arial"/>
                <a:cs typeface="Arial"/>
              </a:rPr>
              <a:t>spindles </a:t>
            </a:r>
            <a:r>
              <a:rPr sz="2600" spc="-5" dirty="0">
                <a:latin typeface="Arial"/>
                <a:cs typeface="Arial"/>
              </a:rPr>
              <a:t>in  </a:t>
            </a:r>
            <a:r>
              <a:rPr sz="2600" dirty="0">
                <a:latin typeface="Arial"/>
                <a:cs typeface="Arial"/>
              </a:rPr>
              <a:t>malignant tumour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cells</a:t>
            </a:r>
            <a:endParaRPr sz="2600">
              <a:latin typeface="Arial"/>
              <a:cs typeface="Arial"/>
            </a:endParaRPr>
          </a:p>
          <a:p>
            <a:pPr marL="12700">
              <a:spcBef>
                <a:spcPts val="340"/>
              </a:spcBef>
            </a:pPr>
            <a:r>
              <a:rPr sz="2600" b="1" dirty="0">
                <a:solidFill>
                  <a:srgbClr val="333399"/>
                </a:solidFill>
                <a:latin typeface="Arial"/>
                <a:cs typeface="Arial"/>
              </a:rPr>
              <a:t>Tumour giant</a:t>
            </a:r>
            <a:r>
              <a:rPr sz="2600" b="1" spc="-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3399"/>
                </a:solidFill>
                <a:latin typeface="Arial"/>
                <a:cs typeface="Arial"/>
              </a:rPr>
              <a:t>cells</a:t>
            </a:r>
            <a:endParaRPr sz="2600">
              <a:latin typeface="Arial"/>
              <a:cs typeface="Arial"/>
            </a:endParaRPr>
          </a:p>
          <a:p>
            <a:pPr marL="12700" marR="528320" indent="101600">
              <a:lnSpc>
                <a:spcPts val="2810"/>
              </a:lnSpc>
              <a:spcBef>
                <a:spcPts val="680"/>
              </a:spcBef>
            </a:pPr>
            <a:r>
              <a:rPr sz="2600" spc="-5" dirty="0">
                <a:latin typeface="Arial"/>
                <a:cs typeface="Arial"/>
              </a:rPr>
              <a:t>Multinucleate </a:t>
            </a:r>
            <a:r>
              <a:rPr sz="2600" dirty="0">
                <a:latin typeface="Arial"/>
                <a:cs typeface="Arial"/>
              </a:rPr>
              <a:t>tumour giant </a:t>
            </a:r>
            <a:r>
              <a:rPr sz="2600" spc="-5" dirty="0">
                <a:latin typeface="Arial"/>
                <a:cs typeface="Arial"/>
              </a:rPr>
              <a:t>cells </a:t>
            </a:r>
            <a:r>
              <a:rPr sz="2600" spc="5" dirty="0">
                <a:latin typeface="Arial"/>
                <a:cs typeface="Arial"/>
              </a:rPr>
              <a:t>or </a:t>
            </a:r>
            <a:r>
              <a:rPr sz="2600" spc="-5" dirty="0">
                <a:latin typeface="Arial"/>
                <a:cs typeface="Arial"/>
              </a:rPr>
              <a:t>giant cells  containing </a:t>
            </a:r>
            <a:r>
              <a:rPr sz="2600" dirty="0">
                <a:latin typeface="Arial"/>
                <a:cs typeface="Arial"/>
              </a:rPr>
              <a:t>a single </a:t>
            </a:r>
            <a:r>
              <a:rPr sz="2600" spc="-5" dirty="0">
                <a:latin typeface="Arial"/>
                <a:cs typeface="Arial"/>
              </a:rPr>
              <a:t>large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bizarre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nucleus,</a:t>
            </a:r>
            <a:endParaRPr sz="2600">
              <a:latin typeface="Arial"/>
              <a:cs typeface="Arial"/>
            </a:endParaRPr>
          </a:p>
          <a:p>
            <a:pPr marL="12700">
              <a:spcBef>
                <a:spcPts val="290"/>
              </a:spcBef>
            </a:pPr>
            <a:r>
              <a:rPr sz="2600" b="1" dirty="0">
                <a:solidFill>
                  <a:srgbClr val="333399"/>
                </a:solidFill>
                <a:latin typeface="Arial"/>
                <a:cs typeface="Arial"/>
              </a:rPr>
              <a:t>Functional </a:t>
            </a:r>
            <a:r>
              <a:rPr sz="2600" b="1" spc="-5" dirty="0">
                <a:solidFill>
                  <a:srgbClr val="333399"/>
                </a:solidFill>
                <a:latin typeface="Arial"/>
                <a:cs typeface="Arial"/>
              </a:rPr>
              <a:t>(Cytoplasmic)</a:t>
            </a:r>
            <a:r>
              <a:rPr sz="2600" b="1" spc="-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99"/>
                </a:solidFill>
                <a:latin typeface="Arial"/>
                <a:cs typeface="Arial"/>
              </a:rPr>
              <a:t>changes</a:t>
            </a:r>
            <a:endParaRPr sz="2600">
              <a:latin typeface="Arial"/>
              <a:cs typeface="Arial"/>
            </a:endParaRPr>
          </a:p>
          <a:p>
            <a:pPr marL="12700" marR="43815">
              <a:lnSpc>
                <a:spcPct val="89900"/>
              </a:lnSpc>
              <a:spcBef>
                <a:spcPts val="655"/>
              </a:spcBef>
            </a:pPr>
            <a:r>
              <a:rPr sz="2600" spc="-5" dirty="0">
                <a:latin typeface="Arial"/>
                <a:cs typeface="Arial"/>
              </a:rPr>
              <a:t>Structural anaplasia in </a:t>
            </a:r>
            <a:r>
              <a:rPr sz="2600" dirty="0">
                <a:latin typeface="Arial"/>
                <a:cs typeface="Arial"/>
              </a:rPr>
              <a:t>tumors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accompanied  </a:t>
            </a:r>
            <a:r>
              <a:rPr sz="2600" spc="-10" dirty="0">
                <a:latin typeface="Arial"/>
                <a:cs typeface="Arial"/>
              </a:rPr>
              <a:t>with </a:t>
            </a:r>
            <a:r>
              <a:rPr sz="2600" spc="-5" dirty="0">
                <a:latin typeface="Arial"/>
                <a:cs typeface="Arial"/>
              </a:rPr>
              <a:t>the functional </a:t>
            </a:r>
            <a:r>
              <a:rPr sz="2600" dirty="0">
                <a:latin typeface="Arial"/>
                <a:cs typeface="Arial"/>
              </a:rPr>
              <a:t>anaplasia as </a:t>
            </a:r>
            <a:r>
              <a:rPr sz="2600" spc="-5" dirty="0">
                <a:latin typeface="Arial"/>
                <a:cs typeface="Arial"/>
              </a:rPr>
              <a:t>appreciated from  the cytoplasm constituents </a:t>
            </a:r>
            <a:r>
              <a:rPr sz="2600" dirty="0">
                <a:latin typeface="Arial"/>
                <a:cs typeface="Arial"/>
              </a:rPr>
              <a:t>of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tumour</a:t>
            </a:r>
            <a:r>
              <a:rPr sz="2600" spc="5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cells.</a:t>
            </a:r>
            <a:endParaRPr sz="2600">
              <a:latin typeface="Arial"/>
              <a:cs typeface="Arial"/>
            </a:endParaRPr>
          </a:p>
          <a:p>
            <a:pPr marL="12700" marR="73660">
              <a:lnSpc>
                <a:spcPts val="2800"/>
              </a:lnSpc>
              <a:spcBef>
                <a:spcPts val="700"/>
              </a:spcBef>
            </a:pPr>
            <a:r>
              <a:rPr sz="2600" b="1" dirty="0">
                <a:solidFill>
                  <a:srgbClr val="333399"/>
                </a:solidFill>
                <a:latin typeface="Arial"/>
                <a:cs typeface="Arial"/>
              </a:rPr>
              <a:t>Chromosomal </a:t>
            </a:r>
            <a:r>
              <a:rPr sz="2600" b="1" spc="-5" dirty="0">
                <a:solidFill>
                  <a:srgbClr val="333399"/>
                </a:solidFill>
                <a:latin typeface="Arial"/>
                <a:cs typeface="Arial"/>
              </a:rPr>
              <a:t>abnormalities </a:t>
            </a:r>
            <a:r>
              <a:rPr sz="2600" spc="-5" dirty="0">
                <a:latin typeface="Arial"/>
                <a:cs typeface="Arial"/>
              </a:rPr>
              <a:t>deviations in both  </a:t>
            </a:r>
            <a:r>
              <a:rPr sz="2600" dirty="0">
                <a:latin typeface="Arial"/>
                <a:cs typeface="Arial"/>
              </a:rPr>
              <a:t>morphology and number of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chromosomes.</a:t>
            </a:r>
            <a:endParaRPr sz="2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8016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436719"/>
            <a:ext cx="10515600" cy="1182374"/>
          </a:xfrm>
          <a:prstGeom prst="rect">
            <a:avLst/>
          </a:prstGeom>
        </p:spPr>
        <p:txBody>
          <a:bodyPr vert="horz" wrap="square" lIns="0" tIns="73659" rIns="0" bIns="0" rtlCol="0" anchor="ctr">
            <a:spAutoFit/>
          </a:bodyPr>
          <a:lstStyle/>
          <a:p>
            <a:pPr marL="332740" marR="5080" indent="168910">
              <a:lnSpc>
                <a:spcPct val="100000"/>
              </a:lnSpc>
              <a:spcBef>
                <a:spcPts val="100"/>
              </a:spcBef>
            </a:pPr>
            <a:r>
              <a:rPr sz="3600" b="1" u="heavy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2. </a:t>
            </a:r>
            <a:r>
              <a:rPr sz="3600" b="1" u="heavy" spc="-15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Cyto </a:t>
            </a:r>
            <a:r>
              <a:rPr sz="3600" b="1" u="heavy" spc="-10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morphology </a:t>
            </a:r>
            <a:r>
              <a:rPr sz="3600" b="1" u="heavy" spc="-5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of neoplastic  cells (differentiation and</a:t>
            </a:r>
            <a:r>
              <a:rPr sz="3600" b="1" u="heavy" spc="-80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10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Anaplasia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1600200"/>
            <a:ext cx="8229600" cy="5029200"/>
          </a:xfrm>
          <a:custGeom>
            <a:avLst/>
            <a:gdLst/>
            <a:ahLst/>
            <a:cxnLst/>
            <a:rect l="l" t="t" r="r" b="b"/>
            <a:pathLst>
              <a:path w="8229600" h="5029200">
                <a:moveTo>
                  <a:pt x="8229600" y="0"/>
                </a:moveTo>
                <a:lnTo>
                  <a:pt x="0" y="0"/>
                </a:lnTo>
                <a:lnTo>
                  <a:pt x="0" y="5029200"/>
                </a:lnTo>
                <a:lnTo>
                  <a:pt x="8229600" y="5029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7D9F5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8669" y="1584959"/>
            <a:ext cx="7997190" cy="496918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4965" marR="5080" indent="-342900">
              <a:lnSpc>
                <a:spcPct val="899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  <a:tab pos="3339465" algn="l"/>
              </a:tabLst>
            </a:pPr>
            <a:r>
              <a:rPr sz="32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Differentiation</a:t>
            </a:r>
            <a:r>
              <a:rPr sz="3200" b="1" spc="-5" dirty="0">
                <a:solidFill>
                  <a:srgbClr val="333399"/>
                </a:solidFill>
                <a:latin typeface="Arial"/>
                <a:cs typeface="Arial"/>
              </a:rPr>
              <a:t>	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is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defined as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the extent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of  morphological and functional resemblance  of parenchymal tumour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cells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to 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corresponding normal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cells</a:t>
            </a:r>
            <a:r>
              <a:rPr sz="3200" spc="-1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.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409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well-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differentiated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42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Poorly</a:t>
            </a:r>
            <a:r>
              <a:rPr sz="3200" spc="-2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differentiated’.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ts val="10"/>
              </a:spcBef>
              <a:buFontTx/>
              <a:buChar char="•"/>
            </a:pPr>
            <a:endParaRPr sz="45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4965" marR="192405" indent="-342900" algn="just">
              <a:lnSpc>
                <a:spcPts val="3450"/>
              </a:lnSpc>
              <a:buFont typeface="Arial"/>
              <a:buChar char="•"/>
              <a:tabLst>
                <a:tab pos="355600" algn="l"/>
              </a:tabLst>
            </a:pPr>
            <a:r>
              <a:rPr sz="3200" b="1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Anaplasia</a:t>
            </a: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is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lack of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differentiation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and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is 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characteristic feature of 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most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malignant  tumors.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8418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1" y="497840"/>
            <a:ext cx="7560945" cy="6959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990033"/>
                </a:solidFill>
                <a:latin typeface="Arial"/>
                <a:cs typeface="Arial"/>
              </a:rPr>
              <a:t>3. </a:t>
            </a:r>
            <a:r>
              <a:rPr b="1" spc="-15" dirty="0">
                <a:solidFill>
                  <a:srgbClr val="990033"/>
                </a:solidFill>
                <a:latin typeface="Arial"/>
                <a:cs typeface="Arial"/>
              </a:rPr>
              <a:t>TUMOUR</a:t>
            </a:r>
            <a:r>
              <a:rPr b="1" spc="-65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990033"/>
                </a:solidFill>
                <a:latin typeface="Arial"/>
                <a:cs typeface="Arial"/>
              </a:rPr>
              <a:t>ANGIOGENESIS</a:t>
            </a:r>
            <a:endParaRPr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0"/>
                </a:moveTo>
                <a:lnTo>
                  <a:pt x="0" y="0"/>
                </a:lnTo>
                <a:lnTo>
                  <a:pt x="0" y="4526280"/>
                </a:lnTo>
                <a:lnTo>
                  <a:pt x="8229600" y="4526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69" y="1634490"/>
            <a:ext cx="78536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Related </a:t>
            </a:r>
            <a:r>
              <a:rPr sz="3200" dirty="0">
                <a:latin typeface="Arial"/>
                <a:cs typeface="Arial"/>
              </a:rPr>
              <a:t>morphologic </a:t>
            </a:r>
            <a:r>
              <a:rPr sz="3200" spc="-5" dirty="0">
                <a:latin typeface="Arial"/>
                <a:cs typeface="Arial"/>
              </a:rPr>
              <a:t>features </a:t>
            </a:r>
            <a:r>
              <a:rPr sz="3200" dirty="0">
                <a:latin typeface="Arial"/>
                <a:cs typeface="Arial"/>
              </a:rPr>
              <a:t>are as under: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8670" y="2100579"/>
            <a:ext cx="168275" cy="12039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8670" y="3765550"/>
            <a:ext cx="168275" cy="12039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1470" y="2123440"/>
            <a:ext cx="6294755" cy="286766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spcBef>
                <a:spcPts val="890"/>
              </a:spcBef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Micro vascular</a:t>
            </a:r>
            <a:r>
              <a:rPr sz="3200" spc="-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density</a:t>
            </a:r>
            <a:endParaRPr sz="3200">
              <a:latin typeface="Arial"/>
              <a:cs typeface="Arial"/>
            </a:endParaRPr>
          </a:p>
          <a:p>
            <a:pPr marL="12700" marR="349250">
              <a:spcBef>
                <a:spcPts val="790"/>
              </a:spcBef>
            </a:pPr>
            <a:r>
              <a:rPr sz="3200" dirty="0">
                <a:latin typeface="Arial"/>
                <a:cs typeface="Arial"/>
              </a:rPr>
              <a:t>as a marker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assess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rate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growth of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tumors.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Central</a:t>
            </a:r>
            <a:r>
              <a:rPr sz="3200" spc="-1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necrosis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core undergoes ischemic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necrosis.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8660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3779" y="33020"/>
            <a:ext cx="5040630" cy="6959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Arial"/>
                <a:cs typeface="Arial"/>
              </a:rPr>
              <a:t>TUMOUR</a:t>
            </a:r>
            <a:r>
              <a:rPr b="1" spc="-8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STROMA</a:t>
            </a:r>
            <a:endParaRPr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838200"/>
            <a:ext cx="8229600" cy="5791200"/>
          </a:xfrm>
          <a:custGeom>
            <a:avLst/>
            <a:gdLst/>
            <a:ahLst/>
            <a:cxnLst/>
            <a:rect l="l" t="t" r="r" b="b"/>
            <a:pathLst>
              <a:path w="8229600" h="5791200">
                <a:moveTo>
                  <a:pt x="8229600" y="0"/>
                </a:moveTo>
                <a:lnTo>
                  <a:pt x="0" y="0"/>
                </a:lnTo>
                <a:lnTo>
                  <a:pt x="0" y="5791200"/>
                </a:lnTo>
                <a:lnTo>
                  <a:pt x="8229600" y="5791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E3FA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70" y="8178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8670" y="25400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8670" y="360299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8670" y="46659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01569" y="835659"/>
            <a:ext cx="7726680" cy="528670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78740">
              <a:lnSpc>
                <a:spcPts val="2590"/>
              </a:lnSpc>
              <a:spcBef>
                <a:spcPts val="425"/>
              </a:spcBef>
            </a:pPr>
            <a:r>
              <a:rPr sz="2400" b="1" dirty="0">
                <a:latin typeface="Arial"/>
                <a:cs typeface="Arial"/>
              </a:rPr>
              <a:t>.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collagenous </a:t>
            </a:r>
            <a:r>
              <a:rPr sz="2400" spc="-5" dirty="0">
                <a:latin typeface="Arial"/>
                <a:cs typeface="Arial"/>
              </a:rPr>
              <a:t>tissue in </a:t>
            </a:r>
            <a:r>
              <a:rPr sz="2400" dirty="0">
                <a:latin typeface="Arial"/>
                <a:cs typeface="Arial"/>
              </a:rPr>
              <a:t>the stroma </a:t>
            </a:r>
            <a:r>
              <a:rPr sz="2400" spc="5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b="1" u="heavy" spc="-5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scanty</a:t>
            </a:r>
            <a:r>
              <a:rPr sz="2400" b="1" spc="-5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  </a:t>
            </a:r>
            <a:r>
              <a:rPr sz="2400" b="1" u="heavy" spc="-10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excessive</a:t>
            </a:r>
            <a:r>
              <a:rPr sz="2400" spc="-10" dirty="0">
                <a:latin typeface="Arial"/>
                <a:cs typeface="Arial"/>
              </a:rPr>
              <a:t>. </a:t>
            </a:r>
            <a:r>
              <a:rPr sz="2400" dirty="0">
                <a:latin typeface="Arial"/>
                <a:cs typeface="Arial"/>
              </a:rPr>
              <a:t>In the former </a:t>
            </a:r>
            <a:r>
              <a:rPr sz="2400" spc="-5" dirty="0">
                <a:latin typeface="Arial"/>
                <a:cs typeface="Arial"/>
              </a:rPr>
              <a:t>case, </a:t>
            </a:r>
            <a:r>
              <a:rPr sz="2400" dirty="0">
                <a:latin typeface="Arial"/>
                <a:cs typeface="Arial"/>
              </a:rPr>
              <a:t>the tumour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b="1" u="heavy" spc="-5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soft and </a:t>
            </a:r>
            <a:r>
              <a:rPr sz="2400" b="1" spc="-5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fleshly</a:t>
            </a:r>
            <a:r>
              <a:rPr sz="2400" b="1" spc="-5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(e.g.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sarcomas, lymphomas), </a:t>
            </a:r>
            <a:r>
              <a:rPr sz="2400" spc="-5" dirty="0">
                <a:latin typeface="Arial"/>
                <a:cs typeface="Arial"/>
              </a:rPr>
              <a:t>while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later  case </a:t>
            </a:r>
            <a:r>
              <a:rPr sz="2400" dirty="0">
                <a:latin typeface="Arial"/>
                <a:cs typeface="Arial"/>
              </a:rPr>
              <a:t>the tumour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hard and </a:t>
            </a:r>
            <a:r>
              <a:rPr sz="2400" b="1" u="heavy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gritty</a:t>
            </a:r>
            <a:r>
              <a:rPr sz="2400" b="1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(e.g. infiltrating duct  carcinoma breast).</a:t>
            </a:r>
            <a:endParaRPr sz="2400">
              <a:latin typeface="Arial"/>
              <a:cs typeface="Arial"/>
            </a:endParaRPr>
          </a:p>
          <a:p>
            <a:pPr marL="12700" marR="5080" indent="85090">
              <a:lnSpc>
                <a:spcPts val="259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Growth of </a:t>
            </a:r>
            <a:r>
              <a:rPr sz="2400" spc="-5" dirty="0">
                <a:latin typeface="Arial"/>
                <a:cs typeface="Arial"/>
              </a:rPr>
              <a:t>fibrous tissue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tumour is stimulated by </a:t>
            </a:r>
            <a:r>
              <a:rPr sz="2400" b="1" spc="-5" dirty="0">
                <a:solidFill>
                  <a:srgbClr val="CC00CC"/>
                </a:solidFill>
                <a:latin typeface="Arial"/>
                <a:cs typeface="Arial"/>
              </a:rPr>
              <a:t>basic  fibroblast </a:t>
            </a:r>
            <a:r>
              <a:rPr sz="2400" b="1" dirty="0">
                <a:solidFill>
                  <a:srgbClr val="CC00CC"/>
                </a:solidFill>
                <a:latin typeface="Arial"/>
                <a:cs typeface="Arial"/>
              </a:rPr>
              <a:t>growth </a:t>
            </a:r>
            <a:r>
              <a:rPr sz="2400" b="1" spc="-5" dirty="0">
                <a:solidFill>
                  <a:srgbClr val="CC00CC"/>
                </a:solidFill>
                <a:latin typeface="Arial"/>
                <a:cs typeface="Arial"/>
              </a:rPr>
              <a:t>factor (bFGF) </a:t>
            </a:r>
            <a:r>
              <a:rPr sz="2400" spc="-5" dirty="0">
                <a:latin typeface="Arial"/>
                <a:cs typeface="Arial"/>
              </a:rPr>
              <a:t>elaborated by tumour  cells.</a:t>
            </a:r>
            <a:endParaRPr sz="2400">
              <a:latin typeface="Arial"/>
              <a:cs typeface="Arial"/>
            </a:endParaRPr>
          </a:p>
          <a:p>
            <a:pPr marL="12700" marR="218440">
              <a:lnSpc>
                <a:spcPts val="259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If the </a:t>
            </a:r>
            <a:r>
              <a:rPr sz="2400" spc="-10" dirty="0">
                <a:latin typeface="Arial"/>
                <a:cs typeface="Arial"/>
              </a:rPr>
              <a:t>epithelial </a:t>
            </a:r>
            <a:r>
              <a:rPr sz="2400" spc="-5" dirty="0">
                <a:latin typeface="Arial"/>
                <a:cs typeface="Arial"/>
              </a:rPr>
              <a:t>tumour is </a:t>
            </a:r>
            <a:r>
              <a:rPr sz="2400" dirty="0">
                <a:latin typeface="Arial"/>
                <a:cs typeface="Arial"/>
              </a:rPr>
              <a:t>almost </a:t>
            </a:r>
            <a:r>
              <a:rPr sz="2400" spc="-5" dirty="0">
                <a:latin typeface="Arial"/>
                <a:cs typeface="Arial"/>
              </a:rPr>
              <a:t>entirely </a:t>
            </a:r>
            <a:r>
              <a:rPr sz="2400" dirty="0">
                <a:latin typeface="Arial"/>
                <a:cs typeface="Arial"/>
              </a:rPr>
              <a:t>composed </a:t>
            </a:r>
            <a:r>
              <a:rPr sz="2400" spc="-5" dirty="0">
                <a:latin typeface="Arial"/>
                <a:cs typeface="Arial"/>
              </a:rPr>
              <a:t>of  </a:t>
            </a:r>
            <a:r>
              <a:rPr sz="2400" b="1" spc="-10" dirty="0">
                <a:solidFill>
                  <a:srgbClr val="006600"/>
                </a:solidFill>
                <a:latin typeface="Arial"/>
                <a:cs typeface="Arial"/>
              </a:rPr>
              <a:t>parencymal </a:t>
            </a:r>
            <a:r>
              <a:rPr sz="2400" b="1" spc="-5" dirty="0">
                <a:solidFill>
                  <a:srgbClr val="006600"/>
                </a:solidFill>
                <a:latin typeface="Arial"/>
                <a:cs typeface="Arial"/>
              </a:rPr>
              <a:t>cells, </a:t>
            </a:r>
            <a:r>
              <a:rPr sz="2400" spc="-5" dirty="0">
                <a:latin typeface="Arial"/>
                <a:cs typeface="Arial"/>
              </a:rPr>
              <a:t>it is called </a:t>
            </a:r>
            <a:r>
              <a:rPr sz="2400" b="1" i="1" spc="-5" dirty="0">
                <a:solidFill>
                  <a:srgbClr val="006600"/>
                </a:solidFill>
                <a:latin typeface="Arial"/>
                <a:cs typeface="Arial"/>
              </a:rPr>
              <a:t>medullary </a:t>
            </a:r>
            <a:r>
              <a:rPr sz="2400" i="1" spc="-5" dirty="0">
                <a:latin typeface="Arial"/>
                <a:cs typeface="Arial"/>
              </a:rPr>
              <a:t>e.g. </a:t>
            </a:r>
            <a:r>
              <a:rPr sz="2400" spc="-5" dirty="0">
                <a:latin typeface="Arial"/>
                <a:cs typeface="Arial"/>
              </a:rPr>
              <a:t>medullary  Carcinoma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breast</a:t>
            </a:r>
            <a:endParaRPr sz="2400">
              <a:latin typeface="Arial"/>
              <a:cs typeface="Arial"/>
            </a:endParaRPr>
          </a:p>
          <a:p>
            <a:pPr marL="12700" marR="352425">
              <a:lnSpc>
                <a:spcPts val="259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If </a:t>
            </a:r>
            <a:r>
              <a:rPr sz="2400" spc="-5" dirty="0">
                <a:latin typeface="Arial"/>
                <a:cs typeface="Arial"/>
              </a:rPr>
              <a:t>there is </a:t>
            </a:r>
            <a:r>
              <a:rPr sz="2400" b="1" spc="-10" dirty="0">
                <a:solidFill>
                  <a:srgbClr val="006600"/>
                </a:solidFill>
                <a:latin typeface="Arial"/>
                <a:cs typeface="Arial"/>
              </a:rPr>
              <a:t>excessive connective </a:t>
            </a:r>
            <a:r>
              <a:rPr sz="2400" b="1" spc="-5" dirty="0">
                <a:solidFill>
                  <a:srgbClr val="006600"/>
                </a:solidFill>
                <a:latin typeface="Arial"/>
                <a:cs typeface="Arial"/>
              </a:rPr>
              <a:t>tissue stroma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10" dirty="0">
                <a:latin typeface="Arial"/>
                <a:cs typeface="Arial"/>
              </a:rPr>
              <a:t>epithelial </a:t>
            </a:r>
            <a:r>
              <a:rPr sz="2400" dirty="0">
                <a:latin typeface="Arial"/>
                <a:cs typeface="Arial"/>
              </a:rPr>
              <a:t>tumour, </a:t>
            </a:r>
            <a:r>
              <a:rPr sz="2400" spc="-5" dirty="0">
                <a:latin typeface="Arial"/>
                <a:cs typeface="Arial"/>
              </a:rPr>
              <a:t>it is referred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as </a:t>
            </a:r>
            <a:r>
              <a:rPr sz="2400" b="1" i="1" spc="-5" dirty="0">
                <a:solidFill>
                  <a:srgbClr val="006600"/>
                </a:solidFill>
                <a:latin typeface="Arial"/>
                <a:cs typeface="Arial"/>
              </a:rPr>
              <a:t>desmoplasia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the tumour </a:t>
            </a:r>
            <a:r>
              <a:rPr sz="2400" spc="-1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hard or </a:t>
            </a:r>
            <a:r>
              <a:rPr sz="2400" i="1" spc="-5" dirty="0">
                <a:latin typeface="Arial"/>
                <a:cs typeface="Arial"/>
              </a:rPr>
              <a:t>scirrhous e.g. </a:t>
            </a:r>
            <a:r>
              <a:rPr sz="2400" spc="-5" dirty="0">
                <a:latin typeface="Arial"/>
                <a:cs typeface="Arial"/>
              </a:rPr>
              <a:t>infiltrating duct  carcinoma breast.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0401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3510" y="33020"/>
            <a:ext cx="6816090" cy="6959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8670" algn="l"/>
              </a:tabLst>
            </a:pPr>
            <a:r>
              <a:rPr b="1" spc="-5" dirty="0">
                <a:latin typeface="Arial"/>
                <a:cs typeface="Arial"/>
              </a:rPr>
              <a:t>4.	Inflammatory</a:t>
            </a:r>
            <a:r>
              <a:rPr b="1" spc="-11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Reaction</a:t>
            </a:r>
            <a:endParaRPr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838200"/>
            <a:ext cx="8229600" cy="5715000"/>
          </a:xfrm>
          <a:custGeom>
            <a:avLst/>
            <a:gdLst/>
            <a:ahLst/>
            <a:cxnLst/>
            <a:rect l="l" t="t" r="r" b="b"/>
            <a:pathLst>
              <a:path w="8229600" h="5715000">
                <a:moveTo>
                  <a:pt x="8229600" y="0"/>
                </a:moveTo>
                <a:lnTo>
                  <a:pt x="0" y="0"/>
                </a:lnTo>
                <a:lnTo>
                  <a:pt x="0" y="5715000"/>
                </a:lnTo>
                <a:lnTo>
                  <a:pt x="8229600" y="5715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2E1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69" y="1358900"/>
            <a:ext cx="7520940" cy="37426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ulceration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in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cancer</a:t>
            </a:r>
            <a:endParaRPr sz="3200">
              <a:latin typeface="Arial"/>
              <a:cs typeface="Arial"/>
            </a:endParaRPr>
          </a:p>
          <a:p>
            <a:pPr marL="354965" marR="5080" indent="-342900"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6600"/>
                </a:solidFill>
                <a:latin typeface="Arial"/>
                <a:cs typeface="Arial"/>
              </a:rPr>
              <a:t>cell-mediated immunologic response </a:t>
            </a:r>
            <a:r>
              <a:rPr sz="3200" spc="-5" dirty="0">
                <a:solidFill>
                  <a:srgbClr val="006600"/>
                </a:solidFill>
                <a:latin typeface="Arial"/>
                <a:cs typeface="Arial"/>
              </a:rPr>
              <a:t>by  the </a:t>
            </a:r>
            <a:r>
              <a:rPr sz="3200" dirty="0">
                <a:solidFill>
                  <a:srgbClr val="006600"/>
                </a:solidFill>
                <a:latin typeface="Arial"/>
                <a:cs typeface="Arial"/>
              </a:rPr>
              <a:t>host </a:t>
            </a:r>
            <a:r>
              <a:rPr sz="3200" spc="-5" dirty="0">
                <a:solidFill>
                  <a:srgbClr val="006600"/>
                </a:solidFill>
                <a:latin typeface="Arial"/>
                <a:cs typeface="Arial"/>
              </a:rPr>
              <a:t>in </a:t>
            </a:r>
            <a:r>
              <a:rPr sz="3200" dirty="0">
                <a:solidFill>
                  <a:srgbClr val="006600"/>
                </a:solidFill>
                <a:latin typeface="Arial"/>
                <a:cs typeface="Arial"/>
              </a:rPr>
              <a:t>an attempt </a:t>
            </a:r>
            <a:r>
              <a:rPr sz="3200" spc="-5" dirty="0">
                <a:solidFill>
                  <a:srgbClr val="006600"/>
                </a:solidFill>
                <a:latin typeface="Arial"/>
                <a:cs typeface="Arial"/>
              </a:rPr>
              <a:t>to destroy the  </a:t>
            </a:r>
            <a:r>
              <a:rPr sz="3200" dirty="0">
                <a:solidFill>
                  <a:srgbClr val="006600"/>
                </a:solidFill>
                <a:latin typeface="Arial"/>
                <a:cs typeface="Arial"/>
              </a:rPr>
              <a:t>tumour.</a:t>
            </a:r>
            <a:endParaRPr sz="3200">
              <a:latin typeface="Arial"/>
              <a:cs typeface="Arial"/>
            </a:endParaRPr>
          </a:p>
          <a:p>
            <a:pPr marL="354965" marR="347980" indent="-342900"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6600"/>
                </a:solidFill>
                <a:latin typeface="Arial"/>
                <a:cs typeface="Arial"/>
              </a:rPr>
              <a:t>example : </a:t>
            </a:r>
            <a:r>
              <a:rPr sz="3200" spc="5" dirty="0">
                <a:solidFill>
                  <a:srgbClr val="006600"/>
                </a:solidFill>
                <a:latin typeface="Arial"/>
                <a:cs typeface="Arial"/>
              </a:rPr>
              <a:t>seminoma </a:t>
            </a:r>
            <a:r>
              <a:rPr sz="3200" spc="-5" dirty="0">
                <a:solidFill>
                  <a:srgbClr val="006600"/>
                </a:solidFill>
                <a:latin typeface="Arial"/>
                <a:cs typeface="Arial"/>
              </a:rPr>
              <a:t>testis,</a:t>
            </a:r>
            <a:r>
              <a:rPr sz="3200" spc="-110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6600"/>
                </a:solidFill>
                <a:latin typeface="Arial"/>
                <a:cs typeface="Arial"/>
              </a:rPr>
              <a:t>malignant  melanoma of </a:t>
            </a:r>
            <a:r>
              <a:rPr sz="3200" spc="-5" dirty="0">
                <a:solidFill>
                  <a:srgbClr val="006600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006600"/>
                </a:solidFill>
                <a:latin typeface="Arial"/>
                <a:cs typeface="Arial"/>
              </a:rPr>
              <a:t>skin, medullary  carcinoma </a:t>
            </a:r>
            <a:r>
              <a:rPr sz="3200" spc="-5" dirty="0">
                <a:solidFill>
                  <a:srgbClr val="006600"/>
                </a:solidFill>
                <a:latin typeface="Arial"/>
                <a:cs typeface="Arial"/>
              </a:rPr>
              <a:t>of the</a:t>
            </a:r>
            <a:r>
              <a:rPr sz="3200" spc="-15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6600"/>
                </a:solidFill>
                <a:latin typeface="Arial"/>
                <a:cs typeface="Arial"/>
              </a:rPr>
              <a:t>breast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6903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8531" y="589279"/>
            <a:ext cx="7763509" cy="51308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spc="-5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iv. LOCAL INVASION (DIRECT</a:t>
            </a:r>
            <a:r>
              <a:rPr sz="3200" b="1" u="heavy" spc="-70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spc="-5" dirty="0">
                <a:solidFill>
                  <a:srgbClr val="990033"/>
                </a:solidFill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SPREAD)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1200" y="1600200"/>
            <a:ext cx="4038600" cy="2867452"/>
          </a:xfrm>
          <a:prstGeom prst="rect">
            <a:avLst/>
          </a:prstGeom>
          <a:solidFill>
            <a:srgbClr val="E9E9E9"/>
          </a:solidFill>
        </p:spPr>
        <p:txBody>
          <a:bodyPr vert="horz" wrap="square" lIns="0" tIns="10160" rIns="0" bIns="0" rtlCol="0">
            <a:spAutoFit/>
          </a:bodyPr>
          <a:lstStyle/>
          <a:p>
            <a:pPr marL="433070" indent="-342900">
              <a:spcBef>
                <a:spcPts val="80"/>
              </a:spcBef>
              <a:buFont typeface="Arial"/>
              <a:buChar char="•"/>
              <a:tabLst>
                <a:tab pos="432434" algn="l"/>
                <a:tab pos="433070" algn="l"/>
              </a:tabLst>
            </a:pP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BENIGN</a:t>
            </a:r>
            <a:r>
              <a:rPr sz="2400" b="1" u="heavy" spc="-1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TUMOURS</a:t>
            </a:r>
            <a:endParaRPr sz="2400">
              <a:latin typeface="Arial"/>
              <a:cs typeface="Arial"/>
            </a:endParaRPr>
          </a:p>
          <a:p>
            <a:pPr marL="432434" marR="579120" indent="-342900">
              <a:lnSpc>
                <a:spcPts val="2590"/>
              </a:lnSpc>
              <a:spcBef>
                <a:spcPts val="635"/>
              </a:spcBef>
              <a:buChar char="•"/>
              <a:tabLst>
                <a:tab pos="432434" algn="l"/>
                <a:tab pos="433070" algn="l"/>
              </a:tabLst>
            </a:pPr>
            <a:r>
              <a:rPr sz="2400" spc="-5" dirty="0">
                <a:latin typeface="Arial"/>
                <a:cs typeface="Arial"/>
              </a:rPr>
              <a:t>encapsulated </a:t>
            </a:r>
            <a:r>
              <a:rPr sz="2400" dirty="0">
                <a:latin typeface="Arial"/>
                <a:cs typeface="Arial"/>
              </a:rPr>
              <a:t>or  </a:t>
            </a:r>
            <a:r>
              <a:rPr sz="2400" spc="-5" dirty="0">
                <a:latin typeface="Arial"/>
                <a:cs typeface="Arial"/>
              </a:rPr>
              <a:t>circumscribed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masses</a:t>
            </a:r>
            <a:endParaRPr sz="2400">
              <a:latin typeface="Arial"/>
              <a:cs typeface="Arial"/>
            </a:endParaRPr>
          </a:p>
          <a:p>
            <a:pPr marL="432434" marR="450215" indent="-342900">
              <a:lnSpc>
                <a:spcPts val="2590"/>
              </a:lnSpc>
              <a:spcBef>
                <a:spcPts val="600"/>
              </a:spcBef>
              <a:buFont typeface="Arial"/>
              <a:buChar char="•"/>
              <a:tabLst>
                <a:tab pos="432434" algn="l"/>
                <a:tab pos="433070" algn="l"/>
              </a:tabLst>
            </a:pPr>
            <a:r>
              <a:rPr sz="2400" i="1" spc="-5" dirty="0">
                <a:latin typeface="Arial"/>
                <a:cs typeface="Arial"/>
              </a:rPr>
              <a:t>expand </a:t>
            </a:r>
            <a:r>
              <a:rPr sz="2400" i="1" spc="-10" dirty="0">
                <a:latin typeface="Arial"/>
                <a:cs typeface="Arial"/>
              </a:rPr>
              <a:t>and </a:t>
            </a:r>
            <a:r>
              <a:rPr sz="2400" i="1" spc="-5" dirty="0">
                <a:latin typeface="Arial"/>
                <a:cs typeface="Arial"/>
              </a:rPr>
              <a:t>push</a:t>
            </a:r>
            <a:r>
              <a:rPr sz="2400" i="1" spc="-65" dirty="0">
                <a:latin typeface="Arial"/>
                <a:cs typeface="Arial"/>
              </a:rPr>
              <a:t> </a:t>
            </a:r>
            <a:r>
              <a:rPr sz="2400" i="1" spc="-5" dirty="0">
                <a:latin typeface="Arial"/>
                <a:cs typeface="Arial"/>
              </a:rPr>
              <a:t>aside  </a:t>
            </a:r>
            <a:r>
              <a:rPr sz="2400" spc="-5" dirty="0">
                <a:latin typeface="Arial"/>
                <a:cs typeface="Arial"/>
              </a:rPr>
              <a:t>the surrounding </a:t>
            </a:r>
            <a:r>
              <a:rPr sz="2400" dirty="0">
                <a:latin typeface="Arial"/>
                <a:cs typeface="Arial"/>
              </a:rPr>
              <a:t>normal  </a:t>
            </a:r>
            <a:r>
              <a:rPr sz="2400" spc="-5" dirty="0">
                <a:latin typeface="Arial"/>
                <a:cs typeface="Arial"/>
              </a:rPr>
              <a:t>tissues without actually  </a:t>
            </a:r>
            <a:r>
              <a:rPr sz="2400" spc="-10" dirty="0">
                <a:latin typeface="Arial"/>
                <a:cs typeface="Arial"/>
              </a:rPr>
              <a:t>invading, </a:t>
            </a:r>
            <a:r>
              <a:rPr sz="2400" spc="-5" dirty="0">
                <a:latin typeface="Arial"/>
                <a:cs typeface="Arial"/>
              </a:rPr>
              <a:t>infiltrating or  metastasizing</a:t>
            </a:r>
            <a:r>
              <a:rPr sz="2400" spc="-5" dirty="0">
                <a:solidFill>
                  <a:srgbClr val="333399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2200" y="1600200"/>
            <a:ext cx="4038600" cy="4526280"/>
          </a:xfrm>
          <a:prstGeom prst="rect">
            <a:avLst/>
          </a:prstGeom>
          <a:solidFill>
            <a:srgbClr val="E9E9E9"/>
          </a:solidFill>
        </p:spPr>
        <p:txBody>
          <a:bodyPr vert="horz" wrap="square" lIns="0" tIns="10160" rIns="0" bIns="0" rtlCol="0">
            <a:spAutoFit/>
          </a:bodyPr>
          <a:lstStyle/>
          <a:p>
            <a:pPr marL="433070" indent="-342900">
              <a:spcBef>
                <a:spcPts val="80"/>
              </a:spcBef>
              <a:buFont typeface="Arial"/>
              <a:buChar char="•"/>
              <a:tabLst>
                <a:tab pos="432434" algn="l"/>
                <a:tab pos="433070" algn="l"/>
              </a:tabLst>
            </a:pP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MALIGNANT</a:t>
            </a:r>
            <a:r>
              <a:rPr sz="2400" b="1" u="heavy" spc="-4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TUMOURS</a:t>
            </a:r>
            <a:endParaRPr sz="2400">
              <a:latin typeface="Arial"/>
              <a:cs typeface="Arial"/>
            </a:endParaRPr>
          </a:p>
          <a:p>
            <a:pPr marL="433070" marR="92710" indent="-342900">
              <a:lnSpc>
                <a:spcPts val="2590"/>
              </a:lnSpc>
              <a:spcBef>
                <a:spcPts val="635"/>
              </a:spcBef>
              <a:buChar char="•"/>
              <a:tabLst>
                <a:tab pos="432434" algn="l"/>
                <a:tab pos="433070" algn="l"/>
              </a:tabLst>
            </a:pPr>
            <a:r>
              <a:rPr sz="2400" spc="-10" dirty="0">
                <a:latin typeface="Arial"/>
                <a:cs typeface="Arial"/>
              </a:rPr>
              <a:t>have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property of  </a:t>
            </a:r>
            <a:r>
              <a:rPr sz="2400" spc="-10" dirty="0">
                <a:latin typeface="Arial"/>
                <a:cs typeface="Arial"/>
              </a:rPr>
              <a:t>invasion, </a:t>
            </a:r>
            <a:r>
              <a:rPr sz="2400" spc="-5" dirty="0">
                <a:latin typeface="Arial"/>
                <a:cs typeface="Arial"/>
              </a:rPr>
              <a:t>infiltration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destruction of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surrounding tissue,  </a:t>
            </a:r>
            <a:r>
              <a:rPr sz="2400" spc="-10" dirty="0">
                <a:latin typeface="Arial"/>
                <a:cs typeface="Arial"/>
              </a:rPr>
              <a:t>beside distant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metastasis.</a:t>
            </a:r>
            <a:endParaRPr sz="2400">
              <a:latin typeface="Arial"/>
              <a:cs typeface="Arial"/>
            </a:endParaRPr>
          </a:p>
          <a:p>
            <a:pPr marL="433070" marR="314960" indent="-342900">
              <a:lnSpc>
                <a:spcPct val="90000"/>
              </a:lnSpc>
              <a:spcBef>
                <a:spcPts val="560"/>
              </a:spcBef>
              <a:buChar char="•"/>
              <a:tabLst>
                <a:tab pos="432434" algn="l"/>
                <a:tab pos="433070" algn="l"/>
              </a:tabLst>
            </a:pPr>
            <a:r>
              <a:rPr sz="2400" spc="-5" dirty="0">
                <a:latin typeface="Arial"/>
                <a:cs typeface="Arial"/>
              </a:rPr>
              <a:t>Often, cancers extend  through tissue spaces,  permeate lymphatics,  </a:t>
            </a:r>
            <a:r>
              <a:rPr sz="2400" spc="-10" dirty="0">
                <a:latin typeface="Arial"/>
                <a:cs typeface="Arial"/>
              </a:rPr>
              <a:t>blood </a:t>
            </a:r>
            <a:r>
              <a:rPr sz="2400" spc="-5" dirty="0">
                <a:latin typeface="Arial"/>
                <a:cs typeface="Arial"/>
              </a:rPr>
              <a:t>vessels,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5" dirty="0">
                <a:latin typeface="Arial"/>
                <a:cs typeface="Arial"/>
              </a:rPr>
              <a:t>may  </a:t>
            </a:r>
            <a:r>
              <a:rPr sz="2400" spc="-5" dirty="0">
                <a:latin typeface="Arial"/>
                <a:cs typeface="Arial"/>
              </a:rPr>
              <a:t>penetrate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bone </a:t>
            </a:r>
            <a:r>
              <a:rPr sz="2400" dirty="0">
                <a:latin typeface="Arial"/>
                <a:cs typeface="Arial"/>
              </a:rPr>
              <a:t>b y  </a:t>
            </a:r>
            <a:r>
              <a:rPr sz="2400" spc="-5" dirty="0">
                <a:latin typeface="Arial"/>
                <a:cs typeface="Arial"/>
              </a:rPr>
              <a:t>growing through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nutrient  foramina.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6751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28800" y="228600"/>
            <a:ext cx="8534400" cy="640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2557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5030" y="558800"/>
            <a:ext cx="789813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solidFill>
                  <a:srgbClr val="990033"/>
                </a:solidFill>
                <a:latin typeface="Arial"/>
                <a:cs typeface="Arial"/>
              </a:rPr>
              <a:t>v. </a:t>
            </a:r>
            <a:r>
              <a:rPr sz="3600" b="1" spc="-15" dirty="0">
                <a:solidFill>
                  <a:srgbClr val="990033"/>
                </a:solidFill>
                <a:latin typeface="Arial"/>
                <a:cs typeface="Arial"/>
              </a:rPr>
              <a:t>METASTASIS </a:t>
            </a:r>
            <a:r>
              <a:rPr sz="3600" b="1" spc="-5" dirty="0">
                <a:solidFill>
                  <a:srgbClr val="990033"/>
                </a:solidFill>
                <a:latin typeface="Arial"/>
                <a:cs typeface="Arial"/>
              </a:rPr>
              <a:t>(DISTANT</a:t>
            </a:r>
            <a:r>
              <a:rPr sz="3600" b="1" spc="-75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3600" b="1" spc="-10" dirty="0">
                <a:solidFill>
                  <a:srgbClr val="990033"/>
                </a:solidFill>
                <a:latin typeface="Arial"/>
                <a:cs typeface="Arial"/>
              </a:rPr>
              <a:t>SPREAD)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533400" y="1516533"/>
            <a:ext cx="10515600" cy="3039293"/>
          </a:xfrm>
          <a:prstGeom prst="rect">
            <a:avLst/>
          </a:prstGeom>
        </p:spPr>
        <p:txBody>
          <a:bodyPr vert="horz" wrap="square" lIns="0" tIns="1059179" rIns="0" bIns="0" rtlCol="0">
            <a:spAutoFit/>
          </a:bodyPr>
          <a:lstStyle/>
          <a:p>
            <a:pPr marL="355600" marR="5080" indent="0">
              <a:lnSpc>
                <a:spcPct val="99900"/>
              </a:lnSpc>
              <a:spcBef>
                <a:spcPts val="100"/>
              </a:spcBef>
              <a:buNone/>
            </a:pPr>
            <a:r>
              <a:rPr sz="3200" spc="-5" dirty="0"/>
              <a:t>Metastasis </a:t>
            </a:r>
            <a:r>
              <a:rPr sz="3200" spc="5" dirty="0"/>
              <a:t>(Meta</a:t>
            </a:r>
            <a:r>
              <a:rPr sz="3200" i="1" spc="5" dirty="0">
                <a:latin typeface="Arial"/>
                <a:cs typeface="Arial"/>
              </a:rPr>
              <a:t>= </a:t>
            </a:r>
            <a:r>
              <a:rPr sz="3200" i="1" spc="-5" dirty="0">
                <a:latin typeface="Arial"/>
                <a:cs typeface="Arial"/>
              </a:rPr>
              <a:t>transformation, stasis=  </a:t>
            </a:r>
            <a:r>
              <a:rPr sz="3200" spc="-5" dirty="0"/>
              <a:t>resident) is </a:t>
            </a:r>
            <a:r>
              <a:rPr sz="3200" dirty="0"/>
              <a:t>defined </a:t>
            </a:r>
            <a:r>
              <a:rPr sz="3200" spc="-5" dirty="0"/>
              <a:t>as </a:t>
            </a:r>
            <a:r>
              <a:rPr sz="3200" dirty="0"/>
              <a:t>spread of tumors </a:t>
            </a:r>
            <a:r>
              <a:rPr sz="3200" spc="-5" dirty="0"/>
              <a:t>by  invasion in </a:t>
            </a:r>
            <a:r>
              <a:rPr sz="3200" dirty="0"/>
              <a:t>such a </a:t>
            </a:r>
            <a:r>
              <a:rPr sz="3200" spc="-5" dirty="0"/>
              <a:t>way </a:t>
            </a:r>
            <a:r>
              <a:rPr sz="3200" dirty="0"/>
              <a:t>that discontinues  secondary tumour </a:t>
            </a:r>
            <a:r>
              <a:rPr sz="3200" spc="5" dirty="0"/>
              <a:t>mass </a:t>
            </a:r>
            <a:r>
              <a:rPr sz="3200" dirty="0"/>
              <a:t>/ </a:t>
            </a:r>
            <a:r>
              <a:rPr sz="3200" spc="5" dirty="0"/>
              <a:t>masses </a:t>
            </a:r>
            <a:r>
              <a:rPr sz="3200" dirty="0"/>
              <a:t>are  formed at </a:t>
            </a:r>
            <a:r>
              <a:rPr sz="3200" spc="-5" dirty="0"/>
              <a:t>the site </a:t>
            </a:r>
            <a:r>
              <a:rPr sz="3200" dirty="0"/>
              <a:t>of</a:t>
            </a:r>
            <a:r>
              <a:rPr sz="3200" spc="-30" dirty="0"/>
              <a:t> </a:t>
            </a:r>
            <a:r>
              <a:rPr sz="3200" dirty="0"/>
              <a:t>lodgment.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599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0070" y="148590"/>
            <a:ext cx="3450590" cy="7112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b="1" spc="-10" dirty="0">
                <a:latin typeface="Arial"/>
                <a:cs typeface="Arial"/>
              </a:rPr>
              <a:t>DEFINITION:</a:t>
            </a:r>
            <a:endParaRPr sz="4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0"/>
                </a:moveTo>
                <a:lnTo>
                  <a:pt x="0" y="0"/>
                </a:lnTo>
                <a:lnTo>
                  <a:pt x="0" y="4526280"/>
                </a:lnTo>
                <a:lnTo>
                  <a:pt x="8229600" y="4526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69" y="1634490"/>
            <a:ext cx="7849234" cy="343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neoplasm </a:t>
            </a:r>
            <a:r>
              <a:rPr sz="3200" spc="-5" dirty="0">
                <a:latin typeface="Arial"/>
                <a:cs typeface="Arial"/>
              </a:rPr>
              <a:t>is defined </a:t>
            </a:r>
            <a:r>
              <a:rPr sz="3200" dirty="0">
                <a:latin typeface="Arial"/>
                <a:cs typeface="Arial"/>
              </a:rPr>
              <a:t>as “ abnormal  </a:t>
            </a:r>
            <a:r>
              <a:rPr sz="3200" spc="5" dirty="0">
                <a:latin typeface="Arial"/>
                <a:cs typeface="Arial"/>
              </a:rPr>
              <a:t>mass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tissue, the growth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which  exceeds </a:t>
            </a:r>
            <a:r>
              <a:rPr sz="3200" dirty="0">
                <a:latin typeface="Arial"/>
                <a:cs typeface="Arial"/>
              </a:rPr>
              <a:t>and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uncoordinated </a:t>
            </a: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spc="-5" dirty="0">
                <a:latin typeface="Arial"/>
                <a:cs typeface="Arial"/>
              </a:rPr>
              <a:t>that </a:t>
            </a:r>
            <a:r>
              <a:rPr sz="320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normal </a:t>
            </a:r>
            <a:r>
              <a:rPr sz="3200" spc="-5" dirty="0">
                <a:latin typeface="Arial"/>
                <a:cs typeface="Arial"/>
              </a:rPr>
              <a:t>tissues </a:t>
            </a:r>
            <a:r>
              <a:rPr sz="3200" dirty="0">
                <a:latin typeface="Arial"/>
                <a:cs typeface="Arial"/>
              </a:rPr>
              <a:t>and persists </a:t>
            </a:r>
            <a:r>
              <a:rPr sz="3200" spc="-5" dirty="0">
                <a:latin typeface="Arial"/>
                <a:cs typeface="Arial"/>
              </a:rPr>
              <a:t>in the  </a:t>
            </a:r>
            <a:r>
              <a:rPr sz="3200" spc="5" dirty="0">
                <a:latin typeface="Arial"/>
                <a:cs typeface="Arial"/>
              </a:rPr>
              <a:t>same </a:t>
            </a:r>
            <a:r>
              <a:rPr sz="3200" spc="-5" dirty="0">
                <a:latin typeface="Arial"/>
                <a:cs typeface="Arial"/>
              </a:rPr>
              <a:t>excessive </a:t>
            </a:r>
            <a:r>
              <a:rPr sz="3200" spc="5" dirty="0">
                <a:latin typeface="Arial"/>
                <a:cs typeface="Arial"/>
              </a:rPr>
              <a:t>manner </a:t>
            </a:r>
            <a:r>
              <a:rPr sz="3200" spc="-5" dirty="0">
                <a:latin typeface="Arial"/>
                <a:cs typeface="Arial"/>
              </a:rPr>
              <a:t>after the  </a:t>
            </a:r>
            <a:r>
              <a:rPr sz="3200" dirty="0">
                <a:latin typeface="Arial"/>
                <a:cs typeface="Arial"/>
              </a:rPr>
              <a:t>cessation of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stimuli </a:t>
            </a:r>
            <a:r>
              <a:rPr sz="3200" spc="-5" dirty="0">
                <a:latin typeface="Arial"/>
                <a:cs typeface="Arial"/>
              </a:rPr>
              <a:t>which </a:t>
            </a:r>
            <a:r>
              <a:rPr sz="3200" dirty="0">
                <a:latin typeface="Arial"/>
                <a:cs typeface="Arial"/>
              </a:rPr>
              <a:t>evoked 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change.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9060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5760" y="223520"/>
            <a:ext cx="6377940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5" dirty="0">
                <a:solidFill>
                  <a:srgbClr val="333399"/>
                </a:solidFill>
                <a:latin typeface="Arial"/>
                <a:cs typeface="Arial"/>
              </a:rPr>
              <a:t>ROUTES </a:t>
            </a:r>
            <a:r>
              <a:rPr sz="4000" b="1" spc="-5" dirty="0">
                <a:solidFill>
                  <a:srgbClr val="333399"/>
                </a:solidFill>
                <a:latin typeface="Arial"/>
                <a:cs typeface="Arial"/>
              </a:rPr>
              <a:t>OF</a:t>
            </a:r>
            <a:r>
              <a:rPr sz="4000" b="1" spc="-3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4000" b="1" spc="-20" dirty="0">
                <a:solidFill>
                  <a:srgbClr val="333399"/>
                </a:solidFill>
                <a:latin typeface="Arial"/>
                <a:cs typeface="Arial"/>
              </a:rPr>
              <a:t>METASTASIS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1219200"/>
            <a:ext cx="8229600" cy="4907280"/>
          </a:xfrm>
          <a:custGeom>
            <a:avLst/>
            <a:gdLst/>
            <a:ahLst/>
            <a:cxnLst/>
            <a:rect l="l" t="t" r="r" b="b"/>
            <a:pathLst>
              <a:path w="8229600" h="4907280">
                <a:moveTo>
                  <a:pt x="8229600" y="0"/>
                </a:moveTo>
                <a:lnTo>
                  <a:pt x="0" y="0"/>
                </a:lnTo>
                <a:lnTo>
                  <a:pt x="0" y="4907280"/>
                </a:lnTo>
                <a:lnTo>
                  <a:pt x="8229600" y="4907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15870" y="1139190"/>
            <a:ext cx="7400925" cy="311150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spcBef>
                <a:spcPts val="1000"/>
              </a:spcBef>
            </a:pPr>
            <a:r>
              <a:rPr sz="5400" spc="30" baseline="3086" dirty="0">
                <a:latin typeface="Arial"/>
                <a:cs typeface="Arial"/>
              </a:rPr>
              <a:t>–</a:t>
            </a:r>
            <a:r>
              <a:rPr sz="3600" spc="20" dirty="0">
                <a:latin typeface="Arial"/>
                <a:cs typeface="Arial"/>
              </a:rPr>
              <a:t>Lymphatic</a:t>
            </a:r>
            <a:r>
              <a:rPr sz="3600" spc="-1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spread</a:t>
            </a:r>
            <a:endParaRPr sz="3600">
              <a:latin typeface="Arial"/>
              <a:cs typeface="Arial"/>
            </a:endParaRPr>
          </a:p>
          <a:p>
            <a:pPr marL="12700">
              <a:spcBef>
                <a:spcPts val="900"/>
              </a:spcBef>
            </a:pPr>
            <a:r>
              <a:rPr sz="5400" spc="15" baseline="3086" dirty="0">
                <a:latin typeface="Arial"/>
                <a:cs typeface="Arial"/>
              </a:rPr>
              <a:t>–</a:t>
            </a:r>
            <a:r>
              <a:rPr sz="3600" spc="10" dirty="0">
                <a:latin typeface="Arial"/>
                <a:cs typeface="Arial"/>
              </a:rPr>
              <a:t>Haematogenous</a:t>
            </a:r>
            <a:r>
              <a:rPr sz="3600" spc="-1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spread</a:t>
            </a:r>
            <a:endParaRPr sz="3600">
              <a:latin typeface="Arial"/>
              <a:cs typeface="Arial"/>
            </a:endParaRPr>
          </a:p>
          <a:p>
            <a:pPr marL="298450" marR="5080" indent="-285750">
              <a:spcBef>
                <a:spcPts val="900"/>
              </a:spcBef>
            </a:pPr>
            <a:r>
              <a:rPr sz="5400" spc="52" baseline="3086" dirty="0">
                <a:latin typeface="Arial"/>
                <a:cs typeface="Arial"/>
              </a:rPr>
              <a:t>–</a:t>
            </a:r>
            <a:r>
              <a:rPr sz="3600" spc="35" dirty="0">
                <a:latin typeface="Arial"/>
                <a:cs typeface="Arial"/>
              </a:rPr>
              <a:t>Other </a:t>
            </a:r>
            <a:r>
              <a:rPr sz="3600" spc="-5" dirty="0">
                <a:latin typeface="Arial"/>
                <a:cs typeface="Arial"/>
              </a:rPr>
              <a:t>route </a:t>
            </a:r>
            <a:r>
              <a:rPr sz="3600" dirty="0">
                <a:latin typeface="Arial"/>
                <a:cs typeface="Arial"/>
              </a:rPr>
              <a:t>(Transcoelomic</a:t>
            </a:r>
            <a:r>
              <a:rPr sz="3600" spc="-10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spread  along epithelium-lined </a:t>
            </a:r>
            <a:r>
              <a:rPr sz="3600" dirty="0">
                <a:latin typeface="Arial"/>
                <a:cs typeface="Arial"/>
              </a:rPr>
              <a:t>surfaces,  spread via cerebrospinal</a:t>
            </a:r>
            <a:r>
              <a:rPr sz="3600" spc="-4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fluid).</a:t>
            </a:r>
            <a:endParaRPr sz="3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1521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2340" y="163829"/>
            <a:ext cx="5227955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5" dirty="0">
                <a:solidFill>
                  <a:srgbClr val="990000"/>
                </a:solidFill>
                <a:latin typeface="Arial"/>
                <a:cs typeface="Arial"/>
              </a:rPr>
              <a:t>LYMPHATIC</a:t>
            </a:r>
            <a:r>
              <a:rPr sz="4000" b="1" spc="-8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990000"/>
                </a:solidFill>
                <a:latin typeface="Arial"/>
                <a:cs typeface="Arial"/>
              </a:rPr>
              <a:t>SPREAD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914400"/>
            <a:ext cx="8229600" cy="5943600"/>
          </a:xfrm>
          <a:custGeom>
            <a:avLst/>
            <a:gdLst/>
            <a:ahLst/>
            <a:cxnLst/>
            <a:rect l="l" t="t" r="r" b="b"/>
            <a:pathLst>
              <a:path w="8229600" h="5943600">
                <a:moveTo>
                  <a:pt x="8229600" y="5943600"/>
                </a:moveTo>
                <a:lnTo>
                  <a:pt x="0" y="5943600"/>
                </a:lnTo>
                <a:lnTo>
                  <a:pt x="0" y="0"/>
                </a:lnTo>
                <a:lnTo>
                  <a:pt x="8229600" y="0"/>
                </a:lnTo>
                <a:lnTo>
                  <a:pt x="8229600" y="59436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70" y="928370"/>
            <a:ext cx="150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28570" y="1784350"/>
            <a:ext cx="191135" cy="15151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>
              <a:spcBef>
                <a:spcPts val="770"/>
              </a:spcBef>
            </a:pPr>
            <a:r>
              <a:rPr sz="2700" dirty="0">
                <a:solidFill>
                  <a:srgbClr val="996600"/>
                </a:solidFill>
                <a:latin typeface="Arial"/>
                <a:cs typeface="Arial"/>
              </a:rPr>
              <a:t>–</a:t>
            </a:r>
            <a:endParaRPr sz="2700">
              <a:latin typeface="Arial"/>
              <a:cs typeface="Arial"/>
            </a:endParaRPr>
          </a:p>
          <a:p>
            <a:pPr>
              <a:spcBef>
                <a:spcPts val="670"/>
              </a:spcBef>
            </a:pPr>
            <a:r>
              <a:rPr sz="2700" dirty="0">
                <a:solidFill>
                  <a:srgbClr val="996600"/>
                </a:solidFill>
                <a:latin typeface="Arial"/>
                <a:cs typeface="Arial"/>
              </a:rPr>
              <a:t>–</a:t>
            </a:r>
            <a:endParaRPr sz="2700">
              <a:latin typeface="Arial"/>
              <a:cs typeface="Arial"/>
            </a:endParaRPr>
          </a:p>
          <a:p>
            <a:pPr>
              <a:spcBef>
                <a:spcPts val="670"/>
              </a:spcBef>
            </a:pPr>
            <a:r>
              <a:rPr sz="2700" dirty="0">
                <a:latin typeface="Arial"/>
                <a:cs typeface="Arial"/>
              </a:rPr>
              <a:t>–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8570" y="3343909"/>
            <a:ext cx="27368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2700" spc="225" dirty="0">
                <a:latin typeface="Symbol"/>
                <a:cs typeface="Symbol"/>
              </a:rPr>
              <a:t>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15870" y="4255770"/>
            <a:ext cx="268605" cy="223393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spcBef>
                <a:spcPts val="700"/>
              </a:spcBef>
            </a:pPr>
            <a:r>
              <a:rPr sz="2400" spc="200" dirty="0">
                <a:latin typeface="Symbol"/>
                <a:cs typeface="Symbol"/>
              </a:rPr>
              <a:t></a:t>
            </a:r>
            <a:endParaRPr sz="2400">
              <a:latin typeface="Symbol"/>
              <a:cs typeface="Symbol"/>
            </a:endParaRPr>
          </a:p>
          <a:p>
            <a:pPr marL="12700">
              <a:spcBef>
                <a:spcPts val="600"/>
              </a:spcBef>
            </a:pPr>
            <a:r>
              <a:rPr sz="2400" spc="200" dirty="0">
                <a:latin typeface="Symbol"/>
                <a:cs typeface="Symbol"/>
              </a:rPr>
              <a:t></a:t>
            </a:r>
            <a:endParaRPr sz="2400">
              <a:latin typeface="Symbol"/>
              <a:cs typeface="Symbol"/>
            </a:endParaRPr>
          </a:p>
          <a:p>
            <a:pPr marL="12700">
              <a:spcBef>
                <a:spcPts val="600"/>
              </a:spcBef>
            </a:pPr>
            <a:r>
              <a:rPr sz="2400" spc="200" dirty="0">
                <a:latin typeface="Symbol"/>
                <a:cs typeface="Symbol"/>
              </a:rPr>
              <a:t></a:t>
            </a:r>
            <a:endParaRPr sz="2400">
              <a:latin typeface="Symbol"/>
              <a:cs typeface="Symbol"/>
            </a:endParaRPr>
          </a:p>
          <a:p>
            <a:pPr marL="12700">
              <a:spcBef>
                <a:spcPts val="600"/>
              </a:spcBef>
            </a:pPr>
            <a:r>
              <a:rPr sz="2400" spc="200" dirty="0">
                <a:latin typeface="Symbol"/>
                <a:cs typeface="Symbol"/>
              </a:rPr>
              <a:t></a:t>
            </a:r>
            <a:endParaRPr sz="2400">
              <a:latin typeface="Symbol"/>
              <a:cs typeface="Symbol"/>
            </a:endParaRPr>
          </a:p>
          <a:p>
            <a:pPr marL="12700">
              <a:spcBef>
                <a:spcPts val="590"/>
              </a:spcBef>
            </a:pPr>
            <a:r>
              <a:rPr sz="2400" spc="200" dirty="0">
                <a:latin typeface="Symbol"/>
                <a:cs typeface="Symbol"/>
              </a:rPr>
              <a:t>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71470" y="948690"/>
            <a:ext cx="6976109" cy="5646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00150">
              <a:spcBef>
                <a:spcPts val="100"/>
              </a:spcBef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involvement of </a:t>
            </a:r>
            <a:r>
              <a:rPr sz="2800" dirty="0">
                <a:latin typeface="Arial"/>
                <a:cs typeface="Arial"/>
              </a:rPr>
              <a:t>lymph </a:t>
            </a:r>
            <a:r>
              <a:rPr sz="2800" spc="-5" dirty="0">
                <a:latin typeface="Arial"/>
                <a:cs typeface="Arial"/>
              </a:rPr>
              <a:t>nodes by  malignant </a:t>
            </a:r>
            <a:r>
              <a:rPr sz="2800" dirty="0">
                <a:latin typeface="Arial"/>
                <a:cs typeface="Arial"/>
              </a:rPr>
              <a:t>cells may </a:t>
            </a:r>
            <a:r>
              <a:rPr sz="2800" spc="-5" dirty="0">
                <a:latin typeface="Arial"/>
                <a:cs typeface="Arial"/>
              </a:rPr>
              <a:t>be of </a:t>
            </a:r>
            <a:r>
              <a:rPr sz="2800" spc="-10" dirty="0">
                <a:latin typeface="Arial"/>
                <a:cs typeface="Arial"/>
              </a:rPr>
              <a:t>two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forms:</a:t>
            </a:r>
            <a:endParaRPr sz="2800">
              <a:latin typeface="Arial"/>
              <a:cs typeface="Arial"/>
            </a:endParaRPr>
          </a:p>
          <a:p>
            <a:pPr marL="368300" marR="2851785">
              <a:lnSpc>
                <a:spcPct val="120700"/>
              </a:lnSpc>
            </a:pPr>
            <a:r>
              <a:rPr sz="2700" b="1" u="heavy" spc="-10" dirty="0">
                <a:solidFill>
                  <a:srgbClr val="996600"/>
                </a:solidFill>
                <a:uFill>
                  <a:solidFill>
                    <a:srgbClr val="996600"/>
                  </a:solidFill>
                </a:uFill>
                <a:latin typeface="Arial"/>
                <a:cs typeface="Arial"/>
              </a:rPr>
              <a:t>Lymphatic </a:t>
            </a:r>
            <a:r>
              <a:rPr sz="2700" b="1" u="heavy" spc="-5" dirty="0">
                <a:solidFill>
                  <a:srgbClr val="996600"/>
                </a:solidFill>
                <a:uFill>
                  <a:solidFill>
                    <a:srgbClr val="996600"/>
                  </a:solidFill>
                </a:uFill>
                <a:latin typeface="Arial"/>
                <a:cs typeface="Arial"/>
              </a:rPr>
              <a:t>permeation</a:t>
            </a:r>
            <a:r>
              <a:rPr sz="2700" spc="-5" dirty="0">
                <a:latin typeface="Arial"/>
                <a:cs typeface="Arial"/>
              </a:rPr>
              <a:t>.  </a:t>
            </a:r>
            <a:r>
              <a:rPr sz="2700" b="1" u="heavy" spc="-10" dirty="0">
                <a:solidFill>
                  <a:srgbClr val="996600"/>
                </a:solidFill>
                <a:uFill>
                  <a:solidFill>
                    <a:srgbClr val="996600"/>
                  </a:solidFill>
                </a:uFill>
                <a:latin typeface="Arial"/>
                <a:cs typeface="Arial"/>
              </a:rPr>
              <a:t>Lymphatic </a:t>
            </a:r>
            <a:r>
              <a:rPr sz="2700" b="1" u="heavy" spc="-5" dirty="0">
                <a:solidFill>
                  <a:srgbClr val="996600"/>
                </a:solidFill>
                <a:uFill>
                  <a:solidFill>
                    <a:srgbClr val="996600"/>
                  </a:solidFill>
                </a:uFill>
                <a:latin typeface="Arial"/>
                <a:cs typeface="Arial"/>
              </a:rPr>
              <a:t>emboli</a:t>
            </a:r>
            <a:r>
              <a:rPr sz="2700" spc="-5" dirty="0">
                <a:latin typeface="Arial"/>
                <a:cs typeface="Arial"/>
              </a:rPr>
              <a:t>.</a:t>
            </a:r>
            <a:endParaRPr sz="2700">
              <a:latin typeface="Arial"/>
              <a:cs typeface="Arial"/>
            </a:endParaRPr>
          </a:p>
          <a:p>
            <a:pPr marL="368300">
              <a:spcBef>
                <a:spcPts val="680"/>
              </a:spcBef>
            </a:pPr>
            <a:r>
              <a:rPr sz="2700" spc="-10" dirty="0">
                <a:latin typeface="Arial"/>
                <a:cs typeface="Arial"/>
              </a:rPr>
              <a:t>The </a:t>
            </a:r>
            <a:r>
              <a:rPr sz="2700" dirty="0">
                <a:latin typeface="Arial"/>
                <a:cs typeface="Arial"/>
              </a:rPr>
              <a:t>results can</a:t>
            </a:r>
            <a:r>
              <a:rPr sz="2700" spc="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be,</a:t>
            </a:r>
            <a:endParaRPr sz="2700">
              <a:latin typeface="Arial"/>
              <a:cs typeface="Arial"/>
            </a:endParaRPr>
          </a:p>
          <a:p>
            <a:pPr marL="232410" marR="634365" indent="135890">
              <a:lnSpc>
                <a:spcPct val="119800"/>
              </a:lnSpc>
              <a:spcBef>
                <a:spcPts val="25"/>
              </a:spcBef>
            </a:pPr>
            <a:r>
              <a:rPr sz="2700" spc="-5" dirty="0">
                <a:latin typeface="Arial"/>
                <a:cs typeface="Arial"/>
              </a:rPr>
              <a:t>the whole lymph node </a:t>
            </a:r>
            <a:r>
              <a:rPr sz="2700" dirty="0">
                <a:latin typeface="Arial"/>
                <a:cs typeface="Arial"/>
              </a:rPr>
              <a:t>may </a:t>
            </a:r>
            <a:r>
              <a:rPr sz="2700" spc="-5" dirty="0">
                <a:latin typeface="Arial"/>
                <a:cs typeface="Arial"/>
              </a:rPr>
              <a:t>be replaced  and enlarged by the metastatic tumour.  </a:t>
            </a:r>
            <a:r>
              <a:rPr sz="2400" b="1" spc="-5" dirty="0">
                <a:latin typeface="Arial"/>
                <a:cs typeface="Arial"/>
              </a:rPr>
              <a:t>regional </a:t>
            </a:r>
            <a:r>
              <a:rPr sz="2400" b="1" spc="-10" dirty="0">
                <a:latin typeface="Arial"/>
                <a:cs typeface="Arial"/>
              </a:rPr>
              <a:t>nodal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metastasis</a:t>
            </a:r>
            <a:endParaRPr sz="2400">
              <a:latin typeface="Arial"/>
              <a:cs typeface="Arial"/>
            </a:endParaRPr>
          </a:p>
          <a:p>
            <a:pPr marL="368300" marR="5080">
              <a:lnSpc>
                <a:spcPts val="3479"/>
              </a:lnSpc>
              <a:spcBef>
                <a:spcPts val="204"/>
              </a:spcBef>
            </a:pPr>
            <a:r>
              <a:rPr sz="2400" b="1" spc="-5" dirty="0">
                <a:latin typeface="Arial"/>
                <a:cs typeface="Arial"/>
              </a:rPr>
              <a:t>regional </a:t>
            </a:r>
            <a:r>
              <a:rPr sz="2400" b="1" spc="-10" dirty="0">
                <a:latin typeface="Arial"/>
                <a:cs typeface="Arial"/>
              </a:rPr>
              <a:t>lymphadenitis </a:t>
            </a:r>
            <a:r>
              <a:rPr sz="2400" b="1" dirty="0">
                <a:latin typeface="Arial"/>
                <a:cs typeface="Arial"/>
              </a:rPr>
              <a:t>of </a:t>
            </a:r>
            <a:r>
              <a:rPr sz="2400" b="1" spc="-5" dirty="0">
                <a:latin typeface="Arial"/>
                <a:cs typeface="Arial"/>
              </a:rPr>
              <a:t>sinus histiocytosis.  skip metastasis</a:t>
            </a:r>
            <a:endParaRPr sz="2400">
              <a:latin typeface="Arial"/>
              <a:cs typeface="Arial"/>
            </a:endParaRPr>
          </a:p>
          <a:p>
            <a:pPr marL="368300" marR="3332479">
              <a:lnSpc>
                <a:spcPts val="3479"/>
              </a:lnSpc>
            </a:pPr>
            <a:r>
              <a:rPr sz="2400" b="1" spc="-10" dirty="0">
                <a:latin typeface="Arial"/>
                <a:cs typeface="Arial"/>
              </a:rPr>
              <a:t>retrograde </a:t>
            </a:r>
            <a:r>
              <a:rPr sz="2400" b="1" spc="-5" dirty="0">
                <a:latin typeface="Arial"/>
                <a:cs typeface="Arial"/>
              </a:rPr>
              <a:t>metastases  Virchow’s </a:t>
            </a:r>
            <a:r>
              <a:rPr sz="2400" b="1" spc="-10" dirty="0">
                <a:latin typeface="Arial"/>
                <a:cs typeface="Arial"/>
              </a:rPr>
              <a:t>lymph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node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6176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228600"/>
            <a:ext cx="8839200" cy="640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0359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67000" y="457200"/>
            <a:ext cx="7072998" cy="61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5738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297753"/>
            <a:ext cx="8305800" cy="669414"/>
          </a:xfrm>
          <a:prstGeom prst="rect">
            <a:avLst/>
          </a:prstGeom>
          <a:solidFill>
            <a:srgbClr val="D5CDFB"/>
          </a:solidFill>
        </p:spPr>
        <p:txBody>
          <a:bodyPr vert="horz" wrap="square" lIns="0" tIns="53340" rIns="0" bIns="0" rtlCol="0" anchor="ctr">
            <a:spAutoFit/>
          </a:bodyPr>
          <a:lstStyle/>
          <a:p>
            <a:pPr marL="650240">
              <a:lnSpc>
                <a:spcPct val="100000"/>
              </a:lnSpc>
              <a:spcBef>
                <a:spcPts val="420"/>
              </a:spcBef>
            </a:pPr>
            <a:r>
              <a:rPr sz="4000" b="1" spc="-15" dirty="0">
                <a:solidFill>
                  <a:srgbClr val="990000"/>
                </a:solidFill>
                <a:latin typeface="Arial"/>
                <a:cs typeface="Arial"/>
              </a:rPr>
              <a:t>HAEMATOGENOUS</a:t>
            </a:r>
            <a:r>
              <a:rPr sz="4000" b="1" spc="-2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990000"/>
                </a:solidFill>
                <a:latin typeface="Arial"/>
                <a:cs typeface="Arial"/>
              </a:rPr>
              <a:t>SPREAD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8670" y="1115059"/>
            <a:ext cx="150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8670" y="2692400"/>
            <a:ext cx="150495" cy="14427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spcBef>
                <a:spcPts val="459"/>
              </a:spcBef>
            </a:pPr>
            <a:r>
              <a:rPr sz="28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spcBef>
                <a:spcPts val="359"/>
              </a:spcBef>
            </a:pPr>
            <a:r>
              <a:rPr sz="28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spcBef>
                <a:spcPts val="359"/>
              </a:spcBef>
            </a:pPr>
            <a:r>
              <a:rPr sz="28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8670" y="4922520"/>
            <a:ext cx="150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3031" y="1134109"/>
            <a:ext cx="7414895" cy="51168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7305" marR="5080">
              <a:lnSpc>
                <a:spcPct val="90000"/>
              </a:lnSpc>
              <a:spcBef>
                <a:spcPts val="434"/>
              </a:spcBef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common sites </a:t>
            </a:r>
            <a:r>
              <a:rPr sz="2800" spc="-5" dirty="0">
                <a:latin typeface="Arial"/>
                <a:cs typeface="Arial"/>
              </a:rPr>
              <a:t>for blood- borne </a:t>
            </a:r>
            <a:r>
              <a:rPr sz="2800" dirty="0">
                <a:latin typeface="Arial"/>
                <a:cs typeface="Arial"/>
              </a:rPr>
              <a:t>metastasis  </a:t>
            </a:r>
            <a:r>
              <a:rPr sz="2800" spc="-5" dirty="0">
                <a:latin typeface="Arial"/>
                <a:cs typeface="Arial"/>
              </a:rPr>
              <a:t>are: the liver, </a:t>
            </a:r>
            <a:r>
              <a:rPr sz="2800" dirty="0">
                <a:latin typeface="Arial"/>
                <a:cs typeface="Arial"/>
              </a:rPr>
              <a:t>lungs, </a:t>
            </a:r>
            <a:r>
              <a:rPr sz="2800" spc="-5" dirty="0">
                <a:latin typeface="Arial"/>
                <a:cs typeface="Arial"/>
              </a:rPr>
              <a:t>brain, bones, kidney and  adrenals, </a:t>
            </a:r>
            <a:r>
              <a:rPr sz="2800" dirty="0">
                <a:latin typeface="Arial"/>
                <a:cs typeface="Arial"/>
              </a:rPr>
              <a:t>all </a:t>
            </a:r>
            <a:r>
              <a:rPr sz="2800" spc="-5" dirty="0">
                <a:latin typeface="Arial"/>
                <a:cs typeface="Arial"/>
              </a:rPr>
              <a:t>of which provide ‘good </a:t>
            </a:r>
            <a:r>
              <a:rPr sz="2800" dirty="0">
                <a:latin typeface="Arial"/>
                <a:cs typeface="Arial"/>
              </a:rPr>
              <a:t>soil’ for </a:t>
            </a:r>
            <a:r>
              <a:rPr sz="2800" spc="-5" dirty="0">
                <a:latin typeface="Arial"/>
                <a:cs typeface="Arial"/>
              </a:rPr>
              <a:t>the  growth of ‘good seeds’ </a:t>
            </a:r>
            <a:r>
              <a:rPr sz="2800" dirty="0">
                <a:latin typeface="Arial"/>
                <a:cs typeface="Arial"/>
              </a:rPr>
              <a:t>(seed-soil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theory).</a:t>
            </a:r>
            <a:endParaRPr sz="2800">
              <a:latin typeface="Arial"/>
              <a:cs typeface="Arial"/>
            </a:endParaRPr>
          </a:p>
          <a:p>
            <a:pPr marL="27305">
              <a:spcBef>
                <a:spcPts val="360"/>
              </a:spcBef>
            </a:pPr>
            <a:r>
              <a:rPr sz="2800" b="1" spc="-10" dirty="0">
                <a:solidFill>
                  <a:srgbClr val="333399"/>
                </a:solidFill>
                <a:latin typeface="Arial"/>
                <a:cs typeface="Arial"/>
              </a:rPr>
              <a:t>Systemic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veins</a:t>
            </a:r>
            <a:r>
              <a:rPr sz="2800" b="1" spc="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:lungs</a:t>
            </a:r>
            <a:endParaRPr sz="2800">
              <a:latin typeface="Arial"/>
              <a:cs typeface="Arial"/>
            </a:endParaRPr>
          </a:p>
          <a:p>
            <a:pPr marL="27305">
              <a:spcBef>
                <a:spcPts val="360"/>
              </a:spcBef>
            </a:pP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Portal </a:t>
            </a:r>
            <a:r>
              <a:rPr sz="2800" b="1" i="1" spc="-5" dirty="0">
                <a:solidFill>
                  <a:srgbClr val="333399"/>
                </a:solidFill>
                <a:latin typeface="Arial"/>
                <a:cs typeface="Arial"/>
              </a:rPr>
              <a:t>veins</a:t>
            </a:r>
            <a:r>
              <a:rPr sz="2800" b="1" i="1" spc="1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:liver.</a:t>
            </a:r>
            <a:endParaRPr sz="2800">
              <a:latin typeface="Arial"/>
              <a:cs typeface="Arial"/>
            </a:endParaRPr>
          </a:p>
          <a:p>
            <a:pPr marL="27305" marR="339725">
              <a:lnSpc>
                <a:spcPct val="90000"/>
              </a:lnSpc>
              <a:spcBef>
                <a:spcPts val="685"/>
              </a:spcBef>
              <a:tabLst>
                <a:tab pos="5069205" algn="l"/>
              </a:tabLst>
            </a:pP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Arterial spread</a:t>
            </a:r>
            <a:r>
              <a:rPr sz="2800" b="1" spc="3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:by</a:t>
            </a:r>
            <a:r>
              <a:rPr sz="2800" spc="-5" dirty="0">
                <a:latin typeface="Arial"/>
                <a:cs typeface="Arial"/>
              </a:rPr>
              <a:t> pulmonary	capillary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bed  </a:t>
            </a:r>
            <a:r>
              <a:rPr sz="2800" spc="-5" dirty="0">
                <a:latin typeface="Arial"/>
                <a:cs typeface="Arial"/>
              </a:rPr>
              <a:t>or pulmonary arterial route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kidneys,  adrenals, bones, brains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etc.</a:t>
            </a:r>
            <a:endParaRPr sz="2800">
              <a:latin typeface="Arial"/>
              <a:cs typeface="Arial"/>
            </a:endParaRPr>
          </a:p>
          <a:p>
            <a:pPr marL="27305">
              <a:spcBef>
                <a:spcPts val="360"/>
              </a:spcBef>
            </a:pP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Retrograde spread </a:t>
            </a:r>
            <a:r>
              <a:rPr sz="2800" spc="-5" dirty="0">
                <a:latin typeface="Arial"/>
                <a:cs typeface="Arial"/>
              </a:rPr>
              <a:t>:unusual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sites</a:t>
            </a:r>
            <a:endParaRPr sz="2800">
              <a:latin typeface="Arial"/>
              <a:cs typeface="Arial"/>
            </a:endParaRPr>
          </a:p>
          <a:p>
            <a:pPr marL="27305" marR="549910" indent="-15240">
              <a:lnSpc>
                <a:spcPts val="3020"/>
              </a:lnSpc>
              <a:spcBef>
                <a:spcPts val="745"/>
              </a:spcBef>
              <a:tabLst>
                <a:tab pos="842010" algn="l"/>
              </a:tabLst>
            </a:pPr>
            <a:r>
              <a:rPr sz="2800" spc="-5" dirty="0">
                <a:latin typeface="Arial"/>
                <a:cs typeface="Arial"/>
              </a:rPr>
              <a:t>E.g.	vertebral metastases </a:t>
            </a:r>
            <a:r>
              <a:rPr sz="2800" dirty="0">
                <a:latin typeface="Arial"/>
                <a:cs typeface="Arial"/>
              </a:rPr>
              <a:t>in cancers </a:t>
            </a:r>
            <a:r>
              <a:rPr sz="2800" spc="-5" dirty="0">
                <a:latin typeface="Arial"/>
                <a:cs typeface="Arial"/>
              </a:rPr>
              <a:t>of the  thyroid and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prostate.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3225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1200" y="228600"/>
            <a:ext cx="8229600" cy="6040120"/>
          </a:xfrm>
          <a:custGeom>
            <a:avLst/>
            <a:gdLst/>
            <a:ahLst/>
            <a:cxnLst/>
            <a:rect l="l" t="t" r="r" b="b"/>
            <a:pathLst>
              <a:path w="8229600" h="6040120">
                <a:moveTo>
                  <a:pt x="8229600" y="0"/>
                </a:moveTo>
                <a:lnTo>
                  <a:pt x="0" y="0"/>
                </a:lnTo>
                <a:lnTo>
                  <a:pt x="0" y="6040120"/>
                </a:lnTo>
                <a:lnTo>
                  <a:pt x="8229600" y="6040120"/>
                </a:lnTo>
                <a:lnTo>
                  <a:pt x="8229600" y="0"/>
                </a:lnTo>
                <a:close/>
              </a:path>
            </a:pathLst>
          </a:custGeom>
          <a:solidFill>
            <a:srgbClr val="D5CD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58670" y="219709"/>
            <a:ext cx="8043545" cy="552958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54965" marR="5080" indent="-342900">
              <a:lnSpc>
                <a:spcPct val="89900"/>
              </a:lnSpc>
              <a:spcBef>
                <a:spcPts val="43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10" dirty="0">
                <a:latin typeface="Arial"/>
                <a:cs typeface="Arial"/>
              </a:rPr>
              <a:t>Macroscopically, </a:t>
            </a:r>
            <a:r>
              <a:rPr sz="2800" spc="-5" dirty="0">
                <a:latin typeface="Arial"/>
                <a:cs typeface="Arial"/>
              </a:rPr>
              <a:t>blood –borne </a:t>
            </a:r>
            <a:r>
              <a:rPr sz="2800" dirty="0">
                <a:latin typeface="Arial"/>
                <a:cs typeface="Arial"/>
              </a:rPr>
              <a:t>metastases </a:t>
            </a:r>
            <a:r>
              <a:rPr sz="2800" spc="-5" dirty="0">
                <a:latin typeface="Arial"/>
                <a:cs typeface="Arial"/>
              </a:rPr>
              <a:t>in  an organ appears as multiple, rounded nodules  of varying </a:t>
            </a:r>
            <a:r>
              <a:rPr sz="2800" dirty="0">
                <a:latin typeface="Arial"/>
                <a:cs typeface="Arial"/>
              </a:rPr>
              <a:t>size, </a:t>
            </a:r>
            <a:r>
              <a:rPr sz="2800" spc="-5" dirty="0">
                <a:latin typeface="Arial"/>
                <a:cs typeface="Arial"/>
              </a:rPr>
              <a:t>scattered throughout the organ </a:t>
            </a:r>
            <a:r>
              <a:rPr sz="2800" dirty="0">
                <a:latin typeface="Arial"/>
                <a:cs typeface="Arial"/>
              </a:rPr>
              <a:t>.  Sometimes, </a:t>
            </a:r>
            <a:r>
              <a:rPr sz="2800" spc="-5" dirty="0">
                <a:latin typeface="Arial"/>
                <a:cs typeface="Arial"/>
              </a:rPr>
              <a:t>the metastasis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5" dirty="0">
                <a:latin typeface="Arial"/>
                <a:cs typeface="Arial"/>
              </a:rPr>
              <a:t>grow bigger  than the primary </a:t>
            </a:r>
            <a:r>
              <a:rPr sz="2800" dirty="0">
                <a:latin typeface="Arial"/>
                <a:cs typeface="Arial"/>
              </a:rPr>
              <a:t>tumour. </a:t>
            </a:r>
            <a:r>
              <a:rPr sz="2800" spc="-5" dirty="0">
                <a:latin typeface="Arial"/>
                <a:cs typeface="Arial"/>
              </a:rPr>
              <a:t>Metastatic deposits just  like </a:t>
            </a:r>
            <a:r>
              <a:rPr sz="2800" dirty="0">
                <a:latin typeface="Arial"/>
                <a:cs typeface="Arial"/>
              </a:rPr>
              <a:t>primary </a:t>
            </a:r>
            <a:r>
              <a:rPr sz="2800" spc="-5" dirty="0">
                <a:latin typeface="Arial"/>
                <a:cs typeface="Arial"/>
              </a:rPr>
              <a:t>tumour </a:t>
            </a:r>
            <a:r>
              <a:rPr sz="2800" dirty="0">
                <a:latin typeface="Arial"/>
                <a:cs typeface="Arial"/>
              </a:rPr>
              <a:t>may cause </a:t>
            </a:r>
            <a:r>
              <a:rPr sz="2800" spc="-5" dirty="0">
                <a:latin typeface="Arial"/>
                <a:cs typeface="Arial"/>
              </a:rPr>
              <a:t>further  dissemination </a:t>
            </a:r>
            <a:r>
              <a:rPr sz="2800" dirty="0">
                <a:latin typeface="Arial"/>
                <a:cs typeface="Arial"/>
              </a:rPr>
              <a:t>via </a:t>
            </a:r>
            <a:r>
              <a:rPr sz="2800" spc="-5" dirty="0">
                <a:latin typeface="Arial"/>
                <a:cs typeface="Arial"/>
              </a:rPr>
              <a:t>lymphatics and blood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vessels</a:t>
            </a:r>
            <a:endParaRPr sz="2800">
              <a:latin typeface="Arial"/>
              <a:cs typeface="Arial"/>
            </a:endParaRPr>
          </a:p>
          <a:p>
            <a:pPr marL="354965" marR="321945" indent="-342900">
              <a:lnSpc>
                <a:spcPct val="899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10" dirty="0">
                <a:latin typeface="Arial"/>
                <a:cs typeface="Arial"/>
              </a:rPr>
              <a:t>Microscopically,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secondary deposits  generally reproduce the structure of </a:t>
            </a:r>
            <a:r>
              <a:rPr sz="2800" dirty="0">
                <a:latin typeface="Arial"/>
                <a:cs typeface="Arial"/>
              </a:rPr>
              <a:t>primary  </a:t>
            </a:r>
            <a:r>
              <a:rPr sz="2800" spc="-5" dirty="0">
                <a:latin typeface="Arial"/>
                <a:cs typeface="Arial"/>
              </a:rPr>
              <a:t>tumour. However, </a:t>
            </a:r>
            <a:r>
              <a:rPr sz="2800" dirty="0">
                <a:latin typeface="Arial"/>
                <a:cs typeface="Arial"/>
              </a:rPr>
              <a:t>the same primary </a:t>
            </a:r>
            <a:r>
              <a:rPr sz="2800" spc="-5" dirty="0">
                <a:latin typeface="Arial"/>
                <a:cs typeface="Arial"/>
              </a:rPr>
              <a:t>tumour on  metastasis </a:t>
            </a:r>
            <a:r>
              <a:rPr sz="2800" spc="5" dirty="0">
                <a:latin typeface="Arial"/>
                <a:cs typeface="Arial"/>
              </a:rPr>
              <a:t>at </a:t>
            </a:r>
            <a:r>
              <a:rPr sz="2800" spc="-5" dirty="0">
                <a:latin typeface="Arial"/>
                <a:cs typeface="Arial"/>
              </a:rPr>
              <a:t>different sites </a:t>
            </a:r>
            <a:r>
              <a:rPr sz="2800" dirty="0">
                <a:latin typeface="Arial"/>
                <a:cs typeface="Arial"/>
              </a:rPr>
              <a:t>may show </a:t>
            </a:r>
            <a:r>
              <a:rPr sz="2800" spc="-5" dirty="0">
                <a:latin typeface="Arial"/>
                <a:cs typeface="Arial"/>
              </a:rPr>
              <a:t>varying  grades of differentiation, apparently due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 influence of local environment surrounding the  tumour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its growth.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1285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0" y="304800"/>
            <a:ext cx="7848600" cy="594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4675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95550" y="193041"/>
            <a:ext cx="7455534" cy="65120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62890">
              <a:spcBef>
                <a:spcPts val="100"/>
              </a:spcBef>
              <a:tabLst>
                <a:tab pos="605790" algn="l"/>
                <a:tab pos="606425" algn="l"/>
              </a:tabLst>
            </a:pP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SPREAD ALONG BODY CAVITIES AND  NATURAL PASSAGES.</a:t>
            </a:r>
            <a:endParaRPr sz="2800" dirty="0">
              <a:latin typeface="Arial"/>
              <a:cs typeface="Arial"/>
            </a:endParaRPr>
          </a:p>
          <a:p>
            <a:pPr marL="448309" lvl="1" indent="-316230">
              <a:spcBef>
                <a:spcPts val="1290"/>
              </a:spcBef>
              <a:buAutoNum type="romanLcParenR"/>
              <a:tabLst>
                <a:tab pos="448309" algn="l"/>
              </a:tabLst>
            </a:pPr>
            <a:r>
              <a:rPr sz="2800" b="1" spc="-10" dirty="0">
                <a:solidFill>
                  <a:srgbClr val="333399"/>
                </a:solidFill>
                <a:latin typeface="Arial"/>
                <a:cs typeface="Arial"/>
              </a:rPr>
              <a:t>Transcoelomic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spread</a:t>
            </a:r>
            <a:r>
              <a:rPr sz="2800" b="1" spc="-5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 marL="203835">
              <a:lnSpc>
                <a:spcPts val="3190"/>
              </a:lnSpc>
              <a:spcBef>
                <a:spcPts val="359"/>
              </a:spcBef>
            </a:pPr>
            <a:r>
              <a:rPr sz="2800" spc="-5" dirty="0">
                <a:latin typeface="Arial"/>
                <a:cs typeface="Arial"/>
              </a:rPr>
              <a:t>cancers </a:t>
            </a:r>
            <a:r>
              <a:rPr sz="2800" dirty="0">
                <a:latin typeface="Arial"/>
                <a:cs typeface="Arial"/>
              </a:rPr>
              <a:t>invade </a:t>
            </a:r>
            <a:r>
              <a:rPr sz="2800" spc="-5" dirty="0">
                <a:latin typeface="Arial"/>
                <a:cs typeface="Arial"/>
              </a:rPr>
              <a:t>through </a:t>
            </a:r>
            <a:r>
              <a:rPr sz="2800" dirty="0">
                <a:latin typeface="Arial"/>
                <a:cs typeface="Arial"/>
              </a:rPr>
              <a:t>the serosal </a:t>
            </a:r>
            <a:r>
              <a:rPr sz="2800" spc="-10" dirty="0">
                <a:latin typeface="Arial"/>
                <a:cs typeface="Arial"/>
              </a:rPr>
              <a:t>wall </a:t>
            </a:r>
            <a:r>
              <a:rPr sz="2800" spc="5" dirty="0">
                <a:latin typeface="Arial"/>
                <a:cs typeface="Arial"/>
              </a:rPr>
              <a:t>of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endParaRPr sz="2800" dirty="0">
              <a:latin typeface="Arial"/>
              <a:cs typeface="Arial"/>
            </a:endParaRPr>
          </a:p>
          <a:p>
            <a:pPr marL="2925445">
              <a:lnSpc>
                <a:spcPts val="3190"/>
              </a:lnSpc>
            </a:pPr>
            <a:r>
              <a:rPr sz="2800" dirty="0">
                <a:latin typeface="Arial"/>
                <a:cs typeface="Arial"/>
              </a:rPr>
              <a:t>coelomic</a:t>
            </a:r>
            <a:r>
              <a:rPr sz="2800" spc="-5" dirty="0">
                <a:latin typeface="Arial"/>
                <a:cs typeface="Arial"/>
              </a:rPr>
              <a:t> cavity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5"/>
              </a:spcBef>
            </a:pPr>
            <a:endParaRPr sz="3850" dirty="0">
              <a:latin typeface="Times New Roman"/>
              <a:cs typeface="Times New Roman"/>
            </a:endParaRPr>
          </a:p>
          <a:p>
            <a:pPr marL="2024380" marR="150495" indent="-1673860">
              <a:lnSpc>
                <a:spcPts val="3020"/>
              </a:lnSpc>
            </a:pPr>
            <a:r>
              <a:rPr sz="2800" spc="-5" dirty="0">
                <a:latin typeface="Arial"/>
                <a:cs typeface="Arial"/>
              </a:rPr>
              <a:t>tumour fragments or clusters </a:t>
            </a:r>
            <a:r>
              <a:rPr sz="2800" spc="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tumour </a:t>
            </a:r>
            <a:r>
              <a:rPr sz="2800" spc="-5" dirty="0">
                <a:latin typeface="Arial"/>
                <a:cs typeface="Arial"/>
              </a:rPr>
              <a:t>cells  </a:t>
            </a:r>
            <a:r>
              <a:rPr sz="2800" dirty="0">
                <a:latin typeface="Arial"/>
                <a:cs typeface="Arial"/>
              </a:rPr>
              <a:t>carried </a:t>
            </a:r>
            <a:r>
              <a:rPr sz="2800" spc="-5" dirty="0">
                <a:latin typeface="Arial"/>
                <a:cs typeface="Arial"/>
              </a:rPr>
              <a:t>in the </a:t>
            </a:r>
            <a:r>
              <a:rPr sz="2800" dirty="0">
                <a:latin typeface="Arial"/>
                <a:cs typeface="Arial"/>
              </a:rPr>
              <a:t>coelomic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fluid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0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530860">
              <a:lnSpc>
                <a:spcPts val="3190"/>
              </a:lnSpc>
            </a:pPr>
            <a:r>
              <a:rPr sz="2800" spc="-5" dirty="0">
                <a:latin typeface="Arial"/>
                <a:cs typeface="Arial"/>
              </a:rPr>
              <a:t>implanted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Peritoneal cavity ,pleural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endParaRPr sz="2800" dirty="0">
              <a:latin typeface="Arial"/>
              <a:cs typeface="Arial"/>
            </a:endParaRPr>
          </a:p>
          <a:p>
            <a:pPr marL="2620010">
              <a:lnSpc>
                <a:spcPts val="3190"/>
              </a:lnSpc>
            </a:pPr>
            <a:r>
              <a:rPr sz="2800" spc="-5" dirty="0">
                <a:latin typeface="Arial"/>
                <a:cs typeface="Arial"/>
              </a:rPr>
              <a:t>pericardial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cavities.</a:t>
            </a:r>
            <a:endParaRPr sz="2800" dirty="0">
              <a:latin typeface="Arial"/>
              <a:cs typeface="Arial"/>
            </a:endParaRPr>
          </a:p>
          <a:p>
            <a:pPr marL="547370" lvl="1" indent="-515620">
              <a:spcBef>
                <a:spcPts val="360"/>
              </a:spcBef>
              <a:buAutoNum type="romanLcParenR" startAt="2"/>
              <a:tabLst>
                <a:tab pos="547370" algn="l"/>
                <a:tab pos="548005" algn="l"/>
              </a:tabLst>
            </a:pPr>
            <a:r>
              <a:rPr sz="2800" b="1" spc="-10" dirty="0">
                <a:solidFill>
                  <a:srgbClr val="333399"/>
                </a:solidFill>
                <a:latin typeface="Arial"/>
                <a:cs typeface="Arial"/>
              </a:rPr>
              <a:t>Spread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along epithelial lined</a:t>
            </a:r>
            <a:r>
              <a:rPr sz="2800" b="1" spc="-3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surfaces</a:t>
            </a:r>
            <a:endParaRPr sz="2800" dirty="0">
              <a:latin typeface="Arial"/>
              <a:cs typeface="Arial"/>
            </a:endParaRPr>
          </a:p>
          <a:p>
            <a:pPr marL="744220" lvl="1" indent="-711835">
              <a:spcBef>
                <a:spcPts val="360"/>
              </a:spcBef>
              <a:buAutoNum type="romanLcParenR" startAt="2"/>
              <a:tabLst>
                <a:tab pos="743585" algn="l"/>
                <a:tab pos="744220" algn="l"/>
              </a:tabLst>
            </a:pPr>
            <a:r>
              <a:rPr sz="2800" b="1" spc="-10" dirty="0">
                <a:solidFill>
                  <a:srgbClr val="333399"/>
                </a:solidFill>
                <a:latin typeface="Arial"/>
                <a:cs typeface="Arial"/>
              </a:rPr>
              <a:t>Spread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via cerebrospinal fluid</a:t>
            </a:r>
            <a:endParaRPr sz="2800" dirty="0">
              <a:latin typeface="Arial"/>
              <a:cs typeface="Arial"/>
            </a:endParaRPr>
          </a:p>
          <a:p>
            <a:pPr marL="743585" lvl="1" indent="-711835">
              <a:spcBef>
                <a:spcPts val="360"/>
              </a:spcBef>
              <a:buAutoNum type="romanLcParenR" startAt="2"/>
              <a:tabLst>
                <a:tab pos="743585" algn="l"/>
                <a:tab pos="744220" algn="l"/>
              </a:tabLst>
            </a:pP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Implantation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48400" y="2667000"/>
            <a:ext cx="0" cy="386080"/>
          </a:xfrm>
          <a:custGeom>
            <a:avLst/>
            <a:gdLst/>
            <a:ahLst/>
            <a:cxnLst/>
            <a:rect l="l" t="t" r="r" b="b"/>
            <a:pathLst>
              <a:path h="386080">
                <a:moveTo>
                  <a:pt x="0" y="0"/>
                </a:moveTo>
                <a:lnTo>
                  <a:pt x="0" y="38607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10300" y="3048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24600" y="3886200"/>
            <a:ext cx="0" cy="386080"/>
          </a:xfrm>
          <a:custGeom>
            <a:avLst/>
            <a:gdLst/>
            <a:ahLst/>
            <a:cxnLst/>
            <a:rect l="l" t="t" r="r" b="b"/>
            <a:pathLst>
              <a:path h="386079">
                <a:moveTo>
                  <a:pt x="0" y="0"/>
                </a:moveTo>
                <a:lnTo>
                  <a:pt x="0" y="38608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6500" y="42672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0076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3019" y="86359"/>
            <a:ext cx="7042150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CLASSIFICATION </a:t>
            </a:r>
            <a:r>
              <a:rPr sz="4000" spc="-5" dirty="0"/>
              <a:t>OF</a:t>
            </a:r>
            <a:r>
              <a:rPr sz="4000" spc="-55" dirty="0"/>
              <a:t> </a:t>
            </a:r>
            <a:r>
              <a:rPr sz="4000" spc="-5" dirty="0"/>
              <a:t>TUMOR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981200" y="914400"/>
            <a:ext cx="8229600" cy="5638800"/>
          </a:xfrm>
          <a:custGeom>
            <a:avLst/>
            <a:gdLst/>
            <a:ahLst/>
            <a:cxnLst/>
            <a:rect l="l" t="t" r="r" b="b"/>
            <a:pathLst>
              <a:path w="8229600" h="5638800">
                <a:moveTo>
                  <a:pt x="8229600" y="0"/>
                </a:moveTo>
                <a:lnTo>
                  <a:pt x="0" y="0"/>
                </a:lnTo>
                <a:lnTo>
                  <a:pt x="0" y="5638800"/>
                </a:lnTo>
                <a:lnTo>
                  <a:pt x="8229600" y="5638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69" y="859789"/>
            <a:ext cx="8007350" cy="173736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algn="just">
              <a:spcBef>
                <a:spcPts val="459"/>
              </a:spcBef>
            </a:pPr>
            <a:r>
              <a:rPr sz="2800" b="1" u="heavy" spc="-10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Anatomic </a:t>
            </a:r>
            <a:r>
              <a:rPr sz="28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Site Classification</a:t>
            </a:r>
            <a:endParaRPr sz="2800">
              <a:latin typeface="Arial"/>
              <a:cs typeface="Arial"/>
            </a:endParaRPr>
          </a:p>
          <a:p>
            <a:pPr marL="354965" marR="5080" indent="-342900" algn="just">
              <a:lnSpc>
                <a:spcPts val="3020"/>
              </a:lnSpc>
              <a:spcBef>
                <a:spcPts val="74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tumor </a:t>
            </a:r>
            <a:r>
              <a:rPr sz="2800" spc="-5" dirty="0">
                <a:latin typeface="Arial"/>
                <a:cs typeface="Arial"/>
              </a:rPr>
              <a:t>is identified by the tissue of origin, the  anatomic </a:t>
            </a:r>
            <a:r>
              <a:rPr sz="2800" dirty="0">
                <a:latin typeface="Arial"/>
                <a:cs typeface="Arial"/>
              </a:rPr>
              <a:t>site, and the </a:t>
            </a:r>
            <a:r>
              <a:rPr sz="2800" spc="-5" dirty="0">
                <a:latin typeface="Arial"/>
                <a:cs typeface="Arial"/>
              </a:rPr>
              <a:t>behavior of the </a:t>
            </a:r>
            <a:r>
              <a:rPr sz="2800" dirty="0">
                <a:latin typeface="Arial"/>
                <a:cs typeface="Arial"/>
              </a:rPr>
              <a:t>tumor </a:t>
            </a:r>
            <a:r>
              <a:rPr sz="2800" spc="-5" dirty="0">
                <a:latin typeface="Arial"/>
                <a:cs typeface="Arial"/>
              </a:rPr>
              <a:t>(i.e.  benign or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malignant).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8670" y="4605020"/>
            <a:ext cx="150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8669" y="2617470"/>
            <a:ext cx="7982584" cy="361061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965" marR="572770" indent="-342900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454025" algn="l"/>
                <a:tab pos="454659" algn="l"/>
              </a:tabLst>
            </a:pPr>
            <a:r>
              <a:rPr dirty="0"/>
              <a:t>	</a:t>
            </a:r>
            <a:r>
              <a:rPr sz="2800" b="1" spc="-10" dirty="0">
                <a:latin typeface="Arial"/>
                <a:cs typeface="Arial"/>
              </a:rPr>
              <a:t>Carcinomas </a:t>
            </a:r>
            <a:r>
              <a:rPr sz="2800" spc="-5" dirty="0">
                <a:latin typeface="Arial"/>
                <a:cs typeface="Arial"/>
              </a:rPr>
              <a:t>originate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5" dirty="0">
                <a:latin typeface="Arial"/>
                <a:cs typeface="Arial"/>
              </a:rPr>
              <a:t>embryonal  ectoderm </a:t>
            </a:r>
            <a:r>
              <a:rPr sz="2800" dirty="0">
                <a:latin typeface="Arial"/>
                <a:cs typeface="Arial"/>
              </a:rPr>
              <a:t>(skin </a:t>
            </a:r>
            <a:r>
              <a:rPr sz="2800" spc="-5" dirty="0">
                <a:latin typeface="Arial"/>
                <a:cs typeface="Arial"/>
              </a:rPr>
              <a:t>and glands) and endoderm  </a:t>
            </a:r>
            <a:r>
              <a:rPr sz="2800" dirty="0">
                <a:latin typeface="Arial"/>
                <a:cs typeface="Arial"/>
              </a:rPr>
              <a:t>(mucous membrane linings </a:t>
            </a:r>
            <a:r>
              <a:rPr sz="2800" spc="-5" dirty="0">
                <a:latin typeface="Arial"/>
                <a:cs typeface="Arial"/>
              </a:rPr>
              <a:t>of the respiratory  tract, gastrointestinal tract, and genitourinary  [GU] tract).</a:t>
            </a:r>
            <a:endParaRPr sz="2800">
              <a:latin typeface="Arial"/>
              <a:cs typeface="Arial"/>
            </a:endParaRPr>
          </a:p>
          <a:p>
            <a:pPr marL="354965" marR="5080" indent="99060">
              <a:lnSpc>
                <a:spcPts val="3020"/>
              </a:lnSpc>
              <a:spcBef>
                <a:spcPts val="745"/>
              </a:spcBef>
            </a:pPr>
            <a:r>
              <a:rPr sz="2800" b="1" spc="-10" dirty="0">
                <a:latin typeface="Arial"/>
                <a:cs typeface="Arial"/>
              </a:rPr>
              <a:t>Sarcomas </a:t>
            </a:r>
            <a:r>
              <a:rPr sz="2800" spc="-5" dirty="0">
                <a:latin typeface="Arial"/>
                <a:cs typeface="Arial"/>
              </a:rPr>
              <a:t>originate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5" dirty="0">
                <a:latin typeface="Arial"/>
                <a:cs typeface="Arial"/>
              </a:rPr>
              <a:t>embryonal mesoderm  (connective </a:t>
            </a:r>
            <a:r>
              <a:rPr sz="2800" dirty="0">
                <a:latin typeface="Arial"/>
                <a:cs typeface="Arial"/>
              </a:rPr>
              <a:t>tissue, muscle, </a:t>
            </a:r>
            <a:r>
              <a:rPr sz="2800" spc="-5" dirty="0">
                <a:latin typeface="Arial"/>
                <a:cs typeface="Arial"/>
              </a:rPr>
              <a:t>bone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fat).</a:t>
            </a:r>
            <a:endParaRPr sz="2800">
              <a:latin typeface="Arial"/>
              <a:cs typeface="Arial"/>
            </a:endParaRPr>
          </a:p>
          <a:p>
            <a:pPr marL="354965" marR="347345">
              <a:lnSpc>
                <a:spcPts val="3020"/>
              </a:lnSpc>
            </a:pPr>
            <a:r>
              <a:rPr sz="2800" spc="-5" dirty="0">
                <a:latin typeface="Arial"/>
                <a:cs typeface="Arial"/>
              </a:rPr>
              <a:t>Lymphomas and leukemia's originate from </a:t>
            </a:r>
            <a:r>
              <a:rPr sz="2800" dirty="0">
                <a:latin typeface="Arial"/>
                <a:cs typeface="Arial"/>
              </a:rPr>
              <a:t>the  </a:t>
            </a:r>
            <a:r>
              <a:rPr sz="2800" spc="-5" dirty="0">
                <a:latin typeface="Arial"/>
                <a:cs typeface="Arial"/>
              </a:rPr>
              <a:t>hematopoietic </a:t>
            </a:r>
            <a:r>
              <a:rPr sz="2800" dirty="0">
                <a:latin typeface="Arial"/>
                <a:cs typeface="Arial"/>
              </a:rPr>
              <a:t>system.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00968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4811" y="238759"/>
            <a:ext cx="6337935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0" dirty="0">
                <a:latin typeface="Arial"/>
                <a:cs typeface="Arial"/>
              </a:rPr>
              <a:t>Histological</a:t>
            </a:r>
            <a:r>
              <a:rPr sz="4000" b="1" spc="-4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Classification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990600"/>
            <a:ext cx="8229600" cy="5562600"/>
          </a:xfrm>
          <a:custGeom>
            <a:avLst/>
            <a:gdLst/>
            <a:ahLst/>
            <a:cxnLst/>
            <a:rect l="l" t="t" r="r" b="b"/>
            <a:pathLst>
              <a:path w="8229600" h="5562600">
                <a:moveTo>
                  <a:pt x="8229600" y="0"/>
                </a:moveTo>
                <a:lnTo>
                  <a:pt x="0" y="0"/>
                </a:lnTo>
                <a:lnTo>
                  <a:pt x="0" y="5562600"/>
                </a:lnTo>
                <a:lnTo>
                  <a:pt x="8229600" y="5562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07870" y="1024890"/>
            <a:ext cx="7955915" cy="5072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765" marR="55880" indent="53340"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Here the appearance of cells and the degree of  differentiation are evaluated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pathologically.</a:t>
            </a:r>
            <a:endParaRPr sz="2800">
              <a:latin typeface="Arial"/>
              <a:cs typeface="Arial"/>
            </a:endParaRPr>
          </a:p>
          <a:p>
            <a:pPr marL="405765" marR="343535" indent="-342900">
              <a:spcBef>
                <a:spcPts val="690"/>
              </a:spcBef>
              <a:buClr>
                <a:srgbClr val="000000"/>
              </a:buClr>
              <a:buFont typeface="Symbol"/>
              <a:buChar char=""/>
              <a:tabLst>
                <a:tab pos="406400" algn="l"/>
                <a:tab pos="1927860" algn="l"/>
                <a:tab pos="5189220" algn="l"/>
              </a:tabLst>
            </a:pP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Grade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spc="5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:	</a:t>
            </a:r>
            <a:r>
              <a:rPr sz="2800" spc="-5" dirty="0">
                <a:latin typeface="Arial"/>
                <a:cs typeface="Arial"/>
              </a:rPr>
              <a:t>Cells differ slightly </a:t>
            </a:r>
            <a:r>
              <a:rPr sz="2800" dirty="0">
                <a:latin typeface="Arial"/>
                <a:cs typeface="Arial"/>
              </a:rPr>
              <a:t>from normal cells  (mild </a:t>
            </a:r>
            <a:r>
              <a:rPr sz="2800" spc="-5" dirty="0">
                <a:latin typeface="Arial"/>
                <a:cs typeface="Arial"/>
              </a:rPr>
              <a:t>dysplasia) and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well	</a:t>
            </a:r>
            <a:r>
              <a:rPr sz="2800" spc="-5" dirty="0">
                <a:latin typeface="Arial"/>
                <a:cs typeface="Arial"/>
              </a:rPr>
              <a:t>differentiated.</a:t>
            </a:r>
            <a:endParaRPr sz="2800">
              <a:latin typeface="Arial"/>
              <a:cs typeface="Arial"/>
            </a:endParaRPr>
          </a:p>
          <a:p>
            <a:pPr marL="405765" marR="301625" indent="-342900">
              <a:spcBef>
                <a:spcPts val="700"/>
              </a:spcBef>
              <a:buClr>
                <a:srgbClr val="000000"/>
              </a:buClr>
              <a:buFont typeface="Symbol"/>
              <a:buChar char=""/>
              <a:tabLst>
                <a:tab pos="406400" algn="l"/>
                <a:tab pos="2026920" algn="l"/>
              </a:tabLst>
            </a:pP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Grade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0000"/>
                </a:solidFill>
                <a:latin typeface="Arial"/>
                <a:cs typeface="Arial"/>
              </a:rPr>
              <a:t>II</a:t>
            </a:r>
            <a:r>
              <a:rPr sz="2800" dirty="0">
                <a:latin typeface="Arial"/>
                <a:cs typeface="Arial"/>
              </a:rPr>
              <a:t>:	</a:t>
            </a:r>
            <a:r>
              <a:rPr sz="2800" spc="-5" dirty="0">
                <a:latin typeface="Arial"/>
                <a:cs typeface="Arial"/>
              </a:rPr>
              <a:t>Cells </a:t>
            </a:r>
            <a:r>
              <a:rPr sz="2800" dirty="0">
                <a:latin typeface="Arial"/>
                <a:cs typeface="Arial"/>
              </a:rPr>
              <a:t>are more </a:t>
            </a:r>
            <a:r>
              <a:rPr sz="2800" spc="-5" dirty="0">
                <a:latin typeface="Arial"/>
                <a:cs typeface="Arial"/>
              </a:rPr>
              <a:t>abnormal (moderate  dysplasia) and moderately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differentiated.</a:t>
            </a:r>
            <a:endParaRPr sz="2800">
              <a:latin typeface="Arial"/>
              <a:cs typeface="Arial"/>
            </a:endParaRPr>
          </a:p>
          <a:p>
            <a:pPr marL="405765" marR="779780" indent="-342900">
              <a:spcBef>
                <a:spcPts val="690"/>
              </a:spcBef>
              <a:buClr>
                <a:srgbClr val="000000"/>
              </a:buClr>
              <a:buFont typeface="Symbol"/>
              <a:buChar char=""/>
              <a:tabLst>
                <a:tab pos="406400" algn="l"/>
                <a:tab pos="2125980" algn="l"/>
              </a:tabLst>
            </a:pP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Grade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0000"/>
                </a:solidFill>
                <a:latin typeface="Arial"/>
                <a:cs typeface="Arial"/>
              </a:rPr>
              <a:t>III</a:t>
            </a:r>
            <a:r>
              <a:rPr sz="2800" dirty="0">
                <a:latin typeface="Arial"/>
                <a:cs typeface="Arial"/>
              </a:rPr>
              <a:t>:	</a:t>
            </a:r>
            <a:r>
              <a:rPr sz="2800" spc="-5" dirty="0">
                <a:latin typeface="Arial"/>
                <a:cs typeface="Arial"/>
              </a:rPr>
              <a:t>Cells </a:t>
            </a:r>
            <a:r>
              <a:rPr sz="2800" dirty="0">
                <a:latin typeface="Arial"/>
                <a:cs typeface="Arial"/>
              </a:rPr>
              <a:t>are very </a:t>
            </a:r>
            <a:r>
              <a:rPr sz="2800" spc="-5" dirty="0">
                <a:latin typeface="Arial"/>
                <a:cs typeface="Arial"/>
              </a:rPr>
              <a:t>abnormal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(severe  </a:t>
            </a:r>
            <a:r>
              <a:rPr sz="2800" spc="-5" dirty="0">
                <a:latin typeface="Arial"/>
                <a:cs typeface="Arial"/>
              </a:rPr>
              <a:t>dysplasia) and poorly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differentiated.</a:t>
            </a:r>
            <a:endParaRPr sz="2800">
              <a:latin typeface="Arial"/>
              <a:cs typeface="Arial"/>
            </a:endParaRPr>
          </a:p>
          <a:p>
            <a:pPr marL="405765" marR="86360" indent="-342900">
              <a:spcBef>
                <a:spcPts val="700"/>
              </a:spcBef>
              <a:buClr>
                <a:srgbClr val="000000"/>
              </a:buClr>
              <a:buFont typeface="Symbol"/>
              <a:buChar char=""/>
              <a:tabLst>
                <a:tab pos="406400" algn="l"/>
                <a:tab pos="2164080" algn="l"/>
              </a:tabLst>
            </a:pP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Grade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0000"/>
                </a:solidFill>
                <a:latin typeface="Arial"/>
                <a:cs typeface="Arial"/>
              </a:rPr>
              <a:t>IV</a:t>
            </a:r>
            <a:r>
              <a:rPr sz="2800" dirty="0">
                <a:latin typeface="Arial"/>
                <a:cs typeface="Arial"/>
              </a:rPr>
              <a:t>:	</a:t>
            </a:r>
            <a:r>
              <a:rPr sz="2800" spc="-5" dirty="0">
                <a:latin typeface="Arial"/>
                <a:cs typeface="Arial"/>
              </a:rPr>
              <a:t>Cells </a:t>
            </a:r>
            <a:r>
              <a:rPr sz="2800" dirty="0">
                <a:latin typeface="Arial"/>
                <a:cs typeface="Arial"/>
              </a:rPr>
              <a:t>are immature and primitive  </a:t>
            </a:r>
            <a:r>
              <a:rPr sz="2800" spc="-5" dirty="0">
                <a:latin typeface="Arial"/>
                <a:cs typeface="Arial"/>
              </a:rPr>
              <a:t>(anaplasia) and undifferentiated; cell of origin is  difficult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determine.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889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0531" y="444500"/>
            <a:ext cx="6245225" cy="8026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100" b="1" spc="-10" dirty="0">
                <a:latin typeface="Arial"/>
                <a:cs typeface="Arial"/>
              </a:rPr>
              <a:t>DEFINITION</a:t>
            </a:r>
            <a:r>
              <a:rPr sz="5100" b="1" spc="-65" dirty="0">
                <a:latin typeface="Arial"/>
                <a:cs typeface="Arial"/>
              </a:rPr>
              <a:t> </a:t>
            </a:r>
            <a:r>
              <a:rPr sz="5100" b="1" dirty="0">
                <a:latin typeface="Arial"/>
                <a:cs typeface="Arial"/>
              </a:rPr>
              <a:t>cont…..</a:t>
            </a:r>
            <a:endParaRPr sz="5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0"/>
                </a:moveTo>
                <a:lnTo>
                  <a:pt x="0" y="0"/>
                </a:lnTo>
                <a:lnTo>
                  <a:pt x="0" y="4526280"/>
                </a:lnTo>
                <a:lnTo>
                  <a:pt x="8229600" y="4526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69" y="1634490"/>
            <a:ext cx="7950200" cy="2462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neoplasm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defined </a:t>
            </a:r>
            <a:r>
              <a:rPr sz="3200" spc="-5" dirty="0">
                <a:latin typeface="Arial"/>
                <a:cs typeface="Arial"/>
              </a:rPr>
              <a:t>as </a:t>
            </a:r>
            <a:r>
              <a:rPr sz="3200" dirty="0">
                <a:latin typeface="Arial"/>
                <a:cs typeface="Arial"/>
              </a:rPr>
              <a:t>“a </a:t>
            </a:r>
            <a:r>
              <a:rPr sz="3200" spc="5" dirty="0">
                <a:latin typeface="Arial"/>
                <a:cs typeface="Arial"/>
              </a:rPr>
              <a:t>mass </a:t>
            </a:r>
            <a:r>
              <a:rPr sz="3200" spc="-5" dirty="0">
                <a:latin typeface="Arial"/>
                <a:cs typeface="Arial"/>
              </a:rPr>
              <a:t>of  </a:t>
            </a:r>
            <a:r>
              <a:rPr sz="3200" dirty="0">
                <a:latin typeface="Arial"/>
                <a:cs typeface="Arial"/>
              </a:rPr>
              <a:t>tissue formed as a result of abnormal,  </a:t>
            </a:r>
            <a:r>
              <a:rPr sz="3200" spc="-5" dirty="0">
                <a:latin typeface="Arial"/>
                <a:cs typeface="Arial"/>
              </a:rPr>
              <a:t>excessive, </a:t>
            </a:r>
            <a:r>
              <a:rPr sz="3200" dirty="0">
                <a:latin typeface="Arial"/>
                <a:cs typeface="Arial"/>
              </a:rPr>
              <a:t>unco-ordinated and  autonomous and purposeless </a:t>
            </a:r>
            <a:r>
              <a:rPr sz="3200" spc="-5" dirty="0">
                <a:latin typeface="Arial"/>
                <a:cs typeface="Arial"/>
              </a:rPr>
              <a:t>proliferation 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cells.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1645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7900" y="63500"/>
            <a:ext cx="7690484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79595" algn="l"/>
              </a:tabLst>
            </a:pPr>
            <a:r>
              <a:rPr sz="4000" b="1" spc="-10" dirty="0">
                <a:latin typeface="Arial"/>
                <a:cs typeface="Arial"/>
              </a:rPr>
              <a:t>Extent</a:t>
            </a:r>
            <a:r>
              <a:rPr sz="4000" b="1" spc="20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of</a:t>
            </a:r>
            <a:r>
              <a:rPr sz="4000" b="1" spc="10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Disease	Classification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838200"/>
            <a:ext cx="8229600" cy="5715000"/>
          </a:xfrm>
          <a:custGeom>
            <a:avLst/>
            <a:gdLst/>
            <a:ahLst/>
            <a:cxnLst/>
            <a:rect l="l" t="t" r="r" b="b"/>
            <a:pathLst>
              <a:path w="8229600" h="5715000">
                <a:moveTo>
                  <a:pt x="8229600" y="0"/>
                </a:moveTo>
                <a:lnTo>
                  <a:pt x="0" y="0"/>
                </a:lnTo>
                <a:lnTo>
                  <a:pt x="0" y="5715000"/>
                </a:lnTo>
                <a:lnTo>
                  <a:pt x="8229600" y="5715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69" y="784861"/>
            <a:ext cx="7976234" cy="5592557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spcBef>
                <a:spcPts val="790"/>
              </a:spcBef>
              <a:tabLst>
                <a:tab pos="2961640" algn="l"/>
              </a:tabLst>
            </a:pPr>
            <a:r>
              <a:rPr sz="28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Clinical</a:t>
            </a:r>
            <a:r>
              <a:rPr sz="2800" b="1" u="heavy" spc="-80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Staging</a:t>
            </a:r>
            <a:r>
              <a:rPr sz="2800" u="heavy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Times New Roman"/>
                <a:cs typeface="Times New Roman"/>
              </a:rPr>
              <a:t> 	</a:t>
            </a:r>
            <a:endParaRPr sz="2800">
              <a:latin typeface="Times New Roman"/>
              <a:cs typeface="Times New Roman"/>
            </a:endParaRPr>
          </a:p>
          <a:p>
            <a:pPr marL="354965" marR="5080" indent="-45720"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Determines the anatomic </a:t>
            </a:r>
            <a:r>
              <a:rPr sz="2800" spc="-10" dirty="0">
                <a:latin typeface="Arial"/>
                <a:cs typeface="Arial"/>
              </a:rPr>
              <a:t>extent </a:t>
            </a:r>
            <a:r>
              <a:rPr sz="2800" spc="-5" dirty="0">
                <a:latin typeface="Arial"/>
                <a:cs typeface="Arial"/>
              </a:rPr>
              <a:t>of the malignant  disease process by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stages:</a:t>
            </a:r>
            <a:endParaRPr sz="2800">
              <a:latin typeface="Arial"/>
              <a:cs typeface="Arial"/>
            </a:endParaRPr>
          </a:p>
          <a:p>
            <a:pPr marL="355600" indent="-342900">
              <a:spcBef>
                <a:spcPts val="700"/>
              </a:spcBef>
              <a:buChar char="•"/>
              <a:tabLst>
                <a:tab pos="354965" algn="l"/>
                <a:tab pos="355600" algn="l"/>
                <a:tab pos="1876425" algn="l"/>
              </a:tabLst>
            </a:pPr>
            <a:r>
              <a:rPr sz="2800" spc="-5" dirty="0">
                <a:latin typeface="Arial"/>
                <a:cs typeface="Arial"/>
              </a:rPr>
              <a:t>Stage 0:	</a:t>
            </a:r>
            <a:r>
              <a:rPr sz="2800" dirty="0">
                <a:latin typeface="Arial"/>
                <a:cs typeface="Arial"/>
              </a:rPr>
              <a:t>cancer 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situ.</a:t>
            </a:r>
            <a:endParaRPr sz="2800">
              <a:latin typeface="Arial"/>
              <a:cs typeface="Arial"/>
            </a:endParaRPr>
          </a:p>
          <a:p>
            <a:pPr marL="354965" marR="669925" indent="-354965">
              <a:lnSpc>
                <a:spcPts val="4060"/>
              </a:lnSpc>
              <a:spcBef>
                <a:spcPts val="240"/>
              </a:spcBef>
              <a:buChar char="•"/>
              <a:tabLst>
                <a:tab pos="354965" algn="l"/>
                <a:tab pos="355600" algn="l"/>
                <a:tab pos="1777364" algn="l"/>
              </a:tabLst>
            </a:pPr>
            <a:r>
              <a:rPr sz="2800" spc="-5" dirty="0">
                <a:latin typeface="Arial"/>
                <a:cs typeface="Arial"/>
              </a:rPr>
              <a:t>Stage </a:t>
            </a:r>
            <a:r>
              <a:rPr sz="2800" dirty="0">
                <a:latin typeface="Arial"/>
                <a:cs typeface="Arial"/>
              </a:rPr>
              <a:t>I:		tumor limited to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tissue </a:t>
            </a:r>
            <a:r>
              <a:rPr sz="2800" spc="-5" dirty="0">
                <a:latin typeface="Arial"/>
                <a:cs typeface="Arial"/>
              </a:rPr>
              <a:t>of origin;  localized </a:t>
            </a:r>
            <a:r>
              <a:rPr sz="2800" dirty="0">
                <a:latin typeface="Arial"/>
                <a:cs typeface="Arial"/>
              </a:rPr>
              <a:t>tumor </a:t>
            </a:r>
            <a:r>
              <a:rPr sz="2800" spc="-10" dirty="0">
                <a:latin typeface="Arial"/>
                <a:cs typeface="Arial"/>
              </a:rPr>
              <a:t>growth.</a:t>
            </a:r>
            <a:endParaRPr sz="2800">
              <a:latin typeface="Arial"/>
              <a:cs typeface="Arial"/>
            </a:endParaRPr>
          </a:p>
          <a:p>
            <a:pPr marL="355600" indent="-342900">
              <a:spcBef>
                <a:spcPts val="450"/>
              </a:spcBef>
              <a:buChar char="•"/>
              <a:tabLst>
                <a:tab pos="354965" algn="l"/>
                <a:tab pos="355600" algn="l"/>
                <a:tab pos="1876425" algn="l"/>
              </a:tabLst>
            </a:pPr>
            <a:r>
              <a:rPr sz="2800" spc="-5" dirty="0">
                <a:latin typeface="Arial"/>
                <a:cs typeface="Arial"/>
              </a:rPr>
              <a:t>Stage </a:t>
            </a:r>
            <a:r>
              <a:rPr sz="2800" dirty="0">
                <a:latin typeface="Arial"/>
                <a:cs typeface="Arial"/>
              </a:rPr>
              <a:t>II:	limited </a:t>
            </a:r>
            <a:r>
              <a:rPr sz="2800" spc="-5" dirty="0">
                <a:latin typeface="Arial"/>
                <a:cs typeface="Arial"/>
              </a:rPr>
              <a:t>local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spread.</a:t>
            </a:r>
            <a:endParaRPr sz="2800">
              <a:latin typeface="Arial"/>
              <a:cs typeface="Arial"/>
            </a:endParaRPr>
          </a:p>
          <a:p>
            <a:pPr marL="355600" indent="-342900">
              <a:spcBef>
                <a:spcPts val="690"/>
              </a:spcBef>
              <a:buChar char="•"/>
              <a:tabLst>
                <a:tab pos="354965" algn="l"/>
                <a:tab pos="355600" algn="l"/>
                <a:tab pos="1975485" algn="l"/>
              </a:tabLst>
            </a:pPr>
            <a:r>
              <a:rPr sz="2800" spc="-5" dirty="0">
                <a:latin typeface="Arial"/>
                <a:cs typeface="Arial"/>
              </a:rPr>
              <a:t>Stage </a:t>
            </a:r>
            <a:r>
              <a:rPr sz="2800" dirty="0">
                <a:latin typeface="Arial"/>
                <a:cs typeface="Arial"/>
              </a:rPr>
              <a:t>III:	</a:t>
            </a:r>
            <a:r>
              <a:rPr sz="2800" spc="-5" dirty="0">
                <a:latin typeface="Arial"/>
                <a:cs typeface="Arial"/>
              </a:rPr>
              <a:t>extensive local and regional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spread.</a:t>
            </a:r>
            <a:endParaRPr sz="2800">
              <a:latin typeface="Arial"/>
              <a:cs typeface="Arial"/>
            </a:endParaRPr>
          </a:p>
          <a:p>
            <a:pPr marL="355600" indent="-342900">
              <a:spcBef>
                <a:spcPts val="700"/>
              </a:spcBef>
              <a:buChar char="•"/>
              <a:tabLst>
                <a:tab pos="354965" algn="l"/>
                <a:tab pos="355600" algn="l"/>
                <a:tab pos="2013585" algn="l"/>
              </a:tabLst>
            </a:pPr>
            <a:r>
              <a:rPr sz="2800" spc="-5" dirty="0">
                <a:latin typeface="Arial"/>
                <a:cs typeface="Arial"/>
              </a:rPr>
              <a:t>Stage IV:	metastasis</a:t>
            </a:r>
            <a:endParaRPr sz="2800">
              <a:latin typeface="Arial"/>
              <a:cs typeface="Arial"/>
            </a:endParaRPr>
          </a:p>
          <a:p>
            <a:pPr marL="354965" marR="362585" indent="-45720">
              <a:lnSpc>
                <a:spcPts val="3350"/>
              </a:lnSpc>
              <a:spcBef>
                <a:spcPts val="820"/>
              </a:spcBef>
            </a:pPr>
            <a:r>
              <a:rPr sz="2800" dirty="0">
                <a:solidFill>
                  <a:srgbClr val="333399"/>
                </a:solidFill>
                <a:latin typeface="Arial"/>
                <a:cs typeface="Arial"/>
              </a:rPr>
              <a:t>(American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Joint Committee on Cancer (AJCC)  </a:t>
            </a:r>
            <a:r>
              <a:rPr sz="2800" dirty="0">
                <a:solidFill>
                  <a:srgbClr val="333399"/>
                </a:solidFill>
                <a:latin typeface="Arial"/>
                <a:cs typeface="Arial"/>
              </a:rPr>
              <a:t>tumor site-specific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rules. </a:t>
            </a:r>
            <a:r>
              <a:rPr sz="2800" dirty="0">
                <a:solidFill>
                  <a:srgbClr val="333399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73922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4800" y="163829"/>
            <a:ext cx="6498590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5" dirty="0">
                <a:latin typeface="Arial"/>
                <a:cs typeface="Arial"/>
              </a:rPr>
              <a:t>TNM </a:t>
            </a:r>
            <a:r>
              <a:rPr sz="4000" b="1" spc="-10" dirty="0">
                <a:latin typeface="Arial"/>
                <a:cs typeface="Arial"/>
              </a:rPr>
              <a:t>Classification</a:t>
            </a:r>
            <a:r>
              <a:rPr sz="4000" b="1" spc="-50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System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0"/>
                </a:moveTo>
                <a:lnTo>
                  <a:pt x="0" y="0"/>
                </a:lnTo>
                <a:lnTo>
                  <a:pt x="0" y="4526280"/>
                </a:lnTo>
                <a:lnTo>
                  <a:pt x="8229600" y="4526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69" y="1634490"/>
            <a:ext cx="7652384" cy="422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33045" indent="-342900">
              <a:lnSpc>
                <a:spcPct val="9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This </a:t>
            </a:r>
            <a:r>
              <a:rPr sz="3200" dirty="0">
                <a:latin typeface="Arial"/>
                <a:cs typeface="Arial"/>
              </a:rPr>
              <a:t>classification system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used </a:t>
            </a:r>
            <a:r>
              <a:rPr sz="3200" spc="-5" dirty="0">
                <a:latin typeface="Arial"/>
                <a:cs typeface="Arial"/>
              </a:rPr>
              <a:t>to  </a:t>
            </a:r>
            <a:r>
              <a:rPr sz="3200" dirty="0">
                <a:latin typeface="Arial"/>
                <a:cs typeface="Arial"/>
              </a:rPr>
              <a:t>determine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anatomic </a:t>
            </a:r>
            <a:r>
              <a:rPr sz="3200" spc="-5" dirty="0">
                <a:latin typeface="Arial"/>
                <a:cs typeface="Arial"/>
              </a:rPr>
              <a:t>extent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disease involvement according </a:t>
            </a:r>
            <a:r>
              <a:rPr sz="3200" spc="-5" dirty="0">
                <a:latin typeface="Arial"/>
                <a:cs typeface="Arial"/>
              </a:rPr>
              <a:t>to three  </a:t>
            </a:r>
            <a:r>
              <a:rPr sz="3200" dirty="0">
                <a:latin typeface="Arial"/>
                <a:cs typeface="Arial"/>
              </a:rPr>
              <a:t>parameters;</a:t>
            </a:r>
            <a:endParaRPr sz="3200">
              <a:latin typeface="Arial"/>
              <a:cs typeface="Arial"/>
            </a:endParaRPr>
          </a:p>
          <a:p>
            <a:pPr marL="355600" indent="-342900"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tumor size and </a:t>
            </a:r>
            <a:r>
              <a:rPr sz="3200" spc="-5" dirty="0">
                <a:latin typeface="Arial"/>
                <a:cs typeface="Arial"/>
              </a:rPr>
              <a:t>invasiveness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(T)</a:t>
            </a:r>
            <a:endParaRPr sz="3200">
              <a:latin typeface="Arial"/>
              <a:cs typeface="Arial"/>
            </a:endParaRPr>
          </a:p>
          <a:p>
            <a:pPr marL="354965" marR="5080" indent="-342900">
              <a:spcBef>
                <a:spcPts val="800"/>
              </a:spcBef>
              <a:buFont typeface="Arial"/>
              <a:buChar char="•"/>
              <a:tabLst>
                <a:tab pos="466725" algn="l"/>
                <a:tab pos="467359" algn="l"/>
              </a:tabLst>
            </a:pPr>
            <a:r>
              <a:rPr dirty="0"/>
              <a:t>	</a:t>
            </a:r>
            <a:r>
              <a:rPr sz="3200" dirty="0">
                <a:latin typeface="Arial"/>
                <a:cs typeface="Arial"/>
              </a:rPr>
              <a:t>presence </a:t>
            </a:r>
            <a:r>
              <a:rPr sz="3200" spc="-5" dirty="0">
                <a:latin typeface="Arial"/>
                <a:cs typeface="Arial"/>
              </a:rPr>
              <a:t>or </a:t>
            </a:r>
            <a:r>
              <a:rPr sz="3200" dirty="0">
                <a:latin typeface="Arial"/>
                <a:cs typeface="Arial"/>
              </a:rPr>
              <a:t>absence of regional spread  </a:t>
            </a:r>
            <a:r>
              <a:rPr sz="3200" spc="-5" dirty="0">
                <a:latin typeface="Arial"/>
                <a:cs typeface="Arial"/>
              </a:rPr>
              <a:t>to the </a:t>
            </a:r>
            <a:r>
              <a:rPr sz="3200" dirty="0">
                <a:latin typeface="Arial"/>
                <a:cs typeface="Arial"/>
              </a:rPr>
              <a:t>lymph nodes</a:t>
            </a:r>
            <a:r>
              <a:rPr sz="3200" spc="-5" dirty="0">
                <a:latin typeface="Arial"/>
                <a:cs typeface="Arial"/>
              </a:rPr>
              <a:t> (N)</a:t>
            </a:r>
            <a:endParaRPr sz="3200">
              <a:latin typeface="Arial"/>
              <a:cs typeface="Arial"/>
            </a:endParaRPr>
          </a:p>
          <a:p>
            <a:pPr marL="355600" indent="-342900"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metastasis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distant organ </a:t>
            </a:r>
            <a:r>
              <a:rPr sz="3200" spc="-5" dirty="0">
                <a:latin typeface="Arial"/>
                <a:cs typeface="Arial"/>
              </a:rPr>
              <a:t>sites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(M).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32797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9690" y="46990"/>
            <a:ext cx="69824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spc="-5" dirty="0"/>
              <a:t>Nomenclature of</a:t>
            </a:r>
            <a:r>
              <a:rPr sz="4400" spc="-65" dirty="0"/>
              <a:t> </a:t>
            </a:r>
            <a:r>
              <a:rPr sz="4400" spc="-5" dirty="0"/>
              <a:t>neoplasms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443480" y="1111250"/>
            <a:ext cx="2246630" cy="0"/>
          </a:xfrm>
          <a:custGeom>
            <a:avLst/>
            <a:gdLst/>
            <a:ahLst/>
            <a:cxnLst/>
            <a:rect l="l" t="t" r="r" b="b"/>
            <a:pathLst>
              <a:path w="2246630">
                <a:moveTo>
                  <a:pt x="0" y="0"/>
                </a:moveTo>
                <a:lnTo>
                  <a:pt x="224663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0780" y="1098550"/>
            <a:ext cx="2246630" cy="0"/>
          </a:xfrm>
          <a:custGeom>
            <a:avLst/>
            <a:gdLst/>
            <a:ahLst/>
            <a:cxnLst/>
            <a:rect l="l" t="t" r="r" b="b"/>
            <a:pathLst>
              <a:path w="2246630">
                <a:moveTo>
                  <a:pt x="0" y="0"/>
                </a:moveTo>
                <a:lnTo>
                  <a:pt x="2246630" y="0"/>
                </a:lnTo>
              </a:path>
            </a:pathLst>
          </a:custGeom>
          <a:ln w="13970">
            <a:solidFill>
              <a:srgbClr val="FFCC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72429" y="1111250"/>
            <a:ext cx="1076960" cy="0"/>
          </a:xfrm>
          <a:custGeom>
            <a:avLst/>
            <a:gdLst/>
            <a:ahLst/>
            <a:cxnLst/>
            <a:rect l="l" t="t" r="r" b="b"/>
            <a:pathLst>
              <a:path w="1076960">
                <a:moveTo>
                  <a:pt x="0" y="0"/>
                </a:moveTo>
                <a:lnTo>
                  <a:pt x="107696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59729" y="1098550"/>
            <a:ext cx="1076960" cy="0"/>
          </a:xfrm>
          <a:custGeom>
            <a:avLst/>
            <a:gdLst/>
            <a:ahLst/>
            <a:cxnLst/>
            <a:rect l="l" t="t" r="r" b="b"/>
            <a:pathLst>
              <a:path w="1076960">
                <a:moveTo>
                  <a:pt x="0" y="0"/>
                </a:moveTo>
                <a:lnTo>
                  <a:pt x="1076960" y="0"/>
                </a:lnTo>
              </a:path>
            </a:pathLst>
          </a:custGeom>
          <a:ln w="13970">
            <a:solidFill>
              <a:srgbClr val="FFCC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73109" y="1111250"/>
            <a:ext cx="1413510" cy="0"/>
          </a:xfrm>
          <a:custGeom>
            <a:avLst/>
            <a:gdLst/>
            <a:ahLst/>
            <a:cxnLst/>
            <a:rect l="l" t="t" r="r" b="b"/>
            <a:pathLst>
              <a:path w="1413509">
                <a:moveTo>
                  <a:pt x="0" y="0"/>
                </a:moveTo>
                <a:lnTo>
                  <a:pt x="141351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60409" y="1098550"/>
            <a:ext cx="1413510" cy="0"/>
          </a:xfrm>
          <a:custGeom>
            <a:avLst/>
            <a:gdLst/>
            <a:ahLst/>
            <a:cxnLst/>
            <a:rect l="l" t="t" r="r" b="b"/>
            <a:pathLst>
              <a:path w="1413509">
                <a:moveTo>
                  <a:pt x="0" y="0"/>
                </a:moveTo>
                <a:lnTo>
                  <a:pt x="1413510" y="0"/>
                </a:lnTo>
              </a:path>
            </a:pathLst>
          </a:custGeom>
          <a:ln w="13970">
            <a:solidFill>
              <a:srgbClr val="FFCC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3497" y="764540"/>
            <a:ext cx="7801609" cy="637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7040">
              <a:spcBef>
                <a:spcPts val="100"/>
              </a:spcBef>
              <a:tabLst>
                <a:tab pos="3475354" algn="l"/>
                <a:tab pos="6376035" algn="l"/>
              </a:tabLst>
            </a:pPr>
            <a:r>
              <a:rPr sz="2000" b="1" dirty="0">
                <a:solidFill>
                  <a:srgbClr val="FFCC00"/>
                </a:solidFill>
                <a:latin typeface="Verdana"/>
                <a:cs typeface="Verdana"/>
              </a:rPr>
              <a:t>T</a:t>
            </a:r>
            <a:r>
              <a:rPr sz="2000" b="1" spc="-5" dirty="0">
                <a:solidFill>
                  <a:srgbClr val="FFCC00"/>
                </a:solidFill>
                <a:latin typeface="Verdana"/>
                <a:cs typeface="Verdana"/>
              </a:rPr>
              <a:t>i</a:t>
            </a:r>
            <a:r>
              <a:rPr sz="2000" b="1" dirty="0">
                <a:solidFill>
                  <a:srgbClr val="FFCC00"/>
                </a:solidFill>
                <a:latin typeface="Verdana"/>
                <a:cs typeface="Verdana"/>
              </a:rPr>
              <a:t>ssue</a:t>
            </a:r>
            <a:r>
              <a:rPr sz="2000" b="1" spc="-5" dirty="0">
                <a:solidFill>
                  <a:srgbClr val="FFCC00"/>
                </a:solidFill>
                <a:latin typeface="Verdana"/>
                <a:cs typeface="Verdana"/>
              </a:rPr>
              <a:t> </a:t>
            </a:r>
            <a:r>
              <a:rPr sz="2000" b="1" spc="5" dirty="0">
                <a:solidFill>
                  <a:srgbClr val="FFCC00"/>
                </a:solidFill>
                <a:latin typeface="Verdana"/>
                <a:cs typeface="Verdana"/>
              </a:rPr>
              <a:t>o</a:t>
            </a:r>
            <a:r>
              <a:rPr sz="2000" b="1" dirty="0">
                <a:solidFill>
                  <a:srgbClr val="FFCC00"/>
                </a:solidFill>
                <a:latin typeface="Verdana"/>
                <a:cs typeface="Verdana"/>
              </a:rPr>
              <a:t>f</a:t>
            </a:r>
            <a:r>
              <a:rPr sz="2000" b="1" spc="5" dirty="0">
                <a:solidFill>
                  <a:srgbClr val="FFCC00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rgbClr val="FFCC00"/>
                </a:solidFill>
                <a:latin typeface="Verdana"/>
                <a:cs typeface="Verdana"/>
              </a:rPr>
              <a:t>O</a:t>
            </a:r>
            <a:r>
              <a:rPr sz="2000" b="1" dirty="0">
                <a:solidFill>
                  <a:srgbClr val="FFCC00"/>
                </a:solidFill>
                <a:latin typeface="Verdana"/>
                <a:cs typeface="Verdana"/>
              </a:rPr>
              <a:t>r</a:t>
            </a:r>
            <a:r>
              <a:rPr sz="2000" b="1" spc="-5" dirty="0">
                <a:solidFill>
                  <a:srgbClr val="FFCC00"/>
                </a:solidFill>
                <a:latin typeface="Verdana"/>
                <a:cs typeface="Verdana"/>
              </a:rPr>
              <a:t>i</a:t>
            </a:r>
            <a:r>
              <a:rPr sz="2000" b="1" spc="5" dirty="0">
                <a:solidFill>
                  <a:srgbClr val="FFCC00"/>
                </a:solidFill>
                <a:latin typeface="Verdana"/>
                <a:cs typeface="Verdana"/>
              </a:rPr>
              <a:t>g</a:t>
            </a:r>
            <a:r>
              <a:rPr sz="2000" b="1" spc="-5" dirty="0">
                <a:solidFill>
                  <a:srgbClr val="FFCC00"/>
                </a:solidFill>
                <a:latin typeface="Verdana"/>
                <a:cs typeface="Verdana"/>
              </a:rPr>
              <a:t>i</a:t>
            </a:r>
            <a:r>
              <a:rPr sz="2000" b="1" dirty="0">
                <a:solidFill>
                  <a:srgbClr val="FFCC00"/>
                </a:solidFill>
                <a:latin typeface="Verdana"/>
                <a:cs typeface="Verdana"/>
              </a:rPr>
              <a:t>n	</a:t>
            </a:r>
            <a:r>
              <a:rPr sz="2000" b="1" spc="-5" dirty="0">
                <a:solidFill>
                  <a:srgbClr val="FFCC00"/>
                </a:solidFill>
                <a:latin typeface="Verdana"/>
                <a:cs typeface="Verdana"/>
              </a:rPr>
              <a:t>Be</a:t>
            </a:r>
            <a:r>
              <a:rPr sz="2000" b="1" dirty="0">
                <a:solidFill>
                  <a:srgbClr val="FFCC00"/>
                </a:solidFill>
                <a:latin typeface="Verdana"/>
                <a:cs typeface="Verdana"/>
              </a:rPr>
              <a:t>n</a:t>
            </a:r>
            <a:r>
              <a:rPr sz="2000" b="1" spc="-5" dirty="0">
                <a:solidFill>
                  <a:srgbClr val="FFCC00"/>
                </a:solidFill>
                <a:latin typeface="Verdana"/>
                <a:cs typeface="Verdana"/>
              </a:rPr>
              <a:t>i</a:t>
            </a:r>
            <a:r>
              <a:rPr sz="2000" b="1" spc="5" dirty="0">
                <a:solidFill>
                  <a:srgbClr val="FFCC00"/>
                </a:solidFill>
                <a:latin typeface="Verdana"/>
                <a:cs typeface="Verdana"/>
              </a:rPr>
              <a:t>g</a:t>
            </a:r>
            <a:r>
              <a:rPr sz="2000" b="1" dirty="0">
                <a:solidFill>
                  <a:srgbClr val="FFCC00"/>
                </a:solidFill>
                <a:latin typeface="Verdana"/>
                <a:cs typeface="Verdana"/>
              </a:rPr>
              <a:t>n	Mal</a:t>
            </a:r>
            <a:r>
              <a:rPr sz="2000" b="1" spc="-5" dirty="0">
                <a:solidFill>
                  <a:srgbClr val="FFCC00"/>
                </a:solidFill>
                <a:latin typeface="Verdana"/>
                <a:cs typeface="Verdana"/>
              </a:rPr>
              <a:t>i</a:t>
            </a:r>
            <a:r>
              <a:rPr sz="2000" b="1" spc="5" dirty="0">
                <a:solidFill>
                  <a:srgbClr val="FFCC00"/>
                </a:solidFill>
                <a:latin typeface="Verdana"/>
                <a:cs typeface="Verdana"/>
              </a:rPr>
              <a:t>g</a:t>
            </a:r>
            <a:r>
              <a:rPr sz="2000" b="1" spc="-5" dirty="0">
                <a:solidFill>
                  <a:srgbClr val="FFCC00"/>
                </a:solidFill>
                <a:latin typeface="Verdana"/>
                <a:cs typeface="Verdana"/>
              </a:rPr>
              <a:t>n</a:t>
            </a:r>
            <a:r>
              <a:rPr sz="2000" b="1" spc="10" dirty="0">
                <a:solidFill>
                  <a:srgbClr val="FFCC00"/>
                </a:solidFill>
                <a:latin typeface="Verdana"/>
                <a:cs typeface="Verdana"/>
              </a:rPr>
              <a:t>a</a:t>
            </a:r>
            <a:r>
              <a:rPr sz="2000" b="1" dirty="0">
                <a:solidFill>
                  <a:srgbClr val="FFCC00"/>
                </a:solidFill>
                <a:latin typeface="Verdana"/>
                <a:cs typeface="Verdana"/>
              </a:rPr>
              <a:t>nt</a:t>
            </a:r>
            <a:endParaRPr sz="20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12700">
              <a:spcBef>
                <a:spcPts val="20"/>
              </a:spcBef>
            </a:pPr>
            <a:r>
              <a:rPr sz="2000" b="1" i="1" spc="-5" dirty="0">
                <a:solidFill>
                  <a:srgbClr val="66FF33"/>
                </a:solidFill>
                <a:latin typeface="Verdana"/>
                <a:cs typeface="Verdana"/>
              </a:rPr>
              <a:t>Composed of One </a:t>
            </a:r>
            <a:r>
              <a:rPr sz="2000" b="1" i="1" dirty="0">
                <a:solidFill>
                  <a:srgbClr val="66FF33"/>
                </a:solidFill>
                <a:latin typeface="Verdana"/>
                <a:cs typeface="Verdana"/>
              </a:rPr>
              <a:t>Parenchymal </a:t>
            </a:r>
            <a:r>
              <a:rPr sz="2000" b="1" i="1" spc="-5" dirty="0">
                <a:solidFill>
                  <a:srgbClr val="66FF33"/>
                </a:solidFill>
                <a:latin typeface="Verdana"/>
                <a:cs typeface="Verdana"/>
              </a:rPr>
              <a:t>Cell</a:t>
            </a:r>
            <a:r>
              <a:rPr sz="2000" b="1" i="1" spc="10" dirty="0">
                <a:solidFill>
                  <a:srgbClr val="66FF33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66FF33"/>
                </a:solidFill>
                <a:latin typeface="Verdana"/>
                <a:cs typeface="Verdana"/>
              </a:rPr>
              <a:t>Type</a:t>
            </a:r>
            <a:endParaRPr sz="200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83740" y="1469390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endParaRPr sz="1200" dirty="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0720" y="1433261"/>
            <a:ext cx="68218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Tumors of mesenchymal origin connective tissue</a:t>
            </a:r>
            <a:r>
              <a:rPr sz="20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endParaRPr sz="200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35455" y="1872976"/>
            <a:ext cx="14160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derivatives</a:t>
            </a:r>
            <a:endParaRPr sz="200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83740" y="3248659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CC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xfrm>
            <a:off x="883497" y="1851386"/>
            <a:ext cx="10757745" cy="18687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6610">
              <a:spcBef>
                <a:spcPts val="100"/>
              </a:spcBef>
              <a:tabLst>
                <a:tab pos="5466080" algn="l"/>
              </a:tabLst>
            </a:pPr>
            <a:r>
              <a:rPr spc="-5" dirty="0" smtClean="0"/>
              <a:t>Fibroma</a:t>
            </a:r>
            <a:r>
              <a:rPr spc="-5" dirty="0"/>
              <a:t>	</a:t>
            </a:r>
            <a:r>
              <a:rPr lang="en-US" spc="-5" dirty="0" smtClean="0"/>
              <a:t>          </a:t>
            </a:r>
            <a:r>
              <a:rPr spc="-5" dirty="0" err="1" smtClean="0"/>
              <a:t>Fibrosarcoma</a:t>
            </a:r>
            <a:endParaRPr spc="-5" dirty="0"/>
          </a:p>
          <a:p>
            <a:pPr marL="3356610" marR="5080">
              <a:lnSpc>
                <a:spcPct val="100800"/>
              </a:lnSpc>
              <a:tabLst>
                <a:tab pos="5443220" algn="l"/>
                <a:tab pos="5478780" algn="l"/>
              </a:tabLst>
            </a:pPr>
            <a:r>
              <a:rPr spc="-5" dirty="0"/>
              <a:t>Lipoma	</a:t>
            </a:r>
            <a:r>
              <a:rPr lang="en-US" spc="-5" dirty="0" smtClean="0"/>
              <a:t>          </a:t>
            </a:r>
            <a:r>
              <a:rPr spc="-5" dirty="0" err="1" smtClean="0"/>
              <a:t>Liposarcoma</a:t>
            </a:r>
            <a:r>
              <a:rPr spc="-5" dirty="0" smtClean="0"/>
              <a:t>  </a:t>
            </a:r>
            <a:r>
              <a:rPr spc="-5" dirty="0"/>
              <a:t>Chondroma	</a:t>
            </a:r>
            <a:r>
              <a:rPr lang="en-US" spc="-5" dirty="0" smtClean="0"/>
              <a:t>				</a:t>
            </a:r>
            <a:r>
              <a:rPr spc="-5" dirty="0" err="1" smtClean="0"/>
              <a:t>Chondrosarcoma</a:t>
            </a:r>
            <a:r>
              <a:rPr spc="-5" dirty="0" smtClean="0"/>
              <a:t>  </a:t>
            </a:r>
            <a:r>
              <a:rPr spc="-5" dirty="0"/>
              <a:t>Osteoma		</a:t>
            </a:r>
            <a:r>
              <a:rPr lang="en-US" spc="-5" dirty="0" smtClean="0"/>
              <a:t>          </a:t>
            </a:r>
            <a:r>
              <a:rPr spc="-5" dirty="0" err="1" smtClean="0"/>
              <a:t>Osteogenic</a:t>
            </a:r>
            <a:r>
              <a:rPr spc="-70" dirty="0" smtClean="0"/>
              <a:t> </a:t>
            </a:r>
            <a:r>
              <a:rPr spc="-5" dirty="0"/>
              <a:t>sarcoma</a:t>
            </a:r>
          </a:p>
          <a:p>
            <a:pPr marL="12700">
              <a:spcBef>
                <a:spcPts val="10"/>
              </a:spcBef>
            </a:pPr>
            <a:r>
              <a:rPr spc="-5" dirty="0" smtClean="0"/>
              <a:t>Endothelial and related</a:t>
            </a:r>
            <a:r>
              <a:rPr dirty="0" smtClean="0"/>
              <a:t> </a:t>
            </a:r>
            <a:r>
              <a:rPr spc="-5" dirty="0" smtClean="0"/>
              <a:t>tissues</a:t>
            </a:r>
            <a:endParaRPr spc="-5" dirty="0"/>
          </a:p>
          <a:p>
            <a:pPr marL="298450">
              <a:spcBef>
                <a:spcPts val="20"/>
              </a:spcBef>
              <a:tabLst>
                <a:tab pos="3091180" algn="l"/>
                <a:tab pos="5582285" algn="l"/>
              </a:tabLst>
            </a:pPr>
            <a:r>
              <a:rPr spc="-5" dirty="0" smtClean="0"/>
              <a:t>Blood vessels</a:t>
            </a:r>
            <a:r>
              <a:rPr spc="-5" dirty="0"/>
              <a:t>	</a:t>
            </a:r>
            <a:r>
              <a:rPr lang="en-US" spc="-5" dirty="0" smtClean="0"/>
              <a:t>   </a:t>
            </a:r>
            <a:r>
              <a:rPr spc="-5" dirty="0" err="1" smtClean="0"/>
              <a:t>Hemangioma</a:t>
            </a:r>
            <a:r>
              <a:rPr spc="-5" dirty="0"/>
              <a:t>	</a:t>
            </a:r>
            <a:r>
              <a:rPr lang="en-US" spc="-5" dirty="0" smtClean="0"/>
              <a:t>        </a:t>
            </a:r>
            <a:r>
              <a:rPr spc="-5" dirty="0" err="1" smtClean="0"/>
              <a:t>Angiosarcoma</a:t>
            </a:r>
            <a:endParaRPr spc="-5" dirty="0"/>
          </a:p>
        </p:txBody>
      </p:sp>
      <p:sp>
        <p:nvSpPr>
          <p:cNvPr id="15" name="object 15"/>
          <p:cNvSpPr txBox="1"/>
          <p:nvPr/>
        </p:nvSpPr>
        <p:spPr>
          <a:xfrm>
            <a:off x="309093" y="3817620"/>
            <a:ext cx="10869769" cy="22134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0">
              <a:spcBef>
                <a:spcPts val="100"/>
              </a:spcBef>
              <a:tabLst>
                <a:tab pos="3406140" algn="l"/>
                <a:tab pos="5895975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Lymph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vessels	Lymphangioma	</a:t>
            </a:r>
            <a:r>
              <a:rPr lang="en-US" sz="2000" spc="-5" dirty="0" smtClean="0">
                <a:solidFill>
                  <a:srgbClr val="FFFFFF"/>
                </a:solidFill>
                <a:latin typeface="Verdana"/>
                <a:cs typeface="Verdana"/>
              </a:rPr>
              <a:t>          </a:t>
            </a:r>
            <a:r>
              <a:rPr sz="2000" spc="-5" dirty="0" err="1" smtClean="0">
                <a:solidFill>
                  <a:srgbClr val="FFFFFF"/>
                </a:solidFill>
                <a:latin typeface="Verdana"/>
                <a:cs typeface="Verdana"/>
              </a:rPr>
              <a:t>Lymphangiosarcoma</a:t>
            </a:r>
            <a:endParaRPr sz="2000" dirty="0">
              <a:solidFill>
                <a:prstClr val="black"/>
              </a:solidFill>
              <a:latin typeface="Verdana"/>
              <a:cs typeface="Verdana"/>
            </a:endParaRPr>
          </a:p>
          <a:p>
            <a:pPr>
              <a:spcBef>
                <a:spcPts val="15"/>
              </a:spcBef>
            </a:pPr>
            <a:endParaRPr sz="21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21640" indent="-408940">
              <a:buClr>
                <a:srgbClr val="000000"/>
              </a:buClr>
              <a:buFontTx/>
              <a:buChar char="•"/>
              <a:tabLst>
                <a:tab pos="421005" algn="l"/>
                <a:tab pos="421640" algn="l"/>
                <a:tab pos="5993130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Synovium	</a:t>
            </a:r>
            <a:r>
              <a:rPr lang="en-US" sz="2000" spc="-5" dirty="0" smtClean="0">
                <a:solidFill>
                  <a:srgbClr val="FFFFFF"/>
                </a:solidFill>
                <a:latin typeface="Verdana"/>
                <a:cs typeface="Verdana"/>
              </a:rPr>
              <a:t>         </a:t>
            </a:r>
            <a:r>
              <a:rPr sz="2000" spc="-5" dirty="0" smtClean="0">
                <a:solidFill>
                  <a:srgbClr val="FFFFFF"/>
                </a:solidFill>
                <a:latin typeface="Verdana"/>
                <a:cs typeface="Verdana"/>
              </a:rPr>
              <a:t>Synovial</a:t>
            </a:r>
            <a:r>
              <a:rPr sz="2000" spc="-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sarcoma</a:t>
            </a:r>
            <a:endParaRPr sz="2000" dirty="0">
              <a:solidFill>
                <a:prstClr val="black"/>
              </a:solidFill>
              <a:latin typeface="Verdana"/>
              <a:cs typeface="Verdana"/>
            </a:endParaRPr>
          </a:p>
          <a:p>
            <a:pPr>
              <a:spcBef>
                <a:spcPts val="25"/>
              </a:spcBef>
              <a:buFontTx/>
              <a:buChar char="•"/>
            </a:pPr>
            <a:endParaRPr sz="21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21640" indent="-408940">
              <a:buClr>
                <a:srgbClr val="000000"/>
              </a:buClr>
              <a:buFontTx/>
              <a:buChar char="•"/>
              <a:tabLst>
                <a:tab pos="421005" algn="l"/>
                <a:tab pos="421640" algn="l"/>
                <a:tab pos="5977890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Mesothelium	</a:t>
            </a:r>
            <a:r>
              <a:rPr lang="en-US" sz="2000" spc="-5" dirty="0" smtClean="0">
                <a:solidFill>
                  <a:srgbClr val="FFFFFF"/>
                </a:solidFill>
                <a:latin typeface="Verdana"/>
                <a:cs typeface="Verdana"/>
              </a:rPr>
              <a:t>        </a:t>
            </a:r>
            <a:r>
              <a:rPr sz="2000" spc="-5" dirty="0" smtClean="0">
                <a:solidFill>
                  <a:srgbClr val="FFFFFF"/>
                </a:solidFill>
                <a:latin typeface="Verdana"/>
                <a:cs typeface="Verdana"/>
              </a:rPr>
              <a:t>Mesothelioma</a:t>
            </a:r>
            <a:endParaRPr sz="2000" dirty="0">
              <a:solidFill>
                <a:prstClr val="black"/>
              </a:solidFill>
              <a:latin typeface="Verdana"/>
              <a:cs typeface="Verdana"/>
            </a:endParaRPr>
          </a:p>
          <a:p>
            <a:pPr>
              <a:spcBef>
                <a:spcPts val="25"/>
              </a:spcBef>
              <a:buFontTx/>
              <a:buChar char="•"/>
            </a:pPr>
            <a:endParaRPr sz="21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21640" indent="-408940">
              <a:buClr>
                <a:srgbClr val="000000"/>
              </a:buClr>
              <a:buFontTx/>
              <a:buChar char="•"/>
              <a:tabLst>
                <a:tab pos="421005" algn="l"/>
                <a:tab pos="421640" algn="l"/>
                <a:tab pos="3467735" algn="l"/>
                <a:tab pos="5811520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Brain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coverings	Meningioma	</a:t>
            </a:r>
            <a:r>
              <a:rPr lang="en-US" sz="2000" spc="-5" dirty="0" smtClean="0">
                <a:solidFill>
                  <a:srgbClr val="FFFFFF"/>
                </a:solidFill>
                <a:latin typeface="Verdana"/>
                <a:cs typeface="Verdana"/>
              </a:rPr>
              <a:t>          </a:t>
            </a:r>
            <a:r>
              <a:rPr sz="2000" spc="-5" dirty="0" smtClean="0">
                <a:solidFill>
                  <a:srgbClr val="FFFFFF"/>
                </a:solidFill>
                <a:latin typeface="Verdana"/>
                <a:cs typeface="Verdana"/>
              </a:rPr>
              <a:t>Invasive</a:t>
            </a:r>
            <a:r>
              <a:rPr sz="2000" spc="-6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meningioma</a:t>
            </a:r>
            <a:endParaRPr sz="200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566643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3669" y="500379"/>
            <a:ext cx="67945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spc="-5" dirty="0"/>
              <a:t>Nomenclature of</a:t>
            </a:r>
            <a:r>
              <a:rPr sz="4400" spc="-80" dirty="0"/>
              <a:t> </a:t>
            </a:r>
            <a:r>
              <a:rPr sz="4400" spc="-5" dirty="0"/>
              <a:t>Neoplasm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059941" y="1572259"/>
            <a:ext cx="7192009" cy="637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1470" indent="-318770">
              <a:spcBef>
                <a:spcPts val="100"/>
              </a:spcBef>
              <a:buClr>
                <a:srgbClr val="000000"/>
              </a:buClr>
              <a:buFontTx/>
              <a:buChar char="•"/>
              <a:tabLst>
                <a:tab pos="330835" algn="l"/>
                <a:tab pos="331470" algn="l"/>
                <a:tab pos="5582920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Hematopoietic</a:t>
            </a:r>
            <a:r>
              <a:rPr sz="20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cells	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Leukemias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  <a:p>
            <a:pPr marL="331470" indent="-318770">
              <a:spcBef>
                <a:spcPts val="20"/>
              </a:spcBef>
              <a:buClr>
                <a:srgbClr val="000000"/>
              </a:buClr>
              <a:buFontTx/>
              <a:buChar char="•"/>
              <a:tabLst>
                <a:tab pos="330835" algn="l"/>
                <a:tab pos="331470" algn="l"/>
                <a:tab pos="5634990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Lymphoid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tissue	Lymphomas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0" y="2231390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CC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02839" y="2186940"/>
            <a:ext cx="8864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Mu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56041" y="2493009"/>
            <a:ext cx="21704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Leiomyosarcoma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76527" y="2800350"/>
            <a:ext cx="26162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Rhabdomyosarcoma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59940" y="2493009"/>
            <a:ext cx="5194300" cy="1005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0885">
              <a:spcBef>
                <a:spcPts val="100"/>
              </a:spcBef>
              <a:tabLst>
                <a:tab pos="3246755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Smooth	Leiomyoma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  <a:p>
            <a:pPr marL="730885">
              <a:spcBef>
                <a:spcPts val="20"/>
              </a:spcBef>
              <a:tabLst>
                <a:tab pos="3268979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Striated	Rhabdomyoma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  <a:p>
            <a:pPr marL="12700">
              <a:spcBef>
                <a:spcPts val="20"/>
              </a:spcBef>
            </a:pPr>
            <a:r>
              <a:rPr sz="2400" spc="-5" dirty="0">
                <a:solidFill>
                  <a:srgbClr val="66FF33"/>
                </a:solidFill>
                <a:latin typeface="Verdana"/>
                <a:cs typeface="Verdana"/>
              </a:rPr>
              <a:t>Tumors of epithelial</a:t>
            </a:r>
            <a:r>
              <a:rPr sz="2400" spc="-40" dirty="0">
                <a:solidFill>
                  <a:srgbClr val="66FF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66FF33"/>
                </a:solidFill>
                <a:latin typeface="Verdana"/>
                <a:cs typeface="Verdana"/>
              </a:rPr>
              <a:t>origin</a:t>
            </a:r>
            <a:endParaRPr sz="2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0" y="3520440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FF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02839" y="3475990"/>
            <a:ext cx="30962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Stratified squamous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cell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86070" y="3783329"/>
            <a:ext cx="12534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papilloma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10494" y="3783329"/>
            <a:ext cx="14592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Ep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er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02839" y="4027170"/>
            <a:ext cx="13335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car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59940" y="4378959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FF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02840" y="4333240"/>
            <a:ext cx="36506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Basal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cells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of skin or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adnexa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63063" y="4333240"/>
            <a:ext cx="26123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Basal cell</a:t>
            </a:r>
            <a:r>
              <a:rPr sz="20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carcinoma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59940" y="4992370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FF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02840" y="4947920"/>
            <a:ext cx="43402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Epithelial lining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glands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or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ducts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97170" y="5255259"/>
            <a:ext cx="12230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59756" y="5255259"/>
            <a:ext cx="21323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Adenocarcinoma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97170" y="5562600"/>
            <a:ext cx="12484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Papilloma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86262" y="5562600"/>
            <a:ext cx="26365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Papillary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carcinomas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97171" y="5868670"/>
            <a:ext cx="17621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Cystadenoma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61963" y="5868670"/>
            <a:ext cx="26708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Cystadenocarcinoma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894358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8800" y="528320"/>
            <a:ext cx="59855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spc="-5" dirty="0"/>
              <a:t>Nomenclature of</a:t>
            </a:r>
            <a:r>
              <a:rPr sz="4400" spc="-70" dirty="0"/>
              <a:t> </a:t>
            </a:r>
            <a:r>
              <a:rPr sz="4400" spc="-5" dirty="0"/>
              <a:t>tumors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831340" y="1311909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CC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74241" y="1267459"/>
            <a:ext cx="27451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Respiratory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passages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10001" y="1573529"/>
            <a:ext cx="63023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3175000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Bronchial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adenoma	Bronchogenic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carcinoma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1340" y="1926590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CC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74241" y="1880870"/>
            <a:ext cx="21609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Renal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epithelium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31340" y="2540000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CC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4241" y="2495550"/>
            <a:ext cx="12871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Liver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cells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10000" y="2188209"/>
            <a:ext cx="6534150" cy="94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3256915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Renal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tubular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adenoma	Renal cell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carcinoma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1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tabLst>
                <a:tab pos="3303904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Liver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cell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adenoma	Hepatocellular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carcinoma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31340" y="3154679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CC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74241" y="3108959"/>
            <a:ext cx="30689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Urinary tract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epithelium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19829" y="3416300"/>
            <a:ext cx="66154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3208655" algn="l"/>
              </a:tabLst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Papilloma	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Transitional cell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carcinoma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31340" y="3768090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CC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74241" y="3723640"/>
            <a:ext cx="25914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Placental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epithelium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1340" y="4382770"/>
            <a:ext cx="142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290" dirty="0">
                <a:solidFill>
                  <a:srgbClr val="FFFFCC"/>
                </a:solidFill>
                <a:latin typeface="Symbol"/>
                <a:cs typeface="Symbol"/>
              </a:rPr>
              <a:t>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74240" y="4030979"/>
            <a:ext cx="7136130" cy="6375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1545590">
              <a:lnSpc>
                <a:spcPct val="100800"/>
              </a:lnSpc>
              <a:spcBef>
                <a:spcPts val="80"/>
              </a:spcBef>
              <a:tabLst>
                <a:tab pos="4924425" algn="l"/>
                <a:tab pos="4991100" algn="l"/>
              </a:tabLst>
            </a:pP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yd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at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id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or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e		Cho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no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a 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Testicular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epithelium</a:t>
            </a:r>
            <a:r>
              <a:rPr sz="2000" spc="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(germ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cells)	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Seminoma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36130" y="4644390"/>
            <a:ext cx="27844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Embryonal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carcinoma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31341" y="4997450"/>
            <a:ext cx="958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350" dirty="0">
                <a:solidFill>
                  <a:srgbClr val="FFFFFF"/>
                </a:solidFill>
                <a:latin typeface="Symbol"/>
                <a:cs typeface="Symbol"/>
              </a:rPr>
              <a:t></a:t>
            </a:r>
            <a:endParaRPr sz="12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74241" y="4951729"/>
            <a:ext cx="30079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Tumors of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melanocytes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59579" y="5259070"/>
            <a:ext cx="8102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vus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07683" y="5259070"/>
            <a:ext cx="268668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Malignant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melanoma</a:t>
            </a:r>
            <a:endParaRPr sz="2000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44188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8800" y="500379"/>
            <a:ext cx="59855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spc="-5" dirty="0"/>
              <a:t>Nomenclature of</a:t>
            </a:r>
            <a:r>
              <a:rPr sz="4400" spc="-70" dirty="0"/>
              <a:t> </a:t>
            </a:r>
            <a:r>
              <a:rPr sz="4400" spc="-5" dirty="0"/>
              <a:t>tumors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059940" y="1644650"/>
            <a:ext cx="7862570" cy="12471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marR="5080" indent="-342900">
              <a:lnSpc>
                <a:spcPts val="2020"/>
              </a:lnSpc>
              <a:spcBef>
                <a:spcPts val="580"/>
              </a:spcBef>
            </a:pPr>
            <a:r>
              <a:rPr sz="2100" b="1" i="1" spc="-5" dirty="0">
                <a:solidFill>
                  <a:srgbClr val="66FF33"/>
                </a:solidFill>
                <a:latin typeface="Verdana"/>
                <a:cs typeface="Verdana"/>
              </a:rPr>
              <a:t>More Than </a:t>
            </a:r>
            <a:r>
              <a:rPr sz="2100" b="1" i="1" dirty="0">
                <a:solidFill>
                  <a:srgbClr val="66FF33"/>
                </a:solidFill>
                <a:latin typeface="Verdana"/>
                <a:cs typeface="Verdana"/>
              </a:rPr>
              <a:t>One </a:t>
            </a:r>
            <a:r>
              <a:rPr sz="2100" b="1" i="1" spc="-5" dirty="0">
                <a:solidFill>
                  <a:srgbClr val="66FF33"/>
                </a:solidFill>
                <a:latin typeface="Verdana"/>
                <a:cs typeface="Verdana"/>
              </a:rPr>
              <a:t>Neoplastic Cell Type—Mixed Tumors,  Usually Derived from One Germ </a:t>
            </a:r>
            <a:r>
              <a:rPr sz="2100" b="1" i="1" dirty="0">
                <a:solidFill>
                  <a:srgbClr val="66FF33"/>
                </a:solidFill>
                <a:latin typeface="Verdana"/>
                <a:cs typeface="Verdana"/>
              </a:rPr>
              <a:t>Cell</a:t>
            </a:r>
            <a:r>
              <a:rPr sz="2100" b="1" i="1" spc="10" dirty="0">
                <a:solidFill>
                  <a:srgbClr val="66FF33"/>
                </a:solidFill>
                <a:latin typeface="Verdana"/>
                <a:cs typeface="Verdana"/>
              </a:rPr>
              <a:t> </a:t>
            </a:r>
            <a:r>
              <a:rPr sz="2100" b="1" i="1" spc="-5" dirty="0">
                <a:solidFill>
                  <a:srgbClr val="66FF33"/>
                </a:solidFill>
                <a:latin typeface="Verdana"/>
                <a:cs typeface="Verdana"/>
              </a:rPr>
              <a:t>Layer</a:t>
            </a:r>
            <a:endParaRPr sz="2100">
              <a:solidFill>
                <a:prstClr val="black"/>
              </a:solidFill>
              <a:latin typeface="Verdana"/>
              <a:cs typeface="Verdana"/>
            </a:endParaRPr>
          </a:p>
          <a:p>
            <a:pPr marL="768350">
              <a:spcBef>
                <a:spcPts val="40"/>
              </a:spcBef>
              <a:tabLst>
                <a:tab pos="3473450" algn="l"/>
              </a:tabLst>
            </a:pP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Salivary</a:t>
            </a:r>
            <a:r>
              <a:rPr sz="21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glands	Pleomorphic adenoma</a:t>
            </a:r>
            <a:endParaRPr sz="2100">
              <a:solidFill>
                <a:prstClr val="black"/>
              </a:solidFill>
              <a:latin typeface="Verdana"/>
              <a:cs typeface="Verdana"/>
            </a:endParaRPr>
          </a:p>
          <a:p>
            <a:pPr marL="3413760">
              <a:spcBef>
                <a:spcPts val="20"/>
              </a:spcBef>
            </a:pP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Malignant mixed tumor</a:t>
            </a:r>
            <a:endParaRPr sz="21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15589" y="3191509"/>
            <a:ext cx="7721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spc="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enal</a:t>
            </a:r>
            <a:endParaRPr sz="21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44373" y="3191509"/>
            <a:ext cx="17354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Wilms</a:t>
            </a:r>
            <a:r>
              <a:rPr sz="2100" spc="-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tumor</a:t>
            </a:r>
            <a:endParaRPr sz="21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9941" y="4159250"/>
            <a:ext cx="7469505" cy="247015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355600" marR="27940" indent="-342900" algn="r">
              <a:lnSpc>
                <a:spcPct val="79800"/>
              </a:lnSpc>
              <a:spcBef>
                <a:spcPts val="610"/>
              </a:spcBef>
            </a:pPr>
            <a:r>
              <a:rPr sz="2100" b="1" i="1" spc="-5" dirty="0">
                <a:solidFill>
                  <a:srgbClr val="66FF33"/>
                </a:solidFill>
                <a:latin typeface="Verdana"/>
                <a:cs typeface="Verdana"/>
              </a:rPr>
              <a:t>More Than </a:t>
            </a:r>
            <a:r>
              <a:rPr sz="2100" b="1" i="1" dirty="0">
                <a:solidFill>
                  <a:srgbClr val="66FF33"/>
                </a:solidFill>
                <a:latin typeface="Verdana"/>
                <a:cs typeface="Verdana"/>
              </a:rPr>
              <a:t>One </a:t>
            </a:r>
            <a:r>
              <a:rPr sz="2100" b="1" i="1" spc="-5" dirty="0">
                <a:solidFill>
                  <a:srgbClr val="66FF33"/>
                </a:solidFill>
                <a:latin typeface="Verdana"/>
                <a:cs typeface="Verdana"/>
              </a:rPr>
              <a:t>Neoplastic Cell </a:t>
            </a:r>
            <a:r>
              <a:rPr sz="2100" b="1" i="1" spc="-10" dirty="0">
                <a:solidFill>
                  <a:srgbClr val="66FF33"/>
                </a:solidFill>
                <a:latin typeface="Verdana"/>
                <a:cs typeface="Verdana"/>
              </a:rPr>
              <a:t>Type</a:t>
            </a:r>
            <a:r>
              <a:rPr sz="2100" b="1" i="1" spc="-5" dirty="0">
                <a:solidFill>
                  <a:srgbClr val="66FF33"/>
                </a:solidFill>
                <a:latin typeface="Verdana"/>
                <a:cs typeface="Verdana"/>
              </a:rPr>
              <a:t> Derived from  More Than </a:t>
            </a:r>
            <a:r>
              <a:rPr sz="2100" b="1" i="1" dirty="0">
                <a:solidFill>
                  <a:srgbClr val="66FF33"/>
                </a:solidFill>
                <a:latin typeface="Verdana"/>
                <a:cs typeface="Verdana"/>
              </a:rPr>
              <a:t>One </a:t>
            </a:r>
            <a:r>
              <a:rPr sz="2100" b="1" i="1" spc="-5" dirty="0">
                <a:solidFill>
                  <a:srgbClr val="66FF33"/>
                </a:solidFill>
                <a:latin typeface="Verdana"/>
                <a:cs typeface="Verdana"/>
              </a:rPr>
              <a:t>Germ Cell</a:t>
            </a:r>
            <a:r>
              <a:rPr sz="2100" b="1" i="1" spc="-40" dirty="0">
                <a:solidFill>
                  <a:srgbClr val="66FF33"/>
                </a:solidFill>
                <a:latin typeface="Verdana"/>
                <a:cs typeface="Verdana"/>
              </a:rPr>
              <a:t> </a:t>
            </a:r>
            <a:r>
              <a:rPr sz="2100" b="1" i="1" spc="-5" dirty="0">
                <a:solidFill>
                  <a:srgbClr val="66FF33"/>
                </a:solidFill>
                <a:latin typeface="Verdana"/>
                <a:cs typeface="Verdana"/>
              </a:rPr>
              <a:t>Layer—Teratogenous</a:t>
            </a:r>
            <a:endParaRPr sz="2100">
              <a:solidFill>
                <a:prstClr val="black"/>
              </a:solidFill>
              <a:latin typeface="Verdana"/>
              <a:cs typeface="Verdana"/>
            </a:endParaRPr>
          </a:p>
          <a:p>
            <a:pPr marR="5080" algn="r">
              <a:spcBef>
                <a:spcPts val="20"/>
              </a:spcBef>
            </a:pP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Totipotential cells in gonads </a:t>
            </a:r>
            <a:r>
              <a:rPr sz="2100" dirty="0">
                <a:solidFill>
                  <a:srgbClr val="FFFFFF"/>
                </a:solidFill>
                <a:latin typeface="Verdana"/>
                <a:cs typeface="Verdana"/>
              </a:rPr>
              <a:t>or in </a:t>
            </a: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embryonic</a:t>
            </a:r>
            <a:r>
              <a:rPr sz="21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rests</a:t>
            </a:r>
            <a:endParaRPr sz="2100">
              <a:solidFill>
                <a:prstClr val="black"/>
              </a:solidFill>
              <a:latin typeface="Verdana"/>
              <a:cs typeface="Verdana"/>
            </a:endParaRPr>
          </a:p>
          <a:p>
            <a:pPr marL="3319779" marR="1489710">
              <a:lnSpc>
                <a:spcPct val="100800"/>
              </a:lnSpc>
              <a:spcBef>
                <a:spcPts val="2014"/>
              </a:spcBef>
            </a:pP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Mature teratoma  Dermoid cyst  Immature</a:t>
            </a:r>
            <a:r>
              <a:rPr sz="2100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teratoma  Teratocarcinoma</a:t>
            </a:r>
            <a:endParaRPr sz="2100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726997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1370" y="450850"/>
            <a:ext cx="80365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spc="-5" dirty="0"/>
              <a:t>Differences- Benign </a:t>
            </a:r>
            <a:r>
              <a:rPr sz="4400" dirty="0"/>
              <a:t>&amp;</a:t>
            </a:r>
            <a:r>
              <a:rPr sz="4400" spc="-60" dirty="0"/>
              <a:t> </a:t>
            </a:r>
            <a:r>
              <a:rPr sz="4400" spc="-5" dirty="0"/>
              <a:t>Malignant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653809" y="1736090"/>
            <a:ext cx="11499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spc="-10" dirty="0">
                <a:solidFill>
                  <a:srgbClr val="FFCC00"/>
                </a:solidFill>
                <a:latin typeface="Verdana"/>
                <a:cs typeface="Verdana"/>
              </a:rPr>
              <a:t>Malignant</a:t>
            </a:r>
            <a:endParaRPr sz="16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0" y="1736090"/>
            <a:ext cx="4040504" cy="698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3079750" algn="l"/>
              </a:tabLst>
            </a:pPr>
            <a:r>
              <a:rPr sz="1600" b="1" spc="-10" dirty="0">
                <a:solidFill>
                  <a:srgbClr val="FFCC00"/>
                </a:solidFill>
                <a:latin typeface="Verdana"/>
                <a:cs typeface="Verdana"/>
              </a:rPr>
              <a:t>Characteristics	Benign</a:t>
            </a:r>
            <a:endParaRPr sz="1600">
              <a:solidFill>
                <a:prstClr val="black"/>
              </a:solidFill>
              <a:latin typeface="Verdana"/>
              <a:cs typeface="Verdana"/>
            </a:endParaRPr>
          </a:p>
          <a:p>
            <a:pPr marL="12700">
              <a:spcBef>
                <a:spcPts val="17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Differentiation/anaplasia: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Well-differentiated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73370" y="2195829"/>
            <a:ext cx="25038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Some lack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sz="14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differentiation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57771" y="2410459"/>
            <a:ext cx="13112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with</a:t>
            </a:r>
            <a:r>
              <a:rPr sz="1400" spc="-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anaplasia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9941" y="3224529"/>
            <a:ext cx="14319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Rate of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growth: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0062" y="3224529"/>
            <a:ext cx="25044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Usually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progressive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&amp;</a:t>
            </a:r>
            <a:r>
              <a:rPr sz="14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slow;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68109" y="3224529"/>
            <a:ext cx="27476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Erratic &amp; may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be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slow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to</a:t>
            </a:r>
            <a:r>
              <a:rPr sz="14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rapid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09110" y="3439159"/>
            <a:ext cx="23304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may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standstill or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regress;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13249" y="3439159"/>
            <a:ext cx="201866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Mitotic figures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may</a:t>
            </a:r>
            <a:r>
              <a:rPr sz="14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be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20001" y="3653790"/>
            <a:ext cx="9213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nu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er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us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09111" y="3868420"/>
            <a:ext cx="26231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mitotic figures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rare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&amp;</a:t>
            </a:r>
            <a:r>
              <a:rPr sz="14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normal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95032" y="3868420"/>
            <a:ext cx="12623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sz="14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abnormal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59941" y="4297679"/>
            <a:ext cx="13633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Local</a:t>
            </a:r>
            <a:r>
              <a:rPr sz="14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invasion: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34444" y="4297679"/>
            <a:ext cx="28060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Usually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cohesive and</a:t>
            </a:r>
            <a:r>
              <a:rPr sz="14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expansile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15509" y="4297679"/>
            <a:ext cx="24790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Locally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invasive,</a:t>
            </a:r>
            <a:r>
              <a:rPr sz="14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infiltrating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09111" y="4512309"/>
            <a:ext cx="26701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well-demarcated masses</a:t>
            </a:r>
            <a:r>
              <a:rPr sz="14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that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77623" y="4512309"/>
            <a:ext cx="24072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Surrounding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normal</a:t>
            </a:r>
            <a:r>
              <a:rPr sz="14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tissue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09110" y="4726940"/>
            <a:ext cx="23164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do not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invade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or</a:t>
            </a:r>
            <a:r>
              <a:rPr sz="14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infiltrate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37023" y="4726940"/>
            <a:ext cx="19989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Sometimes</a:t>
            </a:r>
            <a:r>
              <a:rPr sz="14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seemingly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02840" y="4897120"/>
            <a:ext cx="7981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cohesive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09111" y="5111750"/>
            <a:ext cx="24707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surrounding normal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tissues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66259" y="5111750"/>
            <a:ext cx="12592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sz="14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expensile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59941" y="5539740"/>
            <a:ext cx="10445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Metastasis: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28159" y="5539740"/>
            <a:ext cx="6400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03491" y="5539740"/>
            <a:ext cx="27374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Frequently present; the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larger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495540" y="5924550"/>
            <a:ext cx="2725420" cy="6680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more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undifferentiated the 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primary, likely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are</a:t>
            </a:r>
            <a:r>
              <a:rPr sz="14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metastase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  <a:p>
            <a:pPr marL="12700">
              <a:spcBef>
                <a:spcPts val="1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e.g bone, lung, brain</a:t>
            </a:r>
            <a:r>
              <a:rPr sz="14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,liver.</a:t>
            </a:r>
            <a:endParaRPr sz="1400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3477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38400" y="533400"/>
            <a:ext cx="7467600" cy="5778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2443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316617"/>
            <a:ext cx="8229600" cy="707886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91440" rIns="0" bIns="0" rtlCol="0" anchor="ctr">
            <a:spAutoFit/>
          </a:bodyPr>
          <a:lstStyle/>
          <a:p>
            <a:pPr marL="610235">
              <a:lnSpc>
                <a:spcPct val="100000"/>
              </a:lnSpc>
              <a:spcBef>
                <a:spcPts val="720"/>
              </a:spcBef>
            </a:pPr>
            <a:r>
              <a:rPr sz="4000" b="1" spc="-15" dirty="0">
                <a:latin typeface="Arial"/>
                <a:cs typeface="Arial"/>
              </a:rPr>
              <a:t>CELLULAR</a:t>
            </a:r>
            <a:r>
              <a:rPr sz="4000" b="1" spc="-20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PROLIFERATION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8669" y="1405890"/>
            <a:ext cx="3013710" cy="2849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62890" indent="-342900">
              <a:lnSpc>
                <a:spcPct val="999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intracellular  mechanism</a:t>
            </a:r>
            <a:r>
              <a:rPr sz="2800" b="1" u="heavy" spc="-10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of  </a:t>
            </a:r>
            <a:r>
              <a:rPr sz="2800" b="1" u="heavy" spc="-10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  <a:p>
            <a:pPr marL="355600" indent="-342900"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Growth</a:t>
            </a:r>
            <a:r>
              <a:rPr sz="2800" b="1" spc="-7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fraction</a:t>
            </a:r>
            <a:endParaRPr sz="2800">
              <a:latin typeface="Arial"/>
              <a:cs typeface="Arial"/>
            </a:endParaRPr>
          </a:p>
          <a:p>
            <a:pPr marL="355600" indent="-342900"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Cell </a:t>
            </a:r>
            <a:r>
              <a:rPr sz="2800" b="1" spc="-10" dirty="0">
                <a:solidFill>
                  <a:srgbClr val="333399"/>
                </a:solidFill>
                <a:latin typeface="Arial"/>
                <a:cs typeface="Arial"/>
              </a:rPr>
              <a:t>cycle</a:t>
            </a:r>
            <a:r>
              <a:rPr sz="2800" b="1" spc="-4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time</a:t>
            </a:r>
            <a:endParaRPr sz="2800">
              <a:latin typeface="Arial"/>
              <a:cs typeface="Arial"/>
            </a:endParaRPr>
          </a:p>
          <a:p>
            <a:pPr marL="355600" indent="-342900"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Cell</a:t>
            </a:r>
            <a:r>
              <a:rPr sz="2800" b="1" spc="-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loss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49671" y="1253490"/>
            <a:ext cx="3560445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Neoplastic cell  </a:t>
            </a:r>
            <a:r>
              <a:rPr sz="2800" b="1" spc="-10" dirty="0">
                <a:solidFill>
                  <a:srgbClr val="333399"/>
                </a:solidFill>
                <a:latin typeface="Arial"/>
                <a:cs typeface="Arial"/>
              </a:rPr>
              <a:t>populations ignore 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this </a:t>
            </a:r>
            <a:r>
              <a:rPr sz="2800" b="1" spc="-10" dirty="0">
                <a:solidFill>
                  <a:srgbClr val="333399"/>
                </a:solidFill>
                <a:latin typeface="Arial"/>
                <a:cs typeface="Arial"/>
              </a:rPr>
              <a:t>normal </a:t>
            </a:r>
            <a:r>
              <a:rPr sz="2800" b="1" spc="-5" dirty="0">
                <a:solidFill>
                  <a:srgbClr val="333399"/>
                </a:solidFill>
                <a:latin typeface="Arial"/>
                <a:cs typeface="Arial"/>
              </a:rPr>
              <a:t>cell  growth.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622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7450" y="284479"/>
            <a:ext cx="727329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CHARACTERISTICS </a:t>
            </a:r>
            <a:r>
              <a:rPr sz="36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3600" b="1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TUMOUR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0"/>
                </a:moveTo>
                <a:lnTo>
                  <a:pt x="0" y="0"/>
                </a:lnTo>
                <a:lnTo>
                  <a:pt x="0" y="4526280"/>
                </a:lnTo>
                <a:lnTo>
                  <a:pt x="8229600" y="4526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70" y="1511300"/>
            <a:ext cx="168275" cy="29705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79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71470" y="1532890"/>
            <a:ext cx="5631815" cy="29705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r>
              <a:rPr sz="3200" spc="-5" dirty="0">
                <a:latin typeface="Arial"/>
                <a:cs typeface="Arial"/>
              </a:rPr>
              <a:t>Rate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growth</a:t>
            </a:r>
            <a:endParaRPr sz="3200">
              <a:latin typeface="Arial"/>
              <a:cs typeface="Arial"/>
            </a:endParaRPr>
          </a:p>
          <a:p>
            <a:pPr marL="12700" marR="817880">
              <a:lnSpc>
                <a:spcPct val="120600"/>
              </a:lnSpc>
              <a:spcBef>
                <a:spcPts val="5"/>
              </a:spcBef>
            </a:pPr>
            <a:r>
              <a:rPr sz="3200" spc="-5" dirty="0">
                <a:latin typeface="Arial"/>
                <a:cs typeface="Arial"/>
              </a:rPr>
              <a:t>Clinical </a:t>
            </a:r>
            <a:r>
              <a:rPr sz="3200" dirty="0">
                <a:latin typeface="Arial"/>
                <a:cs typeface="Arial"/>
              </a:rPr>
              <a:t>and gross </a:t>
            </a:r>
            <a:r>
              <a:rPr sz="3200" spc="-5" dirty="0">
                <a:latin typeface="Arial"/>
                <a:cs typeface="Arial"/>
              </a:rPr>
              <a:t>features  </a:t>
            </a:r>
            <a:r>
              <a:rPr sz="3200" dirty="0">
                <a:latin typeface="Arial"/>
                <a:cs typeface="Arial"/>
              </a:rPr>
              <a:t>Microscopic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features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20800"/>
              </a:lnSpc>
              <a:spcBef>
                <a:spcPts val="5"/>
              </a:spcBef>
            </a:pPr>
            <a:r>
              <a:rPr sz="3200" dirty="0">
                <a:latin typeface="Arial"/>
                <a:cs typeface="Arial"/>
              </a:rPr>
              <a:t>Local </a:t>
            </a:r>
            <a:r>
              <a:rPr sz="3200" spc="-5" dirty="0">
                <a:latin typeface="Arial"/>
                <a:cs typeface="Arial"/>
              </a:rPr>
              <a:t>invasion </a:t>
            </a:r>
            <a:r>
              <a:rPr sz="3200" dirty="0">
                <a:latin typeface="Arial"/>
                <a:cs typeface="Arial"/>
              </a:rPr>
              <a:t>( Direct spread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)  Metastasis ( </a:t>
            </a:r>
            <a:r>
              <a:rPr sz="3200" spc="-5" dirty="0">
                <a:latin typeface="Arial"/>
                <a:cs typeface="Arial"/>
              </a:rPr>
              <a:t>Distant </a:t>
            </a:r>
            <a:r>
              <a:rPr sz="3200" dirty="0">
                <a:latin typeface="Arial"/>
                <a:cs typeface="Arial"/>
              </a:rPr>
              <a:t>spread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6223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5680" y="201929"/>
            <a:ext cx="5118735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990033"/>
                </a:solidFill>
                <a:latin typeface="Arial"/>
                <a:cs typeface="Arial"/>
              </a:rPr>
              <a:t>I. </a:t>
            </a:r>
            <a:r>
              <a:rPr sz="4000" b="1" spc="-15" dirty="0">
                <a:solidFill>
                  <a:srgbClr val="990033"/>
                </a:solidFill>
                <a:latin typeface="Arial"/>
                <a:cs typeface="Arial"/>
              </a:rPr>
              <a:t>RATE </a:t>
            </a:r>
            <a:r>
              <a:rPr sz="4000" b="1" spc="-10" dirty="0">
                <a:solidFill>
                  <a:srgbClr val="990033"/>
                </a:solidFill>
                <a:latin typeface="Arial"/>
                <a:cs typeface="Arial"/>
              </a:rPr>
              <a:t>OF</a:t>
            </a:r>
            <a:r>
              <a:rPr sz="4000" b="1" spc="-5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4000" b="1" spc="-15" dirty="0">
                <a:solidFill>
                  <a:srgbClr val="990033"/>
                </a:solidFill>
                <a:latin typeface="Arial"/>
                <a:cs typeface="Arial"/>
              </a:rPr>
              <a:t>GROWTH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1066800"/>
            <a:ext cx="8229600" cy="5791200"/>
          </a:xfrm>
          <a:custGeom>
            <a:avLst/>
            <a:gdLst/>
            <a:ahLst/>
            <a:cxnLst/>
            <a:rect l="l" t="t" r="r" b="b"/>
            <a:pathLst>
              <a:path w="8229600" h="5791200">
                <a:moveTo>
                  <a:pt x="8229600" y="5791200"/>
                </a:moveTo>
                <a:lnTo>
                  <a:pt x="0" y="5791200"/>
                </a:lnTo>
                <a:lnTo>
                  <a:pt x="0" y="0"/>
                </a:lnTo>
                <a:lnTo>
                  <a:pt x="8229600" y="0"/>
                </a:lnTo>
                <a:lnTo>
                  <a:pt x="8229600" y="57912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58669" y="1219201"/>
            <a:ext cx="7527290" cy="5211427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4965" marR="5080" indent="-342900">
              <a:lnSpc>
                <a:spcPct val="79800"/>
              </a:lnSpc>
              <a:spcBef>
                <a:spcPts val="775"/>
              </a:spcBef>
              <a:buAutoNum type="arabicPeriod"/>
              <a:tabLst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Rate </a:t>
            </a:r>
            <a:r>
              <a:rPr sz="2800" b="1" spc="-10" dirty="0">
                <a:latin typeface="Arial"/>
                <a:cs typeface="Arial"/>
              </a:rPr>
              <a:t>of </a:t>
            </a:r>
            <a:r>
              <a:rPr sz="2800" b="1" spc="-5" dirty="0">
                <a:latin typeface="Arial"/>
                <a:cs typeface="Arial"/>
              </a:rPr>
              <a:t>division and destruction </a:t>
            </a:r>
            <a:r>
              <a:rPr sz="2800" b="1" spc="-10" dirty="0">
                <a:latin typeface="Arial"/>
                <a:cs typeface="Arial"/>
              </a:rPr>
              <a:t>of tumour  </a:t>
            </a:r>
            <a:r>
              <a:rPr sz="2800" b="1" spc="-5" dirty="0">
                <a:latin typeface="Arial"/>
                <a:cs typeface="Arial"/>
              </a:rPr>
              <a:t>cells.</a:t>
            </a:r>
            <a:endParaRPr sz="2800">
              <a:latin typeface="Arial"/>
              <a:cs typeface="Arial"/>
            </a:endParaRPr>
          </a:p>
          <a:p>
            <a:pPr marL="454659" indent="-441959">
              <a:spcBef>
                <a:spcPts val="30"/>
              </a:spcBef>
              <a:buAutoNum type="arabicPeriod"/>
              <a:tabLst>
                <a:tab pos="454659" algn="l"/>
              </a:tabLst>
            </a:pPr>
            <a:r>
              <a:rPr sz="2800" b="1" spc="-10" dirty="0">
                <a:latin typeface="Arial"/>
                <a:cs typeface="Arial"/>
              </a:rPr>
              <a:t>Degree of </a:t>
            </a:r>
            <a:r>
              <a:rPr sz="2800" b="1" spc="-5" dirty="0">
                <a:latin typeface="Arial"/>
                <a:cs typeface="Arial"/>
              </a:rPr>
              <a:t>differentiation of the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tumour.</a:t>
            </a:r>
            <a:endParaRPr sz="2800">
              <a:latin typeface="Arial"/>
              <a:cs typeface="Arial"/>
            </a:endParaRPr>
          </a:p>
          <a:p>
            <a:pPr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>
              <a:spcBef>
                <a:spcPts val="5"/>
              </a:spcBef>
            </a:pPr>
            <a:r>
              <a:rPr sz="28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Regulation </a:t>
            </a:r>
            <a:r>
              <a:rPr sz="2800" b="1" u="heavy" spc="-10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of tumour</a:t>
            </a:r>
            <a:r>
              <a:rPr sz="2800" b="1" u="heavy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growth</a:t>
            </a:r>
            <a:endParaRPr sz="2800">
              <a:latin typeface="Arial"/>
              <a:cs typeface="Arial"/>
            </a:endParaRPr>
          </a:p>
          <a:p>
            <a:pPr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2195195">
              <a:lnSpc>
                <a:spcPct val="100600"/>
              </a:lnSpc>
              <a:spcBef>
                <a:spcPts val="5"/>
              </a:spcBef>
              <a:tabLst>
                <a:tab pos="407670" algn="l"/>
              </a:tabLst>
            </a:pPr>
            <a:r>
              <a:rPr sz="2800" spc="-5" dirty="0">
                <a:latin typeface="Arial"/>
                <a:cs typeface="Arial"/>
              </a:rPr>
              <a:t>i)	Epidermal </a:t>
            </a:r>
            <a:r>
              <a:rPr sz="2800" spc="-10" dirty="0">
                <a:latin typeface="Arial"/>
                <a:cs typeface="Arial"/>
              </a:rPr>
              <a:t>growth </a:t>
            </a:r>
            <a:r>
              <a:rPr sz="2800" dirty="0">
                <a:latin typeface="Arial"/>
                <a:cs typeface="Arial"/>
              </a:rPr>
              <a:t>factor </a:t>
            </a:r>
            <a:r>
              <a:rPr sz="2800" spc="-10" dirty="0">
                <a:latin typeface="Arial"/>
                <a:cs typeface="Arial"/>
              </a:rPr>
              <a:t>(EGF)  </a:t>
            </a:r>
            <a:r>
              <a:rPr sz="2800" spc="-5" dirty="0">
                <a:latin typeface="Arial"/>
                <a:cs typeface="Arial"/>
              </a:rPr>
              <a:t>ii )Fibroblast growth factor </a:t>
            </a:r>
            <a:r>
              <a:rPr sz="2800" dirty="0">
                <a:latin typeface="Arial"/>
                <a:cs typeface="Arial"/>
              </a:rPr>
              <a:t>( </a:t>
            </a:r>
            <a:r>
              <a:rPr sz="2800" spc="-10" dirty="0">
                <a:latin typeface="Arial"/>
                <a:cs typeface="Arial"/>
              </a:rPr>
              <a:t>FRF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467359" indent="-455295">
              <a:spcBef>
                <a:spcPts val="30"/>
              </a:spcBef>
              <a:buAutoNum type="romanLcParenR" startAt="3"/>
              <a:tabLst>
                <a:tab pos="467995" algn="l"/>
              </a:tabLst>
            </a:pPr>
            <a:r>
              <a:rPr sz="2800" spc="-5" dirty="0">
                <a:latin typeface="Arial"/>
                <a:cs typeface="Arial"/>
              </a:rPr>
              <a:t>Platelet- </a:t>
            </a:r>
            <a:r>
              <a:rPr sz="2800" dirty="0">
                <a:latin typeface="Arial"/>
                <a:cs typeface="Arial"/>
              </a:rPr>
              <a:t>derived </a:t>
            </a:r>
            <a:r>
              <a:rPr sz="2800" spc="-5" dirty="0">
                <a:latin typeface="Arial"/>
                <a:cs typeface="Arial"/>
              </a:rPr>
              <a:t>growth factor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(PDGF)</a:t>
            </a:r>
            <a:endParaRPr sz="2800">
              <a:latin typeface="Arial"/>
              <a:cs typeface="Arial"/>
            </a:endParaRPr>
          </a:p>
          <a:p>
            <a:pPr marL="487045" indent="-474980">
              <a:spcBef>
                <a:spcPts val="20"/>
              </a:spcBef>
              <a:buAutoNum type="romanLcParenR" startAt="3"/>
              <a:tabLst>
                <a:tab pos="487680" algn="l"/>
              </a:tabLst>
            </a:pPr>
            <a:r>
              <a:rPr sz="2800" spc="-5" dirty="0">
                <a:latin typeface="Arial"/>
                <a:cs typeface="Arial"/>
              </a:rPr>
              <a:t>Colony </a:t>
            </a:r>
            <a:r>
              <a:rPr sz="2800" dirty="0">
                <a:latin typeface="Arial"/>
                <a:cs typeface="Arial"/>
              </a:rPr>
              <a:t>stimulating </a:t>
            </a:r>
            <a:r>
              <a:rPr sz="2800" spc="-5" dirty="0">
                <a:latin typeface="Arial"/>
                <a:cs typeface="Arial"/>
              </a:rPr>
              <a:t>factor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(CSF)</a:t>
            </a:r>
            <a:endParaRPr sz="2800">
              <a:latin typeface="Arial"/>
              <a:cs typeface="Arial"/>
            </a:endParaRPr>
          </a:p>
          <a:p>
            <a:pPr marL="408305" indent="-396240">
              <a:spcBef>
                <a:spcPts val="30"/>
              </a:spcBef>
              <a:buAutoNum type="romanLcParenR" startAt="3"/>
              <a:tabLst>
                <a:tab pos="408940" algn="l"/>
              </a:tabLst>
            </a:pPr>
            <a:r>
              <a:rPr sz="2800" spc="-5" dirty="0">
                <a:latin typeface="Arial"/>
                <a:cs typeface="Arial"/>
              </a:rPr>
              <a:t>Transforming growth factors –B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(TGF-B)</a:t>
            </a:r>
            <a:endParaRPr sz="2800">
              <a:latin typeface="Arial"/>
              <a:cs typeface="Arial"/>
            </a:endParaRPr>
          </a:p>
          <a:p>
            <a:pPr marL="487045" indent="-474980">
              <a:spcBef>
                <a:spcPts val="20"/>
              </a:spcBef>
              <a:buAutoNum type="romanLcParenR" startAt="3"/>
              <a:tabLst>
                <a:tab pos="487680" algn="l"/>
              </a:tabLst>
            </a:pPr>
            <a:r>
              <a:rPr sz="2800" spc="-5" dirty="0">
                <a:latin typeface="Arial"/>
                <a:cs typeface="Arial"/>
              </a:rPr>
              <a:t>Interleukins (IL)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41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31210" y="0"/>
            <a:ext cx="5438140" cy="106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28395" marR="5080" indent="-1116330">
              <a:lnSpc>
                <a:spcPct val="141700"/>
              </a:lnSpc>
              <a:spcBef>
                <a:spcPts val="100"/>
              </a:spcBef>
            </a:pPr>
            <a:r>
              <a:rPr sz="2400" b="1" dirty="0">
                <a:solidFill>
                  <a:srgbClr val="990033"/>
                </a:solidFill>
                <a:latin typeface="Arial"/>
                <a:cs typeface="Arial"/>
              </a:rPr>
              <a:t>II. </a:t>
            </a:r>
            <a:r>
              <a:rPr sz="2400" b="1" spc="-5" dirty="0">
                <a:solidFill>
                  <a:srgbClr val="990033"/>
                </a:solidFill>
                <a:latin typeface="Arial"/>
                <a:cs typeface="Arial"/>
              </a:rPr>
              <a:t>CLINICAL AND GROSS </a:t>
            </a:r>
            <a:r>
              <a:rPr sz="2400" b="1" spc="-10" dirty="0">
                <a:solidFill>
                  <a:srgbClr val="990033"/>
                </a:solidFill>
                <a:latin typeface="Arial"/>
                <a:cs typeface="Arial"/>
              </a:rPr>
              <a:t>FEATURES </a:t>
            </a:r>
            <a:r>
              <a:rPr sz="2400" b="1" spc="-10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6600"/>
                </a:solidFill>
                <a:latin typeface="Arial"/>
                <a:cs typeface="Arial"/>
              </a:rPr>
              <a:t>CLINICAL </a:t>
            </a:r>
            <a:r>
              <a:rPr sz="2400" b="1" spc="-10" dirty="0">
                <a:solidFill>
                  <a:srgbClr val="006600"/>
                </a:solidFill>
                <a:latin typeface="Arial"/>
                <a:cs typeface="Arial"/>
              </a:rPr>
              <a:t>FEATURES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60239" y="1000760"/>
            <a:ext cx="3145790" cy="0"/>
          </a:xfrm>
          <a:custGeom>
            <a:avLst/>
            <a:gdLst/>
            <a:ahLst/>
            <a:cxnLst/>
            <a:rect l="l" t="t" r="r" b="b"/>
            <a:pathLst>
              <a:path w="3145790">
                <a:moveTo>
                  <a:pt x="0" y="0"/>
                </a:moveTo>
                <a:lnTo>
                  <a:pt x="3145790" y="0"/>
                </a:lnTo>
              </a:path>
            </a:pathLst>
          </a:custGeom>
          <a:ln w="1651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06029" y="1013460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>
                <a:moveTo>
                  <a:pt x="0" y="0"/>
                </a:moveTo>
                <a:lnTo>
                  <a:pt x="125730" y="0"/>
                </a:lnTo>
              </a:path>
            </a:pathLst>
          </a:custGeom>
          <a:ln w="24130">
            <a:solidFill>
              <a:srgbClr val="99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81200" y="1295400"/>
            <a:ext cx="4038600" cy="5257800"/>
          </a:xfrm>
          <a:custGeom>
            <a:avLst/>
            <a:gdLst/>
            <a:ahLst/>
            <a:cxnLst/>
            <a:rect l="l" t="t" r="r" b="b"/>
            <a:pathLst>
              <a:path w="4038600" h="5257800">
                <a:moveTo>
                  <a:pt x="4038600" y="0"/>
                </a:moveTo>
                <a:lnTo>
                  <a:pt x="0" y="0"/>
                </a:lnTo>
                <a:lnTo>
                  <a:pt x="0" y="5257800"/>
                </a:lnTo>
                <a:lnTo>
                  <a:pt x="4038600" y="5257800"/>
                </a:lnTo>
                <a:lnTo>
                  <a:pt x="4038600" y="0"/>
                </a:lnTo>
                <a:close/>
              </a:path>
            </a:pathLst>
          </a:custGeom>
          <a:solidFill>
            <a:srgbClr val="FBD9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58670" y="16802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8670" y="24142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8710" y="1253489"/>
            <a:ext cx="3128010" cy="288544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spcBef>
                <a:spcPts val="409"/>
              </a:spcBef>
            </a:pP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benign</a:t>
            </a:r>
            <a:r>
              <a:rPr sz="2400" b="1" u="heavy" spc="-10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tumors</a:t>
            </a:r>
            <a:endParaRPr sz="2400">
              <a:latin typeface="Arial"/>
              <a:cs typeface="Arial"/>
            </a:endParaRPr>
          </a:p>
          <a:p>
            <a:pPr marL="34925" marR="5080">
              <a:lnSpc>
                <a:spcPts val="2590"/>
              </a:lnSpc>
              <a:spcBef>
                <a:spcPts val="635"/>
              </a:spcBef>
            </a:pPr>
            <a:r>
              <a:rPr sz="2400" spc="-10" dirty="0">
                <a:latin typeface="Arial"/>
                <a:cs typeface="Arial"/>
              </a:rPr>
              <a:t>benign </a:t>
            </a:r>
            <a:r>
              <a:rPr sz="2400" dirty="0">
                <a:latin typeface="Arial"/>
                <a:cs typeface="Arial"/>
              </a:rPr>
              <a:t>tumors </a:t>
            </a:r>
            <a:r>
              <a:rPr sz="2400" spc="-5" dirty="0">
                <a:latin typeface="Arial"/>
                <a:cs typeface="Arial"/>
              </a:rPr>
              <a:t>are  generally slow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growing</a:t>
            </a:r>
            <a:endParaRPr sz="2400">
              <a:latin typeface="Arial"/>
              <a:cs typeface="Arial"/>
            </a:endParaRPr>
          </a:p>
          <a:p>
            <a:pPr marL="34925" marR="179705">
              <a:lnSpc>
                <a:spcPts val="2590"/>
              </a:lnSpc>
              <a:spcBef>
                <a:spcPts val="600"/>
              </a:spcBef>
            </a:pPr>
            <a:r>
              <a:rPr sz="2400" spc="-10" dirty="0">
                <a:latin typeface="Arial"/>
                <a:cs typeface="Arial"/>
              </a:rPr>
              <a:t>depending </a:t>
            </a:r>
            <a:r>
              <a:rPr sz="2400" spc="-5" dirty="0">
                <a:latin typeface="Arial"/>
                <a:cs typeface="Arial"/>
              </a:rPr>
              <a:t>upon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location, </a:t>
            </a:r>
            <a:r>
              <a:rPr sz="2400" spc="5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retain  </a:t>
            </a:r>
            <a:r>
              <a:rPr sz="2400" dirty="0">
                <a:latin typeface="Arial"/>
                <a:cs typeface="Arial"/>
              </a:rPr>
              <a:t>asymptomatic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may  </a:t>
            </a:r>
            <a:r>
              <a:rPr sz="2400" spc="-5" dirty="0">
                <a:latin typeface="Arial"/>
                <a:cs typeface="Arial"/>
              </a:rPr>
              <a:t>produce serious  </a:t>
            </a:r>
            <a:r>
              <a:rPr sz="2400" dirty="0">
                <a:latin typeface="Arial"/>
                <a:cs typeface="Arial"/>
              </a:rPr>
              <a:t>symptoms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172200" y="1066800"/>
            <a:ext cx="4038600" cy="5791200"/>
          </a:xfrm>
          <a:custGeom>
            <a:avLst/>
            <a:gdLst/>
            <a:ahLst/>
            <a:cxnLst/>
            <a:rect l="l" t="t" r="r" b="b"/>
            <a:pathLst>
              <a:path w="4038600" h="5791200">
                <a:moveTo>
                  <a:pt x="4038600" y="5791200"/>
                </a:moveTo>
                <a:lnTo>
                  <a:pt x="0" y="5791200"/>
                </a:lnTo>
                <a:lnTo>
                  <a:pt x="0" y="0"/>
                </a:lnTo>
                <a:lnTo>
                  <a:pt x="4038600" y="0"/>
                </a:lnTo>
                <a:lnTo>
                  <a:pt x="4038600" y="5791200"/>
                </a:lnTo>
                <a:close/>
              </a:path>
            </a:pathLst>
          </a:custGeom>
          <a:solidFill>
            <a:srgbClr val="FBD9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249671" y="1008380"/>
            <a:ext cx="132715" cy="123952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spcBef>
                <a:spcPts val="409"/>
              </a:spcBef>
            </a:pPr>
            <a:r>
              <a:rPr sz="2400" dirty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spcBef>
                <a:spcPts val="309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spcBef>
                <a:spcPts val="3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49671" y="25908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49671" y="33248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49671" y="40589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49671" y="54521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92570" y="1024890"/>
            <a:ext cx="3493770" cy="5882379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spcBef>
                <a:spcPts val="409"/>
              </a:spcBef>
            </a:pP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malignant</a:t>
            </a:r>
            <a:r>
              <a:rPr sz="2400" b="1" u="heavy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tumors</a:t>
            </a:r>
            <a:endParaRPr sz="2400">
              <a:latin typeface="Arial"/>
              <a:cs typeface="Arial"/>
            </a:endParaRPr>
          </a:p>
          <a:p>
            <a:pPr marL="12700">
              <a:spcBef>
                <a:spcPts val="310"/>
              </a:spcBef>
            </a:pPr>
            <a:r>
              <a:rPr sz="2400" spc="-5" dirty="0">
                <a:latin typeface="Arial"/>
                <a:cs typeface="Arial"/>
              </a:rPr>
              <a:t>grow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rapidly</a:t>
            </a:r>
            <a:endParaRPr sz="2400">
              <a:latin typeface="Arial"/>
              <a:cs typeface="Arial"/>
            </a:endParaRPr>
          </a:p>
          <a:p>
            <a:pPr marL="12700" marR="709295" indent="85090">
              <a:lnSpc>
                <a:spcPts val="2590"/>
              </a:lnSpc>
              <a:spcBef>
                <a:spcPts val="635"/>
              </a:spcBef>
            </a:pPr>
            <a:r>
              <a:rPr sz="2400" spc="5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ulcerate on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surface</a:t>
            </a:r>
            <a:endParaRPr sz="2400">
              <a:latin typeface="Arial"/>
              <a:cs typeface="Arial"/>
            </a:endParaRPr>
          </a:p>
          <a:p>
            <a:pPr marL="12700" marR="988694" indent="85090">
              <a:lnSpc>
                <a:spcPts val="2590"/>
              </a:lnSpc>
              <a:spcBef>
                <a:spcPts val="600"/>
              </a:spcBef>
            </a:pPr>
            <a:r>
              <a:rPr sz="2400" spc="-10" dirty="0">
                <a:latin typeface="Arial"/>
                <a:cs typeface="Arial"/>
              </a:rPr>
              <a:t>invade locally </a:t>
            </a:r>
            <a:r>
              <a:rPr sz="2400" spc="-5" dirty="0">
                <a:latin typeface="Arial"/>
                <a:cs typeface="Arial"/>
              </a:rPr>
              <a:t>into  </a:t>
            </a:r>
            <a:r>
              <a:rPr sz="2400" spc="-10" dirty="0">
                <a:latin typeface="Arial"/>
                <a:cs typeface="Arial"/>
              </a:rPr>
              <a:t>deeper </a:t>
            </a:r>
            <a:r>
              <a:rPr sz="2400" spc="-5" dirty="0">
                <a:latin typeface="Arial"/>
                <a:cs typeface="Arial"/>
              </a:rPr>
              <a:t>tissues</a:t>
            </a:r>
            <a:endParaRPr sz="2400">
              <a:latin typeface="Arial"/>
              <a:cs typeface="Arial"/>
            </a:endParaRPr>
          </a:p>
          <a:p>
            <a:pPr marL="12700" marR="472440" indent="85090">
              <a:lnSpc>
                <a:spcPts val="2590"/>
              </a:lnSpc>
              <a:spcBef>
                <a:spcPts val="600"/>
              </a:spcBef>
            </a:pPr>
            <a:r>
              <a:rPr sz="2400" spc="5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spread </a:t>
            </a:r>
            <a:r>
              <a:rPr sz="2400" spc="5" dirty="0">
                <a:latin typeface="Arial"/>
                <a:cs typeface="Arial"/>
              </a:rPr>
              <a:t>to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distant  sites (metastasis)</a:t>
            </a:r>
            <a:endParaRPr sz="2400">
              <a:latin typeface="Arial"/>
              <a:cs typeface="Arial"/>
            </a:endParaRPr>
          </a:p>
          <a:p>
            <a:pPr marL="12700" marR="39370">
              <a:lnSpc>
                <a:spcPts val="259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also produce </a:t>
            </a:r>
            <a:r>
              <a:rPr sz="2400" dirty="0">
                <a:latin typeface="Arial"/>
                <a:cs typeface="Arial"/>
              </a:rPr>
              <a:t>systemic  </a:t>
            </a:r>
            <a:r>
              <a:rPr sz="2400" spc="-5" dirty="0">
                <a:latin typeface="Arial"/>
                <a:cs typeface="Arial"/>
              </a:rPr>
              <a:t>features as such as  </a:t>
            </a:r>
            <a:r>
              <a:rPr sz="2400" spc="-10" dirty="0">
                <a:latin typeface="Arial"/>
                <a:cs typeface="Arial"/>
              </a:rPr>
              <a:t>weight </a:t>
            </a:r>
            <a:r>
              <a:rPr sz="2400" spc="-5" dirty="0">
                <a:latin typeface="Arial"/>
                <a:cs typeface="Arial"/>
              </a:rPr>
              <a:t>loss, anorexia and  anemia.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ts val="259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two of </a:t>
            </a:r>
            <a:r>
              <a:rPr sz="2400" spc="-5" dirty="0">
                <a:latin typeface="Arial"/>
                <a:cs typeface="Arial"/>
              </a:rPr>
              <a:t>the cardinal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clinical  features of malignant  </a:t>
            </a:r>
            <a:r>
              <a:rPr sz="2400" dirty="0">
                <a:latin typeface="Arial"/>
                <a:cs typeface="Arial"/>
              </a:rPr>
              <a:t>tumors </a:t>
            </a:r>
            <a:r>
              <a:rPr sz="2400" spc="-5" dirty="0">
                <a:latin typeface="Arial"/>
                <a:cs typeface="Arial"/>
              </a:rPr>
              <a:t>are: </a:t>
            </a:r>
            <a:r>
              <a:rPr sz="2400" spc="-10" dirty="0">
                <a:latin typeface="Arial"/>
                <a:cs typeface="Arial"/>
              </a:rPr>
              <a:t>Invasiveness  and </a:t>
            </a:r>
            <a:r>
              <a:rPr sz="2400" dirty="0">
                <a:latin typeface="Arial"/>
                <a:cs typeface="Arial"/>
              </a:rPr>
              <a:t>metastasis</a:t>
            </a:r>
            <a:r>
              <a:rPr sz="2400" i="1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9141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2170" y="314959"/>
            <a:ext cx="5403850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73655" algn="l"/>
              </a:tabLst>
            </a:pPr>
            <a:r>
              <a:rPr sz="4000" b="1" spc="-10" dirty="0">
                <a:solidFill>
                  <a:srgbClr val="990033"/>
                </a:solidFill>
                <a:latin typeface="Arial"/>
                <a:cs typeface="Arial"/>
              </a:rPr>
              <a:t>The gross	appearance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sz="half" idx="2"/>
          </p:nvPr>
        </p:nvSpPr>
        <p:spPr>
          <a:xfrm>
            <a:off x="801370" y="1196398"/>
            <a:ext cx="5393368" cy="39862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32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Benign tumors</a:t>
            </a:r>
          </a:p>
          <a:p>
            <a:pPr marL="12700" marR="204470" indent="85090">
              <a:lnSpc>
                <a:spcPct val="79900"/>
              </a:lnSpc>
              <a:spcBef>
                <a:spcPts val="595"/>
              </a:spcBef>
            </a:pPr>
            <a:r>
              <a:rPr sz="3200" spc="-5" dirty="0">
                <a:solidFill>
                  <a:srgbClr val="000000"/>
                </a:solidFill>
              </a:rPr>
              <a:t>generally spherical</a:t>
            </a:r>
            <a:r>
              <a:rPr sz="3200" spc="-110" dirty="0">
                <a:solidFill>
                  <a:srgbClr val="000000"/>
                </a:solidFill>
              </a:rPr>
              <a:t> </a:t>
            </a:r>
            <a:r>
              <a:rPr sz="3200" u="none" dirty="0">
                <a:solidFill>
                  <a:srgbClr val="000000"/>
                </a:solidFill>
              </a:rPr>
              <a:t>or  </a:t>
            </a:r>
            <a:r>
              <a:rPr sz="3200" spc="-5" dirty="0">
                <a:solidFill>
                  <a:srgbClr val="000000"/>
                </a:solidFill>
              </a:rPr>
              <a:t>ovoid</a:t>
            </a:r>
          </a:p>
          <a:p>
            <a:pPr marL="12700" marR="334645">
              <a:lnSpc>
                <a:spcPct val="79900"/>
              </a:lnSpc>
              <a:spcBef>
                <a:spcPts val="600"/>
              </a:spcBef>
            </a:pPr>
            <a:r>
              <a:rPr sz="3200" spc="-10" dirty="0">
                <a:solidFill>
                  <a:srgbClr val="000000"/>
                </a:solidFill>
              </a:rPr>
              <a:t>encapsulated </a:t>
            </a:r>
            <a:r>
              <a:rPr sz="3200" u="none" dirty="0">
                <a:solidFill>
                  <a:srgbClr val="000000"/>
                </a:solidFill>
              </a:rPr>
              <a:t>or well-  </a:t>
            </a:r>
            <a:r>
              <a:rPr sz="3200" spc="-5" dirty="0">
                <a:solidFill>
                  <a:srgbClr val="000000"/>
                </a:solidFill>
              </a:rPr>
              <a:t>circumscribed</a:t>
            </a:r>
          </a:p>
          <a:p>
            <a:pPr marL="97790">
              <a:lnSpc>
                <a:spcPct val="100000"/>
              </a:lnSpc>
              <a:spcBef>
                <a:spcPts val="20"/>
              </a:spcBef>
            </a:pPr>
            <a:r>
              <a:rPr sz="3200" spc="-5" dirty="0">
                <a:solidFill>
                  <a:srgbClr val="000000"/>
                </a:solidFill>
              </a:rPr>
              <a:t>freely</a:t>
            </a:r>
            <a:r>
              <a:rPr sz="3200" spc="-40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movable</a:t>
            </a:r>
          </a:p>
          <a:p>
            <a:pPr marL="12700" marR="5080" indent="85090">
              <a:lnSpc>
                <a:spcPct val="79900"/>
              </a:lnSpc>
              <a:spcBef>
                <a:spcPts val="600"/>
              </a:spcBef>
            </a:pPr>
            <a:r>
              <a:rPr sz="3200" spc="-5" dirty="0">
                <a:solidFill>
                  <a:srgbClr val="000000"/>
                </a:solidFill>
              </a:rPr>
              <a:t>more often </a:t>
            </a:r>
            <a:r>
              <a:rPr sz="3200" u="none" dirty="0">
                <a:solidFill>
                  <a:srgbClr val="000000"/>
                </a:solidFill>
              </a:rPr>
              <a:t>firm </a:t>
            </a:r>
            <a:r>
              <a:rPr sz="3200" spc="-10" dirty="0">
                <a:solidFill>
                  <a:srgbClr val="000000"/>
                </a:solidFill>
              </a:rPr>
              <a:t>and  </a:t>
            </a:r>
            <a:r>
              <a:rPr sz="3200" spc="-5" dirty="0">
                <a:solidFill>
                  <a:srgbClr val="000000"/>
                </a:solidFill>
              </a:rPr>
              <a:t>uniform, unless  </a:t>
            </a:r>
            <a:r>
              <a:rPr sz="3200" spc="-10" dirty="0">
                <a:solidFill>
                  <a:srgbClr val="000000"/>
                </a:solidFill>
              </a:rPr>
              <a:t>secondary changes </a:t>
            </a:r>
            <a:r>
              <a:rPr sz="3200" spc="-5" dirty="0">
                <a:solidFill>
                  <a:srgbClr val="000000"/>
                </a:solidFill>
              </a:rPr>
              <a:t>like  hemorrhage or  infarction</a:t>
            </a:r>
            <a:r>
              <a:rPr sz="3200" spc="-20" dirty="0">
                <a:solidFill>
                  <a:srgbClr val="000000"/>
                </a:solidFill>
              </a:rPr>
              <a:t> </a:t>
            </a:r>
            <a:r>
              <a:rPr sz="3200" spc="-10" dirty="0">
                <a:solidFill>
                  <a:srgbClr val="000000"/>
                </a:solidFill>
              </a:rPr>
              <a:t>supervene.</a:t>
            </a:r>
          </a:p>
        </p:txBody>
      </p:sp>
      <p:sp>
        <p:nvSpPr>
          <p:cNvPr id="8" name="object 8"/>
          <p:cNvSpPr/>
          <p:nvPr/>
        </p:nvSpPr>
        <p:spPr>
          <a:xfrm>
            <a:off x="6479947" y="1191674"/>
            <a:ext cx="4038600" cy="4754880"/>
          </a:xfrm>
          <a:custGeom>
            <a:avLst/>
            <a:gdLst/>
            <a:ahLst/>
            <a:cxnLst/>
            <a:rect l="l" t="t" r="r" b="b"/>
            <a:pathLst>
              <a:path w="4038600" h="4754880">
                <a:moveTo>
                  <a:pt x="4038600" y="0"/>
                </a:moveTo>
                <a:lnTo>
                  <a:pt x="0" y="0"/>
                </a:lnTo>
                <a:lnTo>
                  <a:pt x="0" y="4754880"/>
                </a:lnTo>
                <a:lnTo>
                  <a:pt x="4038600" y="4754880"/>
                </a:lnTo>
                <a:lnTo>
                  <a:pt x="403860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51357" y="1563068"/>
            <a:ext cx="3489325" cy="390906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spcBef>
                <a:spcPts val="690"/>
              </a:spcBef>
            </a:pP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Malignant</a:t>
            </a:r>
            <a:r>
              <a:rPr sz="2400" b="1" u="heavy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333399"/>
                </a:solidFill>
                <a:uFill>
                  <a:solidFill>
                    <a:srgbClr val="333399"/>
                  </a:solidFill>
                </a:uFill>
                <a:latin typeface="Arial"/>
                <a:cs typeface="Arial"/>
              </a:rPr>
              <a:t>tumors</a:t>
            </a:r>
            <a:endParaRPr sz="2400" dirty="0">
              <a:latin typeface="Arial"/>
              <a:cs typeface="Arial"/>
            </a:endParaRPr>
          </a:p>
          <a:p>
            <a:pPr marL="12700" marR="746125">
              <a:spcBef>
                <a:spcPts val="590"/>
              </a:spcBef>
            </a:pPr>
            <a:r>
              <a:rPr sz="2400" b="1" spc="-5" dirty="0">
                <a:latin typeface="Arial"/>
                <a:cs typeface="Arial"/>
              </a:rPr>
              <a:t>usually irregular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  </a:t>
            </a:r>
            <a:r>
              <a:rPr sz="2400" b="1" spc="-10" dirty="0">
                <a:latin typeface="Arial"/>
                <a:cs typeface="Arial"/>
              </a:rPr>
              <a:t>shape</a:t>
            </a:r>
            <a:endParaRPr sz="2400" dirty="0">
              <a:latin typeface="Arial"/>
              <a:cs typeface="Arial"/>
            </a:endParaRPr>
          </a:p>
          <a:p>
            <a:pPr marL="12700" marR="236854">
              <a:spcBef>
                <a:spcPts val="600"/>
              </a:spcBef>
            </a:pPr>
            <a:r>
              <a:rPr sz="2400" b="1" spc="-5" dirty="0">
                <a:latin typeface="Arial"/>
                <a:cs typeface="Arial"/>
              </a:rPr>
              <a:t>poorly-circumscribed  </a:t>
            </a:r>
            <a:r>
              <a:rPr sz="2400" b="1" spc="-10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extended </a:t>
            </a:r>
            <a:r>
              <a:rPr sz="2400" b="1" dirty="0">
                <a:latin typeface="Arial"/>
                <a:cs typeface="Arial"/>
              </a:rPr>
              <a:t>in to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the  adjacent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tissues.</a:t>
            </a:r>
            <a:endParaRPr sz="2400" dirty="0">
              <a:latin typeface="Arial"/>
              <a:cs typeface="Arial"/>
            </a:endParaRPr>
          </a:p>
          <a:p>
            <a:pPr marL="12700" marR="5080"/>
            <a:r>
              <a:rPr sz="2400" b="1" spc="-10" dirty="0">
                <a:latin typeface="Arial"/>
                <a:cs typeface="Arial"/>
              </a:rPr>
              <a:t>Secondary changes </a:t>
            </a:r>
            <a:r>
              <a:rPr sz="2400" b="1" dirty="0">
                <a:latin typeface="Arial"/>
                <a:cs typeface="Arial"/>
              </a:rPr>
              <a:t>like  </a:t>
            </a:r>
            <a:r>
              <a:rPr sz="2400" b="1" spc="-10" dirty="0">
                <a:latin typeface="Arial"/>
                <a:cs typeface="Arial"/>
              </a:rPr>
              <a:t>hemorrhage, </a:t>
            </a:r>
            <a:r>
              <a:rPr sz="2400" b="1" spc="-5" dirty="0">
                <a:latin typeface="Arial"/>
                <a:cs typeface="Arial"/>
              </a:rPr>
              <a:t>infraction  </a:t>
            </a:r>
            <a:r>
              <a:rPr sz="2400" b="1" spc="-10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ulceration are </a:t>
            </a:r>
            <a:r>
              <a:rPr sz="2400" b="1" spc="-10" dirty="0">
                <a:latin typeface="Arial"/>
                <a:cs typeface="Arial"/>
              </a:rPr>
              <a:t>seen  </a:t>
            </a:r>
            <a:r>
              <a:rPr sz="2400" b="1" spc="-5" dirty="0">
                <a:latin typeface="Arial"/>
                <a:cs typeface="Arial"/>
              </a:rPr>
              <a:t>more often.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364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1349</Words>
  <Application>Microsoft Office PowerPoint</Application>
  <PresentationFormat>Widescreen</PresentationFormat>
  <Paragraphs>306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Calibri Light</vt:lpstr>
      <vt:lpstr>Symbol</vt:lpstr>
      <vt:lpstr>Times New Roman</vt:lpstr>
      <vt:lpstr>Verdana</vt:lpstr>
      <vt:lpstr>Office Theme</vt:lpstr>
      <vt:lpstr>1_Office Theme</vt:lpstr>
      <vt:lpstr>2_Office Theme</vt:lpstr>
      <vt:lpstr>TUMOURS</vt:lpstr>
      <vt:lpstr>DEFINITION:</vt:lpstr>
      <vt:lpstr>DEFINITION cont…..</vt:lpstr>
      <vt:lpstr>PowerPoint Presentation</vt:lpstr>
      <vt:lpstr>CELLULAR PROLIFERATION</vt:lpstr>
      <vt:lpstr>CHARACTERISTICS OF TUMOUR</vt:lpstr>
      <vt:lpstr>I. RATE OF GROWTH</vt:lpstr>
      <vt:lpstr>PowerPoint Presentation</vt:lpstr>
      <vt:lpstr>The gross appearance</vt:lpstr>
      <vt:lpstr>III. MICROSCOPIC FEATURES</vt:lpstr>
      <vt:lpstr>1. Microscopic Characteristics of anaplstic cells</vt:lpstr>
      <vt:lpstr>PowerPoint Presentation</vt:lpstr>
      <vt:lpstr>2. Cyto morphology of neoplastic  cells (differentiation and Anaplasia</vt:lpstr>
      <vt:lpstr>3. TUMOUR ANGIOGENESIS</vt:lpstr>
      <vt:lpstr>TUMOUR STROMA</vt:lpstr>
      <vt:lpstr>4. Inflammatory Reaction</vt:lpstr>
      <vt:lpstr>iv. LOCAL INVASION (DIRECT SPREAD)</vt:lpstr>
      <vt:lpstr>PowerPoint Presentation</vt:lpstr>
      <vt:lpstr>v. METASTASIS (DISTANT SPREAD)</vt:lpstr>
      <vt:lpstr>ROUTES OF METASTASIS</vt:lpstr>
      <vt:lpstr>LYMPHATIC SPREAD</vt:lpstr>
      <vt:lpstr>PowerPoint Presentation</vt:lpstr>
      <vt:lpstr>PowerPoint Presentation</vt:lpstr>
      <vt:lpstr>HAEMATOGENOUS SPREAD</vt:lpstr>
      <vt:lpstr>PowerPoint Presentation</vt:lpstr>
      <vt:lpstr>PowerPoint Presentation</vt:lpstr>
      <vt:lpstr>PowerPoint Presentation</vt:lpstr>
      <vt:lpstr>CLASSIFICATION OF TUMOR</vt:lpstr>
      <vt:lpstr>Histological Classification</vt:lpstr>
      <vt:lpstr>Extent of Disease Classification</vt:lpstr>
      <vt:lpstr>TNM Classification System</vt:lpstr>
      <vt:lpstr>Nomenclature of neoplasms</vt:lpstr>
      <vt:lpstr>Nomenclature of Neoplasm</vt:lpstr>
      <vt:lpstr>Nomenclature of tumors</vt:lpstr>
      <vt:lpstr>Nomenclature of tumors</vt:lpstr>
      <vt:lpstr>Differences- Benign &amp; Malignant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Rashid</dc:creator>
  <cp:lastModifiedBy>Rashid</cp:lastModifiedBy>
  <cp:revision>10</cp:revision>
  <dcterms:created xsi:type="dcterms:W3CDTF">2020-05-20T13:33:01Z</dcterms:created>
  <dcterms:modified xsi:type="dcterms:W3CDTF">2020-05-20T20:47:04Z</dcterms:modified>
</cp:coreProperties>
</file>