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7" r:id="rId3"/>
    <p:sldId id="276" r:id="rId4"/>
    <p:sldId id="275" r:id="rId5"/>
    <p:sldId id="266" r:id="rId6"/>
    <p:sldId id="259" r:id="rId7"/>
    <p:sldId id="274" r:id="rId8"/>
    <p:sldId id="258" r:id="rId9"/>
    <p:sldId id="268" r:id="rId10"/>
    <p:sldId id="269" r:id="rId11"/>
    <p:sldId id="272" r:id="rId12"/>
    <p:sldId id="262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0T20:29:49.940" idx="1">
    <p:pos x="467" y="167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52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6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4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7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4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0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6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32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82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Median</a:t>
            </a: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6018" y="-235927"/>
                <a:ext cx="11508580" cy="6825803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Groups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Boundaries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Cumulative frequency</a:t>
                </a:r>
                <a:b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10-14                   9.5-14.5                        5                                    5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15-19                   14.5-19.5                     12                          5+12=17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20-24                  19.5-24.5                      30                         17+30=47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25-29                  24.5-29.5                     25                        47+25=72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30-34                  29.5-30.5                       6                         72+6 = 78</a:t>
                </a:r>
                <a:b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                  -----------                     78                              --------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Median class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78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39</a:t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6018" y="-235927"/>
                <a:ext cx="11508580" cy="6825803"/>
              </a:xfrm>
              <a:blipFill>
                <a:blip r:embed="rId2"/>
                <a:stretch>
                  <a:fillRect l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093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6" y="236112"/>
            <a:ext cx="8981822" cy="6254840"/>
          </a:xfrm>
        </p:spPr>
        <p:txBody>
          <a:bodyPr/>
          <a:lstStyle/>
          <a:p>
            <a:r>
              <a:rPr lang="en-US" dirty="0"/>
              <a:t>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 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l=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 , h = 5 , f = 30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39 , c = 17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Median = 19.5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r>
                  <a:rPr lang="en-US" sz="2400" dirty="0"/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+ 3.67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23.17</a:t>
                </a:r>
              </a:p>
              <a:p>
                <a:endParaRPr lang="en-US" sz="2400" dirty="0"/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  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  <a:blipFill rotWithShape="0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9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66540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Median: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008"/>
            <a:ext cx="8479545" cy="47663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easily calculated and understood.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affected by extreme observations.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useful average, when the data are qualitative nature. </a:t>
            </a:r>
          </a:p>
        </p:txBody>
      </p:sp>
    </p:spTree>
    <p:extLst>
      <p:ext uri="{BB962C8B-B14F-4D97-AF65-F5344CB8AC3E}">
        <p14:creationId xmlns:p14="http://schemas.microsoft.com/office/powerpoint/2010/main" val="1439387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of Median: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based on all observations.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capable of lending itself to further statistical treatment.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necessitates the arrangement of data into an array which can be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time consuming for a large body of data.</a:t>
            </a:r>
          </a:p>
        </p:txBody>
      </p:sp>
    </p:spTree>
    <p:extLst>
      <p:ext uri="{BB962C8B-B14F-4D97-AF65-F5344CB8AC3E}">
        <p14:creationId xmlns:p14="http://schemas.microsoft.com/office/powerpoint/2010/main" val="310820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3" y="2067339"/>
            <a:ext cx="11873948" cy="4462250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Assignment:</a:t>
            </a:r>
            <a:b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01:</a:t>
            </a:r>
            <a:b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median.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34,29,90,21,47,83,10,63,120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14,42,53,27,53,78,38,52,92,29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02: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median, for the distribution of examination marks given below: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30-39                                       8          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40-49                                      87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50-59                                     190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60-69                                     304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70-79                                     211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80-89                                      85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90-99                                      20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948070"/>
            <a:ext cx="9458339" cy="39624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(b)Find the median from the following grouped data.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Limits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118-126                                         3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127-135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136-144                                         9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145-153                                        12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154-162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163-171                                         4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172-180                                         2</a:t>
            </a:r>
          </a:p>
        </p:txBody>
      </p:sp>
    </p:spTree>
    <p:extLst>
      <p:ext uri="{BB962C8B-B14F-4D97-AF65-F5344CB8AC3E}">
        <p14:creationId xmlns:p14="http://schemas.microsoft.com/office/powerpoint/2010/main" val="7591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10678"/>
            <a:ext cx="10772544" cy="34306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is the middle most value of the observations arranged  in ascending and descending order of magnitude.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of the observation are above the median and half are below the median.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7B052-DEB3-438A-AB21-4F3E4FAF8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EE7C1-9C2C-45D3-9B2D-73A3918753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Example : Given below are the marks obtained by 9 students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45,32,37,46,39,36,41,48 and 36 find the median marks of students.</a:t>
                </a:r>
              </a:p>
              <a:p>
                <a:r>
                  <a:rPr lang="en-US" dirty="0"/>
                  <a:t>Array the data</a:t>
                </a:r>
              </a:p>
              <a:p>
                <a:r>
                  <a:rPr lang="en-US" dirty="0"/>
                  <a:t>32,36,36,37,</a:t>
                </a:r>
                <a:r>
                  <a:rPr lang="en-US" dirty="0">
                    <a:solidFill>
                      <a:srgbClr val="FF0000"/>
                    </a:solidFill>
                  </a:rPr>
                  <a:t>39</a:t>
                </a:r>
                <a:r>
                  <a:rPr lang="en-US" dirty="0"/>
                  <a:t>,41,45,46,48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39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EE7C1-9C2C-45D3-9B2D-73A391875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948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CA17-A1E0-4B0E-B1FE-E6C679B2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8F4E28-D2A6-4855-A8E4-DEE09CA58E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Example:Height 10 of students are given below 87,91,89,88,89,91,87,92,90,98.</a:t>
                </a:r>
              </a:p>
              <a:p>
                <a:r>
                  <a:rPr lang="en-US" dirty="0"/>
                  <a:t>Find the median Heights of students (</a:t>
                </a:r>
                <a:r>
                  <a:rPr lang="en-US" dirty="0" err="1"/>
                  <a:t>cms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First step arrange the data</a:t>
                </a:r>
              </a:p>
              <a:p>
                <a:r>
                  <a:rPr lang="en-US" dirty="0"/>
                  <a:t>87,87,88,89,</a:t>
                </a:r>
                <a:r>
                  <a:rPr lang="en-US" u="sng" dirty="0">
                    <a:solidFill>
                      <a:srgbClr val="FF0000"/>
                    </a:solidFill>
                  </a:rPr>
                  <a:t>89,90</a:t>
                </a:r>
                <a:r>
                  <a:rPr lang="en-US" dirty="0"/>
                  <a:t>,91,91,92,98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89+90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=89.5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8F4E28-D2A6-4855-A8E4-DEE09CA58E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25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385391" y="2703443"/>
                <a:ext cx="7080581" cy="27432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 data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Method 1: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</a:t>
                </a:r>
                <a:r>
                  <a:rPr lang="en-US" sz="31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1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3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3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100" baseline="60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for  n=odd No of observation</a:t>
                </a:r>
                <a:b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Method 2: Median=</a:t>
                </a:r>
                <a:r>
                  <a:rPr lang="en-US" sz="31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3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3200" baseline="60000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chemeClr val="tx1"/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3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32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,for n=even No of observation</a:t>
                </a:r>
                <a:b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85391" y="2703443"/>
                <a:ext cx="7080581" cy="2743200"/>
              </a:xfrm>
              <a:blipFill>
                <a:blip r:embed="rId2"/>
                <a:stretch>
                  <a:fillRect l="-1721" t="-44000" r="-2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18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1060174"/>
                <a:ext cx="12192000" cy="5649719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data)</a:t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median.45,32,21,65,36,53,48,76,27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the data                     21,27,32,36,</a:t>
                </a:r>
                <a:r>
                  <a:rPr lang="en-US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,48,53,65,76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                                                 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n = 9</a:t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5</a:t>
                </a:r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value 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45  </a:t>
                </a:r>
                <a:b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1060174"/>
                <a:ext cx="12192000" cy="5649719"/>
              </a:xfrm>
              <a:blipFill>
                <a:blip r:embed="rId2"/>
                <a:stretch>
                  <a:fillRect l="-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00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2B62-21E5-4561-B579-1C1B03B3A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E94BE-CFEA-4B91-91EC-ED2F674928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Example: Find the median of the 2,5,9,3,5,4.</a:t>
                </a:r>
              </a:p>
              <a:p>
                <a:r>
                  <a:rPr lang="en-US" dirty="0"/>
                  <a:t>Solution: Arrange the data in ascending order</a:t>
                </a:r>
              </a:p>
              <a:p>
                <a:r>
                  <a:rPr lang="en-US" dirty="0"/>
                  <a:t>Order observation=2,3,4,5,5,9</a:t>
                </a:r>
              </a:p>
              <a:p>
                <a:r>
                  <a:rPr lang="en-US" dirty="0"/>
                  <a:t>n=6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baseline="60000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aseline="6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aseline="60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value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aseline="60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vale=3rd</a:t>
                </a:r>
                <a:r>
                  <a:rPr 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value and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value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baseline="60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= 4</a:t>
                </a:r>
                <a:r>
                  <a:rPr 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th</a:t>
                </a:r>
              </a:p>
              <a:p>
                <a:pPr marL="0" indent="0">
                  <a:buNone/>
                </a:pPr>
                <a:r>
                  <a:rPr lang="en-US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baseline="60000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4+5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aseline="60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=4.5</a:t>
                </a:r>
                <a:endParaRPr lang="en-US" baseline="6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aseline="6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aseline="6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E94BE-CFEA-4B91-91EC-ED2F674928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67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04800" y="1868557"/>
                <a:ext cx="11131825" cy="4989443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Grouped data)</a:t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7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7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lower class boundaries of the median class</a:t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7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width/size of class interval.</a:t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7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frequency of median class.</a:t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7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sum of frequencies.</a:t>
                </a:r>
                <a:r>
                  <a:rPr lang="en-US" sz="27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Where c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cumulative frequency before the median class.</a:t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04800" y="1868557"/>
                <a:ext cx="11131825" cy="4989443"/>
              </a:xfrm>
              <a:blipFill>
                <a:blip r:embed="rId2"/>
                <a:stretch>
                  <a:fillRect l="-821" t="-16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5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62539"/>
            <a:ext cx="11847443" cy="447923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data)</a:t>
            </a: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median from the following data.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10-14                                                 5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15-19                                              12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20-24                                              30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25-29                                              25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30-34                                              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9002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706</TotalTime>
  <Words>310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Cambria Math</vt:lpstr>
      <vt:lpstr>Times New Roman</vt:lpstr>
      <vt:lpstr>Wingdings</vt:lpstr>
      <vt:lpstr>Retrospect</vt:lpstr>
      <vt:lpstr>                        Median</vt:lpstr>
      <vt:lpstr>Introduction: </vt:lpstr>
      <vt:lpstr>PowerPoint Presentation</vt:lpstr>
      <vt:lpstr>PowerPoint Presentation</vt:lpstr>
      <vt:lpstr> For ungroup data  Method 1:Median = ((n+1)/2)th  for  n=odd No of observation Method 2: Median= (n/2)"th + " (n/2+1)"th" /2  ,for n=even No of observation     </vt:lpstr>
      <vt:lpstr>Example: (Ungrouped data) Find the median.45,32,21,65,36,53,48,76,27  Solution:   Arrange the data                     21,27,32,36,45,48,53,65,76  Median =((n+1)/2)th                                                          n = 9   Median = ((9+1)/2)th                                    = (10/2)th               = 5th  value              = 45     </vt:lpstr>
      <vt:lpstr>PowerPoint Presentation</vt:lpstr>
      <vt:lpstr>                                           (For Grouped data)  Median = l + h/f (n/2  -c) l = lower class boundaries of the median class          h = width/size of class interval.          f = frequency of median class.         n = sum of frequencies.  Where c = cumulative frequency before the median class.  .                                                                </vt:lpstr>
      <vt:lpstr>Example: (Grouped data) Calculate the median from the following data.             Groups                                      Frequency             10-14                                                 5            15-19                                              12             20-24                                              30             25-29                                              25             30-34                                               6</vt:lpstr>
      <vt:lpstr>Solution:   Groups          Class Boundaries        frequency            Cumulative frequency    10-14                   9.5-14.5                        5                                    5    15-19                   14.5-19.5                     12                          5+12=17    20-24                  19.5-24.5                      30                         17+30=47     25-29                  24.5-29.5                     25                        47+25=72     30-34                  29.5-30.5                       6                         72+6 = 78      Total                   -----------                     78                              --------                      Median class= (n/2)                                  = (78/2)                                 = 39                    </vt:lpstr>
      <vt:lpstr>    </vt:lpstr>
      <vt:lpstr>Merits of Median:</vt:lpstr>
      <vt:lpstr>Demerits of Median:</vt:lpstr>
      <vt:lpstr>Assignment: Question no 01: Find the median. (a) 34,29,90,21,47,83,10,63,120 (b) 14,42,53,27,53,78,38,52,92,29  Question no 02: Find the median, for the distribution of examination marks given below: Marks                          No. of students 30-39                                       8           40-49                                      87 50-59                                     190 60-69                                     304 70-79                                     211 80-89                                      85 90-99                                      20 </vt:lpstr>
      <vt:lpstr>(b)Find the median from the following grouped data.       Class Limits                          Frequency                    118-126                                         3          127-135                                         5          136-144                                         9          145-153                                        12          154-162                                         5          163-171                                         4          172-180                                        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</dc:title>
  <dc:creator>Computer</dc:creator>
  <cp:lastModifiedBy>user</cp:lastModifiedBy>
  <cp:revision>189</cp:revision>
  <dcterms:created xsi:type="dcterms:W3CDTF">2020-03-28T07:48:38Z</dcterms:created>
  <dcterms:modified xsi:type="dcterms:W3CDTF">2020-11-11T17:10:45Z</dcterms:modified>
</cp:coreProperties>
</file>